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</p:sldMasterIdLst>
  <p:notesMasterIdLst>
    <p:notesMasterId r:id="rId18"/>
  </p:notesMasterIdLst>
  <p:sldIdLst>
    <p:sldId id="257" r:id="rId2"/>
    <p:sldId id="256" r:id="rId3"/>
    <p:sldId id="262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2814E-8A70-104B-B384-D1FA1B64CDE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24756-C67F-CF40-92DB-4A447037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15910" y="685182"/>
            <a:ext cx="6226181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B9950-28CD-4CAD-A74C-2025F1ADFD7E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06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BBCD-711A-D94A-9D6A-7751BD68F4A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BBCD-711A-D94A-9D6A-7751BD68F4A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BD7-6C20-1F48-9725-2CC20462A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BBCD-711A-D94A-9D6A-7751BD68F4A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BD7-6C20-1F48-9725-2CC20462A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BBCD-711A-D94A-9D6A-7751BD68F4A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BD7-6C20-1F48-9725-2CC20462A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BBCD-711A-D94A-9D6A-7751BD68F4A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BD7-6C20-1F48-9725-2CC20462AB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BBCD-711A-D94A-9D6A-7751BD68F4A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BD7-6C20-1F48-9725-2CC20462A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BBCD-711A-D94A-9D6A-7751BD68F4A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BD7-6C20-1F48-9725-2CC20462ABD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BBCD-711A-D94A-9D6A-7751BD68F4A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BD7-6C20-1F48-9725-2CC20462A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BBCD-711A-D94A-9D6A-7751BD68F4A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BD7-6C20-1F48-9725-2CC20462A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BBCD-711A-D94A-9D6A-7751BD68F4A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BBCD-711A-D94A-9D6A-7751BD68F4A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BD7-6C20-1F48-9725-2CC20462A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C0FBBCD-711A-D94A-9D6A-7751BD68F4A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8116BD7-6C20-1F48-9725-2CC20462AB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taj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" b="1431"/>
          <a:stretch>
            <a:fillRect/>
          </a:stretch>
        </p:blipFill>
        <p:spPr>
          <a:xfrm>
            <a:off x="0" y="357908"/>
            <a:ext cx="9144000" cy="6500091"/>
          </a:xfrm>
        </p:spPr>
      </p:pic>
    </p:spTree>
    <p:extLst>
      <p:ext uri="{BB962C8B-B14F-4D97-AF65-F5344CB8AC3E}">
        <p14:creationId xmlns:p14="http://schemas.microsoft.com/office/powerpoint/2010/main" val="294659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Giant Component</a:t>
            </a:r>
            <a:endParaRPr lang="en-US" dirty="0"/>
          </a:p>
        </p:txBody>
      </p:sp>
      <p:pic>
        <p:nvPicPr>
          <p:cNvPr id="4" name="Content Placeholder 3" descr="Screen Shot 2013-12-12 at 11.45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58" r="-96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191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Geographical Structure</a:t>
            </a:r>
            <a:endParaRPr lang="en-US" dirty="0"/>
          </a:p>
        </p:txBody>
      </p:sp>
      <p:pic>
        <p:nvPicPr>
          <p:cNvPr id="4" name="Content Placeholder 3" descr="Screen Shot 2013-12-12 at 11.47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48" r="-159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11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of the Giant Component</a:t>
            </a:r>
            <a:endParaRPr lang="en-US" dirty="0"/>
          </a:p>
        </p:txBody>
      </p:sp>
      <p:pic>
        <p:nvPicPr>
          <p:cNvPr id="4" name="Content Placeholder 3" descr="Screen Shot 2013-12-12 at 11.48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8" b="10608"/>
          <a:stretch>
            <a:fillRect/>
          </a:stretch>
        </p:blipFill>
        <p:spPr>
          <a:xfrm>
            <a:off x="457200" y="1600200"/>
            <a:ext cx="7808253" cy="4627113"/>
          </a:xfrm>
        </p:spPr>
      </p:pic>
    </p:spTree>
    <p:extLst>
      <p:ext uri="{BB962C8B-B14F-4D97-AF65-F5344CB8AC3E}">
        <p14:creationId xmlns:p14="http://schemas.microsoft.com/office/powerpoint/2010/main" val="406357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</a:t>
            </a:r>
            <a:endParaRPr lang="en-US" dirty="0"/>
          </a:p>
        </p:txBody>
      </p:sp>
      <p:pic>
        <p:nvPicPr>
          <p:cNvPr id="4" name="Content Placeholder 3" descr="Screen Shot 2013-12-12 at 11.50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68" r="-177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81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pic>
        <p:nvPicPr>
          <p:cNvPr id="4" name="Content Placeholder 3" descr="Screen Shot 2013-12-12 at 11.52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21" r="-174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87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Traveller’s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Bayesian Classifier</a:t>
            </a:r>
          </a:p>
          <a:p>
            <a:endParaRPr lang="en-US" dirty="0"/>
          </a:p>
          <a:p>
            <a:r>
              <a:rPr lang="en-US" dirty="0" smtClean="0"/>
              <a:t>Markov Chain</a:t>
            </a:r>
          </a:p>
          <a:p>
            <a:endParaRPr lang="en-US" dirty="0"/>
          </a:p>
          <a:p>
            <a:r>
              <a:rPr lang="en-US" dirty="0" smtClean="0"/>
              <a:t>~ 2 percent accuracy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0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More Data</a:t>
            </a:r>
          </a:p>
          <a:p>
            <a:endParaRPr lang="en-US" dirty="0"/>
          </a:p>
          <a:p>
            <a:r>
              <a:rPr lang="en-US" dirty="0" smtClean="0"/>
              <a:t>More contextual information based on the cities</a:t>
            </a:r>
          </a:p>
          <a:p>
            <a:endParaRPr lang="en-US" dirty="0"/>
          </a:p>
          <a:p>
            <a:r>
              <a:rPr lang="en-US" dirty="0" smtClean="0"/>
              <a:t>More time for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4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2320"/>
            <a:ext cx="7848600" cy="2214880"/>
          </a:xfrm>
        </p:spPr>
        <p:txBody>
          <a:bodyPr>
            <a:normAutofit fontScale="90000"/>
          </a:bodyPr>
          <a:lstStyle/>
          <a:p>
            <a:r>
              <a:rPr lang="en-US" dirty="0"/>
              <a:t>Tourism and Data Science: What </a:t>
            </a:r>
            <a:r>
              <a:rPr lang="en-US" dirty="0" smtClean="0"/>
              <a:t>is your </a:t>
            </a:r>
            <a:r>
              <a:rPr lang="en-US" dirty="0"/>
              <a:t>next move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9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274 CuadroTexto"/>
          <p:cNvSpPr txBox="1"/>
          <p:nvPr/>
        </p:nvSpPr>
        <p:spPr>
          <a:xfrm>
            <a:off x="130494" y="189391"/>
            <a:ext cx="8522304" cy="383832"/>
          </a:xfrm>
          <a:prstGeom prst="rect">
            <a:avLst/>
          </a:prstGeom>
          <a:noFill/>
        </p:spPr>
        <p:txBody>
          <a:bodyPr wrap="square" lIns="75319" tIns="37660" rIns="75319" bIns="37660" rtlCol="0">
            <a:spAutoFit/>
          </a:bodyPr>
          <a:lstStyle/>
          <a:p>
            <a:r>
              <a:rPr lang="en-US" sz="2000" b="1" dirty="0"/>
              <a:t>FIGURE 1: Project Phases</a:t>
            </a:r>
            <a:endParaRPr lang="en-US" sz="2000" b="1" dirty="0"/>
          </a:p>
        </p:txBody>
      </p:sp>
      <p:cxnSp>
        <p:nvCxnSpPr>
          <p:cNvPr id="276" name="275 Conector recto"/>
          <p:cNvCxnSpPr/>
          <p:nvPr/>
        </p:nvCxnSpPr>
        <p:spPr>
          <a:xfrm>
            <a:off x="6772907" y="333373"/>
            <a:ext cx="1" cy="460744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Rounded Rectangle 140"/>
          <p:cNvSpPr/>
          <p:nvPr/>
        </p:nvSpPr>
        <p:spPr>
          <a:xfrm>
            <a:off x="379797" y="1805051"/>
            <a:ext cx="1198085" cy="8359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5319" tIns="37660" rIns="75319" bIns="3766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Procuring Data (scraping)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81" name="Rounded Rectangle 140"/>
          <p:cNvSpPr/>
          <p:nvPr/>
        </p:nvSpPr>
        <p:spPr>
          <a:xfrm>
            <a:off x="3478720" y="1805051"/>
            <a:ext cx="1198085" cy="8359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5319" tIns="37660" rIns="75319" bIns="3766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Data exploration and clean-up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82" name="Rounded Rectangle 140"/>
          <p:cNvSpPr/>
          <p:nvPr/>
        </p:nvSpPr>
        <p:spPr>
          <a:xfrm>
            <a:off x="5096025" y="1805051"/>
            <a:ext cx="1198085" cy="8359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5319" tIns="37660" rIns="75319" bIns="3766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Analysis and Visualization of Network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83" name="Rounded Rectangle 140"/>
          <p:cNvSpPr/>
          <p:nvPr/>
        </p:nvSpPr>
        <p:spPr>
          <a:xfrm>
            <a:off x="7349334" y="1539099"/>
            <a:ext cx="1362466" cy="1367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5319" tIns="37660" rIns="75319" bIns="3766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Probabilistic analysis of traveler “next steps” (city level)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144"/>
          <p:cNvCxnSpPr>
            <a:stCxn id="317" idx="3"/>
            <a:endCxn id="23" idx="1"/>
          </p:cNvCxnSpPr>
          <p:nvPr/>
        </p:nvCxnSpPr>
        <p:spPr>
          <a:xfrm>
            <a:off x="1577882" y="2223016"/>
            <a:ext cx="2691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144"/>
          <p:cNvCxnSpPr>
            <a:stCxn id="81" idx="3"/>
            <a:endCxn id="82" idx="1"/>
          </p:cNvCxnSpPr>
          <p:nvPr/>
        </p:nvCxnSpPr>
        <p:spPr>
          <a:xfrm>
            <a:off x="4676805" y="2223016"/>
            <a:ext cx="419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144"/>
          <p:cNvCxnSpPr>
            <a:stCxn id="82" idx="3"/>
            <a:endCxn id="83" idx="1"/>
          </p:cNvCxnSpPr>
          <p:nvPr/>
        </p:nvCxnSpPr>
        <p:spPr>
          <a:xfrm>
            <a:off x="6294110" y="2223016"/>
            <a:ext cx="1055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50"/>
          <p:cNvSpPr txBox="1"/>
          <p:nvPr/>
        </p:nvSpPr>
        <p:spPr>
          <a:xfrm>
            <a:off x="7090908" y="3085296"/>
            <a:ext cx="1879318" cy="1614938"/>
          </a:xfrm>
          <a:prstGeom prst="rect">
            <a:avLst/>
          </a:prstGeom>
          <a:noFill/>
          <a:ln>
            <a:noFill/>
          </a:ln>
        </p:spPr>
        <p:txBody>
          <a:bodyPr wrap="square" lIns="75319" tIns="37660" rIns="75319" bIns="37660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Supervised learning:</a:t>
            </a:r>
          </a:p>
          <a:p>
            <a:pPr marL="141223" indent="-141223">
              <a:buFontTx/>
              <a:buChar char="-"/>
            </a:pPr>
            <a:r>
              <a:rPr lang="en-US" sz="1000" dirty="0">
                <a:latin typeface="Arial"/>
                <a:cs typeface="Arial"/>
              </a:rPr>
              <a:t>Bringing in more data;</a:t>
            </a:r>
          </a:p>
          <a:p>
            <a:pPr marL="141223" indent="-141223">
              <a:buFontTx/>
              <a:buChar char="-"/>
            </a:pPr>
            <a:r>
              <a:rPr lang="en-US" sz="1000" dirty="0">
                <a:latin typeface="Arial"/>
                <a:cs typeface="Arial"/>
              </a:rPr>
              <a:t>Choosing model</a:t>
            </a:r>
          </a:p>
          <a:p>
            <a:pPr marL="141223" indent="-141223">
              <a:buFontTx/>
              <a:buChar char="-"/>
            </a:pPr>
            <a:r>
              <a:rPr lang="en-US" sz="1000" dirty="0">
                <a:latin typeface="Arial"/>
                <a:cs typeface="Arial"/>
              </a:rPr>
              <a:t>Predictions</a:t>
            </a:r>
          </a:p>
          <a:p>
            <a:pPr marL="141223" indent="-141223">
              <a:buFontTx/>
              <a:buChar char="-"/>
            </a:pPr>
            <a:r>
              <a:rPr lang="en-US" sz="1000" dirty="0">
                <a:latin typeface="Arial"/>
                <a:cs typeface="Arial"/>
              </a:rPr>
              <a:t>Validation and cross-validation</a:t>
            </a:r>
          </a:p>
          <a:p>
            <a:pPr marL="141223" indent="-141223">
              <a:buFontTx/>
              <a:buChar char="-"/>
            </a:pPr>
            <a:r>
              <a:rPr lang="en-US" sz="1000" dirty="0">
                <a:latin typeface="Arial"/>
                <a:cs typeface="Arial"/>
              </a:rPr>
              <a:t>Optimizing model parameters</a:t>
            </a:r>
          </a:p>
          <a:p>
            <a:pPr marL="141223" indent="-141223">
              <a:buFontTx/>
              <a:buChar char="-"/>
            </a:pPr>
            <a:endParaRPr lang="en-US" sz="1000" dirty="0">
              <a:latin typeface="Arial"/>
              <a:cs typeface="Arial"/>
            </a:endParaRPr>
          </a:p>
          <a:p>
            <a:pPr marL="141223" indent="-141223">
              <a:buFontTx/>
              <a:buChar char="-"/>
            </a:pPr>
            <a:r>
              <a:rPr lang="en-US" sz="1000" dirty="0">
                <a:latin typeface="Arial"/>
                <a:cs typeface="Arial"/>
              </a:rPr>
              <a:t>Results and visualizations</a:t>
            </a:r>
          </a:p>
        </p:txBody>
      </p:sp>
      <p:sp>
        <p:nvSpPr>
          <p:cNvPr id="18" name="TextBox 50"/>
          <p:cNvSpPr txBox="1"/>
          <p:nvPr/>
        </p:nvSpPr>
        <p:spPr>
          <a:xfrm>
            <a:off x="5200831" y="2858292"/>
            <a:ext cx="1572076" cy="2076603"/>
          </a:xfrm>
          <a:prstGeom prst="rect">
            <a:avLst/>
          </a:prstGeom>
          <a:noFill/>
          <a:ln>
            <a:noFill/>
          </a:ln>
        </p:spPr>
        <p:txBody>
          <a:bodyPr wrap="square" lIns="75319" tIns="37660" rIns="75319" bIns="37660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Unsupervised learning:</a:t>
            </a:r>
          </a:p>
          <a:p>
            <a:endParaRPr lang="en-US" sz="1000" dirty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 - Clustering/ communities</a:t>
            </a:r>
          </a:p>
          <a:p>
            <a:r>
              <a:rPr lang="en-US" sz="1000" dirty="0">
                <a:latin typeface="Arial"/>
                <a:cs typeface="Arial"/>
              </a:rPr>
              <a:t> - Network centrality</a:t>
            </a:r>
          </a:p>
          <a:p>
            <a:r>
              <a:rPr lang="en-US" sz="1000" dirty="0">
                <a:latin typeface="Arial"/>
                <a:cs typeface="Arial"/>
              </a:rPr>
              <a:t> - other?</a:t>
            </a:r>
          </a:p>
          <a:p>
            <a:endParaRPr lang="en-US" sz="1000" dirty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Visualizations:</a:t>
            </a:r>
          </a:p>
          <a:p>
            <a:endParaRPr lang="en-US" sz="1000" dirty="0">
              <a:latin typeface="Arial"/>
              <a:cs typeface="Arial"/>
            </a:endParaRPr>
          </a:p>
          <a:p>
            <a:pPr marL="141223" indent="-141223">
              <a:buFontTx/>
              <a:buChar char="-"/>
            </a:pPr>
            <a:r>
              <a:rPr lang="en-US" sz="1000" dirty="0">
                <a:latin typeface="Arial"/>
                <a:cs typeface="Arial"/>
              </a:rPr>
              <a:t>Geographic  visualization</a:t>
            </a:r>
          </a:p>
          <a:p>
            <a:pPr marL="141223" indent="-141223">
              <a:buFontTx/>
              <a:buChar char="-"/>
            </a:pPr>
            <a:r>
              <a:rPr lang="en-US" sz="1000" dirty="0">
                <a:latin typeface="Arial"/>
                <a:cs typeface="Arial"/>
              </a:rPr>
              <a:t>Interactive visualization?</a:t>
            </a:r>
          </a:p>
        </p:txBody>
      </p:sp>
      <p:sp>
        <p:nvSpPr>
          <p:cNvPr id="19" name="TextBox 50"/>
          <p:cNvSpPr txBox="1"/>
          <p:nvPr/>
        </p:nvSpPr>
        <p:spPr>
          <a:xfrm>
            <a:off x="3321512" y="2922735"/>
            <a:ext cx="1774513" cy="1153274"/>
          </a:xfrm>
          <a:prstGeom prst="rect">
            <a:avLst/>
          </a:prstGeom>
          <a:noFill/>
          <a:ln>
            <a:noFill/>
          </a:ln>
        </p:spPr>
        <p:txBody>
          <a:bodyPr wrap="square" lIns="75319" tIns="37660" rIns="75319" bIns="37660" rtlCol="0">
            <a:spAutoFit/>
          </a:bodyPr>
          <a:lstStyle/>
          <a:p>
            <a:pPr marL="141223" indent="-141223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First relevant visualizations;</a:t>
            </a:r>
          </a:p>
          <a:p>
            <a:pPr marL="141223" indent="-141223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Anything looks funny?</a:t>
            </a:r>
          </a:p>
          <a:p>
            <a:pPr marL="141223" indent="-141223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First hypothesis? </a:t>
            </a:r>
          </a:p>
          <a:p>
            <a:pPr marL="141223" indent="-141223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Clean-up, e.g.: eliminate long-stay travelers; empty blogs; etc.</a:t>
            </a:r>
          </a:p>
        </p:txBody>
      </p:sp>
      <p:sp>
        <p:nvSpPr>
          <p:cNvPr id="23" name="Rounded Rectangle 140"/>
          <p:cNvSpPr/>
          <p:nvPr/>
        </p:nvSpPr>
        <p:spPr>
          <a:xfrm>
            <a:off x="1847068" y="1805051"/>
            <a:ext cx="1198085" cy="8359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5319" tIns="37660" rIns="75319" bIns="3766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Data structuring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1854242" y="2922735"/>
            <a:ext cx="1467271" cy="537720"/>
          </a:xfrm>
          <a:prstGeom prst="rect">
            <a:avLst/>
          </a:prstGeom>
          <a:noFill/>
          <a:ln>
            <a:noFill/>
          </a:ln>
        </p:spPr>
        <p:txBody>
          <a:bodyPr wrap="square" lIns="75319" tIns="37660" rIns="75319" bIns="37660" rtlCol="0">
            <a:spAutoFit/>
          </a:bodyPr>
          <a:lstStyle/>
          <a:p>
            <a:pPr marL="141223" indent="-141223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Data objects and structures</a:t>
            </a:r>
          </a:p>
          <a:p>
            <a:pPr marL="141223" indent="-141223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Build the network</a:t>
            </a:r>
          </a:p>
        </p:txBody>
      </p:sp>
      <p:cxnSp>
        <p:nvCxnSpPr>
          <p:cNvPr id="30" name="Straight Arrow Connector 144"/>
          <p:cNvCxnSpPr>
            <a:stCxn id="23" idx="3"/>
            <a:endCxn id="81" idx="1"/>
          </p:cNvCxnSpPr>
          <p:nvPr/>
        </p:nvCxnSpPr>
        <p:spPr>
          <a:xfrm>
            <a:off x="3045153" y="2223016"/>
            <a:ext cx="4335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44 Forma libre"/>
          <p:cNvSpPr/>
          <p:nvPr/>
        </p:nvSpPr>
        <p:spPr>
          <a:xfrm>
            <a:off x="951829" y="1244498"/>
            <a:ext cx="3125033" cy="550712"/>
          </a:xfrm>
          <a:custGeom>
            <a:avLst/>
            <a:gdLst>
              <a:gd name="connsiteX0" fmla="*/ 4294208 w 4294208"/>
              <a:gd name="connsiteY0" fmla="*/ 895884 h 895884"/>
              <a:gd name="connsiteX1" fmla="*/ 3518704 w 4294208"/>
              <a:gd name="connsiteY1" fmla="*/ 131954 h 895884"/>
              <a:gd name="connsiteX2" fmla="*/ 787079 w 4294208"/>
              <a:gd name="connsiteY2" fmla="*/ 74081 h 895884"/>
              <a:gd name="connsiteX3" fmla="*/ 0 w 4294208"/>
              <a:gd name="connsiteY3" fmla="*/ 895884 h 89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4208" h="895884">
                <a:moveTo>
                  <a:pt x="4294208" y="895884"/>
                </a:moveTo>
                <a:cubicBezTo>
                  <a:pt x="4198716" y="582402"/>
                  <a:pt x="4103225" y="268921"/>
                  <a:pt x="3518704" y="131954"/>
                </a:cubicBezTo>
                <a:cubicBezTo>
                  <a:pt x="2934182" y="-5013"/>
                  <a:pt x="1373530" y="-53241"/>
                  <a:pt x="787079" y="74081"/>
                </a:cubicBezTo>
                <a:cubicBezTo>
                  <a:pt x="200628" y="201403"/>
                  <a:pt x="100314" y="548643"/>
                  <a:pt x="0" y="895884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319" tIns="37660" rIns="75319" bIns="37660" rtlCol="0" anchor="ctr"/>
          <a:lstStyle/>
          <a:p>
            <a:pPr algn="ctr"/>
            <a:endParaRPr lang="en-US" dirty="0"/>
          </a:p>
        </p:txBody>
      </p:sp>
      <p:sp>
        <p:nvSpPr>
          <p:cNvPr id="60" name="TextBox 50"/>
          <p:cNvSpPr txBox="1"/>
          <p:nvPr/>
        </p:nvSpPr>
        <p:spPr>
          <a:xfrm>
            <a:off x="379797" y="2923122"/>
            <a:ext cx="1332678" cy="1307162"/>
          </a:xfrm>
          <a:prstGeom prst="rect">
            <a:avLst/>
          </a:prstGeom>
          <a:noFill/>
          <a:ln>
            <a:noFill/>
          </a:ln>
        </p:spPr>
        <p:txBody>
          <a:bodyPr wrap="square" lIns="75319" tIns="37660" rIns="75319" bIns="37660" rtlCol="0">
            <a:spAutoFit/>
          </a:bodyPr>
          <a:lstStyle/>
          <a:p>
            <a:pPr marL="141223" indent="-141223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Exploring twitter options</a:t>
            </a:r>
          </a:p>
          <a:p>
            <a:pPr marL="141223" indent="-141223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Exploring  and scraping Travel Blog</a:t>
            </a:r>
          </a:p>
          <a:p>
            <a:pPr marL="141223" indent="-141223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Exploring and scraping Trip Advisor</a:t>
            </a:r>
          </a:p>
        </p:txBody>
      </p:sp>
      <p:sp>
        <p:nvSpPr>
          <p:cNvPr id="61" name="60 Forma libre"/>
          <p:cNvSpPr/>
          <p:nvPr/>
        </p:nvSpPr>
        <p:spPr>
          <a:xfrm>
            <a:off x="4267144" y="1259491"/>
            <a:ext cx="1562517" cy="550712"/>
          </a:xfrm>
          <a:custGeom>
            <a:avLst/>
            <a:gdLst>
              <a:gd name="connsiteX0" fmla="*/ 4294208 w 4294208"/>
              <a:gd name="connsiteY0" fmla="*/ 895884 h 895884"/>
              <a:gd name="connsiteX1" fmla="*/ 3518704 w 4294208"/>
              <a:gd name="connsiteY1" fmla="*/ 131954 h 895884"/>
              <a:gd name="connsiteX2" fmla="*/ 787079 w 4294208"/>
              <a:gd name="connsiteY2" fmla="*/ 74081 h 895884"/>
              <a:gd name="connsiteX3" fmla="*/ 0 w 4294208"/>
              <a:gd name="connsiteY3" fmla="*/ 895884 h 89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4208" h="895884">
                <a:moveTo>
                  <a:pt x="4294208" y="895884"/>
                </a:moveTo>
                <a:cubicBezTo>
                  <a:pt x="4198716" y="582402"/>
                  <a:pt x="4103225" y="268921"/>
                  <a:pt x="3518704" y="131954"/>
                </a:cubicBezTo>
                <a:cubicBezTo>
                  <a:pt x="2934182" y="-5013"/>
                  <a:pt x="1373530" y="-53241"/>
                  <a:pt x="787079" y="74081"/>
                </a:cubicBezTo>
                <a:cubicBezTo>
                  <a:pt x="200628" y="201403"/>
                  <a:pt x="100314" y="548643"/>
                  <a:pt x="0" y="895884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319" tIns="37660" rIns="75319" bIns="37660" rtlCol="0" anchor="ctr"/>
          <a:lstStyle/>
          <a:p>
            <a:pPr algn="ctr"/>
            <a:endParaRPr lang="en-US" dirty="0"/>
          </a:p>
        </p:txBody>
      </p:sp>
      <p:sp>
        <p:nvSpPr>
          <p:cNvPr id="48" name="47 Forma libre"/>
          <p:cNvSpPr/>
          <p:nvPr/>
        </p:nvSpPr>
        <p:spPr>
          <a:xfrm>
            <a:off x="723584" y="935647"/>
            <a:ext cx="7320526" cy="843214"/>
          </a:xfrm>
          <a:custGeom>
            <a:avLst/>
            <a:gdLst>
              <a:gd name="connsiteX0" fmla="*/ 10039461 w 10059369"/>
              <a:gd name="connsiteY0" fmla="*/ 599569 h 843409"/>
              <a:gd name="connsiteX1" fmla="*/ 8667861 w 10059369"/>
              <a:gd name="connsiteY1" fmla="*/ 188089 h 843409"/>
              <a:gd name="connsiteX2" fmla="*/ 1169781 w 10059369"/>
              <a:gd name="connsiteY2" fmla="*/ 35689 h 843409"/>
              <a:gd name="connsiteX3" fmla="*/ 133461 w 10059369"/>
              <a:gd name="connsiteY3" fmla="*/ 843409 h 84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9369" h="843409">
                <a:moveTo>
                  <a:pt x="10039461" y="599569"/>
                </a:moveTo>
                <a:cubicBezTo>
                  <a:pt x="10092801" y="440819"/>
                  <a:pt x="10146141" y="282069"/>
                  <a:pt x="8667861" y="188089"/>
                </a:cubicBezTo>
                <a:cubicBezTo>
                  <a:pt x="7189581" y="94109"/>
                  <a:pt x="2592181" y="-73531"/>
                  <a:pt x="1169781" y="35689"/>
                </a:cubicBezTo>
                <a:cubicBezTo>
                  <a:pt x="-252619" y="144909"/>
                  <a:pt x="-59579" y="494159"/>
                  <a:pt x="133461" y="843409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319" tIns="37660" rIns="75319" bIns="37660" rtlCol="0" anchor="ctr"/>
          <a:lstStyle/>
          <a:p>
            <a:pPr algn="ctr"/>
            <a:endParaRPr lang="en-US"/>
          </a:p>
        </p:txBody>
      </p:sp>
      <p:sp>
        <p:nvSpPr>
          <p:cNvPr id="67" name="66 Cerrar llave"/>
          <p:cNvSpPr/>
          <p:nvPr/>
        </p:nvSpPr>
        <p:spPr>
          <a:xfrm rot="5400000">
            <a:off x="4475070" y="1074389"/>
            <a:ext cx="298311" cy="81751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75319" tIns="37660" rIns="75319" bIns="37660" rtlCol="0" anchor="ctr"/>
          <a:lstStyle/>
          <a:p>
            <a:pPr algn="ctr"/>
            <a:endParaRPr lang="en-US" sz="160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2" name="Rounded Rectangle 140"/>
          <p:cNvSpPr/>
          <p:nvPr/>
        </p:nvSpPr>
        <p:spPr>
          <a:xfrm>
            <a:off x="3681157" y="5418173"/>
            <a:ext cx="1886491" cy="3865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5319" tIns="37660" rIns="75319" bIns="3766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Prepare Output Materials</a:t>
            </a:r>
          </a:p>
        </p:txBody>
      </p:sp>
      <p:sp>
        <p:nvSpPr>
          <p:cNvPr id="73" name="TextBox 50"/>
          <p:cNvSpPr txBox="1"/>
          <p:nvPr/>
        </p:nvSpPr>
        <p:spPr>
          <a:xfrm>
            <a:off x="3694107" y="5804713"/>
            <a:ext cx="2600003" cy="691609"/>
          </a:xfrm>
          <a:prstGeom prst="rect">
            <a:avLst/>
          </a:prstGeom>
          <a:noFill/>
          <a:ln>
            <a:noFill/>
          </a:ln>
        </p:spPr>
        <p:txBody>
          <a:bodyPr wrap="square" lIns="75319" tIns="37660" rIns="75319" bIns="37660" rtlCol="0">
            <a:spAutoFit/>
          </a:bodyPr>
          <a:lstStyle/>
          <a:p>
            <a:pPr marL="141223" indent="-141223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Notebook (s) of our process</a:t>
            </a:r>
          </a:p>
          <a:p>
            <a:pPr marL="141223" indent="-141223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Video</a:t>
            </a:r>
          </a:p>
          <a:p>
            <a:pPr marL="141223" indent="-141223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Website</a:t>
            </a:r>
          </a:p>
          <a:p>
            <a:pPr marL="141223" indent="-141223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Presentation</a:t>
            </a:r>
          </a:p>
        </p:txBody>
      </p:sp>
      <p:sp>
        <p:nvSpPr>
          <p:cNvPr id="74" name="TextBox 50"/>
          <p:cNvSpPr txBox="1"/>
          <p:nvPr/>
        </p:nvSpPr>
        <p:spPr>
          <a:xfrm>
            <a:off x="359690" y="1783894"/>
            <a:ext cx="170247" cy="229944"/>
          </a:xfrm>
          <a:prstGeom prst="rect">
            <a:avLst/>
          </a:prstGeom>
          <a:noFill/>
          <a:ln>
            <a:noFill/>
          </a:ln>
        </p:spPr>
        <p:txBody>
          <a:bodyPr wrap="square" lIns="75319" tIns="37660" rIns="75319" bIns="37660" rtlCol="0">
            <a:spAutoFit/>
          </a:bodyPr>
          <a:lstStyle/>
          <a:p>
            <a:pPr algn="ctr"/>
            <a:r>
              <a:rPr lang="es-MX" sz="1000" b="1" dirty="0">
                <a:latin typeface="Arial"/>
                <a:cs typeface="Arial"/>
              </a:rPr>
              <a:t>1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75" name="TextBox 50"/>
          <p:cNvSpPr txBox="1"/>
          <p:nvPr/>
        </p:nvSpPr>
        <p:spPr>
          <a:xfrm>
            <a:off x="1847068" y="1784230"/>
            <a:ext cx="170247" cy="229944"/>
          </a:xfrm>
          <a:prstGeom prst="rect">
            <a:avLst/>
          </a:prstGeom>
          <a:noFill/>
          <a:ln>
            <a:noFill/>
          </a:ln>
        </p:spPr>
        <p:txBody>
          <a:bodyPr wrap="square" lIns="75319" tIns="37660" rIns="75319" bIns="37660" rtlCol="0">
            <a:spAutoFit/>
          </a:bodyPr>
          <a:lstStyle/>
          <a:p>
            <a:pPr algn="ctr"/>
            <a:r>
              <a:rPr lang="es-MX" sz="1000" b="1" dirty="0">
                <a:latin typeface="Arial"/>
                <a:cs typeface="Arial"/>
              </a:rPr>
              <a:t>2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76" name="TextBox 50"/>
          <p:cNvSpPr txBox="1"/>
          <p:nvPr/>
        </p:nvSpPr>
        <p:spPr>
          <a:xfrm>
            <a:off x="3471546" y="1773200"/>
            <a:ext cx="170247" cy="229944"/>
          </a:xfrm>
          <a:prstGeom prst="rect">
            <a:avLst/>
          </a:prstGeom>
          <a:noFill/>
          <a:ln>
            <a:noFill/>
          </a:ln>
        </p:spPr>
        <p:txBody>
          <a:bodyPr wrap="square" lIns="75319" tIns="37660" rIns="75319" bIns="37660" rtlCol="0">
            <a:spAutoFit/>
          </a:bodyPr>
          <a:lstStyle/>
          <a:p>
            <a:pPr algn="ctr"/>
            <a:r>
              <a:rPr lang="es-MX" sz="1000" b="1" dirty="0">
                <a:latin typeface="Arial"/>
                <a:cs typeface="Arial"/>
              </a:rPr>
              <a:t>3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77" name="TextBox 50"/>
          <p:cNvSpPr txBox="1"/>
          <p:nvPr/>
        </p:nvSpPr>
        <p:spPr>
          <a:xfrm>
            <a:off x="5082986" y="1773200"/>
            <a:ext cx="170247" cy="229944"/>
          </a:xfrm>
          <a:prstGeom prst="rect">
            <a:avLst/>
          </a:prstGeom>
          <a:noFill/>
          <a:ln>
            <a:noFill/>
          </a:ln>
        </p:spPr>
        <p:txBody>
          <a:bodyPr wrap="square" lIns="75319" tIns="37660" rIns="75319" bIns="37660" rtlCol="0">
            <a:spAutoFit/>
          </a:bodyPr>
          <a:lstStyle/>
          <a:p>
            <a:pPr algn="ctr"/>
            <a:r>
              <a:rPr lang="es-MX" sz="1000" b="1" dirty="0">
                <a:latin typeface="Arial"/>
                <a:cs typeface="Arial"/>
              </a:rPr>
              <a:t>4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78" name="TextBox 50"/>
          <p:cNvSpPr txBox="1"/>
          <p:nvPr/>
        </p:nvSpPr>
        <p:spPr>
          <a:xfrm>
            <a:off x="7388697" y="1557226"/>
            <a:ext cx="170247" cy="229944"/>
          </a:xfrm>
          <a:prstGeom prst="rect">
            <a:avLst/>
          </a:prstGeom>
          <a:noFill/>
          <a:ln>
            <a:noFill/>
          </a:ln>
        </p:spPr>
        <p:txBody>
          <a:bodyPr wrap="square" lIns="75319" tIns="37660" rIns="75319" bIns="37660" rtlCol="0">
            <a:spAutoFit/>
          </a:bodyPr>
          <a:lstStyle/>
          <a:p>
            <a:pPr algn="ctr"/>
            <a:r>
              <a:rPr lang="es-MX" sz="1000" b="1" dirty="0">
                <a:latin typeface="Arial"/>
                <a:cs typeface="Arial"/>
              </a:rPr>
              <a:t>5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79" name="TextBox 50"/>
          <p:cNvSpPr txBox="1"/>
          <p:nvPr/>
        </p:nvSpPr>
        <p:spPr>
          <a:xfrm>
            <a:off x="3668117" y="5383797"/>
            <a:ext cx="170247" cy="229944"/>
          </a:xfrm>
          <a:prstGeom prst="rect">
            <a:avLst/>
          </a:prstGeom>
          <a:noFill/>
          <a:ln>
            <a:noFill/>
          </a:ln>
        </p:spPr>
        <p:txBody>
          <a:bodyPr wrap="square" lIns="75319" tIns="37660" rIns="75319" bIns="37660" rtlCol="0">
            <a:spAutoFit/>
          </a:bodyPr>
          <a:lstStyle/>
          <a:p>
            <a:pPr algn="ctr"/>
            <a:r>
              <a:rPr lang="es-MX" sz="1000" b="1" dirty="0">
                <a:latin typeface="Arial"/>
                <a:cs typeface="Arial"/>
              </a:rPr>
              <a:t>6</a:t>
            </a:r>
            <a:endParaRPr lang="en-US" sz="1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176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53K foot prints</a:t>
            </a:r>
            <a:endParaRPr lang="en-US" dirty="0"/>
          </a:p>
        </p:txBody>
      </p:sp>
      <p:pic>
        <p:nvPicPr>
          <p:cNvPr id="4" name="Content Placeholder 3" descr="Screen Shot 2013-12-12 at 11.31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r="2099"/>
          <a:stretch>
            <a:fillRect/>
          </a:stretch>
        </p:blipFill>
        <p:spPr>
          <a:xfrm>
            <a:off x="1109218" y="1689899"/>
            <a:ext cx="7577582" cy="4818591"/>
          </a:xfrm>
        </p:spPr>
      </p:pic>
    </p:spTree>
    <p:extLst>
      <p:ext uri="{BB962C8B-B14F-4D97-AF65-F5344CB8AC3E}">
        <p14:creationId xmlns:p14="http://schemas.microsoft.com/office/powerpoint/2010/main" val="112175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3-12-12 at 11.33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881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3-12-12 at 11.34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86" r="-5086"/>
          <a:stretch>
            <a:fillRect/>
          </a:stretch>
        </p:blipFill>
        <p:spPr>
          <a:xfrm>
            <a:off x="209906" y="533400"/>
            <a:ext cx="8826517" cy="5943600"/>
          </a:xfrm>
        </p:spPr>
      </p:pic>
    </p:spTree>
    <p:extLst>
      <p:ext uri="{BB962C8B-B14F-4D97-AF65-F5344CB8AC3E}">
        <p14:creationId xmlns:p14="http://schemas.microsoft.com/office/powerpoint/2010/main" val="188256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Destinations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NYC</a:t>
            </a:r>
          </a:p>
          <a:p>
            <a:r>
              <a:rPr lang="en-US" dirty="0" smtClean="0"/>
              <a:t>LA</a:t>
            </a:r>
          </a:p>
          <a:p>
            <a:r>
              <a:rPr lang="en-US" dirty="0" smtClean="0"/>
              <a:t>San Francisco</a:t>
            </a:r>
          </a:p>
          <a:p>
            <a:r>
              <a:rPr lang="en-US" dirty="0" smtClean="0"/>
              <a:t>Chicago</a:t>
            </a:r>
          </a:p>
          <a:p>
            <a:r>
              <a:rPr lang="en-US" dirty="0" smtClean="0"/>
              <a:t>Las-Vegas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5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endParaRPr lang="en-US" dirty="0"/>
          </a:p>
        </p:txBody>
      </p:sp>
      <p:pic>
        <p:nvPicPr>
          <p:cNvPr id="6" name="Content Placeholder 5" descr="Color_By_Sta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2" b="11602"/>
          <a:stretch>
            <a:fillRect/>
          </a:stretch>
        </p:blipFill>
        <p:spPr/>
      </p:pic>
      <p:pic>
        <p:nvPicPr>
          <p:cNvPr id="7" name="Picture 6" descr="Color_By_St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78"/>
            <a:ext cx="9144000" cy="66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5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Directed Layout</a:t>
            </a:r>
            <a:endParaRPr lang="en-US" dirty="0"/>
          </a:p>
        </p:txBody>
      </p:sp>
      <p:pic>
        <p:nvPicPr>
          <p:cNvPr id="4" name="Content Placeholder 3" descr="Screen Shot 2013-12-12 at 11.46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r="23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6837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42</TotalTime>
  <Words>221</Words>
  <Application>Microsoft Macintosh PowerPoint</Application>
  <PresentationFormat>On-screen Show (4:3)</PresentationFormat>
  <Paragraphs>74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PowerPoint Presentation</vt:lpstr>
      <vt:lpstr>Tourism and Data Science: What is your next move?</vt:lpstr>
      <vt:lpstr>PowerPoint Presentation</vt:lpstr>
      <vt:lpstr>About 53K foot prints</vt:lpstr>
      <vt:lpstr>PowerPoint Presentation</vt:lpstr>
      <vt:lpstr>PowerPoint Presentation</vt:lpstr>
      <vt:lpstr>Popular Destinations</vt:lpstr>
      <vt:lpstr>Network Analysis</vt:lpstr>
      <vt:lpstr>Force Directed Layout</vt:lpstr>
      <vt:lpstr>Clustering: Giant Component</vt:lpstr>
      <vt:lpstr>No Geographical Structure</vt:lpstr>
      <vt:lpstr>Clustering of the Giant Component</vt:lpstr>
      <vt:lpstr>Page Rank</vt:lpstr>
      <vt:lpstr>Closeness Centrality</vt:lpstr>
      <vt:lpstr>Learning Traveller’s Next Steps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Adebayo</dc:creator>
  <cp:lastModifiedBy>Julius Adebayo</cp:lastModifiedBy>
  <cp:revision>5</cp:revision>
  <dcterms:created xsi:type="dcterms:W3CDTF">2013-12-13T04:13:09Z</dcterms:created>
  <dcterms:modified xsi:type="dcterms:W3CDTF">2013-12-13T04:55:44Z</dcterms:modified>
</cp:coreProperties>
</file>