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59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984CF-8456-4B48-B076-D98EB683EED0}" type="datetimeFigureOut">
              <a:rPr lang="it-IT" smtClean="0"/>
              <a:t>20/11/2012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271CA-1ED0-48E5-97F9-54AAB14AD4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786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271CA-1ED0-48E5-97F9-54AAB14AD471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02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271CA-1ED0-48E5-97F9-54AAB14AD471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02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20/11/2012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20/11/2012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20/11/2012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20/11/2012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20/11/2012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20/11/2012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20/11/2012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20/11/2012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20/11/2012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20/11/2012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EAF-A2C7-4229-B0E9-A642D04707BE}" type="datetimeFigureOut">
              <a:rPr lang="it-IT" smtClean="0"/>
              <a:t>20/11/2012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F936EAF-A2C7-4229-B0E9-A642D04707BE}" type="datetimeFigureOut">
              <a:rPr lang="it-IT" smtClean="0"/>
              <a:t>20/11/2012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0205A7B-70F8-407E-B558-30A118F205B8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Neural</a:t>
            </a:r>
            <a:r>
              <a:rPr lang="it-IT" dirty="0" smtClean="0"/>
              <a:t> Networks and </a:t>
            </a:r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2804120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Buzzoni Marco </a:t>
            </a:r>
            <a:r>
              <a:rPr lang="it-IT" sz="1600" dirty="0" smtClean="0"/>
              <a:t>(marco.buzzoni2@studio.unibo.it)</a:t>
            </a:r>
          </a:p>
          <a:p>
            <a:r>
              <a:rPr lang="it-IT" dirty="0" smtClean="0"/>
              <a:t>Francesconi Alessandro </a:t>
            </a:r>
            <a:r>
              <a:rPr lang="it-IT" sz="1600" dirty="0" smtClean="0"/>
              <a:t>(alessand.francescon2@studio.unibo.it)</a:t>
            </a:r>
          </a:p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  <a:p>
            <a:pPr algn="ctr"/>
            <a:r>
              <a:rPr lang="it-IT" dirty="0" smtClean="0"/>
              <a:t>Università degli Studi di Bologna</a:t>
            </a:r>
            <a:br>
              <a:rPr lang="it-IT" dirty="0" smtClean="0"/>
            </a:br>
            <a:r>
              <a:rPr lang="it-IT" dirty="0" smtClean="0"/>
              <a:t>LM Informatica 2012/13</a:t>
            </a:r>
          </a:p>
        </p:txBody>
      </p:sp>
    </p:spTree>
    <p:extLst>
      <p:ext uri="{BB962C8B-B14F-4D97-AF65-F5344CB8AC3E}">
        <p14:creationId xmlns:p14="http://schemas.microsoft.com/office/powerpoint/2010/main" val="29411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i="1" dirty="0" smtClean="0"/>
              <a:t>Input </a:t>
            </a:r>
            <a:r>
              <a:rPr lang="it-IT" i="1" dirty="0" err="1" smtClean="0"/>
              <a:t>layer</a:t>
            </a:r>
            <a:r>
              <a:rPr lang="it-IT" i="1" dirty="0" smtClean="0"/>
              <a:t> </a:t>
            </a:r>
            <a:r>
              <a:rPr lang="it-IT" dirty="0" err="1" smtClean="0"/>
              <a:t>holds</a:t>
            </a:r>
            <a:r>
              <a:rPr lang="it-IT" dirty="0" smtClean="0"/>
              <a:t> the input </a:t>
            </a:r>
            <a:r>
              <a:rPr lang="it-IT" dirty="0" smtClean="0"/>
              <a:t>data </a:t>
            </a:r>
            <a:r>
              <a:rPr lang="it-IT" dirty="0" err="1" smtClean="0"/>
              <a:t>coming</a:t>
            </a:r>
            <a:r>
              <a:rPr lang="it-IT" dirty="0" smtClean="0"/>
              <a:t> from the </a:t>
            </a:r>
            <a:r>
              <a:rPr lang="it-IT" dirty="0" err="1" smtClean="0"/>
              <a:t>problem</a:t>
            </a:r>
            <a:r>
              <a:rPr lang="it-IT" dirty="0" smtClean="0"/>
              <a:t>, for </a:t>
            </a:r>
            <a:r>
              <a:rPr lang="it-IT" dirty="0" err="1" smtClean="0"/>
              <a:t>example</a:t>
            </a:r>
            <a:r>
              <a:rPr lang="it-IT" dirty="0" smtClean="0"/>
              <a:t>, the </a:t>
            </a:r>
            <a:r>
              <a:rPr lang="it-IT" dirty="0" err="1" smtClean="0"/>
              <a:t>current</a:t>
            </a:r>
            <a:r>
              <a:rPr lang="it-IT" dirty="0" smtClean="0"/>
              <a:t> state of an </a:t>
            </a:r>
            <a:r>
              <a:rPr lang="it-IT" dirty="0" err="1" smtClean="0"/>
              <a:t>environment</a:t>
            </a:r>
            <a:r>
              <a:rPr lang="it-IT" dirty="0" smtClean="0"/>
              <a:t> (</a:t>
            </a:r>
            <a:r>
              <a:rPr lang="it-IT" dirty="0" err="1" smtClean="0"/>
              <a:t>properly</a:t>
            </a:r>
            <a:r>
              <a:rPr lang="it-IT" dirty="0" smtClean="0"/>
              <a:t> </a:t>
            </a:r>
            <a:r>
              <a:rPr lang="it-IT" dirty="0" err="1" smtClean="0"/>
              <a:t>discretized</a:t>
            </a:r>
            <a:r>
              <a:rPr lang="it-IT" dirty="0" smtClean="0"/>
              <a:t>) or the input </a:t>
            </a:r>
            <a:r>
              <a:rPr lang="it-IT" dirty="0" err="1" smtClean="0"/>
              <a:t>obtained</a:t>
            </a:r>
            <a:r>
              <a:rPr lang="it-IT" dirty="0" smtClean="0"/>
              <a:t> from </a:t>
            </a:r>
            <a:r>
              <a:rPr lang="it-IT" dirty="0" err="1" smtClean="0"/>
              <a:t>sensors</a:t>
            </a:r>
            <a:r>
              <a:rPr lang="it-IT" dirty="0" smtClean="0"/>
              <a:t>.</a:t>
            </a:r>
            <a:br>
              <a:rPr lang="it-IT" dirty="0" smtClean="0"/>
            </a:br>
            <a:endParaRPr lang="it-IT" dirty="0" smtClean="0"/>
          </a:p>
          <a:p>
            <a:r>
              <a:rPr lang="it-IT" i="1" dirty="0" smtClean="0"/>
              <a:t>Output </a:t>
            </a:r>
            <a:r>
              <a:rPr lang="it-IT" i="1" dirty="0" err="1" smtClean="0"/>
              <a:t>layer</a:t>
            </a:r>
            <a:r>
              <a:rPr lang="it-IT" i="1" dirty="0" smtClean="0"/>
              <a:t> </a:t>
            </a:r>
            <a:r>
              <a:rPr lang="it-IT" dirty="0" err="1" smtClean="0"/>
              <a:t>contains</a:t>
            </a:r>
            <a:r>
              <a:rPr lang="it-IT" dirty="0"/>
              <a:t> </a:t>
            </a:r>
            <a:r>
              <a:rPr lang="it-IT" dirty="0" smtClean="0"/>
              <a:t>the </a:t>
            </a:r>
            <a:r>
              <a:rPr lang="it-IT" dirty="0" err="1" smtClean="0"/>
              <a:t>solution</a:t>
            </a:r>
            <a:r>
              <a:rPr lang="it-IT" dirty="0" smtClean="0"/>
              <a:t> to the </a:t>
            </a:r>
            <a:r>
              <a:rPr lang="it-IT" dirty="0" err="1" smtClean="0"/>
              <a:t>problem</a:t>
            </a:r>
            <a:r>
              <a:rPr lang="it-IT" dirty="0" smtClean="0"/>
              <a:t>, </a:t>
            </a:r>
            <a:r>
              <a:rPr lang="it-IT" dirty="0" err="1" smtClean="0"/>
              <a:t>that</a:t>
            </a:r>
            <a:r>
              <a:rPr lang="it-IT" dirty="0" smtClean="0"/>
              <a:t> can be more or </a:t>
            </a:r>
            <a:r>
              <a:rPr lang="it-IT" dirty="0" err="1" smtClean="0"/>
              <a:t>less</a:t>
            </a:r>
            <a:r>
              <a:rPr lang="it-IT" dirty="0" smtClean="0"/>
              <a:t> </a:t>
            </a:r>
            <a:r>
              <a:rPr lang="it-IT" dirty="0" err="1" smtClean="0"/>
              <a:t>complex</a:t>
            </a:r>
            <a:r>
              <a:rPr lang="it-IT" dirty="0" smtClean="0"/>
              <a:t>: </a:t>
            </a:r>
          </a:p>
          <a:p>
            <a:pPr lvl="1"/>
            <a:r>
              <a:rPr lang="it-IT" dirty="0"/>
              <a:t>F</a:t>
            </a:r>
            <a:r>
              <a:rPr lang="it-IT" dirty="0" smtClean="0"/>
              <a:t>rom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resulting</a:t>
            </a:r>
            <a:r>
              <a:rPr lang="it-IT" dirty="0" smtClean="0"/>
              <a:t> </a:t>
            </a:r>
            <a:r>
              <a:rPr lang="it-IT" dirty="0" err="1" smtClean="0"/>
              <a:t>number</a:t>
            </a:r>
            <a:r>
              <a:rPr lang="it-IT" dirty="0" smtClean="0"/>
              <a:t> (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be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neuron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To a set of </a:t>
            </a:r>
            <a:r>
              <a:rPr lang="it-IT" i="1" dirty="0" smtClean="0"/>
              <a:t>n</a:t>
            </a:r>
            <a:r>
              <a:rPr lang="it-IT" dirty="0" smtClean="0"/>
              <a:t> </a:t>
            </a:r>
            <a:r>
              <a:rPr lang="it-IT" dirty="0" err="1" smtClean="0"/>
              <a:t>numbers</a:t>
            </a:r>
            <a:r>
              <a:rPr lang="it-IT" dirty="0" smtClean="0"/>
              <a:t> ("do </a:t>
            </a:r>
            <a:r>
              <a:rPr lang="it-IT" dirty="0" err="1" smtClean="0"/>
              <a:t>action</a:t>
            </a:r>
            <a:r>
              <a:rPr lang="it-IT" dirty="0" smtClean="0"/>
              <a:t> X with </a:t>
            </a:r>
            <a:r>
              <a:rPr lang="it-IT" dirty="0" err="1" smtClean="0"/>
              <a:t>properties</a:t>
            </a:r>
            <a:r>
              <a:rPr lang="it-IT" dirty="0" smtClean="0"/>
              <a:t> Y, W, and Z")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smtClean="0"/>
              <a:t>How </a:t>
            </a:r>
            <a:r>
              <a:rPr lang="it-IT" dirty="0" err="1" smtClean="0"/>
              <a:t>about</a:t>
            </a:r>
            <a:r>
              <a:rPr lang="it-IT" dirty="0" smtClean="0"/>
              <a:t> the </a:t>
            </a:r>
            <a:r>
              <a:rPr lang="it-IT" i="1" dirty="0" err="1" smtClean="0"/>
              <a:t>Hidden</a:t>
            </a:r>
            <a:r>
              <a:rPr lang="it-IT" i="1" dirty="0" smtClean="0"/>
              <a:t> </a:t>
            </a:r>
            <a:r>
              <a:rPr lang="it-IT" i="1" dirty="0" err="1" smtClean="0"/>
              <a:t>layer</a:t>
            </a:r>
            <a:r>
              <a:rPr lang="it-IT" dirty="0" smtClean="0"/>
              <a:t>? Works </a:t>
            </a:r>
            <a:r>
              <a:rPr lang="it-IT" dirty="0" err="1" smtClean="0"/>
              <a:t>as</a:t>
            </a:r>
            <a:r>
              <a:rPr lang="it-IT" dirty="0" smtClean="0"/>
              <a:t> a mapper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inputs</a:t>
            </a:r>
            <a:r>
              <a:rPr lang="it-IT" dirty="0" smtClean="0"/>
              <a:t> and </a:t>
            </a:r>
            <a:r>
              <a:rPr lang="it-IT" dirty="0" err="1" smtClean="0"/>
              <a:t>outputs</a:t>
            </a:r>
            <a:r>
              <a:rPr lang="it-IT" dirty="0" smtClean="0"/>
              <a:t>. The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internal</a:t>
            </a:r>
            <a:r>
              <a:rPr lang="it-IT" dirty="0" smtClean="0"/>
              <a:t> </a:t>
            </a:r>
            <a:r>
              <a:rPr lang="it-IT" dirty="0" err="1" smtClean="0"/>
              <a:t>neurons</a:t>
            </a:r>
            <a:r>
              <a:rPr lang="it-IT" dirty="0" smtClean="0"/>
              <a:t> </a:t>
            </a:r>
            <a:r>
              <a:rPr lang="it-IT" dirty="0" err="1" smtClean="0"/>
              <a:t>specifies</a:t>
            </a:r>
            <a:r>
              <a:rPr lang="it-IT" dirty="0" smtClean="0"/>
              <a:t> the </a:t>
            </a:r>
            <a:r>
              <a:rPr lang="it-IT" dirty="0" err="1" smtClean="0"/>
              <a:t>precision</a:t>
            </a:r>
            <a:r>
              <a:rPr lang="it-IT" dirty="0" smtClean="0"/>
              <a:t> of the </a:t>
            </a:r>
            <a:r>
              <a:rPr lang="it-IT" dirty="0" err="1" smtClean="0"/>
              <a:t>outputted</a:t>
            </a:r>
            <a:r>
              <a:rPr lang="it-IT" dirty="0" smtClean="0"/>
              <a:t> data.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902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</a:t>
            </a:r>
            <a:r>
              <a:rPr lang="it-IT" dirty="0" err="1" smtClean="0"/>
              <a:t>neural</a:t>
            </a:r>
            <a:r>
              <a:rPr lang="it-IT" dirty="0" smtClean="0"/>
              <a:t> networks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Based</a:t>
            </a:r>
            <a:r>
              <a:rPr lang="it-IT" dirty="0" smtClean="0"/>
              <a:t> on the data flow:</a:t>
            </a:r>
          </a:p>
          <a:p>
            <a:pPr lvl="1"/>
            <a:r>
              <a:rPr lang="it-IT" dirty="0" err="1" smtClean="0"/>
              <a:t>Feed-forward</a:t>
            </a:r>
            <a:r>
              <a:rPr lang="it-IT" dirty="0" smtClean="0"/>
              <a:t>: 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no </a:t>
            </a:r>
            <a:r>
              <a:rPr lang="it-IT" dirty="0" err="1" smtClean="0"/>
              <a:t>need</a:t>
            </a:r>
            <a:r>
              <a:rPr lang="it-IT" dirty="0" smtClean="0"/>
              <a:t> to </a:t>
            </a:r>
            <a:r>
              <a:rPr lang="it-IT" dirty="0" err="1" smtClean="0"/>
              <a:t>synchronize</a:t>
            </a:r>
            <a:r>
              <a:rPr lang="it-IT" dirty="0" smtClean="0"/>
              <a:t> the </a:t>
            </a:r>
            <a:r>
              <a:rPr lang="it-IT" dirty="0" err="1" smtClean="0"/>
              <a:t>inputs</a:t>
            </a:r>
            <a:r>
              <a:rPr lang="it-IT" dirty="0" smtClean="0"/>
              <a:t> of a </a:t>
            </a:r>
            <a:r>
              <a:rPr lang="it-IT" dirty="0" err="1" smtClean="0"/>
              <a:t>neuron</a:t>
            </a:r>
            <a:r>
              <a:rPr lang="it-IT" dirty="0" smtClean="0"/>
              <a:t>.</a:t>
            </a:r>
          </a:p>
          <a:p>
            <a:pPr lvl="1"/>
            <a:endParaRPr lang="it-IT" dirty="0" smtClean="0"/>
          </a:p>
          <a:p>
            <a:pPr lvl="1"/>
            <a:endParaRPr lang="it-IT" dirty="0"/>
          </a:p>
          <a:p>
            <a:pPr lvl="1"/>
            <a:endParaRPr lang="it-IT" dirty="0" smtClean="0"/>
          </a:p>
          <a:p>
            <a:pPr lvl="1"/>
            <a:endParaRPr lang="it-IT" dirty="0" smtClean="0"/>
          </a:p>
          <a:p>
            <a:pPr lvl="1"/>
            <a:r>
              <a:rPr lang="it-IT" dirty="0" err="1" smtClean="0"/>
              <a:t>Recurrent</a:t>
            </a:r>
            <a:r>
              <a:rPr lang="it-IT" dirty="0" smtClean="0"/>
              <a:t>: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loops</a:t>
            </a:r>
            <a:r>
              <a:rPr lang="it-IT" dirty="0" smtClean="0"/>
              <a:t> inside the </a:t>
            </a:r>
            <a:r>
              <a:rPr lang="it-IT" dirty="0" err="1" smtClean="0"/>
              <a:t>neural</a:t>
            </a:r>
            <a:r>
              <a:rPr lang="it-IT" dirty="0" smtClean="0"/>
              <a:t> network.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843808" y="299695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2843808" y="364502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4293588" y="332440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2843808" y="515719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Ovale 8"/>
          <p:cNvSpPr/>
          <p:nvPr/>
        </p:nvSpPr>
        <p:spPr>
          <a:xfrm>
            <a:off x="4293588" y="533721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2 12"/>
          <p:cNvCxnSpPr>
            <a:stCxn id="4" idx="6"/>
            <a:endCxn id="6" idx="2"/>
          </p:cNvCxnSpPr>
          <p:nvPr/>
        </p:nvCxnSpPr>
        <p:spPr>
          <a:xfrm>
            <a:off x="3203848" y="3176972"/>
            <a:ext cx="1089740" cy="327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5" idx="6"/>
            <a:endCxn id="6" idx="2"/>
          </p:cNvCxnSpPr>
          <p:nvPr/>
        </p:nvCxnSpPr>
        <p:spPr>
          <a:xfrm flipV="1">
            <a:off x="3203848" y="3504420"/>
            <a:ext cx="1089740" cy="320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6" idx="6"/>
          </p:cNvCxnSpPr>
          <p:nvPr/>
        </p:nvCxnSpPr>
        <p:spPr>
          <a:xfrm>
            <a:off x="4653628" y="3504420"/>
            <a:ext cx="9264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7" idx="6"/>
            <a:endCxn id="9" idx="2"/>
          </p:cNvCxnSpPr>
          <p:nvPr/>
        </p:nvCxnSpPr>
        <p:spPr>
          <a:xfrm>
            <a:off x="3203848" y="5337212"/>
            <a:ext cx="108974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7 22"/>
          <p:cNvCxnSpPr>
            <a:stCxn id="9" idx="5"/>
            <a:endCxn id="9" idx="3"/>
          </p:cNvCxnSpPr>
          <p:nvPr/>
        </p:nvCxnSpPr>
        <p:spPr>
          <a:xfrm rot="5400000">
            <a:off x="4473608" y="5517232"/>
            <a:ext cx="12700" cy="254586"/>
          </a:xfrm>
          <a:prstGeom prst="curvedConnector3">
            <a:avLst>
              <a:gd name="adj1" fmla="val 43901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9" idx="6"/>
          </p:cNvCxnSpPr>
          <p:nvPr/>
        </p:nvCxnSpPr>
        <p:spPr>
          <a:xfrm>
            <a:off x="4653628" y="5517232"/>
            <a:ext cx="11425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39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kinds</a:t>
            </a:r>
            <a:r>
              <a:rPr lang="it-IT" dirty="0" smtClean="0"/>
              <a:t> of </a:t>
            </a:r>
            <a:r>
              <a:rPr lang="it-IT" dirty="0" err="1" smtClean="0"/>
              <a:t>neural</a:t>
            </a:r>
            <a:r>
              <a:rPr lang="it-IT" dirty="0" smtClean="0"/>
              <a:t> networks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Based</a:t>
            </a:r>
            <a:r>
              <a:rPr lang="it-IT" dirty="0" smtClean="0"/>
              <a:t> on </a:t>
            </a:r>
            <a:r>
              <a:rPr lang="it-IT" dirty="0" err="1" smtClean="0"/>
              <a:t>learning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:</a:t>
            </a:r>
          </a:p>
          <a:p>
            <a:endParaRPr lang="it-IT" dirty="0" smtClean="0"/>
          </a:p>
          <a:p>
            <a:pPr lvl="1"/>
            <a:r>
              <a:rPr lang="it-IT" dirty="0" err="1" smtClean="0"/>
              <a:t>Supervised</a:t>
            </a:r>
            <a:r>
              <a:rPr lang="it-IT" dirty="0" smtClean="0"/>
              <a:t> </a:t>
            </a:r>
            <a:r>
              <a:rPr lang="it-IT" dirty="0" err="1" smtClean="0"/>
              <a:t>learning</a:t>
            </a:r>
            <a:r>
              <a:rPr lang="it-IT" dirty="0" smtClean="0"/>
              <a:t>: the </a:t>
            </a:r>
            <a:r>
              <a:rPr lang="it-IT" dirty="0" err="1" smtClean="0"/>
              <a:t>expected</a:t>
            </a:r>
            <a:r>
              <a:rPr lang="it-IT" dirty="0" smtClean="0"/>
              <a:t> output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known</a:t>
            </a:r>
            <a:r>
              <a:rPr lang="it-IT" dirty="0" smtClean="0"/>
              <a:t>, the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trained</a:t>
            </a:r>
            <a:r>
              <a:rPr lang="it-IT" dirty="0" smtClean="0"/>
              <a:t> to </a:t>
            </a:r>
            <a:r>
              <a:rPr lang="it-IT" dirty="0" err="1" smtClean="0"/>
              <a:t>map</a:t>
            </a:r>
            <a:r>
              <a:rPr lang="it-IT" dirty="0" smtClean="0"/>
              <a:t> the input </a:t>
            </a:r>
            <a:r>
              <a:rPr lang="it-IT" dirty="0" err="1" smtClean="0"/>
              <a:t>values</a:t>
            </a:r>
            <a:r>
              <a:rPr lang="it-IT" dirty="0" smtClean="0"/>
              <a:t> to the right output.</a:t>
            </a:r>
          </a:p>
          <a:p>
            <a:pPr lvl="1"/>
            <a:endParaRPr lang="it-IT" dirty="0" smtClean="0"/>
          </a:p>
          <a:p>
            <a:pPr lvl="1"/>
            <a:r>
              <a:rPr lang="it-IT" dirty="0" err="1" smtClean="0"/>
              <a:t>Unsupervised</a:t>
            </a:r>
            <a:r>
              <a:rPr lang="it-IT" dirty="0" smtClean="0"/>
              <a:t> </a:t>
            </a:r>
            <a:r>
              <a:rPr lang="it-IT" dirty="0" err="1" smtClean="0"/>
              <a:t>learning</a:t>
            </a:r>
            <a:r>
              <a:rPr lang="it-IT" dirty="0" smtClean="0"/>
              <a:t>: the </a:t>
            </a:r>
            <a:r>
              <a:rPr lang="it-IT" dirty="0" err="1" smtClean="0"/>
              <a:t>expected</a:t>
            </a:r>
            <a:r>
              <a:rPr lang="it-IT" dirty="0" smtClean="0"/>
              <a:t> output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unknown</a:t>
            </a:r>
            <a:r>
              <a:rPr lang="it-IT" dirty="0" smtClean="0"/>
              <a:t>, the task of the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to </a:t>
            </a:r>
            <a:r>
              <a:rPr lang="it-IT" dirty="0" err="1" smtClean="0"/>
              <a:t>adjust</a:t>
            </a:r>
            <a:r>
              <a:rPr lang="it-IT" dirty="0" smtClean="0"/>
              <a:t> the </a:t>
            </a:r>
            <a:r>
              <a:rPr lang="it-IT" dirty="0" err="1" smtClean="0"/>
              <a:t>weights</a:t>
            </a:r>
            <a:r>
              <a:rPr lang="it-IT" dirty="0" smtClean="0"/>
              <a:t> </a:t>
            </a:r>
            <a:r>
              <a:rPr lang="it-IT" dirty="0" err="1" smtClean="0"/>
              <a:t>itself</a:t>
            </a:r>
            <a:r>
              <a:rPr lang="it-IT" dirty="0" smtClean="0"/>
              <a:t> to </a:t>
            </a:r>
            <a:r>
              <a:rPr lang="it-IT" dirty="0" err="1" smtClean="0"/>
              <a:t>obtain</a:t>
            </a:r>
            <a:r>
              <a:rPr lang="it-IT" dirty="0" smtClean="0"/>
              <a:t> a </a:t>
            </a:r>
            <a:r>
              <a:rPr lang="it-IT" dirty="0" err="1" smtClean="0"/>
              <a:t>correct</a:t>
            </a:r>
            <a:r>
              <a:rPr lang="it-IT" dirty="0" smtClean="0"/>
              <a:t> output.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2615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simple</a:t>
            </a:r>
            <a:r>
              <a:rPr lang="it-IT" dirty="0" smtClean="0"/>
              <a:t> </a:t>
            </a:r>
            <a:r>
              <a:rPr lang="it-IT" dirty="0" err="1" smtClean="0"/>
              <a:t>example</a:t>
            </a:r>
            <a:r>
              <a:rPr lang="it-IT" dirty="0" smtClean="0"/>
              <a:t>: AND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want</a:t>
            </a:r>
            <a:r>
              <a:rPr lang="it-IT" dirty="0" smtClean="0"/>
              <a:t> </a:t>
            </a:r>
            <a:r>
              <a:rPr lang="it-IT" dirty="0" err="1" smtClean="0"/>
              <a:t>implement</a:t>
            </a:r>
            <a:r>
              <a:rPr lang="it-IT" dirty="0" smtClean="0"/>
              <a:t> the AND </a:t>
            </a:r>
            <a:r>
              <a:rPr lang="it-IT" dirty="0" err="1" smtClean="0"/>
              <a:t>operation</a:t>
            </a:r>
            <a:r>
              <a:rPr lang="it-IT" dirty="0" smtClean="0"/>
              <a:t> with </a:t>
            </a:r>
            <a:r>
              <a:rPr lang="it-IT" dirty="0" err="1" smtClean="0"/>
              <a:t>neural</a:t>
            </a:r>
            <a:r>
              <a:rPr lang="it-IT" dirty="0" smtClean="0"/>
              <a:t> network. To do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neuron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needed</a:t>
            </a:r>
            <a:r>
              <a:rPr lang="it-IT" dirty="0" smtClean="0"/>
              <a:t>, with 2 input and 1 output (the </a:t>
            </a:r>
            <a:r>
              <a:rPr lang="it-IT" dirty="0" err="1" smtClean="0"/>
              <a:t>result</a:t>
            </a:r>
            <a:r>
              <a:rPr lang="it-IT" dirty="0" smtClean="0"/>
              <a:t> of the </a:t>
            </a:r>
            <a:r>
              <a:rPr lang="it-IT" dirty="0" err="1" smtClean="0"/>
              <a:t>operation</a:t>
            </a:r>
            <a:r>
              <a:rPr lang="it-IT" dirty="0" smtClean="0"/>
              <a:t>).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534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Today’s</a:t>
            </a:r>
            <a:r>
              <a:rPr lang="it-IT" dirty="0" smtClean="0"/>
              <a:t> </a:t>
            </a:r>
            <a:r>
              <a:rPr lang="it-IT" dirty="0" err="1" smtClean="0"/>
              <a:t>outline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Neural</a:t>
            </a:r>
            <a:r>
              <a:rPr lang="it-IT" dirty="0" smtClean="0"/>
              <a:t> Networks</a:t>
            </a:r>
          </a:p>
          <a:p>
            <a:pPr lvl="1"/>
            <a:r>
              <a:rPr lang="it-IT" dirty="0" smtClean="0"/>
              <a:t>The </a:t>
            </a:r>
            <a:r>
              <a:rPr lang="it-IT" dirty="0" err="1" smtClean="0"/>
              <a:t>Neuroscience</a:t>
            </a:r>
            <a:r>
              <a:rPr lang="it-IT" dirty="0" smtClean="0"/>
              <a:t>: </a:t>
            </a:r>
            <a:r>
              <a:rPr lang="it-IT" dirty="0" err="1"/>
              <a:t>i</a:t>
            </a:r>
            <a:r>
              <a:rPr lang="it-IT" dirty="0" err="1" smtClean="0"/>
              <a:t>ntroduction</a:t>
            </a:r>
            <a:r>
              <a:rPr lang="it-IT" dirty="0" smtClean="0"/>
              <a:t> to </a:t>
            </a:r>
            <a:r>
              <a:rPr lang="it-IT" dirty="0" err="1" smtClean="0"/>
              <a:t>biological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networks</a:t>
            </a:r>
          </a:p>
          <a:p>
            <a:pPr lvl="1"/>
            <a:r>
              <a:rPr lang="it-IT" dirty="0" smtClean="0"/>
              <a:t>From </a:t>
            </a:r>
            <a:r>
              <a:rPr lang="it-IT" dirty="0" err="1" smtClean="0"/>
              <a:t>biological</a:t>
            </a:r>
            <a:r>
              <a:rPr lang="it-IT" dirty="0" smtClean="0"/>
              <a:t> to </a:t>
            </a:r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/>
              <a:t>n</a:t>
            </a:r>
            <a:r>
              <a:rPr lang="it-IT" dirty="0" err="1" smtClean="0"/>
              <a:t>eural</a:t>
            </a:r>
            <a:r>
              <a:rPr lang="it-IT" smtClean="0"/>
              <a:t> networks</a:t>
            </a:r>
            <a:br>
              <a:rPr lang="it-IT" smtClean="0"/>
            </a:br>
            <a:endParaRPr lang="it-IT" dirty="0" smtClean="0"/>
          </a:p>
          <a:p>
            <a:r>
              <a:rPr lang="it-IT" dirty="0" err="1" smtClean="0"/>
              <a:t>Genetic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 smtClean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922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Neuroscience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Our</a:t>
            </a:r>
            <a:r>
              <a:rPr lang="it-IT" dirty="0" smtClean="0"/>
              <a:t> brain </a:t>
            </a:r>
            <a:r>
              <a:rPr lang="it-IT" dirty="0" err="1" smtClean="0"/>
              <a:t>is</a:t>
            </a:r>
            <a:r>
              <a:rPr lang="it-IT" dirty="0" smtClean="0"/>
              <a:t>, </a:t>
            </a:r>
            <a:r>
              <a:rPr lang="it-IT" dirty="0" err="1" smtClean="0"/>
              <a:t>substantially</a:t>
            </a:r>
            <a:r>
              <a:rPr lang="it-IT" dirty="0" smtClean="0"/>
              <a:t>, </a:t>
            </a:r>
            <a:r>
              <a:rPr lang="en-US" dirty="0" smtClean="0"/>
              <a:t>a Parallel </a:t>
            </a:r>
            <a:r>
              <a:rPr lang="en-US" dirty="0"/>
              <a:t>Information Processing </a:t>
            </a:r>
            <a:r>
              <a:rPr lang="en-US" dirty="0" smtClean="0"/>
              <a:t>System.</a:t>
            </a:r>
          </a:p>
          <a:p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contains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10 BILLION </a:t>
            </a:r>
            <a:r>
              <a:rPr lang="it-IT" dirty="0" err="1" smtClean="0"/>
              <a:t>nerve</a:t>
            </a:r>
            <a:r>
              <a:rPr lang="it-IT" dirty="0" smtClean="0"/>
              <a:t> </a:t>
            </a:r>
            <a:r>
              <a:rPr lang="it-IT" dirty="0" err="1" smtClean="0"/>
              <a:t>cells</a:t>
            </a:r>
            <a:r>
              <a:rPr lang="it-IT" dirty="0" smtClean="0"/>
              <a:t>, </a:t>
            </a:r>
            <a:r>
              <a:rPr lang="it-IT" dirty="0" err="1" smtClean="0"/>
              <a:t>called</a:t>
            </a:r>
            <a:r>
              <a:rPr lang="it-IT" dirty="0" smtClean="0"/>
              <a:t> </a:t>
            </a:r>
            <a:r>
              <a:rPr lang="it-IT" b="1" dirty="0" err="1" smtClean="0"/>
              <a:t>neurons</a:t>
            </a:r>
            <a:r>
              <a:rPr lang="it-IT" dirty="0" smtClean="0"/>
              <a:t>,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connected</a:t>
            </a:r>
            <a:r>
              <a:rPr lang="it-IT" dirty="0" smtClean="0"/>
              <a:t> to </a:t>
            </a: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ones</a:t>
            </a:r>
            <a:r>
              <a:rPr lang="it-IT" dirty="0" smtClean="0"/>
              <a:t> by </a:t>
            </a:r>
            <a:r>
              <a:rPr lang="it-IT" b="1" dirty="0" err="1" smtClean="0"/>
              <a:t>synapses</a:t>
            </a:r>
            <a:r>
              <a:rPr lang="it-IT" dirty="0" smtClean="0"/>
              <a:t>.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3074" name="Picture 2" descr="network of neur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717" y="3717032"/>
            <a:ext cx="4056538" cy="248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44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Neuroscience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b="1" dirty="0" err="1" smtClean="0"/>
              <a:t>biological</a:t>
            </a:r>
            <a:r>
              <a:rPr lang="it-IT" b="1" dirty="0" smtClean="0"/>
              <a:t> </a:t>
            </a:r>
            <a:r>
              <a:rPr lang="it-IT" b="1" dirty="0" err="1" smtClean="0"/>
              <a:t>neural</a:t>
            </a:r>
            <a:r>
              <a:rPr lang="it-IT" b="1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an </a:t>
            </a:r>
            <a:r>
              <a:rPr lang="it-IT" dirty="0" err="1" smtClean="0"/>
              <a:t>interconnection</a:t>
            </a:r>
            <a:r>
              <a:rPr lang="it-IT" dirty="0" smtClean="0"/>
              <a:t> of </a:t>
            </a:r>
            <a:r>
              <a:rPr lang="it-IT" dirty="0" err="1" smtClean="0"/>
              <a:t>neurons</a:t>
            </a:r>
            <a:r>
              <a:rPr lang="it-IT" dirty="0" smtClean="0"/>
              <a:t> </a:t>
            </a:r>
            <a:r>
              <a:rPr lang="it-IT" dirty="0" err="1" smtClean="0"/>
              <a:t>whose</a:t>
            </a:r>
            <a:r>
              <a:rPr lang="it-IT" dirty="0" smtClean="0"/>
              <a:t> </a:t>
            </a:r>
            <a:r>
              <a:rPr lang="it-IT" dirty="0" err="1" smtClean="0"/>
              <a:t>sequential</a:t>
            </a:r>
            <a:r>
              <a:rPr lang="it-IT" dirty="0" smtClean="0"/>
              <a:t> or </a:t>
            </a:r>
            <a:r>
              <a:rPr lang="it-IT" dirty="0" err="1" smtClean="0"/>
              <a:t>parallel</a:t>
            </a:r>
            <a:r>
              <a:rPr lang="it-IT" dirty="0" smtClean="0"/>
              <a:t> </a:t>
            </a:r>
            <a:r>
              <a:rPr lang="it-IT" dirty="0" err="1" smtClean="0"/>
              <a:t>activation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defined</a:t>
            </a:r>
            <a:r>
              <a:rPr lang="it-IT" dirty="0" smtClean="0"/>
              <a:t> with a precise </a:t>
            </a:r>
            <a:r>
              <a:rPr lang="it-IT" dirty="0" err="1" smtClean="0"/>
              <a:t>logic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endParaRPr lang="it-IT" dirty="0"/>
          </a:p>
          <a:p>
            <a:pPr marL="0" indent="0" algn="ctr">
              <a:buNone/>
            </a:pPr>
            <a:r>
              <a:rPr lang="it-IT" sz="3200" dirty="0" smtClean="0">
                <a:solidFill>
                  <a:schemeClr val="tx2">
                    <a:lumMod val="75000"/>
                  </a:schemeClr>
                </a:solidFill>
              </a:rPr>
              <a:t>BUT WHAT IS AN</a:t>
            </a:r>
            <a:br>
              <a:rPr lang="it-IT" sz="3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sz="5400" dirty="0" smtClean="0">
                <a:solidFill>
                  <a:schemeClr val="tx2">
                    <a:lumMod val="75000"/>
                  </a:schemeClr>
                </a:solidFill>
              </a:rPr>
              <a:t>"ACTIVATION"?</a:t>
            </a:r>
          </a:p>
        </p:txBody>
      </p:sp>
    </p:spTree>
    <p:extLst>
      <p:ext uri="{BB962C8B-B14F-4D97-AF65-F5344CB8AC3E}">
        <p14:creationId xmlns:p14="http://schemas.microsoft.com/office/powerpoint/2010/main" val="59830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Neuroscience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neuron </a:t>
            </a:r>
            <a:r>
              <a:rPr lang="en-US" sz="2000" dirty="0"/>
              <a:t>continuously receives signals from these inputs and then performs a little bit </a:t>
            </a:r>
            <a:r>
              <a:rPr lang="en-US" sz="2000" dirty="0" smtClean="0"/>
              <a:t>of…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magic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For our purposes, we can simplified this action as a sum of those inputs values. Then, if this sum is greater than a </a:t>
            </a:r>
            <a:r>
              <a:rPr lang="en-US" sz="2000" b="1" dirty="0" smtClean="0"/>
              <a:t>threshold</a:t>
            </a:r>
            <a:r>
              <a:rPr lang="en-US" sz="2000" dirty="0" smtClean="0"/>
              <a:t>, the neuron fires an “</a:t>
            </a:r>
            <a:r>
              <a:rPr lang="en-US" sz="2000" dirty="0" err="1" smtClean="0"/>
              <a:t>affermative</a:t>
            </a:r>
            <a:r>
              <a:rPr lang="en-US" sz="2000" dirty="0" smtClean="0"/>
              <a:t>” response. </a:t>
            </a:r>
            <a:endParaRPr lang="it-IT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501008"/>
            <a:ext cx="4242594" cy="2668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421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Biological</a:t>
            </a:r>
            <a:r>
              <a:rPr lang="it-IT" dirty="0" smtClean="0"/>
              <a:t> </a:t>
            </a:r>
            <a:r>
              <a:rPr lang="it-IT" dirty="0" err="1"/>
              <a:t>neural</a:t>
            </a:r>
            <a:r>
              <a:rPr lang="it-IT" dirty="0"/>
              <a:t> networks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32856"/>
            <a:ext cx="5184578" cy="3261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09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</a:t>
            </a:r>
            <a:r>
              <a:rPr lang="it-IT" dirty="0"/>
              <a:t>networks</a:t>
            </a:r>
          </a:p>
        </p:txBody>
      </p:sp>
      <p:pic>
        <p:nvPicPr>
          <p:cNvPr id="1026" name="Picture 2" descr="http://www.ai-junkie.com/ann/evolved/nnt2_files/image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32856"/>
            <a:ext cx="5184576" cy="327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4788024" y="5733256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"</a:t>
            </a:r>
            <a:r>
              <a:rPr lang="it-IT" dirty="0" err="1" smtClean="0"/>
              <a:t>Weights</a:t>
            </a:r>
            <a:r>
              <a:rPr lang="it-IT" dirty="0" smtClean="0"/>
              <a:t>" are </a:t>
            </a:r>
            <a:r>
              <a:rPr lang="it-IT" dirty="0" err="1" smtClean="0"/>
              <a:t>simply</a:t>
            </a:r>
            <a:r>
              <a:rPr lang="it-IT" dirty="0" smtClean="0"/>
              <a:t> </a:t>
            </a:r>
            <a:r>
              <a:rPr lang="it-IT" dirty="0" err="1" smtClean="0"/>
              <a:t>signed</a:t>
            </a:r>
            <a:r>
              <a:rPr lang="it-IT" dirty="0" smtClean="0"/>
              <a:t> </a:t>
            </a:r>
            <a:r>
              <a:rPr lang="it-IT" dirty="0" err="1" smtClean="0"/>
              <a:t>floating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</a:t>
            </a:r>
            <a:r>
              <a:rPr lang="it-IT" dirty="0" err="1" smtClean="0"/>
              <a:t>numbers</a:t>
            </a:r>
            <a:endParaRPr lang="it-IT" dirty="0"/>
          </a:p>
        </p:txBody>
      </p:sp>
      <p:cxnSp>
        <p:nvCxnSpPr>
          <p:cNvPr id="7" name="Connettore 2 6"/>
          <p:cNvCxnSpPr>
            <a:stCxn id="5" idx="1"/>
          </p:cNvCxnSpPr>
          <p:nvPr/>
        </p:nvCxnSpPr>
        <p:spPr>
          <a:xfrm flipH="1" flipV="1">
            <a:off x="3995936" y="4797152"/>
            <a:ext cx="792088" cy="125927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38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Artificial</a:t>
            </a:r>
            <a:r>
              <a:rPr lang="it-IT" dirty="0"/>
              <a:t> </a:t>
            </a:r>
            <a:r>
              <a:rPr lang="it-IT" dirty="0" err="1"/>
              <a:t>neural</a:t>
            </a:r>
            <a:r>
              <a:rPr lang="it-IT" dirty="0"/>
              <a:t>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 smtClean="0"/>
                  <a:t>The </a:t>
                </a:r>
                <a:r>
                  <a:rPr lang="it-IT" dirty="0" err="1" smtClean="0"/>
                  <a:t>activation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value</a:t>
                </a:r>
                <a:r>
                  <a:rPr lang="it-IT" dirty="0" smtClean="0"/>
                  <a:t> (</a:t>
                </a:r>
                <a:r>
                  <a:rPr lang="it-IT" i="1" dirty="0" smtClean="0"/>
                  <a:t>a</a:t>
                </a:r>
                <a:r>
                  <a:rPr lang="it-IT" dirty="0" smtClean="0"/>
                  <a:t>)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calculated</a:t>
                </a:r>
                <a:r>
                  <a:rPr lang="it-IT" dirty="0" smtClean="0"/>
                  <a:t> by the formula:</a:t>
                </a:r>
              </a:p>
              <a:p>
                <a:endParaRPr lang="it-IT" dirty="0"/>
              </a:p>
              <a:p>
                <a:pPr marL="0" indent="0" algn="ctr">
                  <a:buNone/>
                </a:pPr>
                <a:r>
                  <a:rPr lang="it-IT" i="1" dirty="0"/>
                  <a:t>a = </a:t>
                </a:r>
                <a:r>
                  <a:rPr lang="it-IT" i="1" dirty="0" smtClean="0"/>
                  <a:t>x</a:t>
                </a:r>
                <a:r>
                  <a:rPr lang="it-IT" i="1" baseline="-25000" dirty="0" smtClean="0"/>
                  <a:t>1</a:t>
                </a:r>
                <a:r>
                  <a:rPr lang="it-IT" i="1" dirty="0" smtClean="0"/>
                  <a:t>w</a:t>
                </a:r>
                <a:r>
                  <a:rPr lang="it-IT" i="1" baseline="-25000" dirty="0" smtClean="0"/>
                  <a:t>1 </a:t>
                </a:r>
                <a:r>
                  <a:rPr lang="it-IT" i="1" dirty="0" smtClean="0"/>
                  <a:t>+ x</a:t>
                </a:r>
                <a:r>
                  <a:rPr lang="it-IT" i="1" baseline="-25000" dirty="0" smtClean="0"/>
                  <a:t>2</a:t>
                </a:r>
                <a:r>
                  <a:rPr lang="it-IT" i="1" dirty="0" smtClean="0"/>
                  <a:t>w</a:t>
                </a:r>
                <a:r>
                  <a:rPr lang="it-IT" i="1" baseline="-25000" dirty="0" smtClean="0"/>
                  <a:t>2 </a:t>
                </a:r>
                <a:r>
                  <a:rPr lang="it-IT" i="1" dirty="0" smtClean="0"/>
                  <a:t>+ x</a:t>
                </a:r>
                <a:r>
                  <a:rPr lang="it-IT" i="1" baseline="-25000" dirty="0" smtClean="0"/>
                  <a:t>3</a:t>
                </a:r>
                <a:r>
                  <a:rPr lang="it-IT" i="1" dirty="0" smtClean="0"/>
                  <a:t>w</a:t>
                </a:r>
                <a:r>
                  <a:rPr lang="it-IT" i="1" baseline="-25000" dirty="0" smtClean="0"/>
                  <a:t>3 </a:t>
                </a:r>
                <a:r>
                  <a:rPr lang="it-IT" i="1" dirty="0" smtClean="0"/>
                  <a:t>... </a:t>
                </a:r>
                <a:r>
                  <a:rPr lang="it-IT" i="1" dirty="0"/>
                  <a:t>+</a:t>
                </a:r>
                <a:r>
                  <a:rPr lang="it-IT" i="1" dirty="0" err="1" smtClean="0"/>
                  <a:t>x</a:t>
                </a:r>
                <a:r>
                  <a:rPr lang="it-IT" i="1" baseline="-25000" dirty="0" err="1" smtClean="0"/>
                  <a:t>n</a:t>
                </a:r>
                <a:r>
                  <a:rPr lang="it-IT" i="1" dirty="0" err="1" smtClean="0"/>
                  <a:t>w</a:t>
                </a:r>
                <a:r>
                  <a:rPr lang="it-IT" i="1" baseline="-25000" dirty="0" err="1" smtClean="0"/>
                  <a:t>n</a:t>
                </a:r>
                <a:endParaRPr lang="it-IT" i="1" baseline="-25000" dirty="0" smtClean="0"/>
              </a:p>
              <a:p>
                <a:pPr marL="274320" lvl="1" indent="0">
                  <a:buNone/>
                </a:pPr>
                <a:endParaRPr lang="it-IT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ith</a:t>
                </a:r>
                <a:r>
                  <a:rPr lang="it-IT" dirty="0" smtClean="0"/>
                  <a:t> input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1≤</m:t>
                    </m:r>
                    <m:r>
                      <a:rPr lang="it-IT" b="0" i="1" smtClean="0">
                        <a:latin typeface="Cambria Math"/>
                      </a:rPr>
                      <m:t>𝑖</m:t>
                    </m:r>
                    <m:r>
                      <a:rPr lang="it-IT" b="0" i="1" smtClean="0">
                        <a:latin typeface="Cambria Math"/>
                      </a:rPr>
                      <m:t>≤</m:t>
                    </m:r>
                    <m:r>
                      <a:rPr lang="it-IT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it-IT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the </a:t>
                </a:r>
                <a:r>
                  <a:rPr lang="it-IT" dirty="0" err="1" smtClean="0"/>
                  <a:t>ith</a:t>
                </a:r>
                <a:r>
                  <a:rPr lang="it-IT" dirty="0" smtClean="0"/>
                  <a:t> input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1≤</m:t>
                    </m:r>
                    <m:r>
                      <a:rPr lang="it-IT" b="0" i="1" smtClean="0">
                        <a:latin typeface="Cambria Math"/>
                      </a:rPr>
                      <m:t>𝑖</m:t>
                    </m:r>
                    <m:r>
                      <a:rPr lang="it-IT" b="0" i="1" smtClean="0">
                        <a:latin typeface="Cambria Math"/>
                      </a:rPr>
                      <m:t>≤</m:t>
                    </m:r>
                    <m:r>
                      <a:rPr lang="it-IT" b="0" i="1" smtClean="0">
                        <a:latin typeface="Cambria Math"/>
                      </a:rPr>
                      <m:t>𝑛</m:t>
                    </m:r>
                  </m:oMath>
                </a14:m>
                <a:endParaRPr lang="it-IT" b="0" dirty="0" smtClean="0"/>
              </a:p>
              <a:p>
                <a:pPr lvl="1"/>
                <a:endParaRPr lang="it-IT" dirty="0" smtClean="0"/>
              </a:p>
              <a:p>
                <a:r>
                  <a:rPr lang="it-IT" dirty="0" err="1" smtClean="0"/>
                  <a:t>Then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we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perform</a:t>
                </a:r>
                <a:r>
                  <a:rPr lang="it-IT" dirty="0" smtClean="0"/>
                  <a:t> a </a:t>
                </a:r>
                <a:r>
                  <a:rPr lang="it-IT" dirty="0" err="1" smtClean="0"/>
                  <a:t>simple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check</a:t>
                </a:r>
                <a:r>
                  <a:rPr lang="it-IT" dirty="0" smtClean="0"/>
                  <a:t>: </a:t>
                </a:r>
              </a:p>
              <a:p>
                <a:pPr marL="274320" lvl="1" indent="0">
                  <a:buNone/>
                </a:pPr>
                <a:endParaRPr lang="it-IT" i="1" dirty="0" smtClean="0"/>
              </a:p>
              <a:p>
                <a:pPr marL="274320" lvl="1" indent="0" algn="ctr">
                  <a:buNone/>
                </a:pPr>
                <a:r>
                  <a:rPr lang="it-IT" sz="2400" i="1" dirty="0" err="1" smtClean="0"/>
                  <a:t>If</a:t>
                </a:r>
                <a:r>
                  <a:rPr lang="it-IT" sz="2400" i="1" dirty="0" smtClean="0"/>
                  <a:t> (a &gt; </a:t>
                </a:r>
                <a:r>
                  <a:rPr lang="it-IT" sz="2400" i="1" dirty="0" err="1" smtClean="0"/>
                  <a:t>thr</a:t>
                </a:r>
                <a:r>
                  <a:rPr lang="it-IT" sz="2400" i="1" dirty="0" smtClean="0"/>
                  <a:t>) </a:t>
                </a:r>
                <a:r>
                  <a:rPr lang="it-IT" sz="2400" i="1" dirty="0" err="1" smtClean="0"/>
                  <a:t>then</a:t>
                </a:r>
                <a:r>
                  <a:rPr lang="it-IT" sz="2400" i="1" dirty="0" smtClean="0"/>
                  <a:t> </a:t>
                </a:r>
                <a:r>
                  <a:rPr lang="it-IT" sz="2400" i="1" dirty="0" err="1" smtClean="0"/>
                  <a:t>activate</a:t>
                </a:r>
                <a:r>
                  <a:rPr lang="it-IT" sz="2400" i="1" dirty="0" smtClean="0"/>
                  <a:t>(</a:t>
                </a:r>
                <a:r>
                  <a:rPr lang="it-IT" sz="2400" i="1" dirty="0" err="1" smtClean="0"/>
                  <a:t>true</a:t>
                </a:r>
                <a:r>
                  <a:rPr lang="it-IT" sz="2400" i="1" dirty="0" smtClean="0"/>
                  <a:t>);</a:t>
                </a:r>
                <a:endParaRPr lang="it-IT" sz="2400" i="1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5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We</a:t>
            </a:r>
            <a:r>
              <a:rPr lang="it-IT" dirty="0" smtClean="0"/>
              <a:t> made a </a:t>
            </a:r>
            <a:r>
              <a:rPr lang="it-IT" dirty="0" err="1" smtClean="0"/>
              <a:t>neuron</a:t>
            </a:r>
            <a:r>
              <a:rPr lang="it-IT" dirty="0" smtClean="0"/>
              <a:t>! </a:t>
            </a:r>
            <a:r>
              <a:rPr lang="it-IT" sz="2000" dirty="0"/>
              <a:t>… </a:t>
            </a:r>
            <a:r>
              <a:rPr lang="it-IT" sz="2000" dirty="0" err="1"/>
              <a:t>but</a:t>
            </a:r>
            <a:r>
              <a:rPr lang="it-IT" sz="2000" dirty="0"/>
              <a:t> </a:t>
            </a:r>
            <a:r>
              <a:rPr lang="it-IT" sz="2000" dirty="0" err="1"/>
              <a:t>how</a:t>
            </a:r>
            <a:r>
              <a:rPr lang="it-IT" sz="2000" dirty="0"/>
              <a:t> to </a:t>
            </a:r>
            <a:r>
              <a:rPr lang="it-IT" sz="2000" dirty="0" err="1"/>
              <a:t>build</a:t>
            </a:r>
            <a:r>
              <a:rPr lang="it-IT" sz="2000" dirty="0"/>
              <a:t> the </a:t>
            </a:r>
            <a:r>
              <a:rPr lang="it-IT" sz="2000" b="1" dirty="0"/>
              <a:t>network</a:t>
            </a:r>
            <a:r>
              <a:rPr lang="it-IT" sz="2000" dirty="0" smtClean="0"/>
              <a:t>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2536" y="1566664"/>
            <a:ext cx="8229600" cy="4876800"/>
          </a:xfrm>
        </p:spPr>
        <p:txBody>
          <a:bodyPr/>
          <a:lstStyle/>
          <a:p>
            <a:r>
              <a:rPr lang="it-IT" dirty="0" smtClean="0"/>
              <a:t>For </a:t>
            </a:r>
            <a:r>
              <a:rPr lang="it-IT" dirty="0" err="1" smtClean="0"/>
              <a:t>most</a:t>
            </a:r>
            <a:r>
              <a:rPr lang="it-IT" dirty="0" smtClean="0"/>
              <a:t> of the </a:t>
            </a:r>
            <a:r>
              <a:rPr lang="it-IT" dirty="0" err="1" smtClean="0"/>
              <a:t>problems</a:t>
            </a:r>
            <a:r>
              <a:rPr lang="it-IT" dirty="0" smtClean="0"/>
              <a:t>, an </a:t>
            </a:r>
            <a:r>
              <a:rPr lang="it-IT" dirty="0" err="1" smtClean="0"/>
              <a:t>artificial</a:t>
            </a:r>
            <a:r>
              <a:rPr lang="it-IT" dirty="0" smtClean="0"/>
              <a:t> </a:t>
            </a:r>
            <a:r>
              <a:rPr lang="it-IT" dirty="0" err="1" smtClean="0"/>
              <a:t>neural</a:t>
            </a:r>
            <a:r>
              <a:rPr lang="it-IT" dirty="0" smtClean="0"/>
              <a:t> network </a:t>
            </a:r>
            <a:r>
              <a:rPr lang="it-IT" dirty="0" err="1" smtClean="0"/>
              <a:t>is</a:t>
            </a:r>
            <a:r>
              <a:rPr lang="it-IT" dirty="0" smtClean="0"/>
              <a:t> a data </a:t>
            </a:r>
            <a:r>
              <a:rPr lang="it-IT" dirty="0" err="1" smtClean="0"/>
              <a:t>structure</a:t>
            </a:r>
            <a:r>
              <a:rPr lang="it-IT" dirty="0" smtClean="0"/>
              <a:t> </a:t>
            </a:r>
            <a:r>
              <a:rPr lang="it-IT" dirty="0" err="1" smtClean="0"/>
              <a:t>composed</a:t>
            </a:r>
            <a:r>
              <a:rPr lang="it-IT" dirty="0" smtClean="0"/>
              <a:t> by 3 </a:t>
            </a:r>
            <a:r>
              <a:rPr lang="it-IT" dirty="0" err="1" smtClean="0"/>
              <a:t>layers</a:t>
            </a:r>
            <a:r>
              <a:rPr lang="it-IT" dirty="0" smtClean="0"/>
              <a:t>:</a:t>
            </a:r>
            <a:endParaRPr lang="it-IT" dirty="0"/>
          </a:p>
        </p:txBody>
      </p:sp>
      <p:grpSp>
        <p:nvGrpSpPr>
          <p:cNvPr id="67" name="Gruppo 66"/>
          <p:cNvGrpSpPr/>
          <p:nvPr/>
        </p:nvGrpSpPr>
        <p:grpSpPr>
          <a:xfrm>
            <a:off x="3003160" y="3121687"/>
            <a:ext cx="3168352" cy="648072"/>
            <a:chOff x="3003160" y="3121687"/>
            <a:chExt cx="3168352" cy="648072"/>
          </a:xfrm>
        </p:grpSpPr>
        <p:sp>
          <p:nvSpPr>
            <p:cNvPr id="4" name="Rettangolo 3"/>
            <p:cNvSpPr/>
            <p:nvPr/>
          </p:nvSpPr>
          <p:spPr>
            <a:xfrm>
              <a:off x="3003160" y="3121687"/>
              <a:ext cx="3168352" cy="6480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/>
            <p:cNvSpPr/>
            <p:nvPr/>
          </p:nvSpPr>
          <p:spPr>
            <a:xfrm>
              <a:off x="3300294" y="326570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/>
            <p:cNvSpPr/>
            <p:nvPr/>
          </p:nvSpPr>
          <p:spPr>
            <a:xfrm>
              <a:off x="4011272" y="326570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/>
            <p:cNvSpPr/>
            <p:nvPr/>
          </p:nvSpPr>
          <p:spPr>
            <a:xfrm>
              <a:off x="4746688" y="3268466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Ovale 9"/>
            <p:cNvSpPr/>
            <p:nvPr/>
          </p:nvSpPr>
          <p:spPr>
            <a:xfrm>
              <a:off x="5502772" y="326570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1511660" y="4201807"/>
            <a:ext cx="6177352" cy="648072"/>
            <a:chOff x="1511660" y="4201807"/>
            <a:chExt cx="6177352" cy="648072"/>
          </a:xfrm>
        </p:grpSpPr>
        <p:sp>
          <p:nvSpPr>
            <p:cNvPr id="5" name="Rettangolo 4"/>
            <p:cNvSpPr/>
            <p:nvPr/>
          </p:nvSpPr>
          <p:spPr>
            <a:xfrm>
              <a:off x="1511660" y="4201807"/>
              <a:ext cx="6177352" cy="648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Ovale 11"/>
            <p:cNvSpPr/>
            <p:nvPr/>
          </p:nvSpPr>
          <p:spPr>
            <a:xfrm>
              <a:off x="1784356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/>
            <p:cNvSpPr/>
            <p:nvPr/>
          </p:nvSpPr>
          <p:spPr>
            <a:xfrm>
              <a:off x="2432428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/>
            <p:cNvSpPr/>
            <p:nvPr/>
          </p:nvSpPr>
          <p:spPr>
            <a:xfrm>
              <a:off x="3095836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Ovale 14"/>
            <p:cNvSpPr/>
            <p:nvPr/>
          </p:nvSpPr>
          <p:spPr>
            <a:xfrm>
              <a:off x="3792986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Ovale 15"/>
            <p:cNvSpPr/>
            <p:nvPr/>
          </p:nvSpPr>
          <p:spPr>
            <a:xfrm>
              <a:off x="4435578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Ovale 16"/>
            <p:cNvSpPr/>
            <p:nvPr/>
          </p:nvSpPr>
          <p:spPr>
            <a:xfrm>
              <a:off x="5083650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Ovale 17"/>
            <p:cNvSpPr/>
            <p:nvPr/>
          </p:nvSpPr>
          <p:spPr>
            <a:xfrm>
              <a:off x="5747058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Ovale 18"/>
            <p:cNvSpPr/>
            <p:nvPr/>
          </p:nvSpPr>
          <p:spPr>
            <a:xfrm>
              <a:off x="6359195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Ovale 19"/>
            <p:cNvSpPr/>
            <p:nvPr/>
          </p:nvSpPr>
          <p:spPr>
            <a:xfrm>
              <a:off x="7040940" y="4345823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8" name="Gruppo 67"/>
          <p:cNvGrpSpPr/>
          <p:nvPr/>
        </p:nvGrpSpPr>
        <p:grpSpPr>
          <a:xfrm>
            <a:off x="3471212" y="5353935"/>
            <a:ext cx="2232248" cy="648072"/>
            <a:chOff x="3471212" y="5353935"/>
            <a:chExt cx="2232248" cy="648072"/>
          </a:xfrm>
        </p:grpSpPr>
        <p:sp>
          <p:nvSpPr>
            <p:cNvPr id="6" name="Rettangolo 5"/>
            <p:cNvSpPr/>
            <p:nvPr/>
          </p:nvSpPr>
          <p:spPr>
            <a:xfrm>
              <a:off x="3471212" y="5353935"/>
              <a:ext cx="2232248" cy="6480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Ovale 23"/>
            <p:cNvSpPr/>
            <p:nvPr/>
          </p:nvSpPr>
          <p:spPr>
            <a:xfrm>
              <a:off x="4052272" y="5497951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Ovale 24"/>
            <p:cNvSpPr/>
            <p:nvPr/>
          </p:nvSpPr>
          <p:spPr>
            <a:xfrm>
              <a:off x="4763250" y="5497951"/>
              <a:ext cx="360040" cy="3600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27" name="Connettore 2 26"/>
          <p:cNvCxnSpPr>
            <a:stCxn id="7" idx="4"/>
            <a:endCxn id="12" idx="7"/>
          </p:cNvCxnSpPr>
          <p:nvPr/>
        </p:nvCxnSpPr>
        <p:spPr>
          <a:xfrm flipH="1">
            <a:off x="2091669" y="3625743"/>
            <a:ext cx="1388645" cy="77280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7" idx="4"/>
            <a:endCxn id="13" idx="0"/>
          </p:cNvCxnSpPr>
          <p:nvPr/>
        </p:nvCxnSpPr>
        <p:spPr>
          <a:xfrm flipH="1">
            <a:off x="2612448" y="3625743"/>
            <a:ext cx="867866" cy="72008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>
            <a:stCxn id="7" idx="4"/>
            <a:endCxn id="14" idx="0"/>
          </p:cNvCxnSpPr>
          <p:nvPr/>
        </p:nvCxnSpPr>
        <p:spPr>
          <a:xfrm flipH="1">
            <a:off x="3275856" y="3625743"/>
            <a:ext cx="204458" cy="72008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12" idx="4"/>
            <a:endCxn id="24" idx="0"/>
          </p:cNvCxnSpPr>
          <p:nvPr/>
        </p:nvCxnSpPr>
        <p:spPr>
          <a:xfrm>
            <a:off x="1964376" y="4705863"/>
            <a:ext cx="2267916" cy="7920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13" idx="4"/>
            <a:endCxn id="24" idx="0"/>
          </p:cNvCxnSpPr>
          <p:nvPr/>
        </p:nvCxnSpPr>
        <p:spPr>
          <a:xfrm>
            <a:off x="2612448" y="4705863"/>
            <a:ext cx="1619844" cy="7920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>
            <a:stCxn id="14" idx="4"/>
            <a:endCxn id="24" idx="0"/>
          </p:cNvCxnSpPr>
          <p:nvPr/>
        </p:nvCxnSpPr>
        <p:spPr>
          <a:xfrm>
            <a:off x="3275856" y="4705863"/>
            <a:ext cx="956436" cy="7920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>
            <a:endCxn id="7" idx="0"/>
          </p:cNvCxnSpPr>
          <p:nvPr/>
        </p:nvCxnSpPr>
        <p:spPr>
          <a:xfrm>
            <a:off x="3480314" y="2716118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stCxn id="24" idx="4"/>
          </p:cNvCxnSpPr>
          <p:nvPr/>
        </p:nvCxnSpPr>
        <p:spPr>
          <a:xfrm>
            <a:off x="4232292" y="5857991"/>
            <a:ext cx="0" cy="64807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/>
          <p:cNvCxnSpPr/>
          <p:nvPr/>
        </p:nvCxnSpPr>
        <p:spPr>
          <a:xfrm>
            <a:off x="4191292" y="2716117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/>
          <p:nvPr/>
        </p:nvCxnSpPr>
        <p:spPr>
          <a:xfrm>
            <a:off x="4915470" y="2716118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>
            <a:off x="5724128" y="2718881"/>
            <a:ext cx="0" cy="5495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/>
          <p:nvPr/>
        </p:nvCxnSpPr>
        <p:spPr>
          <a:xfrm>
            <a:off x="4943270" y="5857991"/>
            <a:ext cx="0" cy="64807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sellaDiTesto 58"/>
          <p:cNvSpPr txBox="1"/>
          <p:nvPr/>
        </p:nvSpPr>
        <p:spPr>
          <a:xfrm>
            <a:off x="6350155" y="3268466"/>
            <a:ext cx="146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Input </a:t>
            </a:r>
            <a:r>
              <a:rPr lang="it-IT" dirty="0" err="1" smtClean="0"/>
              <a:t>layer</a:t>
            </a:r>
            <a:endParaRPr lang="it-IT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7748015" y="4173136"/>
            <a:ext cx="1216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Hidden</a:t>
            </a:r>
            <a:endParaRPr lang="it-IT" dirty="0" smtClean="0"/>
          </a:p>
          <a:p>
            <a:pPr algn="ctr"/>
            <a:r>
              <a:rPr lang="it-IT" dirty="0" err="1" smtClean="0"/>
              <a:t>layer</a:t>
            </a:r>
            <a:endParaRPr lang="it-IT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5917842" y="5493305"/>
            <a:ext cx="146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 err="1" smtClean="0"/>
              <a:t>layer</a:t>
            </a:r>
            <a:endParaRPr lang="it-IT" dirty="0"/>
          </a:p>
        </p:txBody>
      </p:sp>
      <p:cxnSp>
        <p:nvCxnSpPr>
          <p:cNvPr id="71" name="Connettore 2 70"/>
          <p:cNvCxnSpPr>
            <a:stCxn id="7" idx="4"/>
            <a:endCxn id="15" idx="0"/>
          </p:cNvCxnSpPr>
          <p:nvPr/>
        </p:nvCxnSpPr>
        <p:spPr>
          <a:xfrm>
            <a:off x="3480314" y="3625743"/>
            <a:ext cx="492692" cy="720080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/>
          <p:cNvCxnSpPr>
            <a:stCxn id="15" idx="4"/>
            <a:endCxn id="24" idx="0"/>
          </p:cNvCxnSpPr>
          <p:nvPr/>
        </p:nvCxnSpPr>
        <p:spPr>
          <a:xfrm>
            <a:off x="3973006" y="4705863"/>
            <a:ext cx="259286" cy="792088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1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a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ar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267</TotalTime>
  <Words>445</Words>
  <Application>Microsoft Office PowerPoint</Application>
  <PresentationFormat>Presentazione su schermo (4:3)</PresentationFormat>
  <Paragraphs>65</Paragraphs>
  <Slides>13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4" baseType="lpstr">
      <vt:lpstr>Chiaro</vt:lpstr>
      <vt:lpstr>Neural Networks and Genetic Algorithms</vt:lpstr>
      <vt:lpstr>Today’s outline</vt:lpstr>
      <vt:lpstr>The Neuroscience</vt:lpstr>
      <vt:lpstr>The Neuroscience</vt:lpstr>
      <vt:lpstr>The Neuroscience</vt:lpstr>
      <vt:lpstr>Biological neural networks</vt:lpstr>
      <vt:lpstr>Artificial neural networks</vt:lpstr>
      <vt:lpstr>Artificial neural networks</vt:lpstr>
      <vt:lpstr>We made a neuron! … but how to build the network?</vt:lpstr>
      <vt:lpstr>Artificial neural network</vt:lpstr>
      <vt:lpstr>Different kinds of neural networks</vt:lpstr>
      <vt:lpstr>Different kinds of neural networks</vt:lpstr>
      <vt:lpstr>A simple example: AND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AND Genetic ALGorithms</dc:title>
  <dc:creator>Alessandro Francesconi</dc:creator>
  <cp:lastModifiedBy>Alessandro Francesconi</cp:lastModifiedBy>
  <cp:revision>32</cp:revision>
  <dcterms:created xsi:type="dcterms:W3CDTF">2012-11-19T12:16:02Z</dcterms:created>
  <dcterms:modified xsi:type="dcterms:W3CDTF">2012-11-20T14:20:01Z</dcterms:modified>
</cp:coreProperties>
</file>