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82" r:id="rId25"/>
    <p:sldId id="279" r:id="rId26"/>
    <p:sldId id="280" r:id="rId27"/>
    <p:sldId id="281" r:id="rId28"/>
    <p:sldId id="285" r:id="rId29"/>
    <p:sldId id="284" r:id="rId3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ann/evolved/nnt1.html" TargetMode="External"/><Relationship Id="rId2" Type="http://schemas.openxmlformats.org/officeDocument/2006/relationships/hyperlink" Target="http://page.mi.fu-berlin.de/rojas/neural/index.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bitko.com/tutorials/genetic-algorithms/index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francesconi/car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in the population is </a:t>
            </a:r>
            <a:r>
              <a:rPr lang="en-US" dirty="0" smtClean="0"/>
              <a:t>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  <a:p>
            <a:r>
              <a:rPr lang="it-IT" dirty="0" smtClean="0"/>
              <a:t>A "</a:t>
            </a:r>
            <a:r>
              <a:rPr lang="it-IT" dirty="0" err="1" smtClean="0"/>
              <a:t>little</a:t>
            </a:r>
            <a:r>
              <a:rPr lang="it-IT" dirty="0" smtClean="0"/>
              <a:t>" </a:t>
            </a:r>
            <a:r>
              <a:rPr lang="it-IT" dirty="0" err="1" smtClean="0"/>
              <a:t>project</a:t>
            </a:r>
            <a:r>
              <a:rPr lang="it-IT" dirty="0" smtClean="0"/>
              <a:t>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b="1" dirty="0" smtClean="0"/>
              <a:t>the best </a:t>
            </a:r>
            <a:r>
              <a:rPr lang="it-IT" b="1" dirty="0" err="1" smtClean="0"/>
              <a:t>candidates</a:t>
            </a:r>
            <a:r>
              <a:rPr lang="it-IT" b="1" dirty="0" smtClean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44875" y="472514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recombining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couple</a:t>
            </a:r>
            <a:r>
              <a:rPr lang="it-IT" b="1" dirty="0"/>
              <a:t> of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 smtClean="0"/>
              <a:t>chromosomes</a:t>
            </a:r>
            <a:r>
              <a:rPr lang="it-IT" dirty="0" smtClean="0"/>
              <a:t> (</a:t>
            </a:r>
            <a:r>
              <a:rPr lang="it-IT" i="1" dirty="0" err="1" smtClean="0"/>
              <a:t>offspring</a:t>
            </a:r>
            <a:r>
              <a:rPr lang="it-IT" dirty="0" smtClean="0"/>
              <a:t>).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Differend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crossover:</a:t>
            </a:r>
          </a:p>
          <a:p>
            <a:pPr lvl="1"/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Uniform</a:t>
            </a:r>
            <a:endParaRPr lang="it-IT" sz="2400" dirty="0" smtClean="0"/>
          </a:p>
          <a:p>
            <a:pPr lvl="1"/>
            <a:r>
              <a:rPr lang="it-IT" sz="2400" dirty="0" err="1" smtClean="0"/>
              <a:t>Arithmetic</a:t>
            </a:r>
            <a:endParaRPr lang="it-IT" sz="2400" dirty="0" smtClean="0"/>
          </a:p>
          <a:p>
            <a:pPr lvl="1"/>
            <a:r>
              <a:rPr lang="it-IT" sz="2400" dirty="0"/>
              <a:t>B</a:t>
            </a:r>
            <a:r>
              <a:rPr lang="it-IT" sz="2400" dirty="0" smtClean="0"/>
              <a:t>it </a:t>
            </a:r>
            <a:r>
              <a:rPr lang="it-IT" sz="2400" dirty="0" err="1" smtClean="0"/>
              <a:t>inversion</a:t>
            </a: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 smtClean="0"/>
          </a:p>
          <a:p>
            <a:r>
              <a:rPr lang="it-IT" dirty="0" err="1" smtClean="0"/>
              <a:t>It's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set the </a:t>
            </a:r>
            <a:r>
              <a:rPr lang="it-IT" dirty="0" err="1" smtClean="0"/>
              <a:t>probability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crossover for </a:t>
            </a:r>
            <a:r>
              <a:rPr lang="it-IT" dirty="0" err="1" smtClean="0"/>
              <a:t>each</a:t>
            </a:r>
            <a:r>
              <a:rPr lang="it-IT" dirty="0" smtClean="0"/>
              <a:t> new generation </a:t>
            </a:r>
            <a:r>
              <a:rPr lang="it-IT" dirty="0" err="1" smtClean="0"/>
              <a:t>between</a:t>
            </a:r>
            <a:r>
              <a:rPr lang="it-IT" dirty="0" smtClean="0"/>
              <a:t> 80% and 95%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3039913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5" y="3400386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6" y="3836600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273575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39713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b="1" dirty="0" smtClean="0"/>
              <a:t>to </a:t>
            </a:r>
            <a:r>
              <a:rPr lang="it-IT" b="1" dirty="0" err="1" smtClean="0"/>
              <a:t>avoid</a:t>
            </a:r>
            <a:r>
              <a:rPr lang="it-IT" b="1" dirty="0" smtClean="0"/>
              <a:t> </a:t>
            </a:r>
            <a:r>
              <a:rPr lang="it-IT" b="1" dirty="0" err="1" smtClean="0"/>
              <a:t>local</a:t>
            </a:r>
            <a:r>
              <a:rPr lang="it-IT" b="1" dirty="0" smtClean="0"/>
              <a:t> minimum </a:t>
            </a:r>
            <a:r>
              <a:rPr lang="it-IT" dirty="0" smtClean="0"/>
              <a:t>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new generation 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and 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Networks:</a:t>
            </a:r>
          </a:p>
          <a:p>
            <a:pPr lvl="1"/>
            <a:r>
              <a:rPr lang="it-IT" dirty="0" smtClean="0"/>
              <a:t>R. </a:t>
            </a:r>
            <a:r>
              <a:rPr lang="it-IT" dirty="0" err="1" smtClean="0"/>
              <a:t>Rojas</a:t>
            </a:r>
            <a:r>
              <a:rPr lang="it-IT" dirty="0" smtClean="0"/>
              <a:t>: </a:t>
            </a:r>
            <a:r>
              <a:rPr lang="it-IT" i="1" dirty="0" err="1" smtClean="0"/>
              <a:t>Neural</a:t>
            </a:r>
            <a:r>
              <a:rPr lang="it-IT" i="1" dirty="0" smtClean="0"/>
              <a:t> Networks – A </a:t>
            </a:r>
            <a:r>
              <a:rPr lang="it-IT" i="1" dirty="0" err="1" smtClean="0"/>
              <a:t>systematic</a:t>
            </a:r>
            <a:r>
              <a:rPr lang="it-IT" i="1" dirty="0" smtClean="0"/>
              <a:t> </a:t>
            </a:r>
            <a:r>
              <a:rPr lang="it-IT" i="1" dirty="0" err="1" smtClean="0"/>
              <a:t>introduction</a:t>
            </a:r>
            <a:r>
              <a:rPr lang="it-IT" i="1" dirty="0" smtClean="0"/>
              <a:t> </a:t>
            </a:r>
          </a:p>
          <a:p>
            <a:pPr lvl="2"/>
            <a:r>
              <a:rPr lang="it-IT" dirty="0" err="1" smtClean="0"/>
              <a:t>Springer-Verlag</a:t>
            </a:r>
            <a:r>
              <a:rPr lang="it-IT" dirty="0"/>
              <a:t>, </a:t>
            </a:r>
            <a:r>
              <a:rPr lang="it-IT" dirty="0" err="1"/>
              <a:t>Berlin</a:t>
            </a:r>
            <a:r>
              <a:rPr lang="it-IT" dirty="0"/>
              <a:t>, New-York, </a:t>
            </a:r>
            <a:r>
              <a:rPr lang="it-IT" dirty="0" smtClean="0"/>
              <a:t>1996.</a:t>
            </a:r>
          </a:p>
          <a:p>
            <a:pPr lvl="2"/>
            <a:r>
              <a:rPr lang="it-IT" dirty="0" smtClean="0"/>
              <a:t>Free online PDF: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page.mi.fu-berlin.de/rojas/neural/index.html.html</a:t>
            </a:r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AI </a:t>
            </a:r>
            <a:r>
              <a:rPr lang="it-IT" dirty="0" err="1" smtClean="0"/>
              <a:t>Junkie</a:t>
            </a:r>
            <a:r>
              <a:rPr lang="it-IT" dirty="0" smtClean="0"/>
              <a:t> - </a:t>
            </a:r>
            <a:r>
              <a:rPr lang="it-IT" dirty="0" err="1" smtClean="0"/>
              <a:t>Neural</a:t>
            </a:r>
            <a:r>
              <a:rPr lang="it-IT" dirty="0" smtClean="0"/>
              <a:t> Networks in </a:t>
            </a:r>
            <a:r>
              <a:rPr lang="it-IT" dirty="0" err="1" smtClean="0"/>
              <a:t>plain</a:t>
            </a:r>
            <a:r>
              <a:rPr lang="it-IT" dirty="0" smtClean="0"/>
              <a:t> </a:t>
            </a:r>
            <a:r>
              <a:rPr lang="it-IT" dirty="0" err="1" smtClean="0"/>
              <a:t>english</a:t>
            </a:r>
            <a:endParaRPr lang="it-IT" dirty="0" smtClean="0"/>
          </a:p>
          <a:p>
            <a:pPr lvl="2"/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www.ai-junkie.com/ann/evolved/nnt1.html</a:t>
            </a:r>
            <a:r>
              <a:rPr lang="it-IT" dirty="0" smtClean="0"/>
              <a:t> </a:t>
            </a:r>
            <a:br>
              <a:rPr lang="it-IT" dirty="0" smtClean="0"/>
            </a:b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>
              <a:hlinkClick r:id="rId4"/>
            </a:endParaRPr>
          </a:p>
          <a:p>
            <a:pPr lvl="2"/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www.obitko.com/tutorials/genetic-algorithms/index.php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. </a:t>
            </a:r>
            <a:r>
              <a:rPr lang="it-IT" dirty="0" err="1" smtClean="0"/>
              <a:t>Whitley</a:t>
            </a:r>
            <a:r>
              <a:rPr lang="it-IT" dirty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 and </a:t>
            </a:r>
            <a:r>
              <a:rPr lang="it-IT" dirty="0" err="1" smtClean="0"/>
              <a:t>Neural</a:t>
            </a:r>
            <a:r>
              <a:rPr lang="it-IT" dirty="0" smtClean="0"/>
              <a:t> Networks (1995)</a:t>
            </a:r>
          </a:p>
        </p:txBody>
      </p:sp>
    </p:spTree>
    <p:extLst>
      <p:ext uri="{BB962C8B-B14F-4D97-AF65-F5344CB8AC3E}">
        <p14:creationId xmlns:p14="http://schemas.microsoft.com/office/powerpoint/2010/main" val="4029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/>
          </a:bodyPr>
          <a:lstStyle/>
          <a:p>
            <a:r>
              <a:rPr lang="en-US" dirty="0"/>
              <a:t>A self-driving car implemented with </a:t>
            </a:r>
            <a:r>
              <a:rPr lang="en-US" dirty="0" smtClean="0"/>
              <a:t>a neural network and a </a:t>
            </a:r>
            <a:r>
              <a:rPr lang="en-US" dirty="0"/>
              <a:t>genetic </a:t>
            </a:r>
            <a:r>
              <a:rPr lang="en-US" dirty="0" smtClean="0"/>
              <a:t>algorithm </a:t>
            </a:r>
            <a:r>
              <a:rPr lang="en-US" dirty="0"/>
              <a:t>(AI Course Project)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6940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inputs</a:t>
            </a:r>
            <a:r>
              <a:rPr lang="it-IT" dirty="0" smtClean="0"/>
              <a:t> are:</a:t>
            </a:r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by 4 </a:t>
            </a:r>
            <a:r>
              <a:rPr lang="it-IT" dirty="0" err="1" smtClean="0"/>
              <a:t>sensors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raycast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Angle of a </a:t>
            </a:r>
            <a:r>
              <a:rPr lang="it-IT" dirty="0" err="1" smtClean="0"/>
              <a:t>imminent</a:t>
            </a:r>
            <a:r>
              <a:rPr lang="it-IT" dirty="0" smtClean="0"/>
              <a:t> turn, in </a:t>
            </a:r>
            <a:r>
              <a:rPr lang="it-IT" dirty="0" err="1" smtClean="0"/>
              <a:t>degrees</a:t>
            </a:r>
            <a:r>
              <a:rPr lang="it-IT" dirty="0" smtClean="0"/>
              <a:t> (from -90 to 90)</a:t>
            </a:r>
          </a:p>
          <a:p>
            <a:pPr lvl="2"/>
            <a:r>
              <a:rPr lang="it-IT" dirty="0" err="1" smtClean="0"/>
              <a:t>Distances</a:t>
            </a:r>
            <a:r>
              <a:rPr lang="it-IT" dirty="0" smtClean="0"/>
              <a:t> from front and side </a:t>
            </a:r>
            <a:r>
              <a:rPr lang="it-IT" dirty="0" err="1" smtClean="0"/>
              <a:t>walls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outputs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An </a:t>
            </a:r>
            <a:r>
              <a:rPr lang="it-IT" dirty="0" err="1" smtClean="0"/>
              <a:t>acceleration</a:t>
            </a:r>
            <a:r>
              <a:rPr lang="it-IT" dirty="0" smtClean="0"/>
              <a:t> </a:t>
            </a:r>
            <a:r>
              <a:rPr lang="it-IT" dirty="0" err="1" smtClean="0"/>
              <a:t>factor</a:t>
            </a:r>
            <a:r>
              <a:rPr lang="it-IT" dirty="0" smtClean="0"/>
              <a:t> (from 0.0 to 1.0)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force (from </a:t>
            </a:r>
            <a:r>
              <a:rPr lang="it-IT" dirty="0" smtClean="0"/>
              <a:t>-1.0 </a:t>
            </a:r>
            <a:r>
              <a:rPr lang="it-IT" dirty="0"/>
              <a:t>to 1.0</a:t>
            </a:r>
            <a:r>
              <a:rPr lang="it-IT" dirty="0" smtClean="0"/>
              <a:t>)</a:t>
            </a:r>
            <a:endParaRPr lang="it-IT" dirty="0"/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5875741" y="3789308"/>
            <a:ext cx="2482583" cy="2445180"/>
            <a:chOff x="5940152" y="3789308"/>
            <a:chExt cx="2482583" cy="2445180"/>
          </a:xfrm>
        </p:grpSpPr>
        <p:pic>
          <p:nvPicPr>
            <p:cNvPr id="1028" name="Picture 4" descr="http://www.search-best-cartoon.com/cartoon-cars/cartoon-cars-2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229200"/>
              <a:ext cx="2418172" cy="10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arm4.static.flickr.com/3615/4050115883_3147c673d6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495" y="3789308"/>
              <a:ext cx="1190240" cy="140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568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Fitness </a:t>
            </a:r>
            <a:r>
              <a:rPr lang="it-IT" dirty="0" err="1" smtClean="0"/>
              <a:t>value</a:t>
            </a:r>
            <a:r>
              <a:rPr lang="it-IT" dirty="0" smtClean="0"/>
              <a:t> = </a:t>
            </a:r>
            <a:r>
              <a:rPr lang="it-IT" dirty="0" err="1" smtClean="0"/>
              <a:t>distanceMade</a:t>
            </a:r>
            <a:r>
              <a:rPr lang="it-IT" dirty="0" smtClean="0"/>
              <a:t> x </a:t>
            </a:r>
            <a:r>
              <a:rPr lang="it-IT" dirty="0" err="1" smtClean="0"/>
              <a:t>avgSpeed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I</a:t>
            </a:r>
            <a:r>
              <a:rPr lang="it-IT" dirty="0" smtClean="0"/>
              <a:t>nput </a:t>
            </a:r>
            <a:r>
              <a:rPr lang="it-IT" dirty="0" err="1" smtClean="0"/>
              <a:t>layer</a:t>
            </a:r>
            <a:r>
              <a:rPr lang="it-IT" dirty="0" smtClean="0"/>
              <a:t> with 5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input)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 smtClean="0"/>
              <a:t>1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with 24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heuristically</a:t>
            </a:r>
            <a:r>
              <a:rPr lang="it-IT" dirty="0" smtClean="0"/>
              <a:t> </a:t>
            </a:r>
            <a:r>
              <a:rPr lang="it-IT" dirty="0" err="1" smtClean="0"/>
              <a:t>chosen</a:t>
            </a:r>
            <a:r>
              <a:rPr lang="it-IT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O</a:t>
            </a:r>
            <a:r>
              <a:rPr lang="it-IT" dirty="0" smtClean="0"/>
              <a:t>utput </a:t>
            </a:r>
            <a:r>
              <a:rPr lang="it-IT" dirty="0" err="1" smtClean="0"/>
              <a:t>layer</a:t>
            </a:r>
            <a:r>
              <a:rPr lang="it-IT" dirty="0" smtClean="0"/>
              <a:t> with 2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output)</a:t>
            </a:r>
          </a:p>
          <a:p>
            <a:pPr marL="731520" lvl="1" indent="-457200">
              <a:buFont typeface="+mj-lt"/>
              <a:buAutoNum type="arabicPeriod"/>
            </a:pP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population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set of 14 </a:t>
            </a:r>
            <a:r>
              <a:rPr lang="it-IT" dirty="0" err="1" smtClean="0"/>
              <a:t>chromosomes</a:t>
            </a:r>
            <a:endParaRPr lang="it-IT" dirty="0"/>
          </a:p>
          <a:p>
            <a:r>
              <a:rPr lang="it-IT" dirty="0" err="1" smtClean="0"/>
              <a:t>Remember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receives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of </a:t>
            </a:r>
            <a:r>
              <a:rPr lang="it-IT" dirty="0" err="1" smtClean="0"/>
              <a:t>weights</a:t>
            </a:r>
            <a:r>
              <a:rPr lang="it-IT" dirty="0" smtClean="0"/>
              <a:t> from the </a:t>
            </a:r>
            <a:r>
              <a:rPr lang="it-IT" dirty="0" err="1" smtClean="0"/>
              <a:t>upper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plus </a:t>
            </a:r>
            <a:r>
              <a:rPr lang="it-IT" dirty="0" err="1" smtClean="0"/>
              <a:t>one</a:t>
            </a:r>
            <a:r>
              <a:rPr lang="it-IT" dirty="0" smtClean="0"/>
              <a:t> "</a:t>
            </a:r>
            <a:r>
              <a:rPr lang="it-IT" dirty="0" err="1" smtClean="0"/>
              <a:t>fake</a:t>
            </a:r>
            <a:r>
              <a:rPr lang="it-IT" dirty="0" smtClean="0"/>
              <a:t>" </a:t>
            </a:r>
            <a:r>
              <a:rPr lang="it-IT" dirty="0" err="1" smtClean="0"/>
              <a:t>weight</a:t>
            </a:r>
            <a:r>
              <a:rPr lang="it-IT" dirty="0" smtClean="0"/>
              <a:t> for the </a:t>
            </a:r>
            <a:r>
              <a:rPr lang="it-IT" dirty="0" err="1" smtClean="0"/>
              <a:t>bias</a:t>
            </a:r>
            <a:r>
              <a:rPr lang="it-IT" dirty="0" smtClean="0"/>
              <a:t>!</a:t>
            </a:r>
          </a:p>
          <a:p>
            <a:pPr marL="0" indent="0" algn="ctr">
              <a:buNone/>
            </a:pPr>
            <a:r>
              <a:rPr lang="it-IT" b="1" dirty="0" smtClean="0">
                <a:solidFill>
                  <a:srgbClr val="C00000"/>
                </a:solidFill>
              </a:rPr>
              <a:t/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How </a:t>
            </a:r>
            <a:r>
              <a:rPr lang="it-IT" sz="2600" b="1" dirty="0" err="1" smtClean="0">
                <a:solidFill>
                  <a:srgbClr val="C00000"/>
                </a:solidFill>
              </a:rPr>
              <a:t>many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weights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br>
              <a:rPr lang="it-IT" sz="2600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in </a:t>
            </a:r>
            <a:r>
              <a:rPr lang="it-IT" sz="2600" b="1" dirty="0" err="1" smtClean="0">
                <a:solidFill>
                  <a:srgbClr val="C00000"/>
                </a:solidFill>
              </a:rPr>
              <a:t>each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chromosome</a:t>
            </a:r>
            <a:r>
              <a:rPr lang="it-IT" sz="2600" b="1" dirty="0" smtClean="0">
                <a:solidFill>
                  <a:srgbClr val="C00000"/>
                </a:solidFill>
              </a:rPr>
              <a:t>?</a:t>
            </a:r>
          </a:p>
          <a:p>
            <a:pPr marL="0" indent="0" algn="ctr">
              <a:buNone/>
            </a:pPr>
            <a:endParaRPr lang="it-IT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it-IT" sz="3200" b="1" dirty="0" smtClean="0">
                <a:solidFill>
                  <a:srgbClr val="00B050"/>
                </a:solidFill>
              </a:rPr>
              <a:t>(5 x 24) + (24 x 2) + 24 + 2 = 194!</a:t>
            </a:r>
            <a:endParaRPr lang="it-IT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1904"/>
          </a:xfrm>
        </p:spPr>
        <p:txBody>
          <a:bodyPr/>
          <a:lstStyle/>
          <a:p>
            <a:pPr algn="ctr"/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free and open-source. </a:t>
            </a:r>
            <a:br>
              <a:rPr lang="it-IT" dirty="0" smtClean="0"/>
            </a:br>
            <a:r>
              <a:rPr lang="it-IT" smtClean="0"/>
              <a:t>Feel</a:t>
            </a:r>
            <a:r>
              <a:rPr lang="it-IT" dirty="0" smtClean="0"/>
              <a:t> </a:t>
            </a:r>
            <a:r>
              <a:rPr lang="it-IT" dirty="0" smtClean="0"/>
              <a:t>free to test and </a:t>
            </a:r>
            <a:r>
              <a:rPr lang="it-IT" dirty="0" err="1" smtClean="0"/>
              <a:t>hack</a:t>
            </a:r>
            <a:r>
              <a:rPr lang="it-IT" dirty="0" smtClean="0"/>
              <a:t> </a:t>
            </a:r>
            <a:r>
              <a:rPr lang="it-IT" dirty="0" err="1" smtClean="0"/>
              <a:t>it!</a:t>
            </a:r>
            <a:endParaRPr lang="it-IT" dirty="0" smtClean="0"/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github.com/alessandrofrancesconi/carwin</a:t>
            </a:r>
            <a:endParaRPr lang="it-IT" dirty="0" smtClean="0"/>
          </a:p>
          <a:p>
            <a:pPr marL="274320" lvl="1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88132"/>
            <a:ext cx="1449288" cy="72464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</a:t>
            </a:r>
            <a:r>
              <a:rPr lang="en-US" sz="2000" dirty="0" smtClean="0"/>
              <a:t>chooses what to transmit using a little </a:t>
            </a:r>
            <a:r>
              <a:rPr lang="en-US" sz="2000" dirty="0"/>
              <a:t>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action in a way such that an "importance factor" called </a:t>
            </a:r>
            <a:r>
              <a:rPr lang="en-US" sz="2000" i="1" dirty="0" smtClean="0"/>
              <a:t>weight</a:t>
            </a:r>
            <a:r>
              <a:rPr lang="en-US" sz="2000" dirty="0" smtClean="0"/>
              <a:t> is assigned to each input. The neuron will transmit a single value that belongs to </a:t>
            </a:r>
            <a:r>
              <a:rPr lang="en-US" sz="2000" b="1" dirty="0" smtClean="0"/>
              <a:t>most important received inputs</a:t>
            </a:r>
            <a:r>
              <a:rPr lang="en-US" sz="2000" dirty="0" smtClean="0"/>
              <a:t>.</a:t>
            </a:r>
            <a:endParaRPr lang="it-IT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89040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3995936" y="4797154"/>
            <a:ext cx="4248472" cy="1859432"/>
            <a:chOff x="3995936" y="4797154"/>
            <a:chExt cx="4248472" cy="1859432"/>
          </a:xfrm>
        </p:grpSpPr>
        <p:sp>
          <p:nvSpPr>
            <p:cNvPr id="5" name="CasellaDiTesto 4"/>
            <p:cNvSpPr txBox="1"/>
            <p:nvPr/>
          </p:nvSpPr>
          <p:spPr>
            <a:xfrm>
              <a:off x="4788024" y="5733256"/>
              <a:ext cx="3456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"</a:t>
              </a:r>
              <a:r>
                <a:rPr lang="it-IT" dirty="0" err="1" smtClean="0"/>
                <a:t>Weights</a:t>
              </a:r>
              <a:r>
                <a:rPr lang="it-IT" dirty="0" smtClean="0"/>
                <a:t>" are </a:t>
              </a:r>
              <a:r>
                <a:rPr lang="it-IT" dirty="0" err="1" smtClean="0"/>
                <a:t>simply</a:t>
              </a:r>
              <a:r>
                <a:rPr lang="it-IT" dirty="0" smtClean="0"/>
                <a:t> </a:t>
              </a:r>
              <a:r>
                <a:rPr lang="it-IT" dirty="0" err="1" smtClean="0"/>
                <a:t>signed</a:t>
              </a:r>
              <a:r>
                <a:rPr lang="it-IT" dirty="0" smtClean="0"/>
                <a:t> </a:t>
              </a:r>
              <a:r>
                <a:rPr lang="it-IT" dirty="0" err="1" smtClean="0"/>
                <a:t>floating</a:t>
              </a:r>
              <a:r>
                <a:rPr lang="it-IT" dirty="0" smtClean="0"/>
                <a:t> </a:t>
              </a:r>
              <a:r>
                <a:rPr lang="it-IT" dirty="0" err="1" smtClean="0"/>
                <a:t>point</a:t>
              </a:r>
              <a:r>
                <a:rPr lang="it-IT" dirty="0" smtClean="0"/>
                <a:t> </a:t>
              </a:r>
              <a:r>
                <a:rPr lang="it-IT" dirty="0" err="1" smtClean="0"/>
                <a:t>numbers</a:t>
              </a:r>
              <a:r>
                <a:rPr lang="it-IT" dirty="0" smtClean="0"/>
                <a:t>.</a:t>
              </a:r>
              <a:br>
                <a:rPr lang="it-IT" dirty="0" smtClean="0"/>
              </a:br>
              <a:r>
                <a:rPr lang="it-IT" dirty="0" err="1" smtClean="0"/>
                <a:t>Initial</a:t>
              </a:r>
              <a:r>
                <a:rPr lang="it-IT" dirty="0" smtClean="0"/>
                <a:t> </a:t>
              </a:r>
              <a:r>
                <a:rPr lang="it-IT" dirty="0" err="1" smtClean="0"/>
                <a:t>value</a:t>
              </a:r>
              <a:r>
                <a:rPr lang="it-IT" dirty="0" smtClean="0"/>
                <a:t> </a:t>
              </a:r>
              <a:r>
                <a:rPr lang="it-IT" dirty="0" err="1" smtClean="0"/>
                <a:t>is</a:t>
              </a:r>
              <a:r>
                <a:rPr lang="it-IT" dirty="0" smtClean="0"/>
                <a:t> random.</a:t>
              </a:r>
              <a:endParaRPr lang="it-IT" dirty="0"/>
            </a:p>
          </p:txBody>
        </p:sp>
        <p:cxnSp>
          <p:nvCxnSpPr>
            <p:cNvPr id="7" name="Connettore 2 6"/>
            <p:cNvCxnSpPr>
              <a:stCxn id="5" idx="1"/>
            </p:cNvCxnSpPr>
            <p:nvPr/>
          </p:nvCxnSpPr>
          <p:spPr>
            <a:xfrm flipH="1" flipV="1">
              <a:off x="3995936" y="4797154"/>
              <a:ext cx="792088" cy="13977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by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+ 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≥ t</a:t>
            </a:r>
            <a:endParaRPr lang="it-IT" i="1" baseline="-25000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x</a:t>
            </a:r>
            <a:r>
              <a:rPr lang="it-IT" baseline="-25000" dirty="0" smtClean="0"/>
              <a:t>i</a:t>
            </a:r>
            <a:r>
              <a:rPr lang="it-IT" dirty="0" smtClean="0"/>
              <a:t> is the </a:t>
            </a:r>
            <a:r>
              <a:rPr lang="it-IT" dirty="0" err="1" smtClean="0"/>
              <a:t>i</a:t>
            </a:r>
            <a:r>
              <a:rPr lang="it-IT" baseline="30000" dirty="0" err="1"/>
              <a:t>th</a:t>
            </a:r>
            <a:r>
              <a:rPr lang="it-IT" dirty="0" smtClean="0"/>
              <a:t> input for 1 ≤ </a:t>
            </a:r>
            <a:r>
              <a:rPr lang="it-IT" dirty="0"/>
              <a:t>i </a:t>
            </a:r>
            <a:r>
              <a:rPr lang="it-IT" dirty="0" smtClean="0"/>
              <a:t>≤ n</a:t>
            </a:r>
          </a:p>
          <a:p>
            <a:pPr lvl="1"/>
            <a:r>
              <a:rPr lang="it-IT" dirty="0" err="1" smtClean="0"/>
              <a:t>w</a:t>
            </a:r>
            <a:r>
              <a:rPr lang="it-IT" baseline="-25000" dirty="0" err="1" smtClean="0"/>
              <a:t>i</a:t>
            </a:r>
            <a:r>
              <a:rPr lang="it-IT" baseline="-25000" dirty="0" smtClean="0"/>
              <a:t> </a:t>
            </a:r>
            <a:r>
              <a:rPr lang="it-IT" dirty="0" smtClean="0"/>
              <a:t>is the </a:t>
            </a:r>
            <a:r>
              <a:rPr lang="it-IT" dirty="0" err="1" smtClean="0"/>
              <a:t>weight</a:t>
            </a:r>
            <a:r>
              <a:rPr lang="it-IT" dirty="0" smtClean="0"/>
              <a:t> of the </a:t>
            </a:r>
            <a:r>
              <a:rPr lang="it-IT" dirty="0" err="1" smtClean="0"/>
              <a:t>i</a:t>
            </a:r>
            <a:r>
              <a:rPr lang="it-IT" baseline="30000" dirty="0" err="1" smtClean="0"/>
              <a:t>th</a:t>
            </a:r>
            <a:r>
              <a:rPr lang="it-IT" dirty="0" smtClean="0"/>
              <a:t> input</a:t>
            </a:r>
          </a:p>
          <a:p>
            <a:pPr lvl="1"/>
            <a:r>
              <a:rPr lang="it-IT" dirty="0" smtClean="0"/>
              <a:t>t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threshold</a:t>
            </a:r>
            <a:r>
              <a:rPr lang="it-IT" dirty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So, 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left</a:t>
            </a:r>
            <a:r>
              <a:rPr lang="it-IT" dirty="0" smtClean="0"/>
              <a:t> sum </a:t>
            </a:r>
            <a:r>
              <a:rPr lang="it-IT" dirty="0" err="1" smtClean="0"/>
              <a:t>exceeds</a:t>
            </a:r>
            <a:r>
              <a:rPr lang="it-IT" dirty="0" smtClean="0"/>
              <a:t> the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 How big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? </a:t>
            </a:r>
            <a:r>
              <a:rPr lang="it-IT" dirty="0" err="1" smtClean="0"/>
              <a:t>We</a:t>
            </a:r>
            <a:r>
              <a:rPr lang="it-IT" dirty="0" smtClean="0"/>
              <a:t> can do </a:t>
            </a:r>
            <a:r>
              <a:rPr lang="it-IT" dirty="0" err="1" smtClean="0"/>
              <a:t>this</a:t>
            </a:r>
            <a:r>
              <a:rPr lang="it-IT" dirty="0" smtClean="0"/>
              <a:t> way…</a:t>
            </a:r>
            <a:br>
              <a:rPr lang="it-IT" dirty="0" smtClean="0"/>
            </a:br>
            <a:endParaRPr lang="it-IT" dirty="0"/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– t </a:t>
            </a:r>
            <a:r>
              <a:rPr lang="it-IT" i="1" dirty="0"/>
              <a:t>≥</a:t>
            </a:r>
            <a:r>
              <a:rPr lang="it-IT" i="1" dirty="0" smtClean="0"/>
              <a:t> 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</a:t>
            </a:r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+ </a:t>
            </a:r>
            <a:r>
              <a:rPr lang="it-IT" b="1" i="1" dirty="0" smtClean="0"/>
              <a:t>(-1)t </a:t>
            </a:r>
            <a:r>
              <a:rPr lang="it-IT" i="1" dirty="0"/>
              <a:t>≥ </a:t>
            </a:r>
            <a:r>
              <a:rPr lang="it-IT" i="1" dirty="0" smtClean="0"/>
              <a:t>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a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multiplied</a:t>
            </a:r>
            <a:r>
              <a:rPr lang="it-IT" dirty="0" smtClean="0"/>
              <a:t> by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bias</a:t>
            </a:r>
            <a:endParaRPr lang="it-IT" b="1" dirty="0"/>
          </a:p>
          <a:p>
            <a:pPr marL="0" indent="0" algn="ctr">
              <a:buNone/>
            </a:pPr>
            <a:endParaRPr lang="it-IT" i="1" dirty="0" smtClean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sz="2800" i="1" baseline="-25000" dirty="0"/>
          </a:p>
          <a:p>
            <a:pPr marL="0" indent="0" algn="ctr">
              <a:buNone/>
            </a:pPr>
            <a:endParaRPr lang="it-IT" sz="2800" i="1" baseline="-25000" dirty="0" smtClean="0"/>
          </a:p>
          <a:p>
            <a:pPr marL="0" indent="0" algn="ctr">
              <a:buNone/>
            </a:pPr>
            <a:endParaRPr lang="it-IT" sz="2800" i="1" baseline="-25000" dirty="0"/>
          </a:p>
          <a:p>
            <a:endParaRPr lang="it-IT" sz="2800" i="1" dirty="0" smtClean="0"/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636</TotalTime>
  <Words>830</Words>
  <Application>Microsoft Office PowerPoint</Application>
  <PresentationFormat>Presentazione su schermo (4:3)</PresentationFormat>
  <Paragraphs>205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References</vt:lpstr>
      <vt:lpstr>Carwin</vt:lpstr>
      <vt:lpstr>Carwin</vt:lpstr>
      <vt:lpstr>Carwin</vt:lpstr>
      <vt:lpstr>Facts</vt:lpstr>
      <vt:lpstr>DEMO</vt:lpstr>
      <vt:lpstr>Fork it 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78</cp:revision>
  <dcterms:created xsi:type="dcterms:W3CDTF">2012-11-19T12:16:02Z</dcterms:created>
  <dcterms:modified xsi:type="dcterms:W3CDTF">2012-11-27T19:55:34Z</dcterms:modified>
</cp:coreProperties>
</file>