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6" r:id="rId20"/>
    <p:sldId id="275" r:id="rId21"/>
    <p:sldId id="276" r:id="rId22"/>
    <p:sldId id="277" r:id="rId23"/>
    <p:sldId id="278" r:id="rId24"/>
    <p:sldId id="283" r:id="rId25"/>
    <p:sldId id="282" r:id="rId26"/>
    <p:sldId id="279" r:id="rId27"/>
    <p:sldId id="280" r:id="rId28"/>
    <p:sldId id="281" r:id="rId29"/>
    <p:sldId id="285" r:id="rId30"/>
    <p:sldId id="284" r:id="rId3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984CF-8456-4B48-B076-D98EB683EED0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271CA-1ED0-48E5-97F9-54AAB14AD4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86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271CA-1ED0-48E5-97F9-54AAB14AD47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02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271CA-1ED0-48E5-97F9-54AAB14AD471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02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36EAF-A2C7-4229-B0E9-A642D04707BE}" type="datetimeFigureOut">
              <a:rPr lang="it-IT" smtClean="0"/>
              <a:t>30/11/2012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-junkie.com/ann/evolved/nnt1.html" TargetMode="External"/><Relationship Id="rId2" Type="http://schemas.openxmlformats.org/officeDocument/2006/relationships/hyperlink" Target="http://page.mi.fu-berlin.de/rojas/neural/index.htm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bitko.com/tutorials/genetic-algorithms/index.ph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lessandrofrancesconi/carw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 and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804120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Buzzoni Marco </a:t>
            </a:r>
            <a:r>
              <a:rPr lang="it-IT" sz="1600" dirty="0" smtClean="0"/>
              <a:t>(marco.buzzoni2@studio.unibo.it)</a:t>
            </a:r>
          </a:p>
          <a:p>
            <a:r>
              <a:rPr lang="it-IT" dirty="0" smtClean="0"/>
              <a:t>Francesconi Alessandro </a:t>
            </a:r>
            <a:r>
              <a:rPr lang="it-IT" sz="1600" dirty="0" smtClean="0"/>
              <a:t>(alessand.francescon2@studio.unibo.it)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  <a:p>
            <a:pPr algn="ctr"/>
            <a:r>
              <a:rPr lang="it-IT" dirty="0" smtClean="0"/>
              <a:t>Università degli Studi di Bologna</a:t>
            </a:r>
            <a:br>
              <a:rPr lang="it-IT" dirty="0" smtClean="0"/>
            </a:br>
            <a:r>
              <a:rPr lang="it-IT" dirty="0" smtClean="0"/>
              <a:t>LM Informatica 2012/13</a:t>
            </a:r>
          </a:p>
        </p:txBody>
      </p:sp>
    </p:spTree>
    <p:extLst>
      <p:ext uri="{BB962C8B-B14F-4D97-AF65-F5344CB8AC3E}">
        <p14:creationId xmlns:p14="http://schemas.microsoft.com/office/powerpoint/2010/main" val="29411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i="1" dirty="0" smtClean="0"/>
              <a:t>Input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holds</a:t>
            </a:r>
            <a:r>
              <a:rPr lang="it-IT" dirty="0" smtClean="0"/>
              <a:t> </a:t>
            </a:r>
            <a:r>
              <a:rPr lang="it-IT" b="1" dirty="0" smtClean="0"/>
              <a:t>the input data </a:t>
            </a:r>
            <a:r>
              <a:rPr lang="it-IT" b="1" dirty="0" err="1" smtClean="0"/>
              <a:t>coming</a:t>
            </a:r>
            <a:r>
              <a:rPr lang="it-IT" b="1" dirty="0" smtClean="0"/>
              <a:t> from the </a:t>
            </a:r>
            <a:r>
              <a:rPr lang="it-IT" b="1" dirty="0" err="1" smtClean="0"/>
              <a:t>problem</a:t>
            </a:r>
            <a:r>
              <a:rPr lang="it-IT" dirty="0" smtClean="0"/>
              <a:t>, for </a:t>
            </a:r>
            <a:r>
              <a:rPr lang="it-IT" dirty="0" err="1" smtClean="0"/>
              <a:t>example</a:t>
            </a:r>
            <a:r>
              <a:rPr lang="it-IT" dirty="0" smtClean="0"/>
              <a:t>, the </a:t>
            </a:r>
            <a:r>
              <a:rPr lang="it-IT" dirty="0" err="1" smtClean="0"/>
              <a:t>current</a:t>
            </a:r>
            <a:r>
              <a:rPr lang="it-IT" dirty="0" smtClean="0"/>
              <a:t> state of an </a:t>
            </a:r>
            <a:r>
              <a:rPr lang="it-IT" dirty="0" err="1" smtClean="0"/>
              <a:t>environment</a:t>
            </a:r>
            <a:r>
              <a:rPr lang="it-IT" dirty="0" smtClean="0"/>
              <a:t> or the input </a:t>
            </a:r>
            <a:r>
              <a:rPr lang="it-IT" dirty="0" err="1" smtClean="0"/>
              <a:t>obtained</a:t>
            </a:r>
            <a:r>
              <a:rPr lang="it-IT" dirty="0" smtClean="0"/>
              <a:t> from the </a:t>
            </a:r>
            <a:r>
              <a:rPr lang="it-IT" dirty="0" err="1" smtClean="0"/>
              <a:t>agent's</a:t>
            </a:r>
            <a:r>
              <a:rPr lang="it-IT" dirty="0" smtClean="0"/>
              <a:t> </a:t>
            </a:r>
            <a:r>
              <a:rPr lang="it-IT" dirty="0" err="1" smtClean="0"/>
              <a:t>sensors</a:t>
            </a:r>
            <a:r>
              <a:rPr lang="it-IT" dirty="0" smtClean="0"/>
              <a:t>, </a:t>
            </a:r>
            <a:r>
              <a:rPr lang="it-IT" dirty="0" err="1" smtClean="0"/>
              <a:t>properly</a:t>
            </a:r>
            <a:r>
              <a:rPr lang="it-IT" dirty="0" smtClean="0"/>
              <a:t> </a:t>
            </a:r>
            <a:r>
              <a:rPr lang="it-IT" dirty="0" err="1" smtClean="0"/>
              <a:t>discretized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i="1" dirty="0" smtClean="0"/>
              <a:t>Output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contains</a:t>
            </a:r>
            <a:r>
              <a:rPr lang="it-IT" dirty="0"/>
              <a:t> </a:t>
            </a:r>
            <a:r>
              <a:rPr lang="it-IT" b="1" dirty="0" smtClean="0"/>
              <a:t>the </a:t>
            </a:r>
            <a:r>
              <a:rPr lang="it-IT" b="1" dirty="0" err="1" smtClean="0"/>
              <a:t>solution</a:t>
            </a:r>
            <a:r>
              <a:rPr lang="it-IT" b="1" dirty="0" smtClean="0"/>
              <a:t> to the </a:t>
            </a:r>
            <a:r>
              <a:rPr lang="it-IT" b="1" dirty="0" err="1" smtClean="0"/>
              <a:t>problem</a:t>
            </a:r>
            <a:r>
              <a:rPr lang="it-IT" dirty="0" smtClean="0"/>
              <a:t>, </a:t>
            </a:r>
            <a:r>
              <a:rPr lang="it-IT" dirty="0" err="1" smtClean="0"/>
              <a:t>that</a:t>
            </a:r>
            <a:r>
              <a:rPr lang="it-IT" dirty="0" smtClean="0"/>
              <a:t> can be more or </a:t>
            </a:r>
            <a:r>
              <a:rPr lang="it-IT" dirty="0" err="1" smtClean="0"/>
              <a:t>less</a:t>
            </a:r>
            <a:r>
              <a:rPr lang="it-IT" dirty="0" smtClean="0"/>
              <a:t> </a:t>
            </a:r>
            <a:r>
              <a:rPr lang="it-IT" dirty="0" err="1" smtClean="0"/>
              <a:t>complex</a:t>
            </a:r>
            <a:r>
              <a:rPr lang="it-IT" dirty="0" smtClean="0"/>
              <a:t>: </a:t>
            </a:r>
          </a:p>
          <a:p>
            <a:pPr lvl="1"/>
            <a:r>
              <a:rPr lang="it-IT" dirty="0"/>
              <a:t>F</a:t>
            </a:r>
            <a:r>
              <a:rPr lang="it-IT" dirty="0" smtClean="0"/>
              <a:t>rom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resulting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(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neuron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To a set of </a:t>
            </a:r>
            <a:r>
              <a:rPr lang="it-IT" i="1" dirty="0" smtClean="0"/>
              <a:t>n</a:t>
            </a:r>
            <a:r>
              <a:rPr lang="it-IT" dirty="0" smtClean="0"/>
              <a:t> </a:t>
            </a:r>
            <a:r>
              <a:rPr lang="it-IT" dirty="0" err="1" smtClean="0"/>
              <a:t>numbers</a:t>
            </a:r>
            <a:r>
              <a:rPr lang="it-IT" dirty="0" smtClean="0"/>
              <a:t> ("do </a:t>
            </a:r>
            <a:r>
              <a:rPr lang="it-IT" dirty="0" err="1" smtClean="0"/>
              <a:t>action</a:t>
            </a:r>
            <a:r>
              <a:rPr lang="it-IT" dirty="0" smtClean="0"/>
              <a:t> X with </a:t>
            </a:r>
            <a:r>
              <a:rPr lang="it-IT" dirty="0" err="1" smtClean="0"/>
              <a:t>properties</a:t>
            </a:r>
            <a:r>
              <a:rPr lang="it-IT" dirty="0" smtClean="0"/>
              <a:t> Y, W, and Z")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How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i="1" dirty="0" err="1" smtClean="0"/>
              <a:t>Hidden</a:t>
            </a:r>
            <a:r>
              <a:rPr lang="it-IT" i="1" dirty="0" smtClean="0"/>
              <a:t> </a:t>
            </a:r>
            <a:r>
              <a:rPr lang="it-IT" i="1" dirty="0" err="1" smtClean="0"/>
              <a:t>layer</a:t>
            </a:r>
            <a:r>
              <a:rPr lang="it-IT" dirty="0" smtClean="0"/>
              <a:t>? Works </a:t>
            </a:r>
            <a:r>
              <a:rPr lang="it-IT" dirty="0" err="1" smtClean="0"/>
              <a:t>as</a:t>
            </a:r>
            <a:r>
              <a:rPr lang="it-IT" dirty="0" smtClean="0"/>
              <a:t> a </a:t>
            </a:r>
            <a:r>
              <a:rPr lang="it-IT" b="1" dirty="0" smtClean="0"/>
              <a:t>mapper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inputs</a:t>
            </a:r>
            <a:r>
              <a:rPr lang="it-IT" dirty="0" smtClean="0"/>
              <a:t> and </a:t>
            </a:r>
            <a:r>
              <a:rPr lang="it-IT" dirty="0" err="1" smtClean="0"/>
              <a:t>outputs</a:t>
            </a:r>
            <a:r>
              <a:rPr lang="it-IT" dirty="0" smtClean="0"/>
              <a:t>. The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internal</a:t>
            </a:r>
            <a:r>
              <a:rPr lang="it-IT" dirty="0" smtClean="0"/>
              <a:t>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specifies</a:t>
            </a:r>
            <a:r>
              <a:rPr lang="it-IT" dirty="0" smtClean="0"/>
              <a:t> the </a:t>
            </a:r>
            <a:r>
              <a:rPr lang="it-IT" dirty="0" err="1" smtClean="0"/>
              <a:t>precision</a:t>
            </a:r>
            <a:r>
              <a:rPr lang="it-IT" dirty="0" smtClean="0"/>
              <a:t> of the </a:t>
            </a:r>
            <a:r>
              <a:rPr lang="it-IT" dirty="0" err="1" smtClean="0"/>
              <a:t>outputted</a:t>
            </a:r>
            <a:r>
              <a:rPr lang="it-IT" dirty="0" smtClean="0"/>
              <a:t> data.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90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Based</a:t>
            </a:r>
            <a:r>
              <a:rPr lang="it-IT" dirty="0" smtClean="0"/>
              <a:t> on the data flow:</a:t>
            </a:r>
          </a:p>
          <a:p>
            <a:pPr lvl="1"/>
            <a:r>
              <a:rPr lang="it-IT" dirty="0" err="1" smtClean="0"/>
              <a:t>Feed-forward</a:t>
            </a:r>
            <a:r>
              <a:rPr lang="it-IT" dirty="0" smtClean="0"/>
              <a:t>: 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no </a:t>
            </a:r>
            <a:r>
              <a:rPr lang="it-IT" dirty="0" err="1" smtClean="0"/>
              <a:t>need</a:t>
            </a:r>
            <a:r>
              <a:rPr lang="it-IT" dirty="0" smtClean="0"/>
              <a:t> to </a:t>
            </a:r>
            <a:r>
              <a:rPr lang="it-IT" dirty="0" err="1" smtClean="0"/>
              <a:t>synchronize</a:t>
            </a:r>
            <a:r>
              <a:rPr lang="it-IT" dirty="0" smtClean="0"/>
              <a:t> the </a:t>
            </a:r>
            <a:r>
              <a:rPr lang="it-IT" dirty="0" err="1" smtClean="0"/>
              <a:t>inputs</a:t>
            </a:r>
            <a:r>
              <a:rPr lang="it-IT" dirty="0" smtClean="0"/>
              <a:t> of a </a:t>
            </a:r>
            <a:r>
              <a:rPr lang="it-IT" dirty="0" err="1" smtClean="0"/>
              <a:t>neuron</a:t>
            </a:r>
            <a:r>
              <a:rPr lang="it-IT" dirty="0" smtClean="0"/>
              <a:t>.</a:t>
            </a:r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lvl="1"/>
            <a:r>
              <a:rPr lang="it-IT" dirty="0" err="1" smtClean="0"/>
              <a:t>Recurrent</a:t>
            </a:r>
            <a:r>
              <a:rPr lang="it-IT" dirty="0" smtClean="0"/>
              <a:t>: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loops</a:t>
            </a:r>
            <a:r>
              <a:rPr lang="it-IT" dirty="0" smtClean="0"/>
              <a:t> inside the </a:t>
            </a:r>
            <a:r>
              <a:rPr lang="it-IT" dirty="0" err="1" smtClean="0"/>
              <a:t>neural</a:t>
            </a:r>
            <a:r>
              <a:rPr lang="it-IT" dirty="0" smtClean="0"/>
              <a:t> network.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843808" y="29969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843808" y="36450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293588" y="33244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2843808" y="515719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4293588" y="53372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/>
          <p:cNvCxnSpPr>
            <a:stCxn id="4" idx="6"/>
            <a:endCxn id="6" idx="2"/>
          </p:cNvCxnSpPr>
          <p:nvPr/>
        </p:nvCxnSpPr>
        <p:spPr>
          <a:xfrm>
            <a:off x="3203848" y="3176972"/>
            <a:ext cx="1089740" cy="327448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5" idx="6"/>
            <a:endCxn id="6" idx="2"/>
          </p:cNvCxnSpPr>
          <p:nvPr/>
        </p:nvCxnSpPr>
        <p:spPr>
          <a:xfrm flipV="1">
            <a:off x="3203848" y="3504420"/>
            <a:ext cx="1089740" cy="320624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6" idx="6"/>
          </p:cNvCxnSpPr>
          <p:nvPr/>
        </p:nvCxnSpPr>
        <p:spPr>
          <a:xfrm>
            <a:off x="4653628" y="3504420"/>
            <a:ext cx="926484" cy="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7" idx="6"/>
            <a:endCxn id="9" idx="2"/>
          </p:cNvCxnSpPr>
          <p:nvPr/>
        </p:nvCxnSpPr>
        <p:spPr>
          <a:xfrm>
            <a:off x="3203848" y="5337212"/>
            <a:ext cx="1089740" cy="1800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7 22"/>
          <p:cNvCxnSpPr>
            <a:stCxn id="9" idx="5"/>
            <a:endCxn id="9" idx="3"/>
          </p:cNvCxnSpPr>
          <p:nvPr/>
        </p:nvCxnSpPr>
        <p:spPr>
          <a:xfrm rot="5400000">
            <a:off x="4473608" y="5517232"/>
            <a:ext cx="12700" cy="254586"/>
          </a:xfrm>
          <a:prstGeom prst="curvedConnector3">
            <a:avLst>
              <a:gd name="adj1" fmla="val 4390173"/>
            </a:avLst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9" idx="6"/>
          </p:cNvCxnSpPr>
          <p:nvPr/>
        </p:nvCxnSpPr>
        <p:spPr>
          <a:xfrm>
            <a:off x="4653628" y="5517232"/>
            <a:ext cx="1142508" cy="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learning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 lvl="1"/>
            <a:r>
              <a:rPr lang="it-IT" dirty="0" err="1" smtClean="0"/>
              <a:t>Supervised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the </a:t>
            </a:r>
            <a:r>
              <a:rPr lang="it-IT" dirty="0" err="1" smtClean="0"/>
              <a:t>expected</a:t>
            </a:r>
            <a:r>
              <a:rPr lang="it-IT" dirty="0" smtClean="0"/>
              <a:t> output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, 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trained</a:t>
            </a:r>
            <a:r>
              <a:rPr lang="it-IT" dirty="0" smtClean="0"/>
              <a:t> to </a:t>
            </a:r>
            <a:r>
              <a:rPr lang="it-IT" dirty="0" err="1" smtClean="0"/>
              <a:t>map</a:t>
            </a:r>
            <a:r>
              <a:rPr lang="it-IT" dirty="0" smtClean="0"/>
              <a:t> the input </a:t>
            </a:r>
            <a:r>
              <a:rPr lang="it-IT" dirty="0" err="1" smtClean="0"/>
              <a:t>values</a:t>
            </a:r>
            <a:r>
              <a:rPr lang="it-IT" dirty="0" smtClean="0"/>
              <a:t> to the right output.</a:t>
            </a:r>
          </a:p>
          <a:p>
            <a:pPr marL="274320" lvl="1" indent="0">
              <a:buNone/>
            </a:pPr>
            <a:endParaRPr lang="it-IT" dirty="0" smtClean="0"/>
          </a:p>
          <a:p>
            <a:pPr lvl="1"/>
            <a:r>
              <a:rPr lang="it-IT" dirty="0" err="1" smtClean="0"/>
              <a:t>Unsupervised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the </a:t>
            </a:r>
            <a:r>
              <a:rPr lang="it-IT" dirty="0" err="1" smtClean="0"/>
              <a:t>expected</a:t>
            </a:r>
            <a:r>
              <a:rPr lang="it-IT" dirty="0" smtClean="0"/>
              <a:t> output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unknown</a:t>
            </a:r>
            <a:r>
              <a:rPr lang="it-IT" dirty="0" smtClean="0"/>
              <a:t>, the task of 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b="1" dirty="0" err="1" smtClean="0"/>
              <a:t>adjust</a:t>
            </a:r>
            <a:r>
              <a:rPr lang="it-IT" b="1" dirty="0" smtClean="0"/>
              <a:t> the </a:t>
            </a:r>
            <a:r>
              <a:rPr lang="it-IT" b="1" dirty="0" err="1" smtClean="0"/>
              <a:t>weights</a:t>
            </a:r>
            <a:r>
              <a:rPr lang="it-IT" b="1" dirty="0" smtClean="0"/>
              <a:t> </a:t>
            </a:r>
            <a:r>
              <a:rPr lang="it-IT" b="1" dirty="0" err="1" smtClean="0"/>
              <a:t>itself</a:t>
            </a:r>
            <a:r>
              <a:rPr lang="it-IT" dirty="0" smtClean="0"/>
              <a:t> to </a:t>
            </a:r>
            <a:r>
              <a:rPr lang="it-IT" dirty="0" err="1" smtClean="0"/>
              <a:t>obtain</a:t>
            </a:r>
            <a:r>
              <a:rPr lang="it-IT" dirty="0" smtClean="0"/>
              <a:t> a </a:t>
            </a:r>
            <a:r>
              <a:rPr lang="it-IT" dirty="0" err="1" smtClean="0"/>
              <a:t>correct</a:t>
            </a:r>
            <a:r>
              <a:rPr lang="it-IT" dirty="0" smtClean="0"/>
              <a:t> output.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26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Weights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 err="1" smtClean="0"/>
              <a:t>Weights</a:t>
            </a:r>
            <a:r>
              <a:rPr lang="it-IT" dirty="0" smtClean="0"/>
              <a:t> are the core </a:t>
            </a:r>
            <a:r>
              <a:rPr lang="it-IT" dirty="0" err="1" smtClean="0"/>
              <a:t>elements</a:t>
            </a:r>
            <a:r>
              <a:rPr lang="it-IT" dirty="0" smtClean="0"/>
              <a:t> of a </a:t>
            </a:r>
            <a:r>
              <a:rPr lang="it-IT" dirty="0" err="1" smtClean="0"/>
              <a:t>traditional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network. </a:t>
            </a:r>
            <a:r>
              <a:rPr lang="it-IT" dirty="0" err="1" smtClean="0"/>
              <a:t>Setting</a:t>
            </a:r>
            <a:r>
              <a:rPr lang="it-IT" dirty="0" smtClean="0"/>
              <a:t> </a:t>
            </a:r>
            <a:r>
              <a:rPr lang="it-IT" dirty="0" err="1" smtClean="0"/>
              <a:t>weights</a:t>
            </a:r>
            <a:r>
              <a:rPr lang="it-IT" dirty="0" smtClean="0"/>
              <a:t> in the right way </a:t>
            </a:r>
            <a:r>
              <a:rPr lang="it-IT" dirty="0" err="1" smtClean="0"/>
              <a:t>will</a:t>
            </a:r>
            <a:r>
              <a:rPr lang="it-IT" dirty="0" smtClean="0"/>
              <a:t> led to a </a:t>
            </a:r>
            <a:r>
              <a:rPr lang="it-IT" dirty="0" err="1" smtClean="0"/>
              <a:t>good</a:t>
            </a:r>
            <a:r>
              <a:rPr lang="it-IT" dirty="0" smtClean="0"/>
              <a:t> (</a:t>
            </a:r>
            <a:r>
              <a:rPr lang="it-IT" i="1" dirty="0" err="1" smtClean="0"/>
              <a:t>expected</a:t>
            </a:r>
            <a:r>
              <a:rPr lang="it-IT" dirty="0" smtClean="0"/>
              <a:t>) </a:t>
            </a:r>
            <a:r>
              <a:rPr lang="it-IT" dirty="0" err="1" smtClean="0"/>
              <a:t>result</a:t>
            </a:r>
            <a:r>
              <a:rPr lang="it-IT" dirty="0" smtClean="0"/>
              <a:t> set.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goal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b="1" dirty="0" err="1" smtClean="0"/>
              <a:t>automate</a:t>
            </a:r>
            <a:r>
              <a:rPr lang="it-IT" b="1" dirty="0" smtClean="0"/>
              <a:t> the </a:t>
            </a:r>
            <a:r>
              <a:rPr lang="it-IT" b="1" dirty="0" err="1" smtClean="0"/>
              <a:t>process</a:t>
            </a:r>
            <a:r>
              <a:rPr lang="it-IT" b="1" dirty="0" smtClean="0"/>
              <a:t> </a:t>
            </a:r>
            <a:r>
              <a:rPr lang="it-IT" dirty="0" smtClean="0"/>
              <a:t>of </a:t>
            </a:r>
            <a:r>
              <a:rPr lang="it-IT" dirty="0" err="1" smtClean="0"/>
              <a:t>weights</a:t>
            </a:r>
            <a:r>
              <a:rPr lang="it-IT" dirty="0" smtClean="0"/>
              <a:t> </a:t>
            </a:r>
            <a:r>
              <a:rPr lang="it-IT" dirty="0" err="1" smtClean="0"/>
              <a:t>calculation</a:t>
            </a:r>
            <a:r>
              <a:rPr lang="it-IT" dirty="0" smtClean="0"/>
              <a:t> </a:t>
            </a:r>
            <a:r>
              <a:rPr lang="it-IT" dirty="0" err="1" smtClean="0"/>
              <a:t>trought</a:t>
            </a:r>
            <a:r>
              <a:rPr lang="it-IT" dirty="0" smtClean="0"/>
              <a:t> a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the just </a:t>
            </a:r>
            <a:r>
              <a:rPr lang="it-IT" dirty="0" err="1" smtClean="0"/>
              <a:t>passed</a:t>
            </a:r>
            <a:r>
              <a:rPr lang="it-IT" dirty="0" smtClean="0"/>
              <a:t> </a:t>
            </a:r>
            <a:r>
              <a:rPr lang="it-IT" dirty="0" err="1" smtClean="0"/>
              <a:t>experience</a:t>
            </a:r>
            <a:r>
              <a:rPr lang="it-IT" dirty="0"/>
              <a:t>!</a:t>
            </a:r>
          </a:p>
          <a:p>
            <a:pPr algn="ctr"/>
            <a:endParaRPr lang="it-IT" dirty="0" smtClean="0"/>
          </a:p>
          <a:p>
            <a:pPr marL="0" indent="0" algn="ctr">
              <a:buNone/>
            </a:pP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  <a:t>WHO DOES THE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it-IT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5400" dirty="0" smtClean="0">
                <a:solidFill>
                  <a:schemeClr val="tx2">
                    <a:lumMod val="75000"/>
                  </a:schemeClr>
                </a:solidFill>
              </a:rPr>
              <a:t>DIRTY JOB?</a:t>
            </a:r>
            <a:endParaRPr lang="it-IT"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1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Genetic algorithms are a family of </a:t>
            </a:r>
            <a:r>
              <a:rPr lang="en-US" dirty="0"/>
              <a:t>search </a:t>
            </a:r>
            <a:r>
              <a:rPr lang="en-US" dirty="0" smtClean="0"/>
              <a:t>heuristics </a:t>
            </a:r>
            <a:r>
              <a:rPr lang="en-US" dirty="0"/>
              <a:t>that </a:t>
            </a:r>
            <a:r>
              <a:rPr lang="en-US" b="1" dirty="0"/>
              <a:t>mimics the </a:t>
            </a:r>
            <a:r>
              <a:rPr lang="en-US" b="1" dirty="0" smtClean="0"/>
              <a:t>processes </a:t>
            </a:r>
            <a:r>
              <a:rPr lang="en-US" b="1" dirty="0"/>
              <a:t>of natural </a:t>
            </a:r>
            <a:r>
              <a:rPr lang="en-US" b="1" dirty="0" smtClean="0"/>
              <a:t>evolution</a:t>
            </a:r>
            <a:r>
              <a:rPr lang="en-US" dirty="0" smtClean="0"/>
              <a:t>, such as </a:t>
            </a:r>
            <a:r>
              <a:rPr lang="en-US" i="1" dirty="0"/>
              <a:t>inheritance</a:t>
            </a:r>
            <a:r>
              <a:rPr lang="en-US" dirty="0"/>
              <a:t>, </a:t>
            </a:r>
            <a:r>
              <a:rPr lang="en-US" i="1" dirty="0"/>
              <a:t>mutation</a:t>
            </a:r>
            <a:r>
              <a:rPr lang="en-US" dirty="0"/>
              <a:t>, </a:t>
            </a:r>
            <a:r>
              <a:rPr lang="en-US" i="1" dirty="0"/>
              <a:t>selection</a:t>
            </a:r>
            <a:r>
              <a:rPr lang="en-US" dirty="0"/>
              <a:t>, and </a:t>
            </a:r>
            <a:r>
              <a:rPr lang="en-US" i="1" dirty="0"/>
              <a:t>crossover</a:t>
            </a:r>
            <a:r>
              <a:rPr lang="en-US" dirty="0" smtClean="0"/>
              <a:t>.</a:t>
            </a:r>
            <a:br>
              <a:rPr lang="en-US" dirty="0" smtClean="0"/>
            </a:br>
            <a:endParaRPr lang="it-IT" dirty="0" smtClean="0"/>
          </a:p>
          <a:p>
            <a:r>
              <a:rPr lang="it-IT" dirty="0" smtClean="0"/>
              <a:t>With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,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literally</a:t>
            </a:r>
            <a:r>
              <a:rPr lang="it-IT" dirty="0" smtClean="0"/>
              <a:t> </a:t>
            </a:r>
            <a:r>
              <a:rPr lang="en-US" dirty="0" smtClean="0"/>
              <a:t>give </a:t>
            </a:r>
            <a:br>
              <a:rPr lang="en-US" dirty="0" smtClean="0"/>
            </a:br>
            <a:r>
              <a:rPr lang="en-US" dirty="0" smtClean="0"/>
              <a:t>birth </a:t>
            </a:r>
            <a:r>
              <a:rPr lang="en-US" dirty="0"/>
              <a:t>to and raise a </a:t>
            </a:r>
            <a:r>
              <a:rPr lang="en-US" b="1" dirty="0" smtClean="0"/>
              <a:t>population of </a:t>
            </a:r>
            <a:br>
              <a:rPr lang="en-US" b="1" dirty="0" smtClean="0"/>
            </a:br>
            <a:r>
              <a:rPr lang="en-US" b="1" dirty="0" smtClean="0"/>
              <a:t>chromosomes</a:t>
            </a:r>
            <a:r>
              <a:rPr lang="en-US" dirty="0" smtClean="0"/>
              <a:t>, each one containing a </a:t>
            </a:r>
            <a:br>
              <a:rPr lang="en-US" dirty="0" smtClean="0"/>
            </a:br>
            <a:r>
              <a:rPr lang="en-US" dirty="0" smtClean="0"/>
              <a:t>candidate solution to the problem.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our case, each chromosome will </a:t>
            </a:r>
            <a:br>
              <a:rPr lang="en-US" dirty="0" smtClean="0"/>
            </a:br>
            <a:r>
              <a:rPr lang="en-US" dirty="0" smtClean="0"/>
              <a:t>contain a possible weight set for the </a:t>
            </a:r>
            <a:br>
              <a:rPr lang="en-US" dirty="0" smtClean="0"/>
            </a:br>
            <a:r>
              <a:rPr lang="en-US" dirty="0" smtClean="0"/>
              <a:t>neural network.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… the </a:t>
            </a: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best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will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survive</a:t>
            </a:r>
            <a:r>
              <a:rPr lang="en-US" dirty="0" smtClean="0"/>
              <a:t>…</a:t>
            </a:r>
            <a:endParaRPr lang="it-IT" dirty="0"/>
          </a:p>
          <a:p>
            <a:endParaRPr lang="it-I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24944"/>
            <a:ext cx="2454198" cy="330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7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611560" y="5805264"/>
            <a:ext cx="277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b="1" dirty="0" smtClean="0"/>
              <a:t>generation</a:t>
            </a:r>
            <a:r>
              <a:rPr lang="it-IT" dirty="0" smtClean="0"/>
              <a:t> of </a:t>
            </a:r>
            <a:r>
              <a:rPr lang="it-IT" dirty="0" err="1" smtClean="0"/>
              <a:t>chromosomes</a:t>
            </a:r>
            <a:endParaRPr lang="it-IT" dirty="0"/>
          </a:p>
        </p:txBody>
      </p:sp>
      <p:pic>
        <p:nvPicPr>
          <p:cNvPr id="3074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ttore 2 27"/>
          <p:cNvCxnSpPr/>
          <p:nvPr/>
        </p:nvCxnSpPr>
        <p:spPr>
          <a:xfrm flipV="1">
            <a:off x="1187624" y="4814978"/>
            <a:ext cx="648072" cy="8462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2050" name="Picture 2" descr="http://netanimations.net/large%20gears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712" y="2463826"/>
            <a:ext cx="412770" cy="40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20400341">
            <a:off x="3466211" y="1638745"/>
            <a:ext cx="3131460" cy="1244236"/>
          </a:xfrm>
          <a:prstGeom prst="arc">
            <a:avLst>
              <a:gd name="adj1" fmla="val 11349363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6214476">
            <a:off x="7440039" y="2721077"/>
            <a:ext cx="1912734" cy="1076312"/>
          </a:xfrm>
          <a:prstGeom prst="arc">
            <a:avLst>
              <a:gd name="adj1" fmla="val 10675121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tella a 8 punte 4"/>
          <p:cNvSpPr/>
          <p:nvPr/>
        </p:nvSpPr>
        <p:spPr>
          <a:xfrm>
            <a:off x="3110002" y="2348880"/>
            <a:ext cx="515621" cy="504056"/>
          </a:xfrm>
          <a:prstGeom prst="star8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3212455" y="2416242"/>
            <a:ext cx="40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732240" y="375228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How </a:t>
            </a:r>
            <a:r>
              <a:rPr lang="it-IT" i="1" dirty="0" err="1" smtClean="0"/>
              <a:t>much</a:t>
            </a:r>
            <a:r>
              <a:rPr lang="it-IT" i="1" dirty="0" smtClean="0"/>
              <a:t> </a:t>
            </a:r>
            <a:r>
              <a:rPr lang="it-IT" i="1" dirty="0" err="1" smtClean="0"/>
              <a:t>we</a:t>
            </a:r>
            <a:r>
              <a:rPr lang="it-IT" i="1" dirty="0" smtClean="0"/>
              <a:t> </a:t>
            </a:r>
            <a:r>
              <a:rPr lang="it-IT" i="1" dirty="0" err="1" smtClean="0"/>
              <a:t>like</a:t>
            </a:r>
            <a:r>
              <a:rPr lang="it-IT" i="1" dirty="0" smtClean="0"/>
              <a:t> </a:t>
            </a:r>
            <a:r>
              <a:rPr lang="it-IT" i="1" dirty="0" err="1" smtClean="0"/>
              <a:t>this</a:t>
            </a:r>
            <a:r>
              <a:rPr lang="it-IT" i="1" dirty="0" smtClean="0"/>
              <a:t> output?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7451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6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6214476">
            <a:off x="7440039" y="2721077"/>
            <a:ext cx="1912734" cy="1076312"/>
          </a:xfrm>
          <a:prstGeom prst="arc">
            <a:avLst>
              <a:gd name="adj1" fmla="val 10675121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" name="Gruppo 7"/>
          <p:cNvGrpSpPr/>
          <p:nvPr/>
        </p:nvGrpSpPr>
        <p:grpSpPr>
          <a:xfrm>
            <a:off x="3110002" y="2348880"/>
            <a:ext cx="515621" cy="504056"/>
            <a:chOff x="3110002" y="2348880"/>
            <a:chExt cx="515621" cy="504056"/>
          </a:xfrm>
        </p:grpSpPr>
        <p:sp>
          <p:nvSpPr>
            <p:cNvPr id="5" name="Stella a 8 punte 4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8</a:t>
              </a:r>
              <a:endParaRPr lang="it-IT" dirty="0"/>
            </a:p>
          </p:txBody>
        </p:sp>
      </p:grpSp>
      <p:sp>
        <p:nvSpPr>
          <p:cNvPr id="7" name="CasellaDiTesto 6"/>
          <p:cNvSpPr txBox="1"/>
          <p:nvPr/>
        </p:nvSpPr>
        <p:spPr>
          <a:xfrm>
            <a:off x="6590025" y="3752288"/>
            <a:ext cx="1510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"How </a:t>
            </a:r>
            <a:r>
              <a:rPr lang="it-IT" i="1" dirty="0" err="1" smtClean="0"/>
              <a:t>much</a:t>
            </a:r>
            <a:r>
              <a:rPr lang="it-IT" i="1" dirty="0" smtClean="0"/>
              <a:t> </a:t>
            </a:r>
            <a:r>
              <a:rPr lang="it-IT" i="1" dirty="0" smtClean="0"/>
              <a:t>do </a:t>
            </a:r>
            <a:r>
              <a:rPr lang="it-IT" i="1" dirty="0" err="1" smtClean="0"/>
              <a:t>we</a:t>
            </a:r>
            <a:r>
              <a:rPr lang="it-IT" i="1" dirty="0" smtClean="0"/>
              <a:t> </a:t>
            </a:r>
            <a:r>
              <a:rPr lang="it-IT" i="1" dirty="0" err="1" smtClean="0"/>
              <a:t>like</a:t>
            </a:r>
            <a:r>
              <a:rPr lang="it-IT" i="1" dirty="0" smtClean="0"/>
              <a:t> </a:t>
            </a:r>
            <a:r>
              <a:rPr lang="it-IT" i="1" dirty="0" err="1" smtClean="0"/>
              <a:t>this</a:t>
            </a:r>
            <a:r>
              <a:rPr lang="it-IT" i="1" dirty="0" smtClean="0"/>
              <a:t> output</a:t>
            </a:r>
            <a:r>
              <a:rPr lang="it-IT" i="1" dirty="0" smtClean="0"/>
              <a:t>?"</a:t>
            </a:r>
            <a:endParaRPr lang="it-IT" i="1" dirty="0"/>
          </a:p>
        </p:txBody>
      </p:sp>
      <p:grpSp>
        <p:nvGrpSpPr>
          <p:cNvPr id="26" name="Gruppo 25"/>
          <p:cNvGrpSpPr/>
          <p:nvPr/>
        </p:nvGrpSpPr>
        <p:grpSpPr>
          <a:xfrm>
            <a:off x="4129213" y="3005336"/>
            <a:ext cx="515621" cy="504056"/>
            <a:chOff x="3110002" y="2348880"/>
            <a:chExt cx="515621" cy="504056"/>
          </a:xfrm>
        </p:grpSpPr>
        <p:sp>
          <p:nvSpPr>
            <p:cNvPr id="27" name="Stella a 8 punte 26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5</a:t>
              </a:r>
              <a:endParaRPr lang="it-IT" dirty="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4950697" y="2240457"/>
            <a:ext cx="515621" cy="504056"/>
            <a:chOff x="3110002" y="2348880"/>
            <a:chExt cx="515621" cy="504056"/>
          </a:xfrm>
        </p:grpSpPr>
        <p:sp>
          <p:nvSpPr>
            <p:cNvPr id="30" name="Stella a 8 punte 29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7</a:t>
              </a:r>
            </a:p>
          </p:txBody>
        </p:sp>
      </p:grpSp>
      <p:grpSp>
        <p:nvGrpSpPr>
          <p:cNvPr id="32" name="Gruppo 31"/>
          <p:cNvGrpSpPr/>
          <p:nvPr/>
        </p:nvGrpSpPr>
        <p:grpSpPr>
          <a:xfrm>
            <a:off x="5496539" y="3329854"/>
            <a:ext cx="515621" cy="504056"/>
            <a:chOff x="3110002" y="2348880"/>
            <a:chExt cx="515621" cy="504056"/>
          </a:xfrm>
        </p:grpSpPr>
        <p:sp>
          <p:nvSpPr>
            <p:cNvPr id="33" name="Stella a 8 punte 32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4548001" y="4423590"/>
            <a:ext cx="515621" cy="504056"/>
            <a:chOff x="3110002" y="2348880"/>
            <a:chExt cx="515621" cy="504056"/>
          </a:xfrm>
        </p:grpSpPr>
        <p:sp>
          <p:nvSpPr>
            <p:cNvPr id="36" name="Stella a 8 punte 35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9</a:t>
              </a: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3424587" y="4814978"/>
            <a:ext cx="515621" cy="504056"/>
            <a:chOff x="3110002" y="2348880"/>
            <a:chExt cx="515621" cy="504056"/>
          </a:xfrm>
        </p:grpSpPr>
        <p:sp>
          <p:nvSpPr>
            <p:cNvPr id="39" name="Stella a 8 punte 38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2742668" y="3564462"/>
            <a:ext cx="515621" cy="504056"/>
            <a:chOff x="3110002" y="2348880"/>
            <a:chExt cx="515621" cy="504056"/>
          </a:xfrm>
        </p:grpSpPr>
        <p:sp>
          <p:nvSpPr>
            <p:cNvPr id="42" name="Stella a 8 punte 41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3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83838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851726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4047714" y="2568355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1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242381" y="4089529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468169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3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4904014" y="3224784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3512045" y="4324454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2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707085" y="5801466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</a:t>
            </a:r>
            <a:r>
              <a:rPr lang="it-IT" b="1" dirty="0" err="1" smtClean="0"/>
              <a:t>next</a:t>
            </a:r>
            <a:r>
              <a:rPr lang="it-IT" b="1" dirty="0" smtClean="0"/>
              <a:t> generation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contain</a:t>
            </a:r>
            <a:r>
              <a:rPr lang="it-IT" dirty="0" smtClean="0"/>
              <a:t>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chromosomes</a:t>
            </a:r>
            <a:r>
              <a:rPr lang="it-IT" dirty="0" smtClean="0"/>
              <a:t>!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3110002" y="2468625"/>
            <a:ext cx="515621" cy="504056"/>
            <a:chOff x="3110002" y="2348880"/>
            <a:chExt cx="515621" cy="504056"/>
          </a:xfrm>
        </p:grpSpPr>
        <p:sp>
          <p:nvSpPr>
            <p:cNvPr id="5" name="Stella a 8 punte 4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8</a:t>
              </a:r>
              <a:endParaRPr lang="it-IT" dirty="0"/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4129213" y="3143651"/>
            <a:ext cx="515621" cy="504056"/>
            <a:chOff x="3110002" y="2348880"/>
            <a:chExt cx="515621" cy="504056"/>
          </a:xfrm>
        </p:grpSpPr>
        <p:sp>
          <p:nvSpPr>
            <p:cNvPr id="27" name="Stella a 8 punte 26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6</a:t>
              </a: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4594425" y="2248965"/>
            <a:ext cx="515621" cy="504056"/>
            <a:chOff x="3110002" y="2348880"/>
            <a:chExt cx="515621" cy="504056"/>
          </a:xfrm>
        </p:grpSpPr>
        <p:sp>
          <p:nvSpPr>
            <p:cNvPr id="30" name="Stella a 8 punte 29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7</a:t>
              </a:r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5456079" y="3383119"/>
            <a:ext cx="515621" cy="504056"/>
            <a:chOff x="3110002" y="2348880"/>
            <a:chExt cx="515621" cy="504056"/>
          </a:xfrm>
        </p:grpSpPr>
        <p:sp>
          <p:nvSpPr>
            <p:cNvPr id="36" name="Stella a 8 punte 35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9</a:t>
              </a: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4146175" y="4509120"/>
            <a:ext cx="515621" cy="504056"/>
            <a:chOff x="3110002" y="2348880"/>
            <a:chExt cx="515621" cy="504056"/>
          </a:xfrm>
        </p:grpSpPr>
        <p:sp>
          <p:nvSpPr>
            <p:cNvPr id="39" name="Stella a 8 punte 38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2890233" y="3770139"/>
            <a:ext cx="515621" cy="504056"/>
            <a:chOff x="3110002" y="2348880"/>
            <a:chExt cx="515621" cy="504056"/>
          </a:xfrm>
        </p:grpSpPr>
        <p:sp>
          <p:nvSpPr>
            <p:cNvPr id="42" name="Stella a 8 punte 41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9</a:t>
              </a:r>
            </a:p>
          </p:txBody>
        </p:sp>
      </p:grpSp>
      <p:sp>
        <p:nvSpPr>
          <p:cNvPr id="44" name="CasellaDiTesto 43"/>
          <p:cNvSpPr txBox="1"/>
          <p:nvPr/>
        </p:nvSpPr>
        <p:spPr>
          <a:xfrm>
            <a:off x="4633493" y="3972213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4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5185558" y="4130548"/>
            <a:ext cx="515621" cy="504056"/>
            <a:chOff x="3110002" y="2348880"/>
            <a:chExt cx="515621" cy="504056"/>
          </a:xfrm>
        </p:grpSpPr>
        <p:sp>
          <p:nvSpPr>
            <p:cNvPr id="46" name="Stella a 8 punte 45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7</a:t>
              </a:r>
            </a:p>
          </p:txBody>
        </p:sp>
      </p:grpSp>
      <p:cxnSp>
        <p:nvCxnSpPr>
          <p:cNvPr id="48" name="Connettore 2 47"/>
          <p:cNvCxnSpPr/>
          <p:nvPr/>
        </p:nvCxnSpPr>
        <p:spPr>
          <a:xfrm flipV="1">
            <a:off x="1187624" y="4814978"/>
            <a:ext cx="648072" cy="8462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Today’s</a:t>
            </a:r>
            <a:r>
              <a:rPr lang="it-IT" dirty="0" smtClean="0"/>
              <a:t> </a:t>
            </a:r>
            <a:r>
              <a:rPr lang="it-IT" dirty="0" err="1" smtClean="0"/>
              <a:t>outline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r>
              <a:rPr lang="it-IT" dirty="0" smtClean="0"/>
              <a:t>: </a:t>
            </a:r>
            <a:r>
              <a:rPr lang="it-IT" dirty="0" err="1"/>
              <a:t>i</a:t>
            </a:r>
            <a:r>
              <a:rPr lang="it-IT" dirty="0" err="1" smtClean="0"/>
              <a:t>ntroduction</a:t>
            </a:r>
            <a:r>
              <a:rPr lang="it-IT" dirty="0" smtClean="0"/>
              <a:t> to </a:t>
            </a:r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From </a:t>
            </a:r>
            <a:r>
              <a:rPr lang="it-IT" dirty="0" err="1" smtClean="0"/>
              <a:t>biological</a:t>
            </a:r>
            <a:r>
              <a:rPr lang="it-IT" dirty="0" smtClean="0"/>
              <a:t> to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/>
              <a:t>n</a:t>
            </a:r>
            <a:r>
              <a:rPr lang="it-IT" dirty="0" err="1" smtClean="0"/>
              <a:t>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networks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 smtClean="0"/>
          </a:p>
          <a:p>
            <a:pPr lvl="1"/>
            <a:r>
              <a:rPr lang="it-IT" dirty="0" smtClean="0"/>
              <a:t>A "</a:t>
            </a:r>
            <a:r>
              <a:rPr lang="it-IT" dirty="0" err="1" smtClean="0"/>
              <a:t>natural</a:t>
            </a:r>
            <a:r>
              <a:rPr lang="it-IT" dirty="0" smtClean="0"/>
              <a:t>" </a:t>
            </a:r>
            <a:r>
              <a:rPr lang="it-IT" dirty="0" err="1" smtClean="0"/>
              <a:t>selection</a:t>
            </a:r>
            <a:endParaRPr lang="it-IT" dirty="0" smtClean="0"/>
          </a:p>
          <a:p>
            <a:pPr lvl="1"/>
            <a:r>
              <a:rPr lang="it-IT" dirty="0" err="1" smtClean="0"/>
              <a:t>Methods</a:t>
            </a:r>
            <a:r>
              <a:rPr lang="it-IT" dirty="0" smtClean="0"/>
              <a:t> for </a:t>
            </a:r>
            <a:r>
              <a:rPr lang="it-IT" dirty="0" err="1" smtClean="0"/>
              <a:t>creating</a:t>
            </a:r>
            <a:r>
              <a:rPr lang="it-IT" dirty="0" smtClean="0"/>
              <a:t> a new generation</a:t>
            </a:r>
          </a:p>
          <a:p>
            <a:pPr lvl="1"/>
            <a:endParaRPr lang="it-IT" dirty="0"/>
          </a:p>
          <a:p>
            <a:r>
              <a:rPr lang="it-IT" dirty="0"/>
              <a:t>A</a:t>
            </a:r>
            <a:r>
              <a:rPr lang="it-IT" dirty="0" smtClean="0"/>
              <a:t> </a:t>
            </a:r>
            <a:r>
              <a:rPr lang="it-IT" dirty="0" err="1" smtClean="0"/>
              <a:t>little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r>
              <a:rPr lang="it-IT" dirty="0" smtClean="0"/>
              <a:t>…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2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fitness </a:t>
            </a:r>
            <a:r>
              <a:rPr lang="it-IT" dirty="0" err="1" smtClean="0"/>
              <a:t>value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talked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a score </a:t>
            </a:r>
            <a:r>
              <a:rPr lang="it-IT" dirty="0" err="1" smtClean="0"/>
              <a:t>gived</a:t>
            </a:r>
            <a:r>
              <a:rPr lang="it-IT" dirty="0" smtClean="0"/>
              <a:t> to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</a:t>
            </a:r>
            <a:r>
              <a:rPr lang="it-IT" dirty="0" smtClean="0"/>
              <a:t>. A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 </a:t>
            </a:r>
            <a:r>
              <a:rPr lang="it-IT" dirty="0" err="1" smtClean="0"/>
              <a:t>name</a:t>
            </a:r>
            <a:r>
              <a:rPr lang="it-IT" dirty="0" smtClean="0"/>
              <a:t> for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i="1" dirty="0" smtClean="0"/>
              <a:t>fitness</a:t>
            </a:r>
            <a:r>
              <a:rPr lang="it-IT" dirty="0" smtClean="0"/>
              <a:t>.</a:t>
            </a:r>
          </a:p>
          <a:p>
            <a:endParaRPr lang="it-IT" i="1" dirty="0"/>
          </a:p>
          <a:p>
            <a:r>
              <a:rPr lang="en-US" dirty="0"/>
              <a:t>In each generation, the fitness of every individual </a:t>
            </a:r>
            <a:r>
              <a:rPr lang="en-US" dirty="0" smtClean="0"/>
              <a:t>is evaluated. Then, </a:t>
            </a:r>
            <a:r>
              <a:rPr lang="en-US" b="1" dirty="0" smtClean="0"/>
              <a:t>multiple </a:t>
            </a:r>
            <a:r>
              <a:rPr lang="en-US" b="1" dirty="0"/>
              <a:t>individuals are </a:t>
            </a:r>
            <a:r>
              <a:rPr lang="en-US" b="1" dirty="0" smtClean="0">
                <a:solidFill>
                  <a:srgbClr val="C00000"/>
                </a:solidFill>
              </a:rPr>
              <a:t>selected, recombined and mutated </a:t>
            </a:r>
            <a:r>
              <a:rPr lang="en-US" dirty="0" smtClean="0"/>
              <a:t>to </a:t>
            </a:r>
            <a:r>
              <a:rPr lang="en-US" dirty="0"/>
              <a:t>form </a:t>
            </a:r>
            <a:r>
              <a:rPr lang="en-US" b="1" dirty="0"/>
              <a:t>a new population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new population is then used in the next iteration of the algorithm. Commonly, the algorithm terminates when either a maximum number of generations has been produced, or a </a:t>
            </a:r>
            <a:r>
              <a:rPr lang="en-US" b="1" dirty="0"/>
              <a:t>satisfactory fitness level has been </a:t>
            </a:r>
            <a:r>
              <a:rPr lang="en-US" b="1" dirty="0" smtClean="0"/>
              <a:t>reached.</a:t>
            </a:r>
            <a:endParaRPr lang="it-IT" b="1" dirty="0" smtClean="0"/>
          </a:p>
        </p:txBody>
      </p:sp>
    </p:spTree>
    <p:extLst>
      <p:ext uri="{BB962C8B-B14F-4D97-AF65-F5344CB8AC3E}">
        <p14:creationId xmlns:p14="http://schemas.microsoft.com/office/powerpoint/2010/main" val="41011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Selection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practice</a:t>
            </a:r>
            <a:r>
              <a:rPr lang="it-IT" dirty="0" smtClean="0"/>
              <a:t> of </a:t>
            </a:r>
            <a:r>
              <a:rPr lang="it-IT" dirty="0" err="1" smtClean="0"/>
              <a:t>select</a:t>
            </a:r>
            <a:r>
              <a:rPr lang="it-IT" dirty="0" smtClean="0"/>
              <a:t> </a:t>
            </a:r>
            <a:r>
              <a:rPr lang="it-IT" b="1" dirty="0" smtClean="0"/>
              <a:t>the best </a:t>
            </a:r>
            <a:r>
              <a:rPr lang="it-IT" b="1" dirty="0" err="1" smtClean="0"/>
              <a:t>candidates</a:t>
            </a:r>
            <a:r>
              <a:rPr lang="it-IT" b="1" dirty="0" smtClean="0"/>
              <a:t> </a:t>
            </a:r>
            <a:r>
              <a:rPr lang="it-IT" dirty="0" smtClean="0"/>
              <a:t>can be </a:t>
            </a:r>
            <a:r>
              <a:rPr lang="it-IT" dirty="0" err="1" smtClean="0"/>
              <a:t>done</a:t>
            </a:r>
            <a:r>
              <a:rPr lang="it-IT" dirty="0" smtClean="0"/>
              <a:t> in </a:t>
            </a:r>
            <a:r>
              <a:rPr lang="it-IT" dirty="0" err="1" smtClean="0"/>
              <a:t>various</a:t>
            </a:r>
            <a:r>
              <a:rPr lang="it-IT" dirty="0" smtClean="0"/>
              <a:t> ways. A </a:t>
            </a:r>
            <a:r>
              <a:rPr lang="it-IT" dirty="0" err="1" smtClean="0"/>
              <a:t>widely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"Roulette Wheel".</a:t>
            </a:r>
            <a:endParaRPr lang="it-I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96" y="2924944"/>
            <a:ext cx="46101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544875" y="4725144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itchFamily="49" charset="0"/>
                <a:cs typeface="Consolas" pitchFamily="49" charset="0"/>
              </a:rPr>
              <a:t>Calculate sum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all chromosome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fitnesses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 population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itchFamily="49" charset="0"/>
                <a:cs typeface="Consolas" pitchFamily="49" charset="0"/>
              </a:rPr>
              <a:t>Generate random 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 from 0 to 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While S' &lt; R 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Go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through the population and sum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fitnesses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in S'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Return the chromosome where you are</a:t>
            </a:r>
            <a:endParaRPr lang="it-IT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Recombination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000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By </a:t>
            </a:r>
            <a:r>
              <a:rPr lang="it-IT" dirty="0" err="1" smtClean="0"/>
              <a:t>recombining</a:t>
            </a:r>
            <a:r>
              <a:rPr lang="it-IT" dirty="0" smtClean="0"/>
              <a:t>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/>
              <a:t>chromosomes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obtain</a:t>
            </a:r>
            <a:r>
              <a:rPr lang="it-IT" dirty="0"/>
              <a:t> </a:t>
            </a:r>
            <a:r>
              <a:rPr lang="it-IT" b="1" dirty="0"/>
              <a:t>a </a:t>
            </a:r>
            <a:r>
              <a:rPr lang="it-IT" b="1" dirty="0" err="1"/>
              <a:t>couple</a:t>
            </a:r>
            <a:r>
              <a:rPr lang="it-IT" b="1" dirty="0"/>
              <a:t> of </a:t>
            </a:r>
            <a:r>
              <a:rPr lang="it-IT" b="1" dirty="0" err="1"/>
              <a:t>better</a:t>
            </a:r>
            <a:r>
              <a:rPr lang="it-IT" b="1" dirty="0"/>
              <a:t> </a:t>
            </a:r>
            <a:r>
              <a:rPr lang="it-IT" b="1" dirty="0" err="1" smtClean="0"/>
              <a:t>chromosomes</a:t>
            </a:r>
            <a:r>
              <a:rPr lang="it-IT" dirty="0" smtClean="0"/>
              <a:t> (</a:t>
            </a:r>
            <a:r>
              <a:rPr lang="it-IT" i="1" dirty="0" err="1" smtClean="0"/>
              <a:t>offspring</a:t>
            </a:r>
            <a:r>
              <a:rPr lang="it-IT" dirty="0" smtClean="0"/>
              <a:t>).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operation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i="1" dirty="0" smtClean="0"/>
              <a:t>crossover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smtClean="0"/>
              <a:t>crossover:</a:t>
            </a:r>
          </a:p>
          <a:p>
            <a:pPr lvl="1"/>
            <a:r>
              <a:rPr lang="it-IT" sz="2400" dirty="0" err="1" smtClean="0"/>
              <a:t>One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endParaRPr lang="it-IT" sz="2400" dirty="0" smtClean="0"/>
          </a:p>
          <a:p>
            <a:pPr lvl="1"/>
            <a:r>
              <a:rPr lang="it-IT" sz="2400" dirty="0" err="1" smtClean="0"/>
              <a:t>Two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endParaRPr lang="it-IT" sz="2400" dirty="0" smtClean="0"/>
          </a:p>
          <a:p>
            <a:pPr lvl="1"/>
            <a:r>
              <a:rPr lang="it-IT" sz="2400" dirty="0" err="1" smtClean="0"/>
              <a:t>Uniform</a:t>
            </a:r>
            <a:endParaRPr lang="it-IT" sz="2400" dirty="0" smtClean="0"/>
          </a:p>
          <a:p>
            <a:pPr lvl="1"/>
            <a:r>
              <a:rPr lang="it-IT" sz="2400" dirty="0" err="1" smtClean="0"/>
              <a:t>Arithmetic</a:t>
            </a:r>
            <a:endParaRPr lang="it-IT" sz="2400" dirty="0" smtClean="0"/>
          </a:p>
          <a:p>
            <a:pPr lvl="1"/>
            <a:r>
              <a:rPr lang="it-IT" sz="2400" dirty="0"/>
              <a:t>B</a:t>
            </a:r>
            <a:r>
              <a:rPr lang="it-IT" sz="2400" dirty="0" smtClean="0"/>
              <a:t>it </a:t>
            </a:r>
            <a:r>
              <a:rPr lang="it-IT" sz="2400" dirty="0" err="1" smtClean="0"/>
              <a:t>inversion</a:t>
            </a:r>
            <a:r>
              <a:rPr lang="it-IT" sz="2400" dirty="0" smtClean="0"/>
              <a:t/>
            </a:r>
            <a:br>
              <a:rPr lang="it-IT" sz="2400" dirty="0" smtClean="0"/>
            </a:br>
            <a:endParaRPr lang="it-IT" sz="2400" dirty="0" smtClean="0"/>
          </a:p>
          <a:p>
            <a:r>
              <a:rPr lang="it-IT" dirty="0" err="1" smtClean="0"/>
              <a:t>It's</a:t>
            </a:r>
            <a:r>
              <a:rPr lang="it-IT" dirty="0" smtClean="0"/>
              <a:t> </a:t>
            </a:r>
            <a:r>
              <a:rPr lang="it-IT" dirty="0" err="1" smtClean="0"/>
              <a:t>suggested</a:t>
            </a:r>
            <a:r>
              <a:rPr lang="it-IT" dirty="0" smtClean="0"/>
              <a:t> to set the </a:t>
            </a:r>
            <a:r>
              <a:rPr lang="it-IT" dirty="0" err="1" smtClean="0"/>
              <a:t>probability</a:t>
            </a:r>
            <a:r>
              <a:rPr lang="it-IT" dirty="0" smtClean="0"/>
              <a:t> to </a:t>
            </a:r>
            <a:r>
              <a:rPr lang="it-IT" dirty="0" err="1" smtClean="0"/>
              <a:t>have</a:t>
            </a:r>
            <a:r>
              <a:rPr lang="it-IT" dirty="0" smtClean="0"/>
              <a:t> a crossover for </a:t>
            </a:r>
            <a:r>
              <a:rPr lang="it-IT" dirty="0" err="1" smtClean="0"/>
              <a:t>each</a:t>
            </a:r>
            <a:r>
              <a:rPr lang="it-IT" dirty="0" smtClean="0"/>
              <a:t> new generation </a:t>
            </a:r>
            <a:r>
              <a:rPr lang="it-IT" dirty="0" err="1" smtClean="0"/>
              <a:t>between</a:t>
            </a:r>
            <a:r>
              <a:rPr lang="it-IT" dirty="0" smtClean="0"/>
              <a:t> 80% and 95%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7" y="3039913"/>
            <a:ext cx="3222303" cy="46109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5" y="3400386"/>
            <a:ext cx="3219279" cy="46066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6" y="3836600"/>
            <a:ext cx="3219279" cy="46066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7" y="4273575"/>
            <a:ext cx="3222303" cy="46109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639713"/>
            <a:ext cx="3219279" cy="44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Mutation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Mutation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b="1" dirty="0" smtClean="0"/>
              <a:t>to </a:t>
            </a:r>
            <a:r>
              <a:rPr lang="it-IT" b="1" dirty="0" err="1" smtClean="0"/>
              <a:t>avoid</a:t>
            </a:r>
            <a:r>
              <a:rPr lang="it-IT" b="1" dirty="0" smtClean="0"/>
              <a:t> </a:t>
            </a:r>
            <a:r>
              <a:rPr lang="it-IT" b="1" dirty="0" err="1" smtClean="0"/>
              <a:t>local</a:t>
            </a:r>
            <a:r>
              <a:rPr lang="it-IT" b="1" dirty="0" smtClean="0"/>
              <a:t> minimum </a:t>
            </a:r>
            <a:r>
              <a:rPr lang="it-IT" dirty="0" smtClean="0"/>
              <a:t>of the fitness </a:t>
            </a:r>
            <a:r>
              <a:rPr lang="it-IT" dirty="0" err="1" smtClean="0"/>
              <a:t>function</a:t>
            </a:r>
            <a:r>
              <a:rPr lang="it-IT" dirty="0" smtClean="0"/>
              <a:t>.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performed</a:t>
            </a:r>
            <a:r>
              <a:rPr lang="it-IT" dirty="0" smtClean="0"/>
              <a:t> by </a:t>
            </a:r>
            <a:r>
              <a:rPr lang="it-IT" dirty="0" err="1" smtClean="0"/>
              <a:t>changing</a:t>
            </a:r>
            <a:r>
              <a:rPr lang="it-IT" dirty="0" smtClean="0"/>
              <a:t> </a:t>
            </a:r>
            <a:r>
              <a:rPr lang="it-IT" dirty="0" err="1" smtClean="0"/>
              <a:t>elements</a:t>
            </a:r>
            <a:r>
              <a:rPr lang="it-IT" dirty="0" smtClean="0"/>
              <a:t> of a </a:t>
            </a:r>
            <a:r>
              <a:rPr lang="it-IT" dirty="0" err="1" smtClean="0"/>
              <a:t>chromosome</a:t>
            </a:r>
            <a:r>
              <a:rPr lang="it-IT" dirty="0" smtClean="0"/>
              <a:t> of a small </a:t>
            </a:r>
            <a:r>
              <a:rPr lang="it-IT" dirty="0" err="1" smtClean="0"/>
              <a:t>amount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pPr marL="0" indent="0" algn="ctr">
              <a:buNone/>
            </a:pPr>
            <a:r>
              <a:rPr lang="it-IT" sz="2000" dirty="0"/>
              <a:t>(1.29  5.68  </a:t>
            </a:r>
            <a:r>
              <a:rPr lang="it-IT" sz="2000" b="1" dirty="0"/>
              <a:t>2.86</a:t>
            </a:r>
            <a:r>
              <a:rPr lang="it-IT" sz="2000" dirty="0"/>
              <a:t>  </a:t>
            </a:r>
            <a:r>
              <a:rPr lang="it-IT" sz="2000" b="1" dirty="0"/>
              <a:t>4.11</a:t>
            </a:r>
            <a:r>
              <a:rPr lang="it-IT" sz="2000" dirty="0"/>
              <a:t>  5.55) =&gt; (1.29  5.68  </a:t>
            </a:r>
            <a:r>
              <a:rPr lang="it-IT" sz="2000" b="1" dirty="0"/>
              <a:t>2.73</a:t>
            </a:r>
            <a:r>
              <a:rPr lang="it-IT" sz="2000" dirty="0"/>
              <a:t>  </a:t>
            </a:r>
            <a:r>
              <a:rPr lang="it-IT" sz="2000" b="1" dirty="0"/>
              <a:t>4.22</a:t>
            </a:r>
            <a:r>
              <a:rPr lang="it-IT" sz="2000" dirty="0"/>
              <a:t>  5.55</a:t>
            </a:r>
            <a:r>
              <a:rPr lang="it-IT" sz="2000" dirty="0" smtClean="0"/>
              <a:t>)</a:t>
            </a:r>
          </a:p>
          <a:p>
            <a:endParaRPr lang="it-IT" dirty="0" smtClean="0"/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suggested</a:t>
            </a:r>
            <a:r>
              <a:rPr lang="it-IT" dirty="0" smtClean="0"/>
              <a:t> to </a:t>
            </a:r>
            <a:r>
              <a:rPr lang="it-IT" dirty="0" err="1" smtClean="0"/>
              <a:t>perform</a:t>
            </a:r>
            <a:r>
              <a:rPr lang="it-IT" dirty="0" smtClean="0"/>
              <a:t> a </a:t>
            </a:r>
            <a:r>
              <a:rPr lang="it-IT" dirty="0" err="1" smtClean="0"/>
              <a:t>mutation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 new generation with </a:t>
            </a:r>
            <a:r>
              <a:rPr lang="it-IT" dirty="0" err="1" smtClean="0"/>
              <a:t>probability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0,5% and 1,0%.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33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For </a:t>
            </a:r>
            <a:r>
              <a:rPr lang="it-IT" dirty="0" err="1"/>
              <a:t>N</a:t>
            </a:r>
            <a:r>
              <a:rPr lang="it-IT" dirty="0" err="1" smtClean="0"/>
              <a:t>eural</a:t>
            </a:r>
            <a:r>
              <a:rPr lang="it-IT" dirty="0" smtClean="0"/>
              <a:t> Networks:</a:t>
            </a:r>
          </a:p>
          <a:p>
            <a:pPr lvl="1"/>
            <a:r>
              <a:rPr lang="it-IT" dirty="0" smtClean="0"/>
              <a:t>R. </a:t>
            </a:r>
            <a:r>
              <a:rPr lang="it-IT" dirty="0" err="1" smtClean="0"/>
              <a:t>Rojas</a:t>
            </a:r>
            <a:r>
              <a:rPr lang="it-IT" dirty="0" smtClean="0"/>
              <a:t>: </a:t>
            </a:r>
            <a:r>
              <a:rPr lang="it-IT" i="1" dirty="0" err="1" smtClean="0"/>
              <a:t>Neural</a:t>
            </a:r>
            <a:r>
              <a:rPr lang="it-IT" i="1" dirty="0" smtClean="0"/>
              <a:t> Networks – A </a:t>
            </a:r>
            <a:r>
              <a:rPr lang="it-IT" i="1" dirty="0" err="1" smtClean="0"/>
              <a:t>systematic</a:t>
            </a:r>
            <a:r>
              <a:rPr lang="it-IT" i="1" dirty="0" smtClean="0"/>
              <a:t> </a:t>
            </a:r>
            <a:r>
              <a:rPr lang="it-IT" i="1" dirty="0" err="1" smtClean="0"/>
              <a:t>introduction</a:t>
            </a:r>
            <a:r>
              <a:rPr lang="it-IT" i="1" dirty="0" smtClean="0"/>
              <a:t> </a:t>
            </a:r>
          </a:p>
          <a:p>
            <a:pPr lvl="2"/>
            <a:r>
              <a:rPr lang="it-IT" dirty="0" err="1" smtClean="0"/>
              <a:t>Springer-Verlag</a:t>
            </a:r>
            <a:r>
              <a:rPr lang="it-IT" dirty="0"/>
              <a:t>, </a:t>
            </a:r>
            <a:r>
              <a:rPr lang="it-IT" dirty="0" err="1"/>
              <a:t>Berlin</a:t>
            </a:r>
            <a:r>
              <a:rPr lang="it-IT" dirty="0"/>
              <a:t>, New-York, </a:t>
            </a:r>
            <a:r>
              <a:rPr lang="it-IT" dirty="0" smtClean="0"/>
              <a:t>1996.</a:t>
            </a:r>
          </a:p>
          <a:p>
            <a:pPr lvl="2"/>
            <a:r>
              <a:rPr lang="it-IT" dirty="0" smtClean="0"/>
              <a:t>Free online PDF: </a:t>
            </a:r>
            <a:r>
              <a:rPr lang="it-IT" dirty="0" smtClean="0">
                <a:hlinkClick r:id="rId2"/>
              </a:rPr>
              <a:t>http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page.mi.fu-berlin.de/rojas/neural/index.html.html</a:t>
            </a:r>
            <a:endParaRPr lang="it-IT" dirty="0" smtClean="0"/>
          </a:p>
          <a:p>
            <a:pPr lvl="2"/>
            <a:endParaRPr lang="it-IT" dirty="0" smtClean="0"/>
          </a:p>
          <a:p>
            <a:pPr lvl="1"/>
            <a:r>
              <a:rPr lang="it-IT" dirty="0" smtClean="0"/>
              <a:t>AI </a:t>
            </a:r>
            <a:r>
              <a:rPr lang="it-IT" dirty="0" err="1" smtClean="0"/>
              <a:t>Junkie</a:t>
            </a:r>
            <a:r>
              <a:rPr lang="it-IT" dirty="0" smtClean="0"/>
              <a:t> - </a:t>
            </a:r>
            <a:r>
              <a:rPr lang="it-IT" dirty="0" err="1" smtClean="0"/>
              <a:t>Neural</a:t>
            </a:r>
            <a:r>
              <a:rPr lang="it-IT" dirty="0" smtClean="0"/>
              <a:t> Networks in </a:t>
            </a:r>
            <a:r>
              <a:rPr lang="it-IT" dirty="0" err="1" smtClean="0"/>
              <a:t>plain</a:t>
            </a:r>
            <a:r>
              <a:rPr lang="it-IT" dirty="0" smtClean="0"/>
              <a:t> </a:t>
            </a:r>
            <a:r>
              <a:rPr lang="it-IT" dirty="0" err="1" smtClean="0"/>
              <a:t>english</a:t>
            </a:r>
            <a:endParaRPr lang="it-IT" dirty="0" smtClean="0"/>
          </a:p>
          <a:p>
            <a:pPr lvl="2"/>
            <a:r>
              <a:rPr lang="it-IT" dirty="0" smtClean="0">
                <a:hlinkClick r:id="rId3"/>
              </a:rPr>
              <a:t>http</a:t>
            </a:r>
            <a:r>
              <a:rPr lang="it-IT" dirty="0">
                <a:hlinkClick r:id="rId3"/>
              </a:rPr>
              <a:t>://</a:t>
            </a:r>
            <a:r>
              <a:rPr lang="it-IT" dirty="0" smtClean="0">
                <a:hlinkClick r:id="rId3"/>
              </a:rPr>
              <a:t>www.ai-junkie.com/ann/evolved/nnt1.html</a:t>
            </a:r>
            <a:r>
              <a:rPr lang="it-IT" dirty="0" smtClean="0"/>
              <a:t> </a:t>
            </a:r>
            <a:br>
              <a:rPr lang="it-IT" dirty="0" smtClean="0"/>
            </a:br>
            <a:endParaRPr lang="it-IT" dirty="0"/>
          </a:p>
          <a:p>
            <a:r>
              <a:rPr lang="it-IT" dirty="0" smtClean="0"/>
              <a:t>For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Introduction</a:t>
            </a:r>
            <a:r>
              <a:rPr lang="it-IT" dirty="0" smtClean="0"/>
              <a:t> to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 smtClean="0">
              <a:hlinkClick r:id="rId4"/>
            </a:endParaRPr>
          </a:p>
          <a:p>
            <a:pPr lvl="2"/>
            <a:r>
              <a:rPr lang="it-IT" dirty="0" smtClean="0">
                <a:hlinkClick r:id="rId4"/>
              </a:rPr>
              <a:t>http</a:t>
            </a:r>
            <a:r>
              <a:rPr lang="it-IT" dirty="0">
                <a:hlinkClick r:id="rId4"/>
              </a:rPr>
              <a:t>://</a:t>
            </a:r>
            <a:r>
              <a:rPr lang="it-IT" dirty="0" smtClean="0">
                <a:hlinkClick r:id="rId4"/>
              </a:rPr>
              <a:t>www.obitko.com/tutorials/genetic-algorithms/index.php</a:t>
            </a:r>
            <a:r>
              <a:rPr lang="it-IT" dirty="0" smtClean="0"/>
              <a:t> </a:t>
            </a:r>
          </a:p>
          <a:p>
            <a:pPr lvl="1"/>
            <a:r>
              <a:rPr lang="it-IT" dirty="0"/>
              <a:t>D</a:t>
            </a:r>
            <a:r>
              <a:rPr lang="it-IT" dirty="0" smtClean="0"/>
              <a:t>. </a:t>
            </a:r>
            <a:r>
              <a:rPr lang="it-IT" dirty="0" err="1" smtClean="0"/>
              <a:t>Whitley</a:t>
            </a:r>
            <a:r>
              <a:rPr lang="it-IT" dirty="0"/>
              <a:t>: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r>
              <a:rPr lang="it-IT" dirty="0" smtClean="0"/>
              <a:t> and </a:t>
            </a:r>
            <a:r>
              <a:rPr lang="it-IT" dirty="0" err="1" smtClean="0"/>
              <a:t>Neural</a:t>
            </a:r>
            <a:r>
              <a:rPr lang="it-IT" dirty="0" smtClean="0"/>
              <a:t> Networks (1995)</a:t>
            </a:r>
          </a:p>
        </p:txBody>
      </p:sp>
    </p:spTree>
    <p:extLst>
      <p:ext uri="{BB962C8B-B14F-4D97-AF65-F5344CB8AC3E}">
        <p14:creationId xmlns:p14="http://schemas.microsoft.com/office/powerpoint/2010/main" val="40296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804120"/>
          </a:xfrm>
        </p:spPr>
        <p:txBody>
          <a:bodyPr>
            <a:normAutofit/>
          </a:bodyPr>
          <a:lstStyle/>
          <a:p>
            <a:r>
              <a:rPr lang="en-US" dirty="0"/>
              <a:t>A self-driving car implemented with </a:t>
            </a:r>
            <a:r>
              <a:rPr lang="en-US" dirty="0" smtClean="0"/>
              <a:t>a neural network and a </a:t>
            </a:r>
            <a:r>
              <a:rPr lang="en-US" dirty="0"/>
              <a:t>genetic </a:t>
            </a:r>
            <a:r>
              <a:rPr lang="en-US" dirty="0" smtClean="0"/>
              <a:t>algorithm </a:t>
            </a:r>
            <a:r>
              <a:rPr lang="en-US" dirty="0"/>
              <a:t>(AI Course Project)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  <a:p>
            <a:pPr algn="ctr"/>
            <a:r>
              <a:rPr lang="it-IT" dirty="0" smtClean="0"/>
              <a:t>Università degli Studi di Bologna</a:t>
            </a:r>
            <a:br>
              <a:rPr lang="it-IT" dirty="0" smtClean="0"/>
            </a:br>
            <a:r>
              <a:rPr lang="it-IT" dirty="0" smtClean="0"/>
              <a:t>LM Informatica 2012/13</a:t>
            </a:r>
          </a:p>
        </p:txBody>
      </p:sp>
    </p:spTree>
    <p:extLst>
      <p:ext uri="{BB962C8B-B14F-4D97-AF65-F5344CB8AC3E}">
        <p14:creationId xmlns:p14="http://schemas.microsoft.com/office/powerpoint/2010/main" val="6940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car </a:t>
            </a:r>
            <a:r>
              <a:rPr lang="it-IT" dirty="0" err="1" smtClean="0"/>
              <a:t>driven</a:t>
            </a:r>
            <a:r>
              <a:rPr lang="it-IT" dirty="0" smtClean="0"/>
              <a:t> by a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trained</a:t>
            </a:r>
            <a:r>
              <a:rPr lang="it-IT" dirty="0" smtClean="0"/>
              <a:t> by a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inputs</a:t>
            </a:r>
            <a:r>
              <a:rPr lang="it-IT" dirty="0" smtClean="0"/>
              <a:t> are:</a:t>
            </a:r>
          </a:p>
          <a:p>
            <a:pPr lvl="1"/>
            <a:r>
              <a:rPr lang="it-IT" dirty="0" err="1" smtClean="0"/>
              <a:t>Values</a:t>
            </a:r>
            <a:r>
              <a:rPr lang="it-IT" dirty="0" smtClean="0"/>
              <a:t> </a:t>
            </a:r>
            <a:r>
              <a:rPr lang="it-IT" dirty="0" err="1" smtClean="0"/>
              <a:t>returned</a:t>
            </a:r>
            <a:r>
              <a:rPr lang="it-IT" dirty="0" smtClean="0"/>
              <a:t> by 4 </a:t>
            </a:r>
            <a:r>
              <a:rPr lang="it-IT" dirty="0" err="1" smtClean="0"/>
              <a:t>sensors</a:t>
            </a:r>
            <a:r>
              <a:rPr lang="it-IT" dirty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raycast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:</a:t>
            </a:r>
          </a:p>
          <a:p>
            <a:pPr lvl="2"/>
            <a:r>
              <a:rPr lang="it-IT" dirty="0" smtClean="0"/>
              <a:t>Angle of a </a:t>
            </a:r>
            <a:r>
              <a:rPr lang="it-IT" dirty="0" err="1" smtClean="0"/>
              <a:t>imminent</a:t>
            </a:r>
            <a:r>
              <a:rPr lang="it-IT" dirty="0" smtClean="0"/>
              <a:t> turn, in </a:t>
            </a:r>
            <a:r>
              <a:rPr lang="it-IT" dirty="0" err="1" smtClean="0"/>
              <a:t>degrees</a:t>
            </a:r>
            <a:r>
              <a:rPr lang="it-IT" dirty="0" smtClean="0"/>
              <a:t> (from -90 to 90)</a:t>
            </a:r>
          </a:p>
          <a:p>
            <a:pPr lvl="2"/>
            <a:r>
              <a:rPr lang="it-IT" dirty="0" err="1" smtClean="0"/>
              <a:t>Distances</a:t>
            </a:r>
            <a:r>
              <a:rPr lang="it-IT" dirty="0" smtClean="0"/>
              <a:t> from front and side </a:t>
            </a:r>
            <a:r>
              <a:rPr lang="it-IT" dirty="0" err="1" smtClean="0"/>
              <a:t>walls</a:t>
            </a:r>
            <a:endParaRPr lang="it-IT" dirty="0" smtClean="0"/>
          </a:p>
          <a:p>
            <a:pPr lvl="1"/>
            <a:r>
              <a:rPr lang="it-IT" dirty="0" err="1" smtClean="0"/>
              <a:t>Current</a:t>
            </a:r>
            <a:r>
              <a:rPr lang="it-IT" dirty="0" smtClean="0"/>
              <a:t> </a:t>
            </a:r>
            <a:r>
              <a:rPr lang="it-IT" dirty="0" err="1" smtClean="0"/>
              <a:t>speed</a:t>
            </a:r>
            <a:r>
              <a:rPr lang="it-IT" dirty="0" smtClean="0"/>
              <a:t> of the car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outputs</a:t>
            </a:r>
            <a:r>
              <a:rPr lang="it-IT" dirty="0" smtClean="0"/>
              <a:t>:</a:t>
            </a:r>
            <a:endParaRPr lang="it-IT" dirty="0"/>
          </a:p>
          <a:p>
            <a:pPr lvl="1"/>
            <a:r>
              <a:rPr lang="it-IT" dirty="0" smtClean="0"/>
              <a:t>An </a:t>
            </a:r>
            <a:r>
              <a:rPr lang="it-IT" dirty="0" err="1" smtClean="0"/>
              <a:t>acceleration</a:t>
            </a:r>
            <a:r>
              <a:rPr lang="it-IT" dirty="0" smtClean="0"/>
              <a:t> </a:t>
            </a:r>
            <a:r>
              <a:rPr lang="it-IT" dirty="0" err="1" smtClean="0"/>
              <a:t>factor</a:t>
            </a:r>
            <a:r>
              <a:rPr lang="it-IT" dirty="0" smtClean="0"/>
              <a:t> (from 0.0 to 1.0)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steering</a:t>
            </a:r>
            <a:r>
              <a:rPr lang="it-IT" dirty="0"/>
              <a:t> force (from </a:t>
            </a:r>
            <a:r>
              <a:rPr lang="it-IT" dirty="0" smtClean="0"/>
              <a:t>-1.0 </a:t>
            </a:r>
            <a:r>
              <a:rPr lang="it-IT" dirty="0"/>
              <a:t>to 1.0</a:t>
            </a:r>
            <a:r>
              <a:rPr lang="it-IT" dirty="0" smtClean="0"/>
              <a:t>)</a:t>
            </a:r>
            <a:endParaRPr lang="it-IT" dirty="0"/>
          </a:p>
          <a:p>
            <a:pPr marL="274320" lvl="1" indent="0">
              <a:buNone/>
            </a:pPr>
            <a:endParaRPr lang="it-IT" dirty="0" smtClean="0"/>
          </a:p>
          <a:p>
            <a:endParaRPr lang="it-IT" dirty="0" smtClean="0"/>
          </a:p>
        </p:txBody>
      </p:sp>
      <p:grpSp>
        <p:nvGrpSpPr>
          <p:cNvPr id="4" name="Gruppo 3"/>
          <p:cNvGrpSpPr/>
          <p:nvPr/>
        </p:nvGrpSpPr>
        <p:grpSpPr>
          <a:xfrm>
            <a:off x="5875741" y="3789308"/>
            <a:ext cx="2482583" cy="2445180"/>
            <a:chOff x="5940152" y="3789308"/>
            <a:chExt cx="2482583" cy="2445180"/>
          </a:xfrm>
        </p:grpSpPr>
        <p:pic>
          <p:nvPicPr>
            <p:cNvPr id="1028" name="Picture 4" descr="http://www.search-best-cartoon.com/cartoon-cars/cartoon-cars-27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5229200"/>
              <a:ext cx="2418172" cy="1005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farm4.static.flickr.com/3615/4050115883_3147c673d6_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2495" y="3789308"/>
              <a:ext cx="1190240" cy="1406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52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56865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Facts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Fitness </a:t>
            </a:r>
            <a:r>
              <a:rPr lang="it-IT" dirty="0" err="1" smtClean="0"/>
              <a:t>value</a:t>
            </a:r>
            <a:r>
              <a:rPr lang="it-IT" dirty="0" smtClean="0"/>
              <a:t> = </a:t>
            </a:r>
            <a:r>
              <a:rPr lang="it-IT" dirty="0" err="1" smtClean="0"/>
              <a:t>distanceMade</a:t>
            </a:r>
            <a:r>
              <a:rPr lang="it-IT" dirty="0" smtClean="0"/>
              <a:t> x </a:t>
            </a:r>
            <a:r>
              <a:rPr lang="it-IT" dirty="0" err="1" smtClean="0"/>
              <a:t>avgSpeed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composed</a:t>
            </a:r>
            <a:r>
              <a:rPr lang="it-IT" dirty="0" smtClean="0"/>
              <a:t> by</a:t>
            </a:r>
          </a:p>
          <a:p>
            <a:pPr marL="731520" lvl="1" indent="-457200">
              <a:buFont typeface="+mj-lt"/>
              <a:buAutoNum type="arabicPeriod"/>
            </a:pPr>
            <a:r>
              <a:rPr lang="it-IT" dirty="0"/>
              <a:t>I</a:t>
            </a:r>
            <a:r>
              <a:rPr lang="it-IT" dirty="0" smtClean="0"/>
              <a:t>nput </a:t>
            </a:r>
            <a:r>
              <a:rPr lang="it-IT" dirty="0" err="1" smtClean="0"/>
              <a:t>layer</a:t>
            </a:r>
            <a:r>
              <a:rPr lang="it-IT" dirty="0" smtClean="0"/>
              <a:t> with 5 </a:t>
            </a:r>
            <a:r>
              <a:rPr lang="it-IT" dirty="0" err="1" smtClean="0"/>
              <a:t>neurons</a:t>
            </a:r>
            <a:r>
              <a:rPr lang="it-IT" dirty="0" smtClean="0"/>
              <a:t> (</a:t>
            </a:r>
            <a:r>
              <a:rPr lang="it-IT" dirty="0" err="1" smtClean="0"/>
              <a:t>one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input)</a:t>
            </a:r>
          </a:p>
          <a:p>
            <a:pPr marL="731520" lvl="1" indent="-457200">
              <a:buFont typeface="+mj-lt"/>
              <a:buAutoNum type="arabicPeriod"/>
            </a:pPr>
            <a:r>
              <a:rPr lang="it-IT" dirty="0" smtClean="0"/>
              <a:t>1 </a:t>
            </a:r>
            <a:r>
              <a:rPr lang="it-IT" dirty="0" err="1" smtClean="0"/>
              <a:t>hidden</a:t>
            </a:r>
            <a:r>
              <a:rPr lang="it-IT" dirty="0" smtClean="0"/>
              <a:t> </a:t>
            </a:r>
            <a:r>
              <a:rPr lang="it-IT" dirty="0" err="1" smtClean="0"/>
              <a:t>layer</a:t>
            </a:r>
            <a:r>
              <a:rPr lang="it-IT" dirty="0" smtClean="0"/>
              <a:t> with 24 </a:t>
            </a:r>
            <a:r>
              <a:rPr lang="it-IT" dirty="0" err="1" smtClean="0"/>
              <a:t>neurons</a:t>
            </a:r>
            <a:r>
              <a:rPr lang="it-IT" dirty="0" smtClean="0"/>
              <a:t> (</a:t>
            </a:r>
            <a:r>
              <a:rPr lang="it-IT" dirty="0" err="1" smtClean="0"/>
              <a:t>heuristically</a:t>
            </a:r>
            <a:r>
              <a:rPr lang="it-IT" dirty="0" smtClean="0"/>
              <a:t> </a:t>
            </a:r>
            <a:r>
              <a:rPr lang="it-IT" dirty="0" err="1" smtClean="0"/>
              <a:t>chosen</a:t>
            </a:r>
            <a:r>
              <a:rPr lang="it-IT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it-IT" dirty="0"/>
              <a:t>O</a:t>
            </a:r>
            <a:r>
              <a:rPr lang="it-IT" dirty="0" smtClean="0"/>
              <a:t>utput </a:t>
            </a:r>
            <a:r>
              <a:rPr lang="it-IT" dirty="0" err="1" smtClean="0"/>
              <a:t>layer</a:t>
            </a:r>
            <a:r>
              <a:rPr lang="it-IT" dirty="0" smtClean="0"/>
              <a:t> with 2 </a:t>
            </a:r>
            <a:r>
              <a:rPr lang="it-IT" dirty="0" err="1" smtClean="0"/>
              <a:t>neurons</a:t>
            </a:r>
            <a:r>
              <a:rPr lang="it-IT" dirty="0" smtClean="0"/>
              <a:t> (</a:t>
            </a:r>
            <a:r>
              <a:rPr lang="it-IT" dirty="0" err="1" smtClean="0"/>
              <a:t>one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output)</a:t>
            </a:r>
          </a:p>
          <a:p>
            <a:pPr marL="731520" lvl="1" indent="-457200">
              <a:buFont typeface="+mj-lt"/>
              <a:buAutoNum type="arabicPeriod"/>
            </a:pPr>
            <a:endParaRPr lang="it-IT" dirty="0"/>
          </a:p>
          <a:p>
            <a:r>
              <a:rPr lang="it-IT" dirty="0" smtClean="0"/>
              <a:t>The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population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set of 14 </a:t>
            </a:r>
            <a:r>
              <a:rPr lang="it-IT" dirty="0" err="1" smtClean="0"/>
              <a:t>chromosomes</a:t>
            </a:r>
            <a:endParaRPr lang="it-IT" dirty="0"/>
          </a:p>
          <a:p>
            <a:r>
              <a:rPr lang="it-IT" dirty="0" err="1" smtClean="0"/>
              <a:t>Remember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neuron</a:t>
            </a:r>
            <a:r>
              <a:rPr lang="it-IT" dirty="0" smtClean="0"/>
              <a:t> </a:t>
            </a:r>
            <a:r>
              <a:rPr lang="it-IT" dirty="0" err="1" smtClean="0"/>
              <a:t>receives</a:t>
            </a:r>
            <a:r>
              <a:rPr lang="it-IT" dirty="0" smtClean="0"/>
              <a:t> the </a:t>
            </a:r>
            <a:r>
              <a:rPr lang="it-IT" dirty="0" err="1" smtClean="0"/>
              <a:t>total</a:t>
            </a:r>
            <a:r>
              <a:rPr lang="it-IT" dirty="0" smtClean="0"/>
              <a:t> of </a:t>
            </a:r>
            <a:r>
              <a:rPr lang="it-IT" dirty="0" err="1" smtClean="0"/>
              <a:t>weights</a:t>
            </a:r>
            <a:r>
              <a:rPr lang="it-IT" dirty="0" smtClean="0"/>
              <a:t> from the </a:t>
            </a:r>
            <a:r>
              <a:rPr lang="it-IT" dirty="0" err="1" smtClean="0"/>
              <a:t>upper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r>
              <a:rPr lang="it-IT" dirty="0" smtClean="0"/>
              <a:t> plus </a:t>
            </a:r>
            <a:r>
              <a:rPr lang="it-IT" dirty="0" err="1" smtClean="0"/>
              <a:t>one</a:t>
            </a:r>
            <a:r>
              <a:rPr lang="it-IT" dirty="0" smtClean="0"/>
              <a:t> "</a:t>
            </a:r>
            <a:r>
              <a:rPr lang="it-IT" dirty="0" err="1" smtClean="0"/>
              <a:t>fake</a:t>
            </a:r>
            <a:r>
              <a:rPr lang="it-IT" dirty="0" smtClean="0"/>
              <a:t>" </a:t>
            </a:r>
            <a:r>
              <a:rPr lang="it-IT" dirty="0" err="1" smtClean="0"/>
              <a:t>weight</a:t>
            </a:r>
            <a:r>
              <a:rPr lang="it-IT" dirty="0" smtClean="0"/>
              <a:t> for the </a:t>
            </a:r>
            <a:r>
              <a:rPr lang="it-IT" dirty="0" err="1" smtClean="0"/>
              <a:t>bias</a:t>
            </a:r>
            <a:r>
              <a:rPr lang="it-IT" dirty="0" smtClean="0"/>
              <a:t>!</a:t>
            </a:r>
          </a:p>
          <a:p>
            <a:pPr marL="0" indent="0" algn="ctr">
              <a:buNone/>
            </a:pPr>
            <a:r>
              <a:rPr lang="it-IT" b="1" dirty="0" smtClean="0">
                <a:solidFill>
                  <a:srgbClr val="C00000"/>
                </a:solidFill>
              </a:rPr>
              <a:t/>
            </a:r>
            <a:br>
              <a:rPr lang="it-IT" b="1" dirty="0" smtClean="0">
                <a:solidFill>
                  <a:srgbClr val="C00000"/>
                </a:solidFill>
              </a:rPr>
            </a:br>
            <a:r>
              <a:rPr lang="it-IT" sz="2600" b="1" dirty="0" smtClean="0">
                <a:solidFill>
                  <a:srgbClr val="C00000"/>
                </a:solidFill>
              </a:rPr>
              <a:t>How </a:t>
            </a:r>
            <a:r>
              <a:rPr lang="it-IT" sz="2600" b="1" dirty="0" err="1" smtClean="0">
                <a:solidFill>
                  <a:srgbClr val="C00000"/>
                </a:solidFill>
              </a:rPr>
              <a:t>many</a:t>
            </a:r>
            <a:r>
              <a:rPr lang="it-IT" sz="2600" b="1" dirty="0" smtClean="0">
                <a:solidFill>
                  <a:srgbClr val="C00000"/>
                </a:solidFill>
              </a:rPr>
              <a:t> </a:t>
            </a:r>
            <a:r>
              <a:rPr lang="it-IT" sz="2600" b="1" dirty="0" err="1" smtClean="0">
                <a:solidFill>
                  <a:srgbClr val="C00000"/>
                </a:solidFill>
              </a:rPr>
              <a:t>weights</a:t>
            </a:r>
            <a:r>
              <a:rPr lang="it-IT" sz="2600" b="1" dirty="0" smtClean="0">
                <a:solidFill>
                  <a:srgbClr val="C00000"/>
                </a:solidFill>
              </a:rPr>
              <a:t> </a:t>
            </a:r>
            <a:br>
              <a:rPr lang="it-IT" sz="2600" b="1" dirty="0" smtClean="0">
                <a:solidFill>
                  <a:srgbClr val="C00000"/>
                </a:solidFill>
              </a:rPr>
            </a:br>
            <a:r>
              <a:rPr lang="it-IT" sz="2600" b="1" dirty="0" smtClean="0">
                <a:solidFill>
                  <a:srgbClr val="C00000"/>
                </a:solidFill>
              </a:rPr>
              <a:t>in </a:t>
            </a:r>
            <a:r>
              <a:rPr lang="it-IT" sz="2600" b="1" dirty="0" err="1" smtClean="0">
                <a:solidFill>
                  <a:srgbClr val="C00000"/>
                </a:solidFill>
              </a:rPr>
              <a:t>each</a:t>
            </a:r>
            <a:r>
              <a:rPr lang="it-IT" sz="2600" b="1" dirty="0" smtClean="0">
                <a:solidFill>
                  <a:srgbClr val="C00000"/>
                </a:solidFill>
              </a:rPr>
              <a:t> </a:t>
            </a:r>
            <a:r>
              <a:rPr lang="it-IT" sz="2600" b="1" dirty="0" err="1" smtClean="0">
                <a:solidFill>
                  <a:srgbClr val="C00000"/>
                </a:solidFill>
              </a:rPr>
              <a:t>chromosome</a:t>
            </a:r>
            <a:r>
              <a:rPr lang="it-IT" sz="2600" b="1" dirty="0" smtClean="0">
                <a:solidFill>
                  <a:srgbClr val="C00000"/>
                </a:solidFill>
              </a:rPr>
              <a:t>?</a:t>
            </a:r>
          </a:p>
          <a:p>
            <a:pPr marL="0" indent="0" algn="ctr">
              <a:buNone/>
            </a:pPr>
            <a:endParaRPr lang="it-IT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it-IT" sz="3200" b="1" dirty="0" smtClean="0">
                <a:solidFill>
                  <a:srgbClr val="00B050"/>
                </a:solidFill>
              </a:rPr>
              <a:t>(5 x 24) + (24 x 2) + 24 + 2 = 194!</a:t>
            </a:r>
            <a:endParaRPr lang="it-IT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631904"/>
          </a:xfrm>
        </p:spPr>
        <p:txBody>
          <a:bodyPr/>
          <a:lstStyle/>
          <a:p>
            <a:pPr algn="ctr"/>
            <a:r>
              <a:rPr lang="it-IT" dirty="0" smtClean="0"/>
              <a:t>DEMO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02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Our</a:t>
            </a:r>
            <a:r>
              <a:rPr lang="it-IT" dirty="0" smtClean="0"/>
              <a:t> brain </a:t>
            </a:r>
            <a:r>
              <a:rPr lang="it-IT" dirty="0" err="1" smtClean="0"/>
              <a:t>is</a:t>
            </a:r>
            <a:r>
              <a:rPr lang="it-IT" dirty="0" smtClean="0"/>
              <a:t>, </a:t>
            </a:r>
            <a:r>
              <a:rPr lang="it-IT" dirty="0" err="1" smtClean="0"/>
              <a:t>substantially</a:t>
            </a:r>
            <a:r>
              <a:rPr lang="it-IT" dirty="0" smtClean="0"/>
              <a:t>, </a:t>
            </a:r>
            <a:r>
              <a:rPr lang="en-US" dirty="0" smtClean="0"/>
              <a:t>a Parallel </a:t>
            </a:r>
            <a:r>
              <a:rPr lang="en-US" dirty="0"/>
              <a:t>Information Processing </a:t>
            </a:r>
            <a:r>
              <a:rPr lang="en-US" dirty="0" smtClean="0"/>
              <a:t>System.</a:t>
            </a:r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10 BILLION </a:t>
            </a:r>
            <a:r>
              <a:rPr lang="it-IT" dirty="0" err="1" smtClean="0"/>
              <a:t>nerve</a:t>
            </a:r>
            <a:r>
              <a:rPr lang="it-IT" dirty="0" smtClean="0"/>
              <a:t> </a:t>
            </a:r>
            <a:r>
              <a:rPr lang="it-IT" dirty="0" err="1" smtClean="0"/>
              <a:t>cells</a:t>
            </a:r>
            <a:r>
              <a:rPr lang="it-IT" dirty="0" smtClean="0"/>
              <a:t>,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b="1" dirty="0" err="1" smtClean="0"/>
              <a:t>neurons</a:t>
            </a:r>
            <a:r>
              <a:rPr lang="it-IT" dirty="0" smtClean="0"/>
              <a:t>,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connected</a:t>
            </a:r>
            <a:r>
              <a:rPr lang="it-IT" dirty="0" smtClean="0"/>
              <a:t> to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ones</a:t>
            </a:r>
            <a:r>
              <a:rPr lang="it-IT" dirty="0" smtClean="0"/>
              <a:t> by </a:t>
            </a:r>
            <a:r>
              <a:rPr lang="it-IT" b="1" dirty="0" err="1" smtClean="0"/>
              <a:t>synapses</a:t>
            </a:r>
            <a:r>
              <a:rPr lang="it-IT" dirty="0" smtClean="0"/>
              <a:t>.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3074" name="Picture 2" descr="network of neur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17" y="3717032"/>
            <a:ext cx="4056538" cy="24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Fork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on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  <a:p>
            <a:pPr algn="ctr"/>
            <a:endParaRPr lang="it-IT" dirty="0" smtClean="0"/>
          </a:p>
          <a:p>
            <a:pPr marL="0" indent="0" algn="ctr">
              <a:buNone/>
            </a:pP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free and open-source. </a:t>
            </a:r>
            <a:br>
              <a:rPr lang="it-IT" dirty="0" smtClean="0"/>
            </a:br>
            <a:r>
              <a:rPr lang="it-IT" smtClean="0"/>
              <a:t>Feel</a:t>
            </a:r>
            <a:r>
              <a:rPr lang="it-IT" dirty="0" smtClean="0"/>
              <a:t> free to test and </a:t>
            </a:r>
            <a:r>
              <a:rPr lang="it-IT" dirty="0" err="1" smtClean="0"/>
              <a:t>hack</a:t>
            </a:r>
            <a:r>
              <a:rPr lang="it-IT" dirty="0" smtClean="0"/>
              <a:t> </a:t>
            </a:r>
            <a:r>
              <a:rPr lang="it-IT" dirty="0" err="1" smtClean="0"/>
              <a:t>it!</a:t>
            </a:r>
            <a:endParaRPr lang="it-IT" dirty="0" smtClean="0"/>
          </a:p>
          <a:p>
            <a:pPr marL="0" indent="0" algn="ctr">
              <a:buNone/>
            </a:pPr>
            <a:endParaRPr lang="it-IT" dirty="0">
              <a:hlinkClick r:id="rId2"/>
            </a:endParaRPr>
          </a:p>
          <a:p>
            <a:pPr marL="0" indent="0" algn="ctr">
              <a:buNone/>
            </a:pPr>
            <a:r>
              <a:rPr lang="it-IT" dirty="0" smtClean="0">
                <a:hlinkClick r:id="rId2"/>
              </a:rPr>
              <a:t>https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github.com/alessandrofrancesconi/carwin</a:t>
            </a:r>
            <a:endParaRPr lang="it-IT" dirty="0" smtClean="0"/>
          </a:p>
          <a:p>
            <a:pPr marL="274320" lvl="1" indent="0">
              <a:buNone/>
            </a:pP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88132"/>
            <a:ext cx="1449288" cy="724644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17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b="1" dirty="0" err="1" smtClean="0"/>
              <a:t>biological</a:t>
            </a:r>
            <a:r>
              <a:rPr lang="it-IT" b="1" dirty="0" smtClean="0"/>
              <a:t> </a:t>
            </a:r>
            <a:r>
              <a:rPr lang="it-IT" b="1" dirty="0" err="1" smtClean="0"/>
              <a:t>neural</a:t>
            </a:r>
            <a:r>
              <a:rPr lang="it-IT" b="1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an </a:t>
            </a:r>
            <a:r>
              <a:rPr lang="it-IT" dirty="0" err="1" smtClean="0"/>
              <a:t>interconnection</a:t>
            </a:r>
            <a:r>
              <a:rPr lang="it-IT" dirty="0" smtClean="0"/>
              <a:t> of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whose</a:t>
            </a:r>
            <a:r>
              <a:rPr lang="it-IT" dirty="0" smtClean="0"/>
              <a:t> </a:t>
            </a:r>
            <a:r>
              <a:rPr lang="it-IT" dirty="0" err="1" smtClean="0"/>
              <a:t>sequential</a:t>
            </a:r>
            <a:r>
              <a:rPr lang="it-IT" dirty="0" smtClean="0"/>
              <a:t> or </a:t>
            </a:r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with a precise </a:t>
            </a:r>
            <a:r>
              <a:rPr lang="it-IT" dirty="0" err="1" smtClean="0"/>
              <a:t>logic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pPr marL="0" indent="0" algn="ctr">
              <a:buNone/>
            </a:pP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  <a:t>BUT WHAT IS AN</a:t>
            </a:r>
            <a:b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5400" dirty="0" smtClean="0">
                <a:solidFill>
                  <a:schemeClr val="tx2">
                    <a:lumMod val="75000"/>
                  </a:schemeClr>
                </a:solidFill>
              </a:rPr>
              <a:t>"ACTIVATION"?</a:t>
            </a:r>
          </a:p>
        </p:txBody>
      </p:sp>
    </p:spTree>
    <p:extLst>
      <p:ext uri="{BB962C8B-B14F-4D97-AF65-F5344CB8AC3E}">
        <p14:creationId xmlns:p14="http://schemas.microsoft.com/office/powerpoint/2010/main" val="5983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neuron </a:t>
            </a:r>
            <a:r>
              <a:rPr lang="en-US" sz="2000" dirty="0"/>
              <a:t>continuously receives signals from these inputs and </a:t>
            </a:r>
            <a:r>
              <a:rPr lang="en-US" sz="2000" dirty="0" smtClean="0"/>
              <a:t>transmits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using a little </a:t>
            </a:r>
            <a:r>
              <a:rPr lang="en-US" sz="2000" dirty="0"/>
              <a:t>bit </a:t>
            </a:r>
            <a:r>
              <a:rPr lang="en-US" sz="2000" dirty="0" smtClean="0"/>
              <a:t>of…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magic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For our purposes, we can simplify this action in a way such that a neuron outputs </a:t>
            </a:r>
            <a:r>
              <a:rPr lang="en-US" sz="2000" b="1" dirty="0" smtClean="0"/>
              <a:t>a value that is </a:t>
            </a:r>
            <a:r>
              <a:rPr lang="it-IT" sz="2000" b="1" dirty="0" err="1"/>
              <a:t>strongly</a:t>
            </a:r>
            <a:r>
              <a:rPr lang="it-IT" sz="2000" b="1" dirty="0"/>
              <a:t> </a:t>
            </a:r>
            <a:r>
              <a:rPr lang="it-IT" sz="2000" b="1" dirty="0" err="1" smtClean="0"/>
              <a:t>influenced</a:t>
            </a:r>
            <a:r>
              <a:rPr lang="it-IT" sz="2000" b="1" dirty="0" smtClean="0"/>
              <a:t> </a:t>
            </a:r>
            <a:r>
              <a:rPr lang="it-IT" sz="2000" dirty="0" smtClean="0"/>
              <a:t>by </a:t>
            </a:r>
            <a:r>
              <a:rPr lang="it-IT" sz="2000" dirty="0" err="1" smtClean="0"/>
              <a:t>those</a:t>
            </a:r>
            <a:r>
              <a:rPr lang="it-IT" sz="2000" dirty="0" smtClean="0"/>
              <a:t> </a:t>
            </a:r>
            <a:r>
              <a:rPr lang="it-IT" sz="2000" dirty="0" err="1" smtClean="0"/>
              <a:t>inputs</a:t>
            </a:r>
            <a:r>
              <a:rPr lang="it-IT" sz="2000" dirty="0" smtClean="0"/>
              <a:t> </a:t>
            </a:r>
            <a:r>
              <a:rPr lang="it-IT" sz="2000" err="1" smtClean="0"/>
              <a:t>that</a:t>
            </a:r>
            <a:r>
              <a:rPr lang="it-IT" sz="2000" smtClean="0"/>
              <a:t> have a </a:t>
            </a:r>
            <a:r>
              <a:rPr lang="it-IT" sz="2000" dirty="0" err="1" smtClean="0"/>
              <a:t>higher</a:t>
            </a:r>
            <a:r>
              <a:rPr lang="it-IT" sz="2000" dirty="0" smtClean="0"/>
              <a:t> "i</a:t>
            </a:r>
            <a:r>
              <a:rPr lang="en-US" sz="2000" dirty="0" err="1" smtClean="0"/>
              <a:t>mportance</a:t>
            </a:r>
            <a:r>
              <a:rPr lang="en-US" sz="2000" dirty="0" smtClean="0"/>
              <a:t> factor", called </a:t>
            </a:r>
            <a:r>
              <a:rPr lang="en-US" sz="2000" i="1" dirty="0" smtClean="0"/>
              <a:t>weight. </a:t>
            </a:r>
            <a:endParaRPr lang="it-IT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27553"/>
            <a:ext cx="4242594" cy="266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2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8" cy="326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09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</a:t>
            </a:r>
            <a:r>
              <a:rPr lang="it-IT" dirty="0"/>
              <a:t>networks</a:t>
            </a:r>
          </a:p>
        </p:txBody>
      </p:sp>
      <p:pic>
        <p:nvPicPr>
          <p:cNvPr id="1026" name="Picture 2" descr="http://www.ai-junkie.com/ann/evolved/nnt2_files/image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6" cy="327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po 2"/>
          <p:cNvGrpSpPr/>
          <p:nvPr/>
        </p:nvGrpSpPr>
        <p:grpSpPr>
          <a:xfrm>
            <a:off x="3995936" y="4797154"/>
            <a:ext cx="4248472" cy="1859432"/>
            <a:chOff x="3995936" y="4797154"/>
            <a:chExt cx="4248472" cy="1859432"/>
          </a:xfrm>
        </p:grpSpPr>
        <p:sp>
          <p:nvSpPr>
            <p:cNvPr id="5" name="CasellaDiTesto 4"/>
            <p:cNvSpPr txBox="1"/>
            <p:nvPr/>
          </p:nvSpPr>
          <p:spPr>
            <a:xfrm>
              <a:off x="4788024" y="5733256"/>
              <a:ext cx="34563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"</a:t>
              </a:r>
              <a:r>
                <a:rPr lang="it-IT" dirty="0" err="1" smtClean="0"/>
                <a:t>Weights</a:t>
              </a:r>
              <a:r>
                <a:rPr lang="it-IT" dirty="0" smtClean="0"/>
                <a:t>" are </a:t>
              </a:r>
              <a:r>
                <a:rPr lang="it-IT" dirty="0" err="1" smtClean="0"/>
                <a:t>simply</a:t>
              </a:r>
              <a:r>
                <a:rPr lang="it-IT" dirty="0" smtClean="0"/>
                <a:t> </a:t>
              </a:r>
              <a:r>
                <a:rPr lang="it-IT" dirty="0" err="1" smtClean="0"/>
                <a:t>signed</a:t>
              </a:r>
              <a:r>
                <a:rPr lang="it-IT" dirty="0" smtClean="0"/>
                <a:t> </a:t>
              </a:r>
              <a:r>
                <a:rPr lang="it-IT" dirty="0" err="1" smtClean="0"/>
                <a:t>floating</a:t>
              </a:r>
              <a:r>
                <a:rPr lang="it-IT" dirty="0" smtClean="0"/>
                <a:t> </a:t>
              </a:r>
              <a:r>
                <a:rPr lang="it-IT" dirty="0" err="1" smtClean="0"/>
                <a:t>point</a:t>
              </a:r>
              <a:r>
                <a:rPr lang="it-IT" dirty="0" smtClean="0"/>
                <a:t> </a:t>
              </a:r>
              <a:r>
                <a:rPr lang="it-IT" dirty="0" err="1" smtClean="0"/>
                <a:t>numbers</a:t>
              </a:r>
              <a:r>
                <a:rPr lang="it-IT" dirty="0" smtClean="0"/>
                <a:t>.</a:t>
              </a:r>
              <a:br>
                <a:rPr lang="it-IT" dirty="0" smtClean="0"/>
              </a:br>
              <a:r>
                <a:rPr lang="it-IT" dirty="0" err="1" smtClean="0"/>
                <a:t>Initial</a:t>
              </a:r>
              <a:r>
                <a:rPr lang="it-IT" dirty="0" smtClean="0"/>
                <a:t> </a:t>
              </a:r>
              <a:r>
                <a:rPr lang="it-IT" dirty="0" err="1" smtClean="0"/>
                <a:t>value</a:t>
              </a:r>
              <a:r>
                <a:rPr lang="it-IT" dirty="0" smtClean="0"/>
                <a:t> </a:t>
              </a:r>
              <a:r>
                <a:rPr lang="it-IT" dirty="0" err="1" smtClean="0"/>
                <a:t>is</a:t>
              </a:r>
              <a:r>
                <a:rPr lang="it-IT" dirty="0" smtClean="0"/>
                <a:t> random.</a:t>
              </a:r>
              <a:endParaRPr lang="it-IT" dirty="0"/>
            </a:p>
          </p:txBody>
        </p:sp>
        <p:cxnSp>
          <p:nvCxnSpPr>
            <p:cNvPr id="7" name="Connettore 2 6"/>
            <p:cNvCxnSpPr>
              <a:stCxn id="5" idx="1"/>
            </p:cNvCxnSpPr>
            <p:nvPr/>
          </p:nvCxnSpPr>
          <p:spPr>
            <a:xfrm flipH="1" flipV="1">
              <a:off x="3995936" y="4797154"/>
              <a:ext cx="792088" cy="139776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38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Artificial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made by </a:t>
            </a:r>
            <a:r>
              <a:rPr lang="it-IT" dirty="0" err="1" smtClean="0"/>
              <a:t>checking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equation</a:t>
            </a:r>
            <a:r>
              <a:rPr lang="it-IT" dirty="0" smtClean="0"/>
              <a:t>:</a:t>
            </a:r>
          </a:p>
          <a:p>
            <a:endParaRPr lang="it-IT" dirty="0"/>
          </a:p>
          <a:p>
            <a:pPr marL="0" indent="0" algn="ctr">
              <a:buNone/>
            </a:pPr>
            <a:r>
              <a:rPr lang="it-IT" i="1" dirty="0" smtClean="0"/>
              <a:t>x</a:t>
            </a:r>
            <a:r>
              <a:rPr lang="it-IT" i="1" baseline="-25000" dirty="0" smtClean="0"/>
              <a:t>1</a:t>
            </a:r>
            <a:r>
              <a:rPr lang="it-IT" i="1" dirty="0" smtClean="0"/>
              <a:t>w</a:t>
            </a:r>
            <a:r>
              <a:rPr lang="it-IT" i="1" baseline="-25000" dirty="0" smtClean="0"/>
              <a:t>1 </a:t>
            </a:r>
            <a:r>
              <a:rPr lang="it-IT" i="1" dirty="0" smtClean="0"/>
              <a:t>+ x</a:t>
            </a:r>
            <a:r>
              <a:rPr lang="it-IT" i="1" baseline="-25000" dirty="0" smtClean="0"/>
              <a:t>2</a:t>
            </a:r>
            <a:r>
              <a:rPr lang="it-IT" i="1" dirty="0" smtClean="0"/>
              <a:t>w</a:t>
            </a:r>
            <a:r>
              <a:rPr lang="it-IT" i="1" baseline="-25000" dirty="0" smtClean="0"/>
              <a:t>2 </a:t>
            </a:r>
            <a:r>
              <a:rPr lang="it-IT" i="1" dirty="0" smtClean="0"/>
              <a:t>+ x</a:t>
            </a:r>
            <a:r>
              <a:rPr lang="it-IT" i="1" baseline="-25000" dirty="0" smtClean="0"/>
              <a:t>3</a:t>
            </a:r>
            <a:r>
              <a:rPr lang="it-IT" i="1" dirty="0" smtClean="0"/>
              <a:t>w</a:t>
            </a:r>
            <a:r>
              <a:rPr lang="it-IT" i="1" baseline="-25000" dirty="0" smtClean="0"/>
              <a:t>3 </a:t>
            </a:r>
            <a:r>
              <a:rPr lang="it-IT" i="1" dirty="0" smtClean="0"/>
              <a:t>... + </a:t>
            </a:r>
            <a:r>
              <a:rPr lang="it-IT" i="1" dirty="0" err="1" smtClean="0"/>
              <a:t>x</a:t>
            </a:r>
            <a:r>
              <a:rPr lang="it-IT" i="1" baseline="-25000" dirty="0" err="1" smtClean="0"/>
              <a:t>n</a:t>
            </a:r>
            <a:r>
              <a:rPr lang="it-IT" i="1" dirty="0" err="1" smtClean="0"/>
              <a:t>w</a:t>
            </a:r>
            <a:r>
              <a:rPr lang="it-IT" i="1" baseline="-25000" dirty="0" err="1" smtClean="0"/>
              <a:t>n</a:t>
            </a:r>
            <a:r>
              <a:rPr lang="it-IT" i="1" baseline="-25000" dirty="0"/>
              <a:t> </a:t>
            </a:r>
            <a:r>
              <a:rPr lang="it-IT" i="1" dirty="0" smtClean="0"/>
              <a:t>≥ t</a:t>
            </a:r>
            <a:endParaRPr lang="it-IT" i="1" baseline="-25000" dirty="0" smtClean="0"/>
          </a:p>
          <a:p>
            <a:pPr marL="274320" lvl="1" indent="0">
              <a:buNone/>
            </a:pPr>
            <a:endParaRPr lang="it-IT" dirty="0" smtClean="0"/>
          </a:p>
          <a:p>
            <a:pPr lvl="1"/>
            <a:r>
              <a:rPr lang="it-IT" dirty="0" smtClean="0"/>
              <a:t>x</a:t>
            </a:r>
            <a:r>
              <a:rPr lang="it-IT" baseline="-25000" dirty="0" smtClean="0"/>
              <a:t>i</a:t>
            </a:r>
            <a:r>
              <a:rPr lang="it-IT" dirty="0" smtClean="0"/>
              <a:t> is the </a:t>
            </a:r>
            <a:r>
              <a:rPr lang="it-IT" dirty="0" err="1" smtClean="0"/>
              <a:t>i</a:t>
            </a:r>
            <a:r>
              <a:rPr lang="it-IT" baseline="30000" dirty="0" err="1"/>
              <a:t>th</a:t>
            </a:r>
            <a:r>
              <a:rPr lang="it-IT" dirty="0" smtClean="0"/>
              <a:t> input for 1 ≤ </a:t>
            </a:r>
            <a:r>
              <a:rPr lang="it-IT" dirty="0"/>
              <a:t>i </a:t>
            </a:r>
            <a:r>
              <a:rPr lang="it-IT" dirty="0" smtClean="0"/>
              <a:t>≤ n</a:t>
            </a:r>
          </a:p>
          <a:p>
            <a:pPr lvl="1"/>
            <a:r>
              <a:rPr lang="it-IT" dirty="0" err="1" smtClean="0"/>
              <a:t>w</a:t>
            </a:r>
            <a:r>
              <a:rPr lang="it-IT" baseline="-25000" dirty="0" err="1" smtClean="0"/>
              <a:t>i</a:t>
            </a:r>
            <a:r>
              <a:rPr lang="it-IT" baseline="-25000" dirty="0" smtClean="0"/>
              <a:t> </a:t>
            </a:r>
            <a:r>
              <a:rPr lang="it-IT" dirty="0" smtClean="0"/>
              <a:t>is the </a:t>
            </a:r>
            <a:r>
              <a:rPr lang="it-IT" dirty="0" err="1" smtClean="0"/>
              <a:t>weight</a:t>
            </a:r>
            <a:r>
              <a:rPr lang="it-IT" dirty="0" smtClean="0"/>
              <a:t> of the </a:t>
            </a:r>
            <a:r>
              <a:rPr lang="it-IT" dirty="0" err="1" smtClean="0"/>
              <a:t>i</a:t>
            </a:r>
            <a:r>
              <a:rPr lang="it-IT" baseline="30000" dirty="0" err="1" smtClean="0"/>
              <a:t>th</a:t>
            </a:r>
            <a:r>
              <a:rPr lang="it-IT" dirty="0" smtClean="0"/>
              <a:t> input</a:t>
            </a:r>
          </a:p>
          <a:p>
            <a:pPr lvl="1"/>
            <a:r>
              <a:rPr lang="it-IT" dirty="0" smtClean="0"/>
              <a:t>t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threshold</a:t>
            </a:r>
            <a:r>
              <a:rPr lang="it-IT" dirty="0"/>
              <a:t> </a:t>
            </a:r>
            <a:r>
              <a:rPr lang="it-IT" dirty="0" err="1" smtClean="0"/>
              <a:t>value</a:t>
            </a:r>
            <a:endParaRPr lang="it-IT" dirty="0" smtClean="0"/>
          </a:p>
          <a:p>
            <a:pPr lvl="1"/>
            <a:endParaRPr lang="it-IT" dirty="0"/>
          </a:p>
          <a:p>
            <a:r>
              <a:rPr lang="it-IT" dirty="0" smtClean="0"/>
              <a:t>So, the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depends</a:t>
            </a:r>
            <a:r>
              <a:rPr lang="it-IT" dirty="0" smtClean="0"/>
              <a:t> </a:t>
            </a:r>
            <a:r>
              <a:rPr lang="it-IT" dirty="0" err="1" smtClean="0"/>
              <a:t>upon</a:t>
            </a:r>
            <a:r>
              <a:rPr lang="it-IT" dirty="0" smtClean="0"/>
              <a:t> </a:t>
            </a:r>
            <a:r>
              <a:rPr lang="it-IT" dirty="0" err="1" smtClean="0"/>
              <a:t>whether</a:t>
            </a:r>
            <a:r>
              <a:rPr lang="it-IT" dirty="0" smtClean="0"/>
              <a:t> or </a:t>
            </a:r>
            <a:r>
              <a:rPr lang="it-IT" dirty="0" err="1" smtClean="0"/>
              <a:t>not</a:t>
            </a:r>
            <a:r>
              <a:rPr lang="it-IT" dirty="0" smtClean="0"/>
              <a:t> the </a:t>
            </a:r>
            <a:r>
              <a:rPr lang="it-IT" dirty="0" err="1" smtClean="0"/>
              <a:t>left</a:t>
            </a:r>
            <a:r>
              <a:rPr lang="it-IT" dirty="0" smtClean="0"/>
              <a:t> sum </a:t>
            </a:r>
            <a:r>
              <a:rPr lang="it-IT" dirty="0" err="1" smtClean="0"/>
              <a:t>exceeds</a:t>
            </a:r>
            <a:r>
              <a:rPr lang="it-IT" dirty="0" smtClean="0"/>
              <a:t> the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. How big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? </a:t>
            </a:r>
            <a:r>
              <a:rPr lang="it-IT" dirty="0" err="1" smtClean="0"/>
              <a:t>We</a:t>
            </a:r>
            <a:r>
              <a:rPr lang="it-IT" dirty="0" smtClean="0"/>
              <a:t> can do </a:t>
            </a:r>
            <a:r>
              <a:rPr lang="it-IT" dirty="0" err="1" smtClean="0"/>
              <a:t>this</a:t>
            </a:r>
            <a:r>
              <a:rPr lang="it-IT" dirty="0" smtClean="0"/>
              <a:t> way…</a:t>
            </a:r>
            <a:br>
              <a:rPr lang="it-IT" dirty="0" smtClean="0"/>
            </a:br>
            <a:endParaRPr lang="it-IT" dirty="0"/>
          </a:p>
          <a:p>
            <a:pPr marL="0" indent="0" algn="ctr">
              <a:buNone/>
            </a:pPr>
            <a:r>
              <a:rPr lang="it-IT" i="1" dirty="0"/>
              <a:t>x</a:t>
            </a:r>
            <a:r>
              <a:rPr lang="it-IT" i="1" baseline="-25000" dirty="0"/>
              <a:t>1</a:t>
            </a:r>
            <a:r>
              <a:rPr lang="it-IT" i="1" dirty="0"/>
              <a:t>w</a:t>
            </a:r>
            <a:r>
              <a:rPr lang="it-IT" i="1" baseline="-25000" dirty="0"/>
              <a:t>1 </a:t>
            </a:r>
            <a:r>
              <a:rPr lang="it-IT" i="1" dirty="0"/>
              <a:t>+ x</a:t>
            </a:r>
            <a:r>
              <a:rPr lang="it-IT" i="1" baseline="-25000" dirty="0"/>
              <a:t>2</a:t>
            </a:r>
            <a:r>
              <a:rPr lang="it-IT" i="1" dirty="0"/>
              <a:t>w</a:t>
            </a:r>
            <a:r>
              <a:rPr lang="it-IT" i="1" baseline="-25000" dirty="0"/>
              <a:t>2 </a:t>
            </a:r>
            <a:r>
              <a:rPr lang="it-IT" i="1" dirty="0"/>
              <a:t>+ x</a:t>
            </a:r>
            <a:r>
              <a:rPr lang="it-IT" i="1" baseline="-25000" dirty="0"/>
              <a:t>3</a:t>
            </a:r>
            <a:r>
              <a:rPr lang="it-IT" i="1" dirty="0"/>
              <a:t>w</a:t>
            </a:r>
            <a:r>
              <a:rPr lang="it-IT" i="1" baseline="-25000" dirty="0"/>
              <a:t>3 </a:t>
            </a:r>
            <a:r>
              <a:rPr lang="it-IT" i="1" dirty="0"/>
              <a:t>... + </a:t>
            </a:r>
            <a:r>
              <a:rPr lang="it-IT" i="1" dirty="0" err="1"/>
              <a:t>x</a:t>
            </a:r>
            <a:r>
              <a:rPr lang="it-IT" i="1" baseline="-25000" dirty="0" err="1"/>
              <a:t>n</a:t>
            </a:r>
            <a:r>
              <a:rPr lang="it-IT" i="1" dirty="0" err="1"/>
              <a:t>w</a:t>
            </a:r>
            <a:r>
              <a:rPr lang="it-IT" i="1" baseline="-25000" dirty="0" err="1"/>
              <a:t>n</a:t>
            </a:r>
            <a:r>
              <a:rPr lang="it-IT" i="1" baseline="-25000" dirty="0"/>
              <a:t> </a:t>
            </a:r>
            <a:r>
              <a:rPr lang="it-IT" i="1" dirty="0" smtClean="0"/>
              <a:t>– t </a:t>
            </a:r>
            <a:r>
              <a:rPr lang="it-IT" i="1" dirty="0"/>
              <a:t>≥</a:t>
            </a:r>
            <a:r>
              <a:rPr lang="it-IT" i="1" dirty="0" smtClean="0"/>
              <a:t> 0</a:t>
            </a:r>
            <a:br>
              <a:rPr lang="it-IT" i="1" dirty="0" smtClean="0"/>
            </a:br>
            <a:endParaRPr lang="it-IT" i="1" dirty="0" smtClean="0"/>
          </a:p>
          <a:p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equal</a:t>
            </a:r>
            <a:r>
              <a:rPr lang="it-IT" dirty="0" smtClean="0"/>
              <a:t> to</a:t>
            </a:r>
          </a:p>
          <a:p>
            <a:pPr marL="0" indent="0" algn="ctr">
              <a:buNone/>
            </a:pPr>
            <a:r>
              <a:rPr lang="it-IT" i="1" dirty="0"/>
              <a:t>x</a:t>
            </a:r>
            <a:r>
              <a:rPr lang="it-IT" i="1" baseline="-25000" dirty="0"/>
              <a:t>1</a:t>
            </a:r>
            <a:r>
              <a:rPr lang="it-IT" i="1" dirty="0"/>
              <a:t>w</a:t>
            </a:r>
            <a:r>
              <a:rPr lang="it-IT" i="1" baseline="-25000" dirty="0"/>
              <a:t>1 </a:t>
            </a:r>
            <a:r>
              <a:rPr lang="it-IT" i="1" dirty="0"/>
              <a:t>+ x</a:t>
            </a:r>
            <a:r>
              <a:rPr lang="it-IT" i="1" baseline="-25000" dirty="0"/>
              <a:t>2</a:t>
            </a:r>
            <a:r>
              <a:rPr lang="it-IT" i="1" dirty="0"/>
              <a:t>w</a:t>
            </a:r>
            <a:r>
              <a:rPr lang="it-IT" i="1" baseline="-25000" dirty="0"/>
              <a:t>2 </a:t>
            </a:r>
            <a:r>
              <a:rPr lang="it-IT" i="1" dirty="0"/>
              <a:t>+ x</a:t>
            </a:r>
            <a:r>
              <a:rPr lang="it-IT" i="1" baseline="-25000" dirty="0"/>
              <a:t>3</a:t>
            </a:r>
            <a:r>
              <a:rPr lang="it-IT" i="1" dirty="0"/>
              <a:t>w</a:t>
            </a:r>
            <a:r>
              <a:rPr lang="it-IT" i="1" baseline="-25000" dirty="0"/>
              <a:t>3 </a:t>
            </a:r>
            <a:r>
              <a:rPr lang="it-IT" i="1" dirty="0"/>
              <a:t>... + </a:t>
            </a:r>
            <a:r>
              <a:rPr lang="it-IT" i="1" dirty="0" err="1"/>
              <a:t>x</a:t>
            </a:r>
            <a:r>
              <a:rPr lang="it-IT" i="1" baseline="-25000" dirty="0" err="1"/>
              <a:t>n</a:t>
            </a:r>
            <a:r>
              <a:rPr lang="it-IT" i="1" dirty="0" err="1"/>
              <a:t>w</a:t>
            </a:r>
            <a:r>
              <a:rPr lang="it-IT" i="1" baseline="-25000" dirty="0" err="1"/>
              <a:t>n</a:t>
            </a:r>
            <a:r>
              <a:rPr lang="it-IT" i="1" baseline="-25000" dirty="0"/>
              <a:t> </a:t>
            </a:r>
            <a:r>
              <a:rPr lang="it-IT" i="1" dirty="0" smtClean="0"/>
              <a:t>+ </a:t>
            </a:r>
            <a:r>
              <a:rPr lang="it-IT" b="1" i="1" dirty="0" smtClean="0"/>
              <a:t>(-1)t </a:t>
            </a:r>
            <a:r>
              <a:rPr lang="it-IT" i="1" dirty="0"/>
              <a:t>≥ </a:t>
            </a:r>
            <a:r>
              <a:rPr lang="it-IT" i="1" dirty="0" smtClean="0"/>
              <a:t>0</a:t>
            </a:r>
            <a:br>
              <a:rPr lang="it-IT" i="1" dirty="0" smtClean="0"/>
            </a:br>
            <a:endParaRPr lang="it-IT" i="1" dirty="0" smtClean="0"/>
          </a:p>
          <a:p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now</a:t>
            </a:r>
            <a:r>
              <a:rPr lang="it-IT" dirty="0" smtClean="0"/>
              <a:t> a </a:t>
            </a:r>
            <a:r>
              <a:rPr lang="it-IT" dirty="0" err="1" smtClean="0"/>
              <a:t>further</a:t>
            </a:r>
            <a:r>
              <a:rPr lang="it-IT" dirty="0" smtClean="0"/>
              <a:t> </a:t>
            </a:r>
            <a:r>
              <a:rPr lang="it-IT" dirty="0" err="1" smtClean="0"/>
              <a:t>weight</a:t>
            </a:r>
            <a:r>
              <a:rPr lang="it-IT" dirty="0" smtClean="0"/>
              <a:t> </a:t>
            </a:r>
            <a:r>
              <a:rPr lang="it-IT" dirty="0" err="1" smtClean="0"/>
              <a:t>multiplied</a:t>
            </a:r>
            <a:r>
              <a:rPr lang="it-IT" dirty="0" smtClean="0"/>
              <a:t> by a </a:t>
            </a:r>
            <a:r>
              <a:rPr lang="it-IT" dirty="0" err="1" smtClean="0"/>
              <a:t>constant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b="1" dirty="0" err="1" smtClean="0"/>
              <a:t>bias</a:t>
            </a:r>
            <a:endParaRPr lang="it-IT" b="1" dirty="0"/>
          </a:p>
          <a:p>
            <a:pPr marL="0" indent="0" algn="ctr">
              <a:buNone/>
            </a:pPr>
            <a:endParaRPr lang="it-IT" i="1" dirty="0" smtClean="0"/>
          </a:p>
          <a:p>
            <a:pPr marL="0" indent="0" algn="ctr">
              <a:buNone/>
            </a:pPr>
            <a:endParaRPr lang="it-IT" i="1" baseline="-25000" dirty="0"/>
          </a:p>
          <a:p>
            <a:pPr marL="0" indent="0" algn="ctr">
              <a:buNone/>
            </a:pPr>
            <a:endParaRPr lang="it-IT" i="1" baseline="-25000" dirty="0"/>
          </a:p>
          <a:p>
            <a:pPr marL="0" indent="0" algn="ctr">
              <a:buNone/>
            </a:pPr>
            <a:endParaRPr lang="it-IT" sz="2800" i="1" baseline="-25000" dirty="0"/>
          </a:p>
          <a:p>
            <a:pPr marL="0" indent="0" algn="ctr">
              <a:buNone/>
            </a:pPr>
            <a:endParaRPr lang="it-IT" sz="2800" i="1" baseline="-25000" dirty="0" smtClean="0"/>
          </a:p>
          <a:p>
            <a:pPr marL="0" indent="0" algn="ctr">
              <a:buNone/>
            </a:pPr>
            <a:endParaRPr lang="it-IT" sz="2800" i="1" baseline="-25000" dirty="0"/>
          </a:p>
          <a:p>
            <a:endParaRPr lang="it-IT" sz="2800" i="1" dirty="0" smtClean="0"/>
          </a:p>
          <a:p>
            <a:endParaRPr lang="it-IT" sz="2800" i="1" dirty="0"/>
          </a:p>
        </p:txBody>
      </p:sp>
    </p:spTree>
    <p:extLst>
      <p:ext uri="{BB962C8B-B14F-4D97-AF65-F5344CB8AC3E}">
        <p14:creationId xmlns:p14="http://schemas.microsoft.com/office/powerpoint/2010/main" val="25605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made a </a:t>
            </a:r>
            <a:r>
              <a:rPr lang="it-IT" dirty="0" err="1" smtClean="0"/>
              <a:t>neuron</a:t>
            </a:r>
            <a:r>
              <a:rPr lang="it-IT" dirty="0" smtClean="0"/>
              <a:t>! </a:t>
            </a:r>
            <a:r>
              <a:rPr lang="it-IT" sz="2000" dirty="0"/>
              <a:t>…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how</a:t>
            </a:r>
            <a:r>
              <a:rPr lang="it-IT" sz="2000" dirty="0"/>
              <a:t> to </a:t>
            </a:r>
            <a:r>
              <a:rPr lang="it-IT" sz="2000" dirty="0" err="1"/>
              <a:t>build</a:t>
            </a:r>
            <a:r>
              <a:rPr lang="it-IT" sz="2000" dirty="0"/>
              <a:t> the </a:t>
            </a:r>
            <a:r>
              <a:rPr lang="it-IT" sz="2000" b="1" dirty="0"/>
              <a:t>network</a:t>
            </a:r>
            <a:r>
              <a:rPr lang="it-IT" sz="2000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2536" y="1566664"/>
            <a:ext cx="8229600" cy="4876800"/>
          </a:xfrm>
        </p:spPr>
        <p:txBody>
          <a:bodyPr/>
          <a:lstStyle/>
          <a:p>
            <a:r>
              <a:rPr lang="it-IT" dirty="0" smtClean="0"/>
              <a:t>For </a:t>
            </a:r>
            <a:r>
              <a:rPr lang="it-IT" dirty="0" err="1" smtClean="0"/>
              <a:t>most</a:t>
            </a:r>
            <a:r>
              <a:rPr lang="it-IT" dirty="0" smtClean="0"/>
              <a:t> of the </a:t>
            </a:r>
            <a:r>
              <a:rPr lang="it-IT" dirty="0" err="1" smtClean="0"/>
              <a:t>problems</a:t>
            </a:r>
            <a:r>
              <a:rPr lang="it-IT" dirty="0" smtClean="0"/>
              <a:t>, an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 data </a:t>
            </a:r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composed</a:t>
            </a:r>
            <a:r>
              <a:rPr lang="it-IT" dirty="0" smtClean="0"/>
              <a:t> by 3 </a:t>
            </a:r>
            <a:r>
              <a:rPr lang="it-IT" dirty="0" err="1" smtClean="0"/>
              <a:t>layers</a:t>
            </a:r>
            <a:r>
              <a:rPr lang="it-IT" dirty="0" smtClean="0"/>
              <a:t>:</a:t>
            </a:r>
            <a:endParaRPr lang="it-IT" dirty="0"/>
          </a:p>
        </p:txBody>
      </p:sp>
      <p:grpSp>
        <p:nvGrpSpPr>
          <p:cNvPr id="67" name="Gruppo 66"/>
          <p:cNvGrpSpPr/>
          <p:nvPr/>
        </p:nvGrpSpPr>
        <p:grpSpPr>
          <a:xfrm>
            <a:off x="3003160" y="3121687"/>
            <a:ext cx="3168352" cy="648072"/>
            <a:chOff x="3003160" y="3121687"/>
            <a:chExt cx="3168352" cy="648072"/>
          </a:xfrm>
        </p:grpSpPr>
        <p:sp>
          <p:nvSpPr>
            <p:cNvPr id="4" name="Rettangolo 3"/>
            <p:cNvSpPr/>
            <p:nvPr/>
          </p:nvSpPr>
          <p:spPr>
            <a:xfrm>
              <a:off x="3003160" y="3121687"/>
              <a:ext cx="3168352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/>
            <p:cNvSpPr/>
            <p:nvPr/>
          </p:nvSpPr>
          <p:spPr>
            <a:xfrm>
              <a:off x="3300294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/>
            <p:cNvSpPr/>
            <p:nvPr/>
          </p:nvSpPr>
          <p:spPr>
            <a:xfrm>
              <a:off x="40112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/>
            <p:cNvSpPr/>
            <p:nvPr/>
          </p:nvSpPr>
          <p:spPr>
            <a:xfrm>
              <a:off x="4746688" y="3268466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/>
            <p:cNvSpPr/>
            <p:nvPr/>
          </p:nvSpPr>
          <p:spPr>
            <a:xfrm>
              <a:off x="55027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1511660" y="4201807"/>
            <a:ext cx="6177352" cy="648072"/>
            <a:chOff x="1511660" y="4201807"/>
            <a:chExt cx="6177352" cy="648072"/>
          </a:xfrm>
        </p:grpSpPr>
        <p:sp>
          <p:nvSpPr>
            <p:cNvPr id="5" name="Rettangolo 4"/>
            <p:cNvSpPr/>
            <p:nvPr/>
          </p:nvSpPr>
          <p:spPr>
            <a:xfrm>
              <a:off x="1511660" y="4201807"/>
              <a:ext cx="6177352" cy="648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/>
            <p:cNvSpPr/>
            <p:nvPr/>
          </p:nvSpPr>
          <p:spPr>
            <a:xfrm>
              <a:off x="178435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/>
            <p:cNvSpPr/>
            <p:nvPr/>
          </p:nvSpPr>
          <p:spPr>
            <a:xfrm>
              <a:off x="243242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/>
            <p:cNvSpPr/>
            <p:nvPr/>
          </p:nvSpPr>
          <p:spPr>
            <a:xfrm>
              <a:off x="309583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/>
            <p:cNvSpPr/>
            <p:nvPr/>
          </p:nvSpPr>
          <p:spPr>
            <a:xfrm>
              <a:off x="379298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e 15"/>
            <p:cNvSpPr/>
            <p:nvPr/>
          </p:nvSpPr>
          <p:spPr>
            <a:xfrm>
              <a:off x="443557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/>
            <p:cNvSpPr/>
            <p:nvPr/>
          </p:nvSpPr>
          <p:spPr>
            <a:xfrm>
              <a:off x="508365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Ovale 17"/>
            <p:cNvSpPr/>
            <p:nvPr/>
          </p:nvSpPr>
          <p:spPr>
            <a:xfrm>
              <a:off x="574705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Ovale 18"/>
            <p:cNvSpPr/>
            <p:nvPr/>
          </p:nvSpPr>
          <p:spPr>
            <a:xfrm>
              <a:off x="6359195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/>
            <p:cNvSpPr/>
            <p:nvPr/>
          </p:nvSpPr>
          <p:spPr>
            <a:xfrm>
              <a:off x="704094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8" name="Gruppo 67"/>
          <p:cNvGrpSpPr/>
          <p:nvPr/>
        </p:nvGrpSpPr>
        <p:grpSpPr>
          <a:xfrm>
            <a:off x="3471212" y="5353935"/>
            <a:ext cx="2232248" cy="648072"/>
            <a:chOff x="3471212" y="5353935"/>
            <a:chExt cx="2232248" cy="648072"/>
          </a:xfrm>
        </p:grpSpPr>
        <p:sp>
          <p:nvSpPr>
            <p:cNvPr id="6" name="Rettangolo 5"/>
            <p:cNvSpPr/>
            <p:nvPr/>
          </p:nvSpPr>
          <p:spPr>
            <a:xfrm>
              <a:off x="3471212" y="5353935"/>
              <a:ext cx="2232248" cy="648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/>
            <p:cNvSpPr/>
            <p:nvPr/>
          </p:nvSpPr>
          <p:spPr>
            <a:xfrm>
              <a:off x="4052272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4763250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7" name="Connettore 2 26"/>
          <p:cNvCxnSpPr>
            <a:stCxn id="7" idx="4"/>
            <a:endCxn id="12" idx="7"/>
          </p:cNvCxnSpPr>
          <p:nvPr/>
        </p:nvCxnSpPr>
        <p:spPr>
          <a:xfrm flipH="1">
            <a:off x="2091669" y="3625743"/>
            <a:ext cx="1388645" cy="77280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7" idx="4"/>
            <a:endCxn id="13" idx="0"/>
          </p:cNvCxnSpPr>
          <p:nvPr/>
        </p:nvCxnSpPr>
        <p:spPr>
          <a:xfrm flipH="1">
            <a:off x="2612448" y="3625743"/>
            <a:ext cx="867866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7" idx="4"/>
            <a:endCxn id="14" idx="0"/>
          </p:cNvCxnSpPr>
          <p:nvPr/>
        </p:nvCxnSpPr>
        <p:spPr>
          <a:xfrm flipH="1">
            <a:off x="3275856" y="3625743"/>
            <a:ext cx="204458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12" idx="4"/>
            <a:endCxn id="24" idx="0"/>
          </p:cNvCxnSpPr>
          <p:nvPr/>
        </p:nvCxnSpPr>
        <p:spPr>
          <a:xfrm>
            <a:off x="1964376" y="4705863"/>
            <a:ext cx="226791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3" idx="4"/>
            <a:endCxn id="24" idx="0"/>
          </p:cNvCxnSpPr>
          <p:nvPr/>
        </p:nvCxnSpPr>
        <p:spPr>
          <a:xfrm>
            <a:off x="2612448" y="4705863"/>
            <a:ext cx="1619844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>
            <a:stCxn id="14" idx="4"/>
            <a:endCxn id="24" idx="0"/>
          </p:cNvCxnSpPr>
          <p:nvPr/>
        </p:nvCxnSpPr>
        <p:spPr>
          <a:xfrm>
            <a:off x="3275856" y="4705863"/>
            <a:ext cx="95643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endCxn id="7" idx="0"/>
          </p:cNvCxnSpPr>
          <p:nvPr/>
        </p:nvCxnSpPr>
        <p:spPr>
          <a:xfrm>
            <a:off x="3480314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24" idx="4"/>
          </p:cNvCxnSpPr>
          <p:nvPr/>
        </p:nvCxnSpPr>
        <p:spPr>
          <a:xfrm>
            <a:off x="4232292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>
            <a:off x="4191292" y="2716117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4915470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>
            <a:off x="5724128" y="2718881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/>
          <p:nvPr/>
        </p:nvCxnSpPr>
        <p:spPr>
          <a:xfrm>
            <a:off x="4943270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58"/>
          <p:cNvSpPr txBox="1"/>
          <p:nvPr/>
        </p:nvSpPr>
        <p:spPr>
          <a:xfrm>
            <a:off x="6350155" y="3268466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Input </a:t>
            </a:r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7748015" y="4173136"/>
            <a:ext cx="121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Hidden</a:t>
            </a:r>
            <a:endParaRPr lang="it-IT" dirty="0" smtClean="0"/>
          </a:p>
          <a:p>
            <a:pPr algn="ctr"/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5917842" y="5493305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 err="1" smtClean="0"/>
              <a:t>layer</a:t>
            </a:r>
            <a:endParaRPr lang="it-IT" dirty="0"/>
          </a:p>
        </p:txBody>
      </p:sp>
      <p:cxnSp>
        <p:nvCxnSpPr>
          <p:cNvPr id="71" name="Connettore 2 70"/>
          <p:cNvCxnSpPr>
            <a:stCxn id="7" idx="4"/>
            <a:endCxn id="15" idx="0"/>
          </p:cNvCxnSpPr>
          <p:nvPr/>
        </p:nvCxnSpPr>
        <p:spPr>
          <a:xfrm>
            <a:off x="3480314" y="3625743"/>
            <a:ext cx="492692" cy="72008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/>
          <p:cNvCxnSpPr>
            <a:stCxn id="15" idx="4"/>
            <a:endCxn id="24" idx="0"/>
          </p:cNvCxnSpPr>
          <p:nvPr/>
        </p:nvCxnSpPr>
        <p:spPr>
          <a:xfrm>
            <a:off x="3973006" y="4705863"/>
            <a:ext cx="259286" cy="792088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a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ar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652</TotalTime>
  <Words>847</Words>
  <Application>Microsoft Office PowerPoint</Application>
  <PresentationFormat>Presentazione su schermo (4:3)</PresentationFormat>
  <Paragraphs>221</Paragraphs>
  <Slides>30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Chiaro</vt:lpstr>
      <vt:lpstr>Neural Networks and Genetic Algorithms</vt:lpstr>
      <vt:lpstr>Today’s outline</vt:lpstr>
      <vt:lpstr>The Neuroscience</vt:lpstr>
      <vt:lpstr>The Neuroscience</vt:lpstr>
      <vt:lpstr>The Neuroscience</vt:lpstr>
      <vt:lpstr>Biological neural networks</vt:lpstr>
      <vt:lpstr>Artificial neural networks</vt:lpstr>
      <vt:lpstr>Artificial neural networks</vt:lpstr>
      <vt:lpstr>We made a neuron! … but how to build the network?</vt:lpstr>
      <vt:lpstr>Artificial neural network</vt:lpstr>
      <vt:lpstr>Different kinds of neural networks</vt:lpstr>
      <vt:lpstr>Different kinds of neural networks</vt:lpstr>
      <vt:lpstr>Weights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The fitness value</vt:lpstr>
      <vt:lpstr>Selection</vt:lpstr>
      <vt:lpstr>Recombination</vt:lpstr>
      <vt:lpstr>Mutation</vt:lpstr>
      <vt:lpstr>References</vt:lpstr>
      <vt:lpstr>Carwin</vt:lpstr>
      <vt:lpstr>Carwin</vt:lpstr>
      <vt:lpstr>Carwin</vt:lpstr>
      <vt:lpstr>Facts</vt:lpstr>
      <vt:lpstr>DEMO</vt:lpstr>
      <vt:lpstr>Fork it 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Genetic ALGorithms</dc:title>
  <dc:creator>Alessandro Francesconi</dc:creator>
  <cp:lastModifiedBy>Alessandro Francesconi</cp:lastModifiedBy>
  <cp:revision>81</cp:revision>
  <dcterms:created xsi:type="dcterms:W3CDTF">2012-11-19T12:16:02Z</dcterms:created>
  <dcterms:modified xsi:type="dcterms:W3CDTF">2012-11-30T17:59:06Z</dcterms:modified>
</cp:coreProperties>
</file>