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4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6" r:id="rId3"/>
    <p:sldId id="261" r:id="rId4"/>
    <p:sldId id="262" r:id="rId5"/>
    <p:sldId id="266" r:id="rId6"/>
    <p:sldId id="259" r:id="rId7"/>
    <p:sldId id="265" r:id="rId8"/>
    <p:sldId id="307" r:id="rId9"/>
    <p:sldId id="263" r:id="rId10"/>
    <p:sldId id="268" r:id="rId11"/>
    <p:sldId id="269" r:id="rId12"/>
    <p:sldId id="284" r:id="rId13"/>
    <p:sldId id="271" r:id="rId14"/>
    <p:sldId id="274" r:id="rId15"/>
    <p:sldId id="273" r:id="rId16"/>
    <p:sldId id="281" r:id="rId17"/>
    <p:sldId id="278" r:id="rId18"/>
    <p:sldId id="280" r:id="rId19"/>
    <p:sldId id="282" r:id="rId20"/>
    <p:sldId id="279" r:id="rId21"/>
    <p:sldId id="283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8" r:id="rId36"/>
    <p:sldId id="296" r:id="rId37"/>
    <p:sldId id="297" r:id="rId38"/>
    <p:sldId id="305" r:id="rId39"/>
    <p:sldId id="299" r:id="rId40"/>
    <p:sldId id="300" r:id="rId41"/>
    <p:sldId id="301" r:id="rId42"/>
    <p:sldId id="303" r:id="rId43"/>
    <p:sldId id="302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024" y="-104"/>
      </p:cViewPr>
      <p:guideLst>
        <p:guide orient="horz" pos="2269"/>
        <p:guide pos="26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D69B-0789-5149-83AE-54AA1D4BCC0E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AD6A-02AA-0748-AC46-FD0B3540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1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7013A-9526-8E4A-AF20-1B429AB6AD9B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E747-26BB-964A-AA66-F76BC5EF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31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bAbI</a:t>
            </a:r>
            <a:r>
              <a:rPr lang="en-US" baseline="0" dirty="0" smtClean="0"/>
              <a:t>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Recurrent</a:t>
            </a:r>
            <a:r>
              <a:rPr lang="en-US" baseline="0" dirty="0" smtClean="0"/>
              <a:t> attention model over large external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Closest</a:t>
            </a:r>
            <a:r>
              <a:rPr lang="en-US" baseline="0" dirty="0" smtClean="0"/>
              <a:t> to our use case, this is what our solution to the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comp is based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Socher’s</a:t>
            </a:r>
            <a:r>
              <a:rPr lang="en-US" dirty="0" smtClean="0"/>
              <a:t> dynamic memory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Socher</a:t>
            </a:r>
            <a:r>
              <a:rPr lang="en-US" baseline="0" dirty="0" smtClean="0"/>
              <a:t>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MCTest</a:t>
            </a:r>
            <a:r>
              <a:rPr lang="en-US" baseline="0" dirty="0" smtClean="0"/>
              <a:t> Benchmark, HABCNN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 err="1" smtClean="0"/>
              <a:t>bAbI</a:t>
            </a:r>
            <a:r>
              <a:rPr lang="en-US" baseline="0" dirty="0" smtClean="0"/>
              <a:t> dataset, </a:t>
            </a:r>
          </a:p>
          <a:p>
            <a:r>
              <a:rPr lang="en-US" baseline="0" dirty="0" smtClean="0"/>
              <a:t>[2] representation size (number of words), </a:t>
            </a:r>
          </a:p>
          <a:p>
            <a:r>
              <a:rPr lang="en-US" baseline="0" dirty="0" smtClean="0"/>
              <a:t>[3] </a:t>
            </a:r>
            <a:r>
              <a:rPr lang="en-US" baseline="0" dirty="0" err="1" smtClean="0"/>
              <a:t>MCTest</a:t>
            </a:r>
            <a:r>
              <a:rPr lang="en-US" baseline="0" dirty="0" smtClean="0"/>
              <a:t> Benchmark, Hierarchical Attention Based CNN (HABCNN), </a:t>
            </a:r>
          </a:p>
          <a:p>
            <a:r>
              <a:rPr lang="en-US" baseline="0" dirty="0" smtClean="0"/>
              <a:t>[4] DMN, Richard </a:t>
            </a:r>
            <a:r>
              <a:rPr lang="en-US" baseline="0" dirty="0" err="1" smtClean="0"/>
              <a:t>Socher</a:t>
            </a:r>
            <a:endParaRPr lang="en-US" baseline="0" dirty="0" smtClean="0"/>
          </a:p>
          <a:p>
            <a:r>
              <a:rPr lang="en-US" baseline="0" smtClean="0"/>
              <a:t>[5]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8E747-26BB-964A-AA66-F76BC5EFB0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ED64-6508-C843-B177-5E0048785ADC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BD8F-9BD7-AB41-BAC3-D5B18D46E046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B5C4-8EDB-A74D-954D-90F01E5A48E8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CEC3-A28D-3746-BC6D-3460ED2ACBC1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845-3773-3745-847C-5B9CB98D9C16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203C-94D7-914C-9AA2-5C0019494440}" type="datetime1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9E5B-A03A-3E40-9DD9-EB57D12A5FB4}" type="datetime1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50E5-A701-3D43-A83E-5946A58FB71E}" type="datetime1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470-FC62-0C48-A1E6-3635749CE9A4}" type="datetime1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8B1-42D1-8647-9547-6FFE0BBB0A66}" type="datetime1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9EF5-CB6B-ED4A-9543-D872AEB61D7E}" type="datetime1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08CD8D-3B90-F444-A5ED-89AD4469763E}" type="datetime1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41EAC4-0CE3-FD49-9353-0B73641046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://colah.github.io/posts/2015-08-Understanding-LSTM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github.com/sujitpal/dl-models-for-qa/blob/master/src/babi-lstm.p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github.com/sujitpal/dl-models-for-qa/blob/master/src/babi-memnn.p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.py" TargetMode="External"/><Relationship Id="rId4" Type="http://schemas.openxmlformats.org/officeDocument/2006/relationships/hyperlink" Target="https://github.com/sujitpal/dl-models-for-qa/blob/master/src/qa-blstm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/deep-learning--ud730" TargetMode="External"/><Relationship Id="rId3" Type="http://schemas.openxmlformats.org/officeDocument/2006/relationships/hyperlink" Target="http://cs224d.stanford.edu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7XkCwpI5KDYNlNUTTlSS21pQmM/edit?usp=sharin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github.com/sujitpal/dl-models-for-qa/blob/master/src/qa-lstm-cnn.p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ldml.com/2016/01/attention-and-memory-in-deep-learning-and-nlp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-attn.py" TargetMode="External"/><Relationship Id="rId4" Type="http://schemas.openxmlformats.org/officeDocument/2006/relationships/hyperlink" Target="https://github.com/sujitpal/dl-models-for-qa/blob/master/src/qa-blstm-attn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k12.org/" TargetMode="External"/><Relationship Id="rId4" Type="http://schemas.openxmlformats.org/officeDocument/2006/relationships/hyperlink" Target="https://quizlet.com/" TargetMode="External"/><Relationship Id="rId5" Type="http://schemas.openxmlformats.org/officeDocument/2006/relationships/hyperlink" Target="http://www.studystack.com/" TargetMode="External"/><Relationship Id="rId6" Type="http://schemas.openxmlformats.org/officeDocument/2006/relationships/hyperlink" Target="https://drive.google.com/file/d/0B0fFJSGDUPcgUFJpTVl3QXhnNTQ/view?usp=sharing" TargetMode="External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ceptnet5.media.mit.ed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dl-models-for-qa/blob/master/src/qa-lstm-story.py" TargetMode="External"/><Relationship Id="rId4" Type="http://schemas.openxmlformats.org/officeDocument/2006/relationships/hyperlink" Target="https://github.com/sujitpal/dl-models-for-qa/blob/master/src/qa-blstm-stor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ajpurkar.github.io/SQuAD-explorer/" TargetMode="External"/><Relationship Id="rId4" Type="http://schemas.openxmlformats.org/officeDocument/2006/relationships/hyperlink" Target="http://www.cs.cmu.edu/~ark/mheilman/ques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chollet/keras/issues/3927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jitpal/dl-models-for-qa" TargetMode="External"/><Relationship Id="rId3" Type="http://schemas.openxmlformats.org/officeDocument/2006/relationships/hyperlink" Target="mailto:sujit.pal@elsevier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tambetm/allen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59" y="789845"/>
            <a:ext cx="7832530" cy="230519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200" dirty="0" smtClean="0">
                <a:cs typeface="Arial"/>
              </a:rPr>
              <a:t>Deep</a:t>
            </a:r>
            <a:r>
              <a:rPr lang="en-US" sz="4200" dirty="0" smtClean="0">
                <a:effectLst/>
                <a:cs typeface="Arial"/>
              </a:rPr>
              <a:t> Learning</a:t>
            </a:r>
            <a:r>
              <a:rPr lang="en-US" sz="4200" dirty="0">
                <a:cs typeface="Arial"/>
              </a:rPr>
              <a:t> </a:t>
            </a:r>
            <a:r>
              <a:rPr lang="en-US" sz="4200" dirty="0" smtClean="0">
                <a:cs typeface="Arial"/>
              </a:rPr>
              <a:t>models for </a:t>
            </a:r>
            <a:br>
              <a:rPr lang="en-US" sz="4200" dirty="0" smtClean="0">
                <a:cs typeface="Arial"/>
              </a:rPr>
            </a:br>
            <a:r>
              <a:rPr lang="en-US" sz="4200" dirty="0" smtClean="0">
                <a:cs typeface="Arial"/>
              </a:rPr>
              <a:t>question answering</a:t>
            </a:r>
            <a:endParaRPr lang="en-US" sz="4200" dirty="0">
              <a:effectLst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889" y="3853101"/>
            <a:ext cx="7620000" cy="2539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  <a:cs typeface="Arial"/>
              </a:rPr>
              <a:t>Sujit Pal &amp; </a:t>
            </a:r>
            <a:r>
              <a:rPr lang="en-US" dirty="0" err="1" smtClean="0">
                <a:latin typeface="+mj-lt"/>
                <a:cs typeface="Arial"/>
              </a:rPr>
              <a:t>Abhishek</a:t>
            </a:r>
            <a:r>
              <a:rPr lang="en-US" dirty="0" smtClean="0">
                <a:latin typeface="+mj-lt"/>
                <a:cs typeface="Arial"/>
              </a:rPr>
              <a:t> Sharma</a:t>
            </a:r>
          </a:p>
          <a:p>
            <a:pPr algn="ctr"/>
            <a:endParaRPr lang="en-US" dirty="0" smtClean="0">
              <a:latin typeface="+mj-lt"/>
              <a:cs typeface="Arial"/>
            </a:endParaRPr>
          </a:p>
          <a:p>
            <a:pPr algn="ctr"/>
            <a:r>
              <a:rPr lang="en-US" dirty="0" smtClean="0">
                <a:latin typeface="+mj-lt"/>
                <a:cs typeface="Arial"/>
              </a:rPr>
              <a:t>Elsevier Search Guild Question Answering Workshop</a:t>
            </a:r>
          </a:p>
          <a:p>
            <a:pPr algn="ctr"/>
            <a:endParaRPr lang="en-US" dirty="0">
              <a:latin typeface="+mj-lt"/>
              <a:cs typeface="Arial"/>
            </a:endParaRPr>
          </a:p>
          <a:p>
            <a:pPr algn="ctr"/>
            <a:r>
              <a:rPr lang="en-US" dirty="0" smtClean="0">
                <a:latin typeface="+mj-lt"/>
                <a:cs typeface="Arial"/>
              </a:rPr>
              <a:t>October 5-6, 2016</a:t>
            </a:r>
          </a:p>
        </p:txBody>
      </p:sp>
    </p:spTree>
    <p:extLst>
      <p:ext uri="{BB962C8B-B14F-4D97-AF65-F5344CB8AC3E}">
        <p14:creationId xmlns:p14="http://schemas.microsoft.com/office/powerpoint/2010/main" val="234393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6-09-24 at 11.35.5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25" b="-9625"/>
          <a:stretch>
            <a:fillRect/>
          </a:stretch>
        </p:blipFill>
        <p:spPr>
          <a:xfrm>
            <a:off x="457200" y="776288"/>
            <a:ext cx="8229600" cy="570071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24 at 11.38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75" b="-14675"/>
          <a:stretch>
            <a:fillRect/>
          </a:stretch>
        </p:blipFill>
        <p:spPr>
          <a:xfrm>
            <a:off x="457200" y="850900"/>
            <a:ext cx="8229600" cy="5626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99055"/>
            <a:ext cx="8229600" cy="450121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24 at 11.43.2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78" b="-8778"/>
          <a:stretch>
            <a:fillRect/>
          </a:stretch>
        </p:blipFill>
        <p:spPr>
          <a:xfrm>
            <a:off x="457200" y="822325"/>
            <a:ext cx="8229600" cy="56546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7692"/>
            <a:ext cx="8229600" cy="443855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1674"/>
            <a:ext cx="8229600" cy="459059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35188"/>
            <a:ext cx="8229600" cy="987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Building Blocks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434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DL Networks (including Question Answering models) composed out of these basic building blocks.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/>
              <a:t>Fully Connected Network</a:t>
            </a:r>
          </a:p>
          <a:p>
            <a:pPr>
              <a:buFontTx/>
              <a:buChar char="•"/>
            </a:pPr>
            <a:r>
              <a:rPr lang="en-US" dirty="0"/>
              <a:t>Word </a:t>
            </a:r>
            <a:r>
              <a:rPr lang="en-US" dirty="0" smtClean="0"/>
              <a:t>Embedding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Convolutional Neural Network</a:t>
            </a:r>
          </a:p>
          <a:p>
            <a:pPr>
              <a:buFontTx/>
              <a:buChar char="•"/>
            </a:pPr>
            <a:r>
              <a:rPr lang="en-US" dirty="0"/>
              <a:t>Recurrent Neural Network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Building blocks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ikz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9" b="-5299"/>
          <a:stretch>
            <a:fillRect/>
          </a:stretch>
        </p:blipFill>
        <p:spPr>
          <a:xfrm>
            <a:off x="2082800" y="3598706"/>
            <a:ext cx="4978400" cy="2743173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Fully Connected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1466" y="6341879"/>
            <a:ext cx="2701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Credit: </a:t>
            </a:r>
            <a:r>
              <a:rPr lang="en-US" sz="1000" dirty="0" err="1" smtClean="0"/>
              <a:t>neuralnetworksanddeeplearning.com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948888" y="1766510"/>
            <a:ext cx="761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Workhorse architecture of Deep Learning.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Number of layers and number of units per layer increased for more complex models.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for all kinds of problem spaces.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4750" y="1732815"/>
            <a:ext cx="5044440" cy="4130040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Word Embedding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7301" y="5972032"/>
            <a:ext cx="2779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Credit:Sebastian</a:t>
            </a:r>
            <a:r>
              <a:rPr lang="en-US" sz="1000" dirty="0" smtClean="0"/>
              <a:t> Ruder // </a:t>
            </a:r>
            <a:r>
              <a:rPr lang="en-US" sz="1000" dirty="0" err="1" smtClean="0"/>
              <a:t>sebastianruder.com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40136" y="1766510"/>
            <a:ext cx="3284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Projects sparse 1-hot vector representation onto denser lower dimensional space.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Unsupervised technique.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 space exhibits Distributional Semantics.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Has almost completely replaced traditional distributional features in NLP (Deep Learning and non Deep Learning).</a:t>
            </a:r>
          </a:p>
          <a:p>
            <a:pPr marL="285750" indent="-285750">
              <a:buFontTx/>
              <a:buChar char="•"/>
            </a:pPr>
            <a:r>
              <a:rPr lang="en-US" dirty="0">
                <a:hlinkClick r:id="rId3"/>
              </a:rPr>
              <a:t>Word2Vec </a:t>
            </a:r>
            <a:r>
              <a:rPr lang="en-US" dirty="0"/>
              <a:t>(CBOW and Skip-gram), </a:t>
            </a:r>
            <a:r>
              <a:rPr lang="en-US" dirty="0">
                <a:hlinkClick r:id="rId4"/>
              </a:rPr>
              <a:t>GloVe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</a:rPr>
              <a:t>About Us</a:t>
            </a:r>
            <a:endParaRPr lang="en-US" sz="42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707"/>
              </p:ext>
            </p:extLst>
          </p:nvPr>
        </p:nvGraphicFramePr>
        <p:xfrm>
          <a:off x="973524" y="1614155"/>
          <a:ext cx="7196953" cy="465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53"/>
                <a:gridCol w="3718000"/>
              </a:tblGrid>
              <a:tr h="34676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116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Sujit Pal</a:t>
                      </a:r>
                    </a:p>
                    <a:p>
                      <a:pPr algn="ctr"/>
                      <a:r>
                        <a:rPr lang="en-US" dirty="0" smtClean="0"/>
                        <a:t>Technology Research Director</a:t>
                      </a:r>
                    </a:p>
                    <a:p>
                      <a:pPr algn="ctr"/>
                      <a:r>
                        <a:rPr lang="en-US" dirty="0" smtClean="0"/>
                        <a:t>Elsevier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Abhishek</a:t>
                      </a:r>
                      <a:r>
                        <a:rPr lang="en-US" b="1" dirty="0" smtClean="0"/>
                        <a:t> Sharma</a:t>
                      </a:r>
                    </a:p>
                    <a:p>
                      <a:pPr algn="ctr"/>
                      <a:r>
                        <a:rPr lang="en-US" dirty="0" smtClean="0"/>
                        <a:t>Organizer, DLE </a:t>
                      </a:r>
                      <a:r>
                        <a:rPr lang="en-US" dirty="0" err="1" smtClean="0"/>
                        <a:t>Meetup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and</a:t>
                      </a:r>
                    </a:p>
                    <a:p>
                      <a:pPr algn="ctr"/>
                      <a:r>
                        <a:rPr lang="en-US" dirty="0" smtClean="0"/>
                        <a:t>Software Engineer, </a:t>
                      </a:r>
                      <a:r>
                        <a:rPr lang="en-US" dirty="0" err="1" smtClean="0"/>
                        <a:t>Salesforce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abhishek-shar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0" y="1614155"/>
            <a:ext cx="3154680" cy="31546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sujit-pal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140" y="1614155"/>
            <a:ext cx="3153410" cy="315341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821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Convolutional Neural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04" y="1678914"/>
            <a:ext cx="74305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Alternate Convolution and Pooling Operations to extract relevant features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Mainly used in Image recognition, exploits geometry of image.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1D variant (Convolution and Pooling) used for text.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Exploits word neighborhoods and extracts “meaning” of sentences or paragraphs.</a:t>
            </a:r>
          </a:p>
        </p:txBody>
      </p:sp>
      <p:pic>
        <p:nvPicPr>
          <p:cNvPr id="7" name="Content Placeholder 6" descr="mylen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768" b="-76768"/>
          <a:stretch>
            <a:fillRect/>
          </a:stretch>
        </p:blipFill>
        <p:spPr>
          <a:xfrm>
            <a:off x="1525943" y="3092128"/>
            <a:ext cx="6196889" cy="3672239"/>
          </a:xfrm>
        </p:spPr>
      </p:pic>
      <p:sp>
        <p:nvSpPr>
          <p:cNvPr id="8" name="TextBox 7"/>
          <p:cNvSpPr txBox="1"/>
          <p:nvPr/>
        </p:nvSpPr>
        <p:spPr>
          <a:xfrm>
            <a:off x="3793582" y="570830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Credit: </a:t>
            </a:r>
            <a:r>
              <a:rPr lang="en-US" sz="1000" dirty="0" err="1" smtClean="0"/>
              <a:t>deeplearning.net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Recurrent Neural Network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43" y="4014797"/>
            <a:ext cx="6196889" cy="1939733"/>
          </a:xfrm>
        </p:spPr>
      </p:pic>
      <p:sp>
        <p:nvSpPr>
          <p:cNvPr id="8" name="TextBox 7"/>
          <p:cNvSpPr txBox="1"/>
          <p:nvPr/>
        </p:nvSpPr>
        <p:spPr>
          <a:xfrm>
            <a:off x="3296458" y="6061452"/>
            <a:ext cx="2655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Credit: Andrej </a:t>
            </a:r>
            <a:r>
              <a:rPr lang="en-US" sz="1000" dirty="0" err="1" smtClean="0"/>
              <a:t>Karpathy</a:t>
            </a:r>
            <a:r>
              <a:rPr lang="en-US" sz="1000" dirty="0" smtClean="0"/>
              <a:t> // </a:t>
            </a:r>
            <a:r>
              <a:rPr lang="en-US" sz="1000" dirty="0" err="1" smtClean="0"/>
              <a:t>karpathy.github.io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50731" y="1576720"/>
            <a:ext cx="754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Works with sequence input (such as text and audio).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Exploits temporal nature of the data.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Many variations possible (shown below).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RNN suffers from vanishing gradient problem – addressed by </a:t>
            </a:r>
            <a:r>
              <a:rPr lang="en-US" dirty="0" smtClean="0">
                <a:hlinkClick r:id="rId3"/>
              </a:rPr>
              <a:t>Long Short Term Memory (LSTM)</a:t>
            </a:r>
            <a:r>
              <a:rPr lang="en-US" dirty="0" smtClean="0"/>
              <a:t> RNNs.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Gated Recurrent Unit (GRU) another variant with simpler structure and better performance than LSTM.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Start with </a:t>
            </a:r>
            <a:r>
              <a:rPr lang="en-US" sz="4800" dirty="0" err="1" smtClean="0"/>
              <a:t>bAbI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102798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Synthetic Dataset (1000, 10k, … records)</a:t>
            </a:r>
          </a:p>
          <a:p>
            <a:pPr>
              <a:buFontTx/>
              <a:buChar char="•"/>
            </a:pPr>
            <a:r>
              <a:rPr lang="en-US" dirty="0" smtClean="0"/>
              <a:t>Composed of actors, places, things, actions, etc.</a:t>
            </a:r>
          </a:p>
          <a:p>
            <a:pPr>
              <a:buFontTx/>
              <a:buChar char="•"/>
            </a:pPr>
            <a:r>
              <a:rPr lang="en-US" dirty="0" smtClean="0"/>
              <a:t>Released by Facebook Research</a:t>
            </a:r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Dataset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3" y="3138840"/>
            <a:ext cx="36145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Single supporting fact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Two supporting facts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Three supporting facts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Two argument relations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Three argument relations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Yes/No questions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Counting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Lists/sets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Simple Negation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Indefinite Knowledge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9040" y="3138840"/>
            <a:ext cx="316782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Basic </a:t>
            </a:r>
            <a:r>
              <a:rPr lang="en-US" dirty="0" err="1" smtClean="0"/>
              <a:t>Coreference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Conjunction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Compound </a:t>
            </a:r>
            <a:r>
              <a:rPr lang="en-US" dirty="0" err="1" smtClean="0"/>
              <a:t>Coreference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Time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Deduction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Basic Induction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Positional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Size Reasoning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Path Finding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Agent’s Motivations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>
                <a:solidFill>
                  <a:srgbClr val="D2533C"/>
                </a:solidFill>
              </a:rPr>
              <a:t> </a:t>
            </a:r>
            <a:r>
              <a:rPr lang="en-US" sz="4200" dirty="0" smtClean="0">
                <a:solidFill>
                  <a:srgbClr val="D2533C"/>
                </a:solidFill>
              </a:rPr>
              <a:t>Format (task 1)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66" y="1874520"/>
            <a:ext cx="6626469" cy="31089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LSTM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41592"/>
            <a:ext cx="4424680" cy="4902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1935664"/>
            <a:ext cx="2959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 </a:t>
            </a:r>
            <a:r>
              <a:rPr lang="en-US" b="1" dirty="0" smtClean="0"/>
              <a:t>Towards AI-Complete Question Answering: A Set of Prerequisite Toy Tasks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50%.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 smtClean="0">
                <a:solidFill>
                  <a:srgbClr val="D2533C"/>
                </a:solidFill>
              </a:rPr>
              <a:t>bAbI</a:t>
            </a:r>
            <a:r>
              <a:rPr lang="en-US" sz="4200" dirty="0" smtClean="0">
                <a:solidFill>
                  <a:srgbClr val="D2533C"/>
                </a:solidFill>
              </a:rPr>
              <a:t> </a:t>
            </a:r>
            <a:r>
              <a:rPr lang="en-US" sz="4200" dirty="0" err="1" smtClean="0">
                <a:solidFill>
                  <a:srgbClr val="D2533C"/>
                </a:solidFill>
              </a:rPr>
              <a:t>MemNN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01358"/>
            <a:ext cx="4424679" cy="4812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4579" y="2586375"/>
            <a:ext cx="328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 </a:t>
            </a:r>
            <a:r>
              <a:rPr lang="en-US" b="1" dirty="0" smtClean="0"/>
              <a:t>End-to-end Memory Networks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99%.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42%.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Back to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Data Format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88309"/>
            <a:ext cx="8229600" cy="4876800"/>
          </a:xfrm>
        </p:spPr>
        <p:txBody>
          <a:bodyPr/>
          <a:lstStyle/>
          <a:p>
            <a:r>
              <a:rPr lang="en-US" dirty="0" smtClean="0"/>
              <a:t>2000 multiple choice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rade Science questions with 4 candidate answers and correct answer label.</a:t>
            </a:r>
          </a:p>
          <a:p>
            <a:r>
              <a:rPr lang="en-US" dirty="0" smtClean="0"/>
              <a:t>2000 questions without correct answer label.</a:t>
            </a:r>
          </a:p>
          <a:p>
            <a:r>
              <a:rPr lang="en-US" dirty="0" smtClean="0"/>
              <a:t>Each question = 1 positive + 3 negative examples.</a:t>
            </a:r>
          </a:p>
          <a:p>
            <a:r>
              <a:rPr lang="en-US" dirty="0" smtClean="0"/>
              <a:t>No story here.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Picture 13" descr="kaggle-form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3390126"/>
            <a:ext cx="6648450" cy="3009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51376"/>
            <a:ext cx="4424679" cy="448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1862667"/>
            <a:ext cx="2959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Implementation based on the paper: </a:t>
            </a:r>
            <a:r>
              <a:rPr lang="en-US" b="1" dirty="0" smtClean="0"/>
              <a:t>LSTM-based Deep Learning Models for Non-factoid Answer Selection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64.3%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56.93% (unidirectional) and 57% (bidirectional).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667"/>
            <a:ext cx="7888111" cy="4346222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Watching </a:t>
            </a:r>
            <a:r>
              <a:rPr lang="en-US" dirty="0" err="1" smtClean="0">
                <a:hlinkClick r:id="rId2"/>
              </a:rPr>
              <a:t>Udacity</a:t>
            </a:r>
            <a:r>
              <a:rPr lang="en-US" dirty="0" smtClean="0">
                <a:hlinkClick r:id="rId2"/>
              </a:rPr>
              <a:t> “Deep Learning”</a:t>
            </a:r>
            <a:r>
              <a:rPr lang="en-US" dirty="0" smtClean="0"/>
              <a:t> videos taught by Vincent </a:t>
            </a:r>
            <a:r>
              <a:rPr lang="en-US" dirty="0" err="1" smtClean="0"/>
              <a:t>Vanhoucke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Watching “</a:t>
            </a:r>
            <a:r>
              <a:rPr lang="en-US" dirty="0" smtClean="0">
                <a:hlinkClick r:id="rId3"/>
              </a:rPr>
              <a:t>Deep Learning for Natural Language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Processing</a:t>
            </a:r>
            <a:r>
              <a:rPr lang="en-US" dirty="0" smtClean="0"/>
              <a:t>” (CS 224d) videos taught by Richard </a:t>
            </a:r>
            <a:r>
              <a:rPr lang="en-US" dirty="0" err="1" smtClean="0"/>
              <a:t>Socher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Thinking that it might be interesting to do “something” around Question Answering and Deep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How we started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Our Embedding Approach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3 approaches to Embedding</a:t>
            </a:r>
          </a:p>
          <a:p>
            <a:pPr lvl="1">
              <a:buFontTx/>
              <a:buChar char="•"/>
            </a:pPr>
            <a:r>
              <a:rPr lang="en-US" dirty="0" smtClean="0"/>
              <a:t>Generate from Data</a:t>
            </a:r>
          </a:p>
          <a:p>
            <a:pPr lvl="1">
              <a:buFontTx/>
              <a:buChar char="•"/>
            </a:pPr>
            <a:r>
              <a:rPr lang="en-US" dirty="0" smtClean="0"/>
              <a:t>Use External model for lookup</a:t>
            </a: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Initialize with External model, then fine tune.</a:t>
            </a:r>
          </a:p>
          <a:p>
            <a:pPr>
              <a:buFontTx/>
              <a:buChar char="•"/>
            </a:pPr>
            <a:r>
              <a:rPr lang="en-US" dirty="0" smtClean="0"/>
              <a:t>Not enough question data to generate good embedding.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Used pre-trained </a:t>
            </a:r>
            <a:r>
              <a:rPr lang="en-US" dirty="0" smtClean="0">
                <a:hlinkClick r:id="rId2"/>
              </a:rPr>
              <a:t>Google News word2vec model</a:t>
            </a:r>
            <a:r>
              <a:rPr lang="en-US" dirty="0" smtClean="0"/>
              <a:t> (trained with 3 billion words)</a:t>
            </a:r>
          </a:p>
          <a:p>
            <a:pPr>
              <a:buFontTx/>
              <a:buChar char="•"/>
            </a:pPr>
            <a:r>
              <a:rPr lang="en-US" dirty="0" smtClean="0"/>
              <a:t>Model has 3 million word vectors of dimension (300,).</a:t>
            </a:r>
          </a:p>
          <a:p>
            <a:pPr>
              <a:buFontTx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gensim</a:t>
            </a:r>
            <a:r>
              <a:rPr lang="en-US" dirty="0" smtClean="0"/>
              <a:t> to read model.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QA-LSTM-CNN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50" y="1751376"/>
            <a:ext cx="3574644" cy="448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2417440"/>
            <a:ext cx="2959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Additional CNN Layer for more effective summarization.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62.2%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56.3% (unidirectional), did not try bidirectional.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Incorporating Attention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Vanishing Gradient problem addressed by LSTMs, but still shows up in long range Q+A contexts.</a:t>
            </a:r>
          </a:p>
          <a:p>
            <a:pPr>
              <a:buFontTx/>
              <a:buChar char="•"/>
            </a:pPr>
            <a:r>
              <a:rPr lang="en-US" dirty="0" smtClean="0"/>
              <a:t>Solved using </a:t>
            </a:r>
            <a:r>
              <a:rPr lang="en-US" dirty="0" smtClean="0">
                <a:hlinkClick r:id="rId2"/>
              </a:rPr>
              <a:t>Attention Models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Based on visual models of human attention.</a:t>
            </a:r>
          </a:p>
          <a:p>
            <a:pPr lvl="1">
              <a:buFontTx/>
              <a:buChar char="•"/>
            </a:pPr>
            <a:r>
              <a:rPr lang="en-US" dirty="0"/>
              <a:t>Allow the network to focus on </a:t>
            </a:r>
            <a:r>
              <a:rPr lang="en-US" dirty="0" smtClean="0"/>
              <a:t>certain words in </a:t>
            </a:r>
            <a:r>
              <a:rPr lang="en-US" dirty="0"/>
              <a:t>question with “high resolution” and the rest at “low resolution”.</a:t>
            </a:r>
          </a:p>
          <a:p>
            <a:pPr lvl="1">
              <a:buFontTx/>
              <a:buChar char="•"/>
            </a:pPr>
            <a:r>
              <a:rPr lang="en-US" dirty="0" smtClean="0"/>
              <a:t>Similar to advice given for comprehension tests about reading the questions, then scanning passage for question keywords.</a:t>
            </a:r>
          </a:p>
          <a:p>
            <a:pPr lvl="1">
              <a:buFontTx/>
              <a:buChar char="•"/>
            </a:pPr>
            <a:r>
              <a:rPr lang="en-US" dirty="0" smtClean="0"/>
              <a:t>Implemented here as a dot product of question and answer, or question and story vectors.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 + Attention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47" y="1546986"/>
            <a:ext cx="3372231" cy="4799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41" y="2008660"/>
            <a:ext cx="2959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Attention vector from question and answer combined with question.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reported in paper: 68.4% (</a:t>
            </a:r>
            <a:r>
              <a:rPr lang="en-US" dirty="0" err="1" smtClean="0"/>
              <a:t>InsuranceQA</a:t>
            </a:r>
            <a:r>
              <a:rPr lang="en-US" dirty="0" smtClean="0"/>
              <a:t> dataset).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62.93% (unidirectional),</a:t>
            </a:r>
            <a:r>
              <a:rPr lang="en-US" dirty="0"/>
              <a:t> </a:t>
            </a:r>
            <a:r>
              <a:rPr lang="en-US" dirty="0" smtClean="0"/>
              <a:t>60.43% (bidirectional)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Incorporating External Knowledge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Contestants were allowed/advised to use external sources such as </a:t>
            </a:r>
            <a:r>
              <a:rPr lang="en-US" dirty="0" smtClean="0">
                <a:hlinkClick r:id="rId2"/>
              </a:rPr>
              <a:t>ConceptNet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CK-12 books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Quizlets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Flashcards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from </a:t>
            </a:r>
            <a:r>
              <a:rPr lang="en-US" dirty="0" err="1" smtClean="0">
                <a:hlinkClick r:id="rId5"/>
              </a:rPr>
              <a:t>StudyStack</a:t>
            </a:r>
            <a:r>
              <a:rPr lang="en-US" dirty="0" smtClean="0"/>
              <a:t>, etc.</a:t>
            </a:r>
          </a:p>
          <a:p>
            <a:pPr>
              <a:buFontTx/>
              <a:buChar char="•"/>
            </a:pPr>
            <a:r>
              <a:rPr lang="en-US" dirty="0" smtClean="0"/>
              <a:t>Significant crawling/scraping and parsing effort involved.</a:t>
            </a:r>
          </a:p>
          <a:p>
            <a:pPr>
              <a:buFontTx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place winner (</a:t>
            </a:r>
            <a:r>
              <a:rPr lang="en-US" dirty="0" err="1" smtClean="0"/>
              <a:t>tambietm</a:t>
            </a:r>
            <a:r>
              <a:rPr lang="en-US" dirty="0" smtClean="0"/>
              <a:t>) provides parsed download of </a:t>
            </a:r>
            <a:r>
              <a:rPr lang="en-US" dirty="0" smtClean="0">
                <a:hlinkClick r:id="rId6"/>
              </a:rPr>
              <a:t>StudyStack Flashcards</a:t>
            </a:r>
            <a:r>
              <a:rPr lang="en-US" dirty="0"/>
              <a:t> </a:t>
            </a:r>
            <a:r>
              <a:rPr lang="en-US" dirty="0" smtClean="0"/>
              <a:t>on his Google drive.</a:t>
            </a:r>
          </a:p>
          <a:p>
            <a:pPr>
              <a:buFontTx/>
              <a:buChar char="•"/>
            </a:pPr>
            <a:r>
              <a:rPr lang="en-US" dirty="0" smtClean="0"/>
              <a:t>Flashcard “story” = question || answer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 descr="flashcard-form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0" y="4543187"/>
            <a:ext cx="6898640" cy="16624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533C"/>
                </a:solidFill>
              </a:rPr>
              <a:t>Using Story Embedding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Build Word2Vec model using words from Flashcards.</a:t>
            </a:r>
          </a:p>
          <a:p>
            <a:pPr>
              <a:buFontTx/>
              <a:buChar char="•"/>
            </a:pPr>
            <a:r>
              <a:rPr lang="en-US" dirty="0" smtClean="0"/>
              <a:t>Approximately 500k flashcards, 8,000 unique words.</a:t>
            </a:r>
          </a:p>
          <a:p>
            <a:pPr>
              <a:buFontTx/>
              <a:buChar char="•"/>
            </a:pPr>
            <a:r>
              <a:rPr lang="en-US" dirty="0" smtClean="0"/>
              <a:t>Provides smaller, more focused embedding space.</a:t>
            </a:r>
          </a:p>
          <a:p>
            <a:pPr>
              <a:buFontTx/>
              <a:buChar char="•"/>
            </a:pPr>
            <a:r>
              <a:rPr lang="en-US" dirty="0" smtClean="0"/>
              <a:t>Good performance boost over default Word2Vec embedding.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40209"/>
              </p:ext>
            </p:extLst>
          </p:nvPr>
        </p:nvGraphicFramePr>
        <p:xfrm>
          <a:off x="677334" y="3966469"/>
          <a:ext cx="75414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03"/>
                <a:gridCol w="1693401"/>
                <a:gridCol w="1737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Embedding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</a:t>
                      </a:r>
                      <a:r>
                        <a:rPr lang="en-US" baseline="0" dirty="0" smtClean="0"/>
                        <a:t>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Relating Story to Question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Replicate </a:t>
            </a:r>
            <a:r>
              <a:rPr lang="en-US" dirty="0" err="1" smtClean="0"/>
              <a:t>bAbI</a:t>
            </a:r>
            <a:r>
              <a:rPr lang="en-US" dirty="0" smtClean="0"/>
              <a:t> setup: (story, question, answer).</a:t>
            </a:r>
          </a:p>
          <a:p>
            <a:pPr>
              <a:buFontTx/>
              <a:buChar char="•"/>
            </a:pPr>
            <a:r>
              <a:rPr lang="en-US" dirty="0" smtClean="0"/>
              <a:t>Only a subset of flashcards relate to given question.</a:t>
            </a:r>
          </a:p>
          <a:p>
            <a:pPr>
              <a:buFontTx/>
              <a:buChar char="•"/>
            </a:pPr>
            <a:r>
              <a:rPr lang="en-US" dirty="0" smtClean="0"/>
              <a:t>Using traditional IR methods to generate flashcard stories for each question.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280854"/>
            <a:ext cx="5175885" cy="30524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QA-LSTM + Story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8" y="1865842"/>
            <a:ext cx="4318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758" y="1856631"/>
            <a:ext cx="2959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Story and Question combined to create Fact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Question and Answer combined to create Attention vector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Fact and Attention vectors concatenated.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Test accuracy achieved by implementation: 70.47% (unidirectional), 61.77% (bidirectional).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unidirectional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bidirectional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Results</a:t>
            </a:r>
            <a:endParaRPr lang="en-US" sz="4200" dirty="0">
              <a:solidFill>
                <a:srgbClr val="D2533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02039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28"/>
                <a:gridCol w="2117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+ 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with Attention +</a:t>
                      </a:r>
                      <a:r>
                        <a:rPr lang="en-US" baseline="0" dirty="0" smtClean="0"/>
                        <a:t> Custom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Bidirectional w/Attention + Custom Embedding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76.27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 + Attention + Story 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QA-LSTM</a:t>
                      </a:r>
                      <a:r>
                        <a:rPr lang="en-US" baseline="0" dirty="0" smtClean="0"/>
                        <a:t> Bidirectional + Attention + Story Facts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Model Deployment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576071"/>
            <a:ext cx="82296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Our models predict answer correct vs. incorrect.</a:t>
            </a:r>
          </a:p>
          <a:p>
            <a:pPr>
              <a:buFontTx/>
              <a:buChar char="•"/>
            </a:pPr>
            <a:r>
              <a:rPr lang="en-US" dirty="0" smtClean="0"/>
              <a:t>Task is to choose the correct answer from candidate answers.</a:t>
            </a:r>
          </a:p>
          <a:p>
            <a:pPr>
              <a:buFontTx/>
              <a:buChar char="•"/>
            </a:pPr>
            <a:r>
              <a:rPr lang="en-US" dirty="0" smtClean="0"/>
              <a:t>Re-instantiate trained model with </a:t>
            </a:r>
            <a:r>
              <a:rPr lang="en-US" dirty="0" err="1" smtClean="0"/>
              <a:t>Softmax</a:t>
            </a:r>
            <a:r>
              <a:rPr lang="en-US" dirty="0" smtClean="0"/>
              <a:t> layer removed.</a:t>
            </a:r>
          </a:p>
          <a:p>
            <a:pPr>
              <a:buFontTx/>
              <a:buChar char="•"/>
            </a:pPr>
            <a:r>
              <a:rPr lang="en-US" dirty="0" smtClean="0"/>
              <a:t>Run batch of (story, question, answer) for each candidate answer.</a:t>
            </a:r>
          </a:p>
          <a:p>
            <a:pPr>
              <a:buFontTx/>
              <a:buChar char="•"/>
            </a:pPr>
            <a:r>
              <a:rPr lang="en-US" dirty="0" smtClean="0"/>
              <a:t>Select best scoring answer as correct answer.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en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5623"/>
          <a:stretch>
            <a:fillRect/>
          </a:stretch>
        </p:blipFill>
        <p:spPr>
          <a:xfrm>
            <a:off x="677157" y="1862138"/>
            <a:ext cx="7888287" cy="4346575"/>
          </a:xfrm>
        </p:spPr>
      </p:pic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What we knew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898" y="3696774"/>
            <a:ext cx="13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Deep </a:t>
            </a:r>
          </a:p>
          <a:p>
            <a:pPr algn="ctr"/>
            <a:r>
              <a:rPr lang="en-US" sz="2400" dirty="0" smtClean="0"/>
              <a:t>Learning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70243" y="4866675"/>
            <a:ext cx="163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Question</a:t>
            </a:r>
          </a:p>
          <a:p>
            <a:pPr algn="ctr"/>
            <a:r>
              <a:rPr lang="en-US" sz="2400" dirty="0" smtClean="0"/>
              <a:t>Answering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47" y="2392679"/>
            <a:ext cx="13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</a:t>
            </a:r>
          </a:p>
          <a:p>
            <a:r>
              <a:rPr lang="en-US" sz="2400" dirty="0" smtClean="0"/>
              <a:t>Learning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16826" y="528217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Tensorflow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42775" y="4358843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Keras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9336" y="3241031"/>
            <a:ext cx="114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5604" y="2392679"/>
            <a:ext cx="2528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Search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Lucene</a:t>
            </a:r>
            <a:r>
              <a:rPr lang="en-US" sz="2400" dirty="0" smtClean="0"/>
              <a:t>/Solr/ES)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51141" y="3420553"/>
            <a:ext cx="17071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Natural</a:t>
            </a:r>
          </a:p>
          <a:p>
            <a:pPr algn="ctr"/>
            <a:r>
              <a:rPr lang="en-US" sz="2400" dirty="0" smtClean="0"/>
              <a:t>Language</a:t>
            </a:r>
            <a:br>
              <a:rPr lang="en-US" sz="2400" dirty="0" smtClean="0"/>
            </a:br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639633" y="4660712"/>
            <a:ext cx="117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gensim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7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Deploying Model - Example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093"/>
            <a:ext cx="8229600" cy="480739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Future Work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like to implement Dynamic Memory Network (DMN) and Hierarchical Attention Based Convolutional Neural Network (HABCNN) models against this data.</a:t>
            </a:r>
          </a:p>
          <a:p>
            <a:r>
              <a:rPr lang="en-US" dirty="0" smtClean="0"/>
              <a:t>Would like to submit to </a:t>
            </a:r>
            <a:r>
              <a:rPr lang="en-US" dirty="0" err="1" smtClean="0"/>
              <a:t>Kaggle</a:t>
            </a:r>
            <a:r>
              <a:rPr lang="en-US" dirty="0" smtClean="0"/>
              <a:t> to see how I did once </a:t>
            </a:r>
            <a:r>
              <a:rPr lang="en-US" dirty="0" err="1" smtClean="0">
                <a:hlinkClick r:id="rId2"/>
              </a:rPr>
              <a:t>Keras</a:t>
            </a:r>
            <a:r>
              <a:rPr lang="en-US" dirty="0" smtClean="0">
                <a:hlinkClick r:id="rId2"/>
              </a:rPr>
              <a:t> Issue 3927</a:t>
            </a:r>
            <a:r>
              <a:rPr lang="en-US" dirty="0" smtClean="0"/>
              <a:t> is resolved.</a:t>
            </a:r>
          </a:p>
          <a:p>
            <a:r>
              <a:rPr lang="en-US" dirty="0" smtClean="0"/>
              <a:t>Would like to try out these models against </a:t>
            </a:r>
            <a:r>
              <a:rPr lang="en-US" dirty="0" smtClean="0">
                <a:hlinkClick r:id="rId3"/>
              </a:rPr>
              <a:t>Stanford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Question Answering Dataset (SQuAD)</a:t>
            </a:r>
            <a:r>
              <a:rPr lang="en-US" dirty="0" smtClean="0"/>
              <a:t> based on Wikipedia articles.</a:t>
            </a:r>
          </a:p>
          <a:p>
            <a:r>
              <a:rPr lang="en-US" dirty="0" smtClean="0"/>
              <a:t>Would like to investigate </a:t>
            </a:r>
            <a:r>
              <a:rPr lang="en-US" dirty="0" smtClean="0">
                <a:hlinkClick r:id="rId4"/>
              </a:rPr>
              <a:t>Question Generation from text</a:t>
            </a:r>
            <a:r>
              <a:rPr lang="en-US" dirty="0" smtClean="0"/>
              <a:t> in order to generate training sets for Elsevier corpora.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D2533C"/>
                </a:solidFill>
              </a:rPr>
              <a:t> </a:t>
            </a:r>
            <a:r>
              <a:rPr lang="en-US" sz="4200" dirty="0" err="1" smtClean="0">
                <a:solidFill>
                  <a:srgbClr val="D2533C"/>
                </a:solidFill>
              </a:rPr>
              <a:t>Administrivia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for this </a:t>
            </a:r>
            <a:r>
              <a:rPr lang="en-US" dirty="0" err="1" smtClean="0"/>
              <a:t>talk: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://github.com/sujitpal</a:t>
            </a:r>
            <a:r>
              <a:rPr lang="en-US" dirty="0" smtClean="0">
                <a:hlinkClick r:id="rId2"/>
              </a:rPr>
              <a:t>/dl-models-for-qa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Contact me for questions and suggestions: </a:t>
            </a:r>
            <a:r>
              <a:rPr lang="en-US" dirty="0" smtClean="0">
                <a:hlinkClick r:id="rId3"/>
              </a:rPr>
              <a:t>sujit.pal@elsevier.com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77333" y="1862667"/>
            <a:ext cx="7888111" cy="4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Closing Thoughts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is rapidly becoming a general purpose solution for nearly all learning problems.</a:t>
            </a:r>
          </a:p>
          <a:p>
            <a:r>
              <a:rPr lang="en-US" dirty="0" smtClean="0"/>
              <a:t>Information Retrieval approaches are still more successful on Question Answering than Deep Learning, but there are many efforts by Deep Learning researchers to change that.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you.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Identify Scope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Question Answering Pipeline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6" name="Content Placeholder 5" descr="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55" b="-20755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333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Question Answering Pipeline</a:t>
            </a:r>
            <a:endParaRPr lang="en-US" sz="4200" dirty="0">
              <a:solidFill>
                <a:srgbClr val="D2533C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456"/>
            <a:ext cx="8229600" cy="383628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453"/>
            <a:ext cx="8229600" cy="865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Research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6-09-24 at 10.08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2" r="-3452"/>
          <a:stretch>
            <a:fillRect/>
          </a:stretch>
        </p:blipFill>
        <p:spPr>
          <a:xfrm>
            <a:off x="1040326" y="1601788"/>
            <a:ext cx="7260198" cy="4000500"/>
          </a:xfrm>
        </p:spPr>
      </p:pic>
      <p:sp>
        <p:nvSpPr>
          <p:cNvPr id="4" name="TextBox 3"/>
          <p:cNvSpPr txBox="1"/>
          <p:nvPr/>
        </p:nvSpPr>
        <p:spPr>
          <a:xfrm>
            <a:off x="691931" y="691444"/>
            <a:ext cx="788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D2533C"/>
                </a:solidFill>
              </a:rPr>
              <a:t>This had just ended…</a:t>
            </a:r>
            <a:endParaRPr lang="en-US" sz="4200" dirty="0">
              <a:solidFill>
                <a:srgbClr val="D2533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31" y="5731731"/>
            <a:ext cx="7992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nd the </a:t>
            </a:r>
            <a:r>
              <a:rPr lang="en-US" sz="2200" dirty="0" smtClean="0">
                <a:hlinkClick r:id="rId3"/>
              </a:rPr>
              <a:t>#4 ranked entry</a:t>
            </a:r>
            <a:r>
              <a:rPr lang="en-US" sz="2200" dirty="0" smtClean="0"/>
              <a:t> used Deep Learning for their solution.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EAC4-0CE3-FD49-9353-0B73641046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1000</TotalTime>
  <Words>1648</Words>
  <Application>Microsoft Macintosh PowerPoint</Application>
  <PresentationFormat>On-screen Show (4:3)</PresentationFormat>
  <Paragraphs>346</Paragraphs>
  <Slides>44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Deep Learning models for  question answering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Format</vt:lpstr>
      <vt:lpstr>PowerPoint Presentation</vt:lpstr>
      <vt:lpstr>Our Embedding Approach</vt:lpstr>
      <vt:lpstr>PowerPoint Presentation</vt:lpstr>
      <vt:lpstr>Incorporating Attention</vt:lpstr>
      <vt:lpstr>PowerPoint Presentation</vt:lpstr>
      <vt:lpstr>Incorporating External Knowledge</vt:lpstr>
      <vt:lpstr>Using Story Embedding</vt:lpstr>
      <vt:lpstr>Relating Story to Question</vt:lpstr>
      <vt:lpstr>PowerPoint Presentation</vt:lpstr>
      <vt:lpstr>Results</vt:lpstr>
      <vt:lpstr>Model Deployment</vt:lpstr>
      <vt:lpstr>Deploying Model - Example</vt:lpstr>
      <vt:lpstr>Future Work</vt:lpstr>
      <vt:lpstr> Administrivia</vt:lpstr>
      <vt:lpstr>Closing Thoughts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Models for  Question Answering</dc:title>
  <dc:creator>Sujit Pal</dc:creator>
  <cp:lastModifiedBy>Sujit Pal</cp:lastModifiedBy>
  <cp:revision>197</cp:revision>
  <dcterms:created xsi:type="dcterms:W3CDTF">2016-09-15T00:38:11Z</dcterms:created>
  <dcterms:modified xsi:type="dcterms:W3CDTF">2016-10-09T00:37:14Z</dcterms:modified>
</cp:coreProperties>
</file>