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1" r:id="rId4"/>
    <p:sldId id="259" r:id="rId5"/>
    <p:sldId id="267" r:id="rId6"/>
    <p:sldId id="258" r:id="rId7"/>
    <p:sldId id="262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9462EF3-3C4F-43EE-ACEE-D4B806740EA3}" type="datetimeFigureOut">
              <a:rPr lang="en-US" smtClean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316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2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8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692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6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0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0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2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3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786BE5-D2A3-4BF0-8B30-D7403E61B3DC}" type="datetimeFigureOut">
              <a:rPr lang="en-US" smtClean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3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quencepublishing.com/1/academic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dial_basis_function_kern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3BC4B3A0-3938-4EC0-A6FC-8CEDDB5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F7521677-ED76-46E9-872D-BFC3998D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C6E9B3-1D36-403B-BFB4-D168E11FE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CD2B815B-1B89-4349-97D4-21C33FBE0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/>
          <a:stretch/>
        </p:blipFill>
        <p:spPr bwMode="auto">
          <a:xfrm>
            <a:off x="5468548" y="10"/>
            <a:ext cx="672017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31801-50BB-4CDA-BF4E-EDB9616E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Native Language Classification</a:t>
            </a:r>
            <a:endParaRPr lang="he-IL" sz="44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F4E19-9412-41A1-8C92-B4DE61978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rtl="0"/>
            <a:r>
              <a:rPr lang="en-US" sz="1600" cap="none" dirty="0">
                <a:solidFill>
                  <a:schemeClr val="bg1">
                    <a:lumMod val="90000"/>
                    <a:lumOff val="10000"/>
                  </a:schemeClr>
                </a:solidFill>
              </a:rPr>
              <a:t>Gilad </a:t>
            </a:r>
            <a:r>
              <a:rPr lang="en-US" sz="1600" cap="none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Eini</a:t>
            </a:r>
            <a:r>
              <a:rPr lang="en-US" sz="1600" cap="none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&amp; </a:t>
            </a:r>
            <a:r>
              <a:rPr lang="en-US" sz="1600" cap="none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Liat</a:t>
            </a:r>
            <a:r>
              <a:rPr lang="en-US" sz="1600" cap="none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600" cap="none" dirty="0" err="1">
                <a:solidFill>
                  <a:schemeClr val="bg1">
                    <a:lumMod val="90000"/>
                    <a:lumOff val="10000"/>
                  </a:schemeClr>
                </a:solidFill>
              </a:rPr>
              <a:t>Nativ</a:t>
            </a:r>
            <a:endParaRPr lang="he-IL" sz="1600" cap="none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8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89A1-0206-4282-9C5E-E3C6C1C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75529"/>
            <a:ext cx="9720072" cy="1499616"/>
          </a:xfrm>
        </p:spPr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1CA2C0-5525-4FB2-8848-B1A2797F3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479196"/>
              </p:ext>
            </p:extLst>
          </p:nvPr>
        </p:nvGraphicFramePr>
        <p:xfrm>
          <a:off x="2565947" y="1608406"/>
          <a:ext cx="9027942" cy="2426285"/>
        </p:xfrm>
        <a:graphic>
          <a:graphicData uri="http://schemas.openxmlformats.org/drawingml/2006/table">
            <a:tbl>
              <a:tblPr rtl="1" firstRow="1" bandRow="1">
                <a:tableStyleId>{284E427A-3D55-4303-BF80-6455036E1DE7}</a:tableStyleId>
              </a:tblPr>
              <a:tblGrid>
                <a:gridCol w="1289706">
                  <a:extLst>
                    <a:ext uri="{9D8B030D-6E8A-4147-A177-3AD203B41FA5}">
                      <a16:colId xmlns:a16="http://schemas.microsoft.com/office/drawing/2014/main" val="2353101816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2482935228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3170848540"/>
                    </a:ext>
                  </a:extLst>
                </a:gridCol>
                <a:gridCol w="1502832">
                  <a:extLst>
                    <a:ext uri="{9D8B030D-6E8A-4147-A177-3AD203B41FA5}">
                      <a16:colId xmlns:a16="http://schemas.microsoft.com/office/drawing/2014/main" val="2254502259"/>
                    </a:ext>
                  </a:extLst>
                </a:gridCol>
                <a:gridCol w="1120994">
                  <a:extLst>
                    <a:ext uri="{9D8B030D-6E8A-4147-A177-3AD203B41FA5}">
                      <a16:colId xmlns:a16="http://schemas.microsoft.com/office/drawing/2014/main" val="3483617317"/>
                    </a:ext>
                  </a:extLst>
                </a:gridCol>
                <a:gridCol w="1245292">
                  <a:extLst>
                    <a:ext uri="{9D8B030D-6E8A-4147-A177-3AD203B41FA5}">
                      <a16:colId xmlns:a16="http://schemas.microsoft.com/office/drawing/2014/main" val="1203975291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1884674438"/>
                    </a:ext>
                  </a:extLst>
                </a:gridCol>
              </a:tblGrid>
              <a:tr h="572085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Naïve Base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Decision Tree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SVM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3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6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0.795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0.807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0.825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84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0.791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Recall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050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0.797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0.816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425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0.798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0.697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0.816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2564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92CC20D-6BE3-4C6E-B7E4-7A5812E5C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261068"/>
              </p:ext>
            </p:extLst>
          </p:nvPr>
        </p:nvGraphicFramePr>
        <p:xfrm>
          <a:off x="2565947" y="4262511"/>
          <a:ext cx="9027942" cy="2219960"/>
        </p:xfrm>
        <a:graphic>
          <a:graphicData uri="http://schemas.openxmlformats.org/drawingml/2006/table">
            <a:tbl>
              <a:tblPr rtl="1" firstRow="1" bandRow="1">
                <a:tableStyleId>{284E427A-3D55-4303-BF80-6455036E1DE7}</a:tableStyleId>
              </a:tblPr>
              <a:tblGrid>
                <a:gridCol w="1289706">
                  <a:extLst>
                    <a:ext uri="{9D8B030D-6E8A-4147-A177-3AD203B41FA5}">
                      <a16:colId xmlns:a16="http://schemas.microsoft.com/office/drawing/2014/main" val="2353101816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2482935228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3170848540"/>
                    </a:ext>
                  </a:extLst>
                </a:gridCol>
                <a:gridCol w="1502832">
                  <a:extLst>
                    <a:ext uri="{9D8B030D-6E8A-4147-A177-3AD203B41FA5}">
                      <a16:colId xmlns:a16="http://schemas.microsoft.com/office/drawing/2014/main" val="2254502259"/>
                    </a:ext>
                  </a:extLst>
                </a:gridCol>
                <a:gridCol w="994385">
                  <a:extLst>
                    <a:ext uri="{9D8B030D-6E8A-4147-A177-3AD203B41FA5}">
                      <a16:colId xmlns:a16="http://schemas.microsoft.com/office/drawing/2014/main" val="3483617317"/>
                    </a:ext>
                  </a:extLst>
                </a:gridCol>
                <a:gridCol w="1371901">
                  <a:extLst>
                    <a:ext uri="{9D8B030D-6E8A-4147-A177-3AD203B41FA5}">
                      <a16:colId xmlns:a16="http://schemas.microsoft.com/office/drawing/2014/main" val="1203975291"/>
                    </a:ext>
                  </a:extLst>
                </a:gridCol>
                <a:gridCol w="1289706">
                  <a:extLst>
                    <a:ext uri="{9D8B030D-6E8A-4147-A177-3AD203B41FA5}">
                      <a16:colId xmlns:a16="http://schemas.microsoft.com/office/drawing/2014/main" val="1884674438"/>
                    </a:ext>
                  </a:extLst>
                </a:gridCol>
              </a:tblGrid>
              <a:tr h="262596"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Naïve Base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Decision Tree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SVM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36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Non-Native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6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0.89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84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0.88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0.972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0.882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Recall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050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0.875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425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0.875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0.93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2564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B9B615-5E57-4930-A833-00015B478858}"/>
              </a:ext>
            </a:extLst>
          </p:cNvPr>
          <p:cNvSpPr txBox="1"/>
          <p:nvPr/>
        </p:nvSpPr>
        <p:spPr>
          <a:xfrm>
            <a:off x="196947" y="2170088"/>
            <a:ext cx="25884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Function words:</a:t>
            </a:r>
            <a:endParaRPr lang="he-IL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338C4-D7ED-4101-AA19-99794D10AC09}"/>
              </a:ext>
            </a:extLst>
          </p:cNvPr>
          <p:cNvSpPr txBox="1"/>
          <p:nvPr/>
        </p:nvSpPr>
        <p:spPr>
          <a:xfrm>
            <a:off x="196946" y="5214270"/>
            <a:ext cx="25884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BOW: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2847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57E8-8532-4EFD-A083-5795099D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1686-77DB-4659-95F5-8B7FADA0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80" y="2084832"/>
            <a:ext cx="9442236" cy="4023360"/>
          </a:xfrm>
        </p:spPr>
        <p:txBody>
          <a:bodyPr/>
          <a:lstStyle/>
          <a:p>
            <a:pPr algn="l"/>
            <a:r>
              <a:rPr lang="en-US" dirty="0"/>
              <a:t>Function word approach yields inferior results compared to the bag of words approach. </a:t>
            </a:r>
            <a:br>
              <a:rPr lang="en-US" dirty="0"/>
            </a:br>
            <a:r>
              <a:rPr lang="en-US" dirty="0"/>
              <a:t>Yet it achieve solid scores, and is robust in respect to domain and time. </a:t>
            </a:r>
            <a:br>
              <a:rPr lang="en-US" dirty="0"/>
            </a:br>
            <a:r>
              <a:rPr lang="en-US" dirty="0"/>
              <a:t>The dimension of the feature vector remains constant. 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Our next goal is task of native language identification:</a:t>
            </a:r>
            <a:br>
              <a:rPr lang="en-US" dirty="0"/>
            </a:br>
            <a:r>
              <a:rPr lang="en-US" dirty="0"/>
              <a:t>This is a much harder task of identifying the writer native language from an English written text and we will use deep learning techniques for this (RNN)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881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93F8-97AF-493E-9AFB-D0DB0935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BF6D-0FBD-42DC-842B-6F62812B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43" y="1959429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[1] </a:t>
            </a:r>
            <a:r>
              <a:rPr lang="en-US" sz="2400" dirty="0"/>
              <a:t>Jarvis, Scott ; </a:t>
            </a:r>
            <a:r>
              <a:rPr lang="en-US" sz="2400" dirty="0" err="1"/>
              <a:t>Paquot</a:t>
            </a:r>
            <a:r>
              <a:rPr lang="en-US" sz="2400" dirty="0"/>
              <a:t>, Magali. Native language identification.  In: Granger S. ; </a:t>
            </a:r>
            <a:r>
              <a:rPr lang="en-US" sz="2400" dirty="0" err="1"/>
              <a:t>Gilquin</a:t>
            </a:r>
            <a:r>
              <a:rPr lang="en-US" sz="2400" dirty="0"/>
              <a:t> G. ; Meunier F., Cambridge Handbook of Learner Corpus Research, Cambridge University Press  : Cambridge 2015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[2] Shared features of L2 writing: Intergroup homogeneity and text classification Scott A. Crossley a, *, Danielle S. McNamara b,1</a:t>
            </a:r>
          </a:p>
          <a:p>
            <a:pPr algn="l"/>
            <a:r>
              <a:rPr lang="en-US" dirty="0"/>
              <a:t>[3] Moshe Koppel and Noam </a:t>
            </a:r>
            <a:r>
              <a:rPr lang="en-US" dirty="0" err="1"/>
              <a:t>Ordan</a:t>
            </a:r>
            <a:r>
              <a:rPr lang="en-US" dirty="0"/>
              <a:t> </a:t>
            </a:r>
            <a:r>
              <a:rPr lang="en-US" dirty="0" err="1"/>
              <a:t>Translationese</a:t>
            </a:r>
            <a:r>
              <a:rPr lang="en-US" dirty="0"/>
              <a:t> and its dialects. In </a:t>
            </a:r>
            <a:r>
              <a:rPr lang="en-US" i="1" dirty="0"/>
              <a:t>Proceedings of the 49th Annual Meeting of the Association for Computational</a:t>
            </a:r>
            <a:br>
              <a:rPr lang="en-US" i="1" dirty="0"/>
            </a:br>
            <a:r>
              <a:rPr lang="en-US" i="1" dirty="0"/>
              <a:t>Linguistics: Human Language Technologies</a:t>
            </a:r>
            <a:r>
              <a:rPr lang="en-US" dirty="0"/>
              <a:t>, pages 1318{1326, Portland,</a:t>
            </a:r>
            <a:br>
              <a:rPr lang="en-US" dirty="0"/>
            </a:br>
            <a:r>
              <a:rPr lang="en-US" dirty="0"/>
              <a:t>Oregon, USA, June 2011. Association for Computational Linguistics</a:t>
            </a:r>
            <a:br>
              <a:rPr lang="en-US" dirty="0"/>
            </a:br>
            <a:br>
              <a:rPr lang="he-IL" dirty="0"/>
            </a:br>
            <a:r>
              <a:rPr lang="en-US" dirty="0"/>
              <a:t>[4] </a:t>
            </a:r>
            <a:r>
              <a:rPr lang="x-none" dirty="0"/>
              <a:t>Vered Volansky, Noam Ordan, and Shuly Wintner </a:t>
            </a:r>
            <a:r>
              <a:rPr lang="en-US" dirty="0"/>
              <a:t>On the features of </a:t>
            </a:r>
            <a:r>
              <a:rPr lang="en-US" dirty="0" err="1"/>
              <a:t>translationese</a:t>
            </a:r>
            <a:br>
              <a:rPr lang="en-US" i="1" dirty="0"/>
            </a:br>
            <a:r>
              <a:rPr lang="en-US" i="1" dirty="0"/>
              <a:t>Literary and Linguistic Computing</a:t>
            </a:r>
            <a:r>
              <a:rPr lang="en-US" dirty="0"/>
              <a:t>, Volume 30, Issue 1, 1 April 2015, Pages 98–118</a:t>
            </a:r>
            <a:br>
              <a:rPr lang="he-IL" dirty="0"/>
            </a:br>
            <a:r>
              <a:rPr lang="en-US" dirty="0"/>
              <a:t>03 July 2013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1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×ª××× × ×§×©××¨×">
            <a:extLst>
              <a:ext uri="{FF2B5EF4-FFF2-40B4-BE49-F238E27FC236}">
                <a16:creationId xmlns:a16="http://schemas.microsoft.com/office/drawing/2014/main" id="{D7DBCF1E-1540-4E44-AB4D-A0B770D24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r="4868" b="-1"/>
          <a:stretch/>
        </p:blipFill>
        <p:spPr bwMode="auto">
          <a:xfrm>
            <a:off x="7099665" y="1417320"/>
            <a:ext cx="4526278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A1070-E05A-463D-AA24-7D9BD147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0BB5-9D64-42F7-8F10-89CAA9B7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225758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/>
              <a:t>Most of the world is bi-language.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/>
              <a:t>Internet is dominated by English – but :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/>
              <a:t>There is evidence that most of the its dynamic content is written by non-native English speakers.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/>
              <a:t>That is one of the reasons why distinguishing between naive and non-native speakers draws attention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/>
          </a:p>
          <a:p>
            <a:pPr algn="l" rtl="0">
              <a:buFont typeface="Wingdings" panose="05000000000000000000" pitchFamily="2" charset="2"/>
              <a:buChar char="v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325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015B-AEAA-45B2-B5F7-585A86B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Native Vs. Non-native</a:t>
            </a:r>
            <a:endParaRPr lang="he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63D01-B4C2-4D73-BB09-FAC1D4E0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85" y="1758260"/>
            <a:ext cx="10111958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400" dirty="0"/>
              <a:t> Native speakers language can be distinguished from non-natives </a:t>
            </a:r>
            <a:br>
              <a:rPr lang="en-US" sz="2400" dirty="0"/>
            </a:br>
            <a:r>
              <a:rPr lang="en-US" sz="2400" dirty="0"/>
              <a:t>by different features, such as [1] [2] :</a:t>
            </a:r>
            <a:br>
              <a:rPr lang="en-US" sz="2400" dirty="0"/>
            </a:br>
            <a:endParaRPr lang="en-US" sz="2400" dirty="0"/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Relative frequencies of specific letters or combinations of letters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Specific words or sequences of words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Parts of speech (POS) or sequences of POS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Specific errors or categories of errors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Abstract properties such as levels of cohesion, complexity and lexical diversity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Lexical diversity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000" dirty="0"/>
              <a:t> polysemy </a:t>
            </a:r>
          </a:p>
          <a:p>
            <a:pPr lvl="2" algn="l" rtl="0">
              <a:buFont typeface="Wingdings" panose="05000000000000000000" pitchFamily="2" charset="2"/>
              <a:buChar char="v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77389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0F5-1C08-45A1-A0D0-254EDE9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346691" cy="1499616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Model</a:t>
            </a:r>
            <a:endParaRPr lang="he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F18A-8F31-4A2B-B556-9BC4F9A9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389078"/>
            <a:ext cx="9841542" cy="3931920"/>
          </a:xfrm>
        </p:spPr>
        <p:txBody>
          <a:bodyPr>
            <a:normAutofit/>
          </a:bodyPr>
          <a:lstStyle/>
          <a:p>
            <a:pPr algn="l" rtl="0">
              <a:buFont typeface="Courier New" panose="02070309020205020404" pitchFamily="49" charset="0"/>
              <a:buChar char="o"/>
            </a:pPr>
            <a:r>
              <a:rPr lang="en-US" sz="2000" dirty="0"/>
              <a:t> A bag of words model give good classification results BUT:</a:t>
            </a:r>
            <a:br>
              <a:rPr lang="en-US" sz="2000" dirty="0"/>
            </a:br>
            <a:r>
              <a:rPr lang="en-US" sz="2000" dirty="0"/>
              <a:t> suffers from content dependency – does not generalize well.</a:t>
            </a:r>
            <a:endParaRPr lang="en-US" sz="1600" dirty="0"/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sz="2000" dirty="0"/>
              <a:t> We were interested in crating content independent classification model. 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sz="2000" dirty="0"/>
              <a:t> Our choice was to observe the use of function words as a feature for classification. </a:t>
            </a:r>
            <a:br>
              <a:rPr lang="en-US" sz="2000" dirty="0"/>
            </a:br>
            <a:r>
              <a:rPr lang="en-US" sz="2000" dirty="0"/>
              <a:t>This is based on the use of this feature in the problem of machine translation [3] [4]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sz="2000" dirty="0"/>
              <a:t> Function words are generally not related to any content – creating a “clean” and more generalizable classification model</a:t>
            </a:r>
          </a:p>
          <a:p>
            <a:pPr algn="l" rtl="0">
              <a:buFont typeface="Courier New" panose="02070309020205020404" pitchFamily="49" charset="0"/>
              <a:buChar char="o"/>
            </a:pPr>
            <a:endParaRPr lang="he-IL" sz="2000" dirty="0"/>
          </a:p>
        </p:txBody>
      </p:sp>
      <p:pic>
        <p:nvPicPr>
          <p:cNvPr id="3082" name="Picture 10" descr="×ª××× × ×§×©××¨×">
            <a:extLst>
              <a:ext uri="{FF2B5EF4-FFF2-40B4-BE49-F238E27FC236}">
                <a16:creationId xmlns:a16="http://schemas.microsoft.com/office/drawing/2014/main" id="{C4EC59F0-D1E7-4E3A-B486-0A7F5CB6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891" y="784576"/>
            <a:ext cx="2971800" cy="199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2753FF-BFE0-4D73-98FB-962BAA98B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C2A4FF-27EB-4517-8D52-BA9582281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8" descr="×ª××¦××ª ×ª××× × ×¢×××¨ âªthereforeâ¬â">
            <a:extLst>
              <a:ext uri="{FF2B5EF4-FFF2-40B4-BE49-F238E27FC236}">
                <a16:creationId xmlns:a16="http://schemas.microsoft.com/office/drawing/2014/main" id="{1620237B-D68E-4773-A040-7968DE3C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0255"/>
            <a:ext cx="5455921" cy="33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30C01-D98D-4EBA-A4E8-6F518473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Function words</a:t>
            </a:r>
            <a:endParaRPr lang="he-IL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FCC8-0A10-4A79-8301-602505F2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Many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Accordingly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Thus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Several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Amongst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Either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Certain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Ours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…</a:t>
            </a:r>
          </a:p>
          <a:p>
            <a:pPr marL="128016" lvl="1" indent="0" algn="l" rtl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l"/>
            <a:endParaRPr lang="he-IL" dirty="0">
              <a:solidFill>
                <a:srgbClr val="FFFFFF"/>
              </a:solidFill>
            </a:endParaRPr>
          </a:p>
        </p:txBody>
      </p:sp>
      <p:pic>
        <p:nvPicPr>
          <p:cNvPr id="4098" name="Picture 2" descr="×ª××¦××ª ×ª××× × ×¢×××¨ âªsettingsâ¬â">
            <a:extLst>
              <a:ext uri="{FF2B5EF4-FFF2-40B4-BE49-F238E27FC236}">
                <a16:creationId xmlns:a16="http://schemas.microsoft.com/office/drawing/2014/main" id="{161CAE82-9A2D-4A1E-8097-D7420062B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52" y="477982"/>
            <a:ext cx="657659" cy="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×ª××¦××ª ×ª××× × ×¢×××¨ âªsettingsâ¬â">
            <a:extLst>
              <a:ext uri="{FF2B5EF4-FFF2-40B4-BE49-F238E27FC236}">
                <a16:creationId xmlns:a16="http://schemas.microsoft.com/office/drawing/2014/main" id="{BAE3E10D-611B-4D9A-A8E2-CDB401FB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272" y="297061"/>
            <a:ext cx="463885" cy="4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×ª××× × ×§×©××¨×">
            <a:extLst>
              <a:ext uri="{FF2B5EF4-FFF2-40B4-BE49-F238E27FC236}">
                <a16:creationId xmlns:a16="http://schemas.microsoft.com/office/drawing/2014/main" id="{B1FF1FF9-D786-4CCB-B57B-29CEBC6D8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E1F9BC-5378-42D7-B579-F90058AF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Date sets &amp; Tools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4EB6-FBBF-41E6-B568-35DD41F42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41226"/>
            <a:ext cx="10383388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Native speakers dataset collected from Reddit – a popular discussion website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Non-Native speakers dataset – TOFEL (Test Of English As A Foreign Language):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a collection of assays written by non native English speakers as a university entrance test.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Function words dictionary: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We downloaded a dictionary from the academic resources at </a:t>
            </a:r>
            <a:r>
              <a:rPr lang="en-US" dirty="0">
                <a:solidFill>
                  <a:srgbClr val="00B0F0"/>
                </a:solidFill>
                <a:hlinkClick r:id="rId3"/>
              </a:rPr>
              <a:t>Sequence Publishing</a:t>
            </a:r>
            <a:r>
              <a:rPr lang="en-US" dirty="0">
                <a:solidFill>
                  <a:srgbClr val="00B0F0"/>
                </a:solidFill>
              </a:rPr>
              <a:t> 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Our dictionary consists of 311 function words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FFFF"/>
                </a:solidFill>
              </a:rPr>
              <a:t> Non-Native data set is smaller than the native –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To create balance we shuffled the native data set and used approx. same amount of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samples for each class : each class consist of ~22,000 samples</a:t>
            </a:r>
          </a:p>
          <a:p>
            <a:pPr algn="l" rtl="0"/>
            <a:endParaRPr lang="en-US" dirty="0">
              <a:solidFill>
                <a:srgbClr val="FFFFFF"/>
              </a:solidFill>
            </a:endParaRPr>
          </a:p>
          <a:p>
            <a:pPr algn="l" rtl="0"/>
            <a:endParaRPr lang="he-I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5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89A1-0206-4282-9C5E-E3C6C1C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6021248" cy="1499616"/>
          </a:xfrm>
        </p:spPr>
        <p:txBody>
          <a:bodyPr>
            <a:normAutofit/>
          </a:bodyPr>
          <a:lstStyle/>
          <a:p>
            <a:r>
              <a:rPr lang="en-US" sz="4800" dirty="0"/>
              <a:t>Design &amp;Implementation details</a:t>
            </a:r>
            <a:endParaRPr lang="he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DD4C-EE77-4E5E-BED9-16C50932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40864"/>
            <a:ext cx="10438358" cy="393192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Selected programming language is Python</a:t>
            </a:r>
          </a:p>
          <a:p>
            <a:pPr algn="l" rtl="0"/>
            <a:r>
              <a:rPr lang="en-US" dirty="0"/>
              <a:t>Data preparation:</a:t>
            </a:r>
          </a:p>
          <a:p>
            <a:pPr lvl="1" algn="l" rtl="0"/>
            <a:r>
              <a:rPr lang="en-US" dirty="0"/>
              <a:t>Lower casing data sets (function words dict. is lower - case)</a:t>
            </a:r>
          </a:p>
          <a:p>
            <a:pPr lvl="1" algn="l" rtl="0"/>
            <a:r>
              <a:rPr lang="en-US" dirty="0"/>
              <a:t>Sentence picking (at least 45 tokens per sentence)</a:t>
            </a:r>
          </a:p>
          <a:p>
            <a:pPr marL="128016" lvl="1" indent="0" algn="l" rtl="0">
              <a:buNone/>
            </a:pPr>
            <a:br>
              <a:rPr lang="en-US" dirty="0"/>
            </a:br>
            <a:endParaRPr lang="en-US" dirty="0"/>
          </a:p>
          <a:p>
            <a:pPr marL="128016" lvl="1" indent="0" algn="l" rtl="0">
              <a:buNone/>
            </a:pPr>
            <a:r>
              <a:rPr lang="en-US" sz="2400" dirty="0"/>
              <a:t>Feature vector construction:</a:t>
            </a:r>
          </a:p>
          <a:p>
            <a:pPr lvl="1" algn="l" rtl="0"/>
            <a:r>
              <a:rPr lang="en-US" dirty="0"/>
              <a:t>For each sample (sentence) – count the occurrences of each function word </a:t>
            </a:r>
            <a:r>
              <a:rPr lang="en-US" dirty="0">
                <a:sym typeface="Wingdings" panose="05000000000000000000" pitchFamily="2" charset="2"/>
              </a:rPr>
              <a:t> feature vector dimension is  311</a:t>
            </a:r>
          </a:p>
          <a:p>
            <a:pPr lvl="1" algn="l" rtl="0"/>
            <a:r>
              <a:rPr lang="en-US" dirty="0">
                <a:sym typeface="Wingdings" panose="05000000000000000000" pitchFamily="2" charset="2"/>
              </a:rPr>
              <a:t>Feed the feature vectors to different classifiers.</a:t>
            </a:r>
            <a:endParaRPr lang="he-IL" dirty="0"/>
          </a:p>
          <a:p>
            <a:pPr algn="l" rtl="0"/>
            <a:endParaRPr lang="he-IL" dirty="0"/>
          </a:p>
        </p:txBody>
      </p:sp>
      <p:pic>
        <p:nvPicPr>
          <p:cNvPr id="4" name="Picture 8" descr="×ª××¦××ª ×ª××× × ×¢×××¨ âªimplementationâ¬â">
            <a:extLst>
              <a:ext uri="{FF2B5EF4-FFF2-40B4-BE49-F238E27FC236}">
                <a16:creationId xmlns:a16="http://schemas.microsoft.com/office/drawing/2014/main" id="{9B812BBA-3BF7-471F-82B9-6B1FF95D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91" y="585216"/>
            <a:ext cx="3184395" cy="213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3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89A1-0206-4282-9C5E-E3C6C1C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Design &amp; Implementation details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DD4C-EE77-4E5E-BED9-16C50932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2084832"/>
            <a:ext cx="11057845" cy="454082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We tested 3 different classifiers for our task: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Decision Tree</a:t>
            </a:r>
            <a:br>
              <a:rPr lang="en-US" sz="2000" dirty="0"/>
            </a:br>
            <a:r>
              <a:rPr lang="en-US" sz="2000" dirty="0"/>
              <a:t>Building a decision tree from the samples - where the top most node is the one with the smallest entropy.</a:t>
            </a:r>
            <a:endParaRPr lang="he-IL" sz="20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Naive base:</a:t>
            </a:r>
            <a:br>
              <a:rPr lang="en-US" sz="2000" dirty="0"/>
            </a:br>
            <a:r>
              <a:rPr lang="en-US" sz="2000" dirty="0"/>
              <a:t>Simple probabilistic classifiers with strong (naive) independence assumptions between the features.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sz="2400" dirty="0"/>
              <a:t>SVM (Support vector machine)</a:t>
            </a:r>
            <a:br>
              <a:rPr lang="en-US" sz="2000" dirty="0"/>
            </a:br>
            <a:r>
              <a:rPr lang="en-US" sz="2000" dirty="0"/>
              <a:t>An SVM model represent samples as points in space. </a:t>
            </a:r>
            <a:br>
              <a:rPr lang="en-US" sz="2000" dirty="0"/>
            </a:br>
            <a:r>
              <a:rPr lang="en-US" sz="2000" dirty="0"/>
              <a:t>Example of the separate categories are divided by a clear gap that is as wide as possible. 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When data is non-linear separable - data is mapped to higher dimension feature space in which it is separable (kernel). We used RBF kernel (</a:t>
            </a:r>
            <a:r>
              <a:rPr lang="en-US" sz="2000" dirty="0">
                <a:hlinkClick r:id="rId2"/>
              </a:rPr>
              <a:t>Radial Basis Function</a:t>
            </a:r>
            <a:r>
              <a:rPr lang="en-US" sz="2000" dirty="0"/>
              <a:t>).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000" dirty="0"/>
              <a:t>We used 3-fold cross validation for training-test set divisions for each of the classifiers.</a:t>
            </a:r>
          </a:p>
        </p:txBody>
      </p:sp>
    </p:spTree>
    <p:extLst>
      <p:ext uri="{BB962C8B-B14F-4D97-AF65-F5344CB8AC3E}">
        <p14:creationId xmlns:p14="http://schemas.microsoft.com/office/powerpoint/2010/main" val="358057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89A1-0206-4282-9C5E-E3C6C1CC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Model Comparison??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DD4C-EE77-4E5E-BED9-16C50932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41226"/>
            <a:ext cx="9720073" cy="4023360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As mentioned earlier a bag of words approach is effective for this binary classification task. 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In order to create a more complete perspective we also classified based on this</a:t>
            </a:r>
            <a:br>
              <a:rPr lang="en-US" dirty="0"/>
            </a:br>
            <a:r>
              <a:rPr lang="en-US" dirty="0"/>
              <a:t>  approach, for comparison.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We took the top 343 frequent words (no function words)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 started from 230 from each data set – and remove duplicates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Created new feature vectors based on the 343 words count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Same settings</a:t>
            </a:r>
            <a:endParaRPr lang="he-IL" dirty="0"/>
          </a:p>
        </p:txBody>
      </p:sp>
      <p:pic>
        <p:nvPicPr>
          <p:cNvPr id="7172" name="Picture 4" descr="×ª××× × ×§×©××¨×">
            <a:extLst>
              <a:ext uri="{FF2B5EF4-FFF2-40B4-BE49-F238E27FC236}">
                <a16:creationId xmlns:a16="http://schemas.microsoft.com/office/drawing/2014/main" id="{9B0D0AF2-F8F3-42AB-A6E6-1EE3D477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8" y="3952906"/>
            <a:ext cx="2369440" cy="206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3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</TotalTime>
  <Words>317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Courier New</vt:lpstr>
      <vt:lpstr>Levenim MT</vt:lpstr>
      <vt:lpstr>Tw Cen MT</vt:lpstr>
      <vt:lpstr>Tw Cen MT Condensed</vt:lpstr>
      <vt:lpstr>Wingdings</vt:lpstr>
      <vt:lpstr>Wingdings 3</vt:lpstr>
      <vt:lpstr>Integral</vt:lpstr>
      <vt:lpstr>Native Language Classification</vt:lpstr>
      <vt:lpstr>introduction</vt:lpstr>
      <vt:lpstr>Native Vs. Non-native</vt:lpstr>
      <vt:lpstr>Classification Model</vt:lpstr>
      <vt:lpstr>Function words</vt:lpstr>
      <vt:lpstr>Date sets &amp; Tools</vt:lpstr>
      <vt:lpstr>Design &amp;Implementation details</vt:lpstr>
      <vt:lpstr>Design &amp; Implementation details</vt:lpstr>
      <vt:lpstr>Model Comparison??</vt:lpstr>
      <vt:lpstr>Results</vt:lpstr>
      <vt:lpstr>Conclusion &amp;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Language Classification</dc:title>
  <dc:creator>TAL-LAPTOP</dc:creator>
  <cp:lastModifiedBy>TAL-LAPTOP</cp:lastModifiedBy>
  <cp:revision>38</cp:revision>
  <dcterms:created xsi:type="dcterms:W3CDTF">2018-06-25T07:01:51Z</dcterms:created>
  <dcterms:modified xsi:type="dcterms:W3CDTF">2018-06-25T14:20:50Z</dcterms:modified>
</cp:coreProperties>
</file>