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7" r:id="rId3"/>
    <p:sldId id="265" r:id="rId4"/>
    <p:sldId id="276" r:id="rId5"/>
    <p:sldId id="263" r:id="rId6"/>
    <p:sldId id="271" r:id="rId7"/>
    <p:sldId id="260" r:id="rId8"/>
    <p:sldId id="267" r:id="rId9"/>
    <p:sldId id="279" r:id="rId10"/>
    <p:sldId id="280" r:id="rId11"/>
    <p:sldId id="281" r:id="rId12"/>
    <p:sldId id="259" r:id="rId13"/>
    <p:sldId id="282" r:id="rId14"/>
    <p:sldId id="264" r:id="rId15"/>
    <p:sldId id="261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D1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-1446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0DBE4C-6AB6-4BA2-57FC-DAA548B1B5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BD71E1-485B-5A3F-6BFD-901DD9975F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4F3470-ED75-1FCE-400A-CE4FD15A2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EDB440-E2F2-A3AD-EAE3-8D2CAC361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0AD203-252F-3B44-826A-D97DA0730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529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6584F8-4D17-47BF-D4CC-8888B16AD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E109540-7630-B9D2-59C0-B8FAB9B023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5FBB7B-3747-2429-2914-FA4A66E43B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591B34-194E-5CD2-3780-134C04FE5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A79E2D-9A11-7D77-45A7-3ABFFCF68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83C160-2ED1-7E77-5607-F4D218322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7832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157D39-EE8C-8E9A-B4A8-6FAC292DD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8CC399-EA96-04FA-9607-A3EB8F9817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8C4135-1F23-6958-4EAF-69B463F24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FD826D-9F31-BE1A-50B0-4789C77C0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71AA0A-E658-C628-177F-C5854C526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017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19FB527-B31C-BAA1-6530-3485395A98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A33E080-4B0B-2411-780B-ABCB9D6AEC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77F8BB-E7F2-2856-C0AD-FD9836A66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A0D645-8DBA-26F1-14BA-A3FBA0A98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7500E0-7D34-6A87-39BF-A960B573E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273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635A8-239B-AF02-1BD0-F11A92F8F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8CEC23-52EB-9C6D-1837-F5CB942E8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33D75-5DA6-1B48-E245-8E3857A64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05C966-478A-EB11-4FCD-A00BF979E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2E2233-5BE8-DE57-FE65-B8D2D6E3C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404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0C84C5-5CE2-2708-C895-634D7E17A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01B3B8-18F1-8FF8-0468-798D2572F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F6B78E-90C5-518E-37C9-F7A5E334A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A64458-618B-26A3-68FF-4E112BF12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3CEB34-0AF1-4011-9376-0E8AF163E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6742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6B325C-C04C-CED1-CA15-507D66325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A14FBF-5C46-0405-1125-2A926B3F02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F5BC3C-CD15-2944-A191-E13B9C0C03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7167CC-9991-E8C9-84DA-190F0C44E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A0C366-6D15-B0CF-CB9D-BDDF1E9F1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DE4103-0B93-E186-CE02-1ED164D84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048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276AD1-979E-402F-E9F1-5A3ECDBE9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8870D1-2DAE-DC06-4FA8-0D3B61D58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EDA8C3-91DD-F2D3-0E49-598CEB4976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F7E78C7-595E-BE56-4D77-81FC142196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568ABE3-4069-9FF3-C6F8-3EA08D234A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72955B4-8C2B-C888-4268-ADE80685B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6AB6CE3-0E3C-A1A1-AA0E-03E96E6F3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EFEB185-C8CA-042E-E1B7-4B98AB77E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64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4D0620-B5AB-83D3-52D3-2F409BD94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1C68FB4-81E1-E60C-DC76-089908007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C0E8393-4389-0536-FFF8-C97A36FC3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2DF9DD9-583A-C280-CC96-5F83BEA0D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155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CE1F8B1-FE97-EBDD-586C-427AC770AA06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0A14D8B-51E1-F074-3EA5-355980A34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2BE1A9C-5DA1-0E03-470E-5084EB488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206011-375F-0349-6281-DF92B5717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353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CE1F8B1-FE97-EBDD-586C-427AC770AA06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0A14D8B-51E1-F074-3EA5-355980A34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2BE1A9C-5DA1-0E03-470E-5084EB488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206011-375F-0349-6281-DF92B5717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154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7DFC04-71E8-CE79-C70A-969F15B4F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6D804F-014B-F5DB-06B1-6931CC231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1CB576-98E5-D082-9FDA-7188A503A0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1AEBDA-89D8-E4DD-252A-2C2B7EA7C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FC1B2A-0F3A-CCC3-CFF4-0667D0195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8FA124-8081-9889-3E89-EAF00E8C7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769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B57034A-7644-C986-9AB7-1881E867E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A744D4-17D8-0666-66EC-9368DD65FD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844947-220B-A9D8-71B8-AE97F4F31A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F6A0F-3B97-4D8F-957A-977AD0ADBB82}" type="datetimeFigureOut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7D3C01-4B9B-3D7B-D06B-9E317A8DEF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122AF7-5B72-5003-E0B6-54EF57E067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758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KakaoTalk_20230724_092651049.mp4" TargetMode="External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62373B2-4EA6-2CDE-D075-EDEFFD2298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F849161-DC9F-855D-AA0D-D60E10DB2496}"/>
              </a:ext>
            </a:extLst>
          </p:cNvPr>
          <p:cNvSpPr txBox="1"/>
          <p:nvPr/>
        </p:nvSpPr>
        <p:spPr>
          <a:xfrm>
            <a:off x="7588835" y="714687"/>
            <a:ext cx="446934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초음파센서를 이용한 </a:t>
            </a:r>
            <a:endParaRPr lang="en-US" altLang="ko-KR" sz="3200" dirty="0">
              <a:solidFill>
                <a:schemeClr val="bg1"/>
              </a:solidFill>
            </a:endParaRPr>
          </a:p>
          <a:p>
            <a:r>
              <a:rPr lang="ko-KR" altLang="en-US" sz="3200" dirty="0">
                <a:solidFill>
                  <a:schemeClr val="bg1"/>
                </a:solidFill>
              </a:rPr>
              <a:t>레이더 구현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BD6661-3032-A530-C15E-C5E620F4FB90}"/>
              </a:ext>
            </a:extLst>
          </p:cNvPr>
          <p:cNvSpPr txBox="1"/>
          <p:nvPr/>
        </p:nvSpPr>
        <p:spPr>
          <a:xfrm>
            <a:off x="9802043" y="2462156"/>
            <a:ext cx="2256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dirty="0">
                <a:solidFill>
                  <a:schemeClr val="bg1"/>
                </a:solidFill>
              </a:rPr>
              <a:t>발표자</a:t>
            </a:r>
            <a:r>
              <a:rPr lang="ko-KR" altLang="en-US" sz="1200" dirty="0">
                <a:solidFill>
                  <a:schemeClr val="bg1"/>
                </a:solidFill>
              </a:rPr>
              <a:t>      </a:t>
            </a:r>
            <a:r>
              <a:rPr lang="ko-KR" altLang="en-US" sz="2400" dirty="0">
                <a:solidFill>
                  <a:schemeClr val="bg1"/>
                </a:solidFill>
              </a:rPr>
              <a:t>이재성</a:t>
            </a:r>
          </a:p>
        </p:txBody>
      </p:sp>
    </p:spTree>
    <p:extLst>
      <p:ext uri="{BB962C8B-B14F-4D97-AF65-F5344CB8AC3E}">
        <p14:creationId xmlns:p14="http://schemas.microsoft.com/office/powerpoint/2010/main" val="1440754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3845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프로젝트 구성도 및 주요 코드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44991" y="375058"/>
            <a:ext cx="7889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3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EEE58553-7F92-002C-99C8-DC73258C84C7}"/>
              </a:ext>
            </a:extLst>
          </p:cNvPr>
          <p:cNvSpPr/>
          <p:nvPr/>
        </p:nvSpPr>
        <p:spPr>
          <a:xfrm>
            <a:off x="581685" y="962558"/>
            <a:ext cx="5209700" cy="5333999"/>
          </a:xfrm>
          <a:prstGeom prst="roundRect">
            <a:avLst>
              <a:gd name="adj" fmla="val 7815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4EA810-24CA-4194-8BC8-7FA68979AD44}"/>
              </a:ext>
            </a:extLst>
          </p:cNvPr>
          <p:cNvSpPr txBox="1"/>
          <p:nvPr/>
        </p:nvSpPr>
        <p:spPr>
          <a:xfrm>
            <a:off x="4598119" y="993121"/>
            <a:ext cx="9771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Setup</a:t>
            </a:r>
            <a:endParaRPr lang="ko-KR" altLang="en-US" sz="2000" b="1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7691DF1-01FA-4B6A-91BF-C0A5DED82CAF}"/>
              </a:ext>
            </a:extLst>
          </p:cNvPr>
          <p:cNvSpPr/>
          <p:nvPr/>
        </p:nvSpPr>
        <p:spPr>
          <a:xfrm>
            <a:off x="6415670" y="965200"/>
            <a:ext cx="5209700" cy="5334000"/>
          </a:xfrm>
          <a:prstGeom prst="roundRect">
            <a:avLst>
              <a:gd name="adj" fmla="val 7815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97C8CF3-E760-46A8-B183-E99DADD4CB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789" y="1393230"/>
            <a:ext cx="4683854" cy="4502211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7448822B-B545-4C45-985F-4A15C102478B}"/>
              </a:ext>
            </a:extLst>
          </p:cNvPr>
          <p:cNvSpPr txBox="1"/>
          <p:nvPr/>
        </p:nvSpPr>
        <p:spPr>
          <a:xfrm>
            <a:off x="10310232" y="993121"/>
            <a:ext cx="9771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Loop</a:t>
            </a:r>
            <a:endParaRPr lang="ko-KR" altLang="en-US" sz="20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291EE4C-8A12-4853-9D54-1D6C50A3A9B9}"/>
              </a:ext>
            </a:extLst>
          </p:cNvPr>
          <p:cNvSpPr txBox="1"/>
          <p:nvPr/>
        </p:nvSpPr>
        <p:spPr>
          <a:xfrm>
            <a:off x="6400615" y="5835590"/>
            <a:ext cx="520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/>
              <a:t>서보</a:t>
            </a:r>
            <a:r>
              <a:rPr lang="ko-KR" altLang="en-US" b="1" dirty="0"/>
              <a:t> 모터 및 초음파 센서 동작을 위한 코드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B30369E-DD29-4D4B-854B-35699ABEEF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9806" y="1393231"/>
            <a:ext cx="4387608" cy="213389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55D1511-F438-4197-BBC2-C6816E4644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7364" y="3582072"/>
            <a:ext cx="4387608" cy="21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06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3845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프로젝트 구성도 및 주요 코드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44991" y="375058"/>
            <a:ext cx="7889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3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EEE58553-7F92-002C-99C8-DC73258C84C7}"/>
              </a:ext>
            </a:extLst>
          </p:cNvPr>
          <p:cNvSpPr/>
          <p:nvPr/>
        </p:nvSpPr>
        <p:spPr>
          <a:xfrm>
            <a:off x="581685" y="1153059"/>
            <a:ext cx="5209700" cy="4851400"/>
          </a:xfrm>
          <a:prstGeom prst="roundRect">
            <a:avLst>
              <a:gd name="adj" fmla="val 7815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4EA810-24CA-4194-8BC8-7FA68979AD44}"/>
              </a:ext>
            </a:extLst>
          </p:cNvPr>
          <p:cNvSpPr txBox="1"/>
          <p:nvPr/>
        </p:nvSpPr>
        <p:spPr>
          <a:xfrm>
            <a:off x="4598119" y="1183621"/>
            <a:ext cx="9771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Loop</a:t>
            </a:r>
            <a:endParaRPr lang="ko-KR" altLang="en-US" sz="2000" b="1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7691DF1-01FA-4B6A-91BF-C0A5DED82CAF}"/>
              </a:ext>
            </a:extLst>
          </p:cNvPr>
          <p:cNvSpPr/>
          <p:nvPr/>
        </p:nvSpPr>
        <p:spPr>
          <a:xfrm>
            <a:off x="6415670" y="1155700"/>
            <a:ext cx="5209700" cy="4851400"/>
          </a:xfrm>
          <a:prstGeom prst="roundRect">
            <a:avLst>
              <a:gd name="adj" fmla="val 7815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516FFF5-166B-4774-B736-B9DC8F53E489}"/>
              </a:ext>
            </a:extLst>
          </p:cNvPr>
          <p:cNvSpPr txBox="1"/>
          <p:nvPr/>
        </p:nvSpPr>
        <p:spPr>
          <a:xfrm>
            <a:off x="10310232" y="1183621"/>
            <a:ext cx="9771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Loop</a:t>
            </a:r>
            <a:endParaRPr lang="ko-KR" altLang="en-US" sz="20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ECAA5-7C03-4796-B070-F6577F9D4FEE}"/>
              </a:ext>
            </a:extLst>
          </p:cNvPr>
          <p:cNvSpPr txBox="1"/>
          <p:nvPr/>
        </p:nvSpPr>
        <p:spPr>
          <a:xfrm>
            <a:off x="6400615" y="5519699"/>
            <a:ext cx="520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감지 거리 </a:t>
            </a:r>
            <a:r>
              <a:rPr lang="en-US" altLang="ko-KR" b="1" dirty="0"/>
              <a:t>10CM </a:t>
            </a:r>
            <a:r>
              <a:rPr lang="ko-KR" altLang="en-US" b="1" dirty="0"/>
              <a:t>이내 물체가 있을 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EC1DE3-309C-4EFE-8FBA-48C84F1E72C7}"/>
              </a:ext>
            </a:extLst>
          </p:cNvPr>
          <p:cNvSpPr txBox="1"/>
          <p:nvPr/>
        </p:nvSpPr>
        <p:spPr>
          <a:xfrm>
            <a:off x="581685" y="5519699"/>
            <a:ext cx="520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감지 거리 </a:t>
            </a:r>
            <a:r>
              <a:rPr lang="en-US" altLang="ko-KR" b="1" dirty="0"/>
              <a:t>150CM </a:t>
            </a:r>
            <a:r>
              <a:rPr lang="ko-KR" altLang="en-US" b="1" dirty="0"/>
              <a:t>이내 물체가 있을 시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9C89610-5F7B-4560-B823-CB151A5FE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189" y="1583730"/>
            <a:ext cx="4739453" cy="387726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F79947C-B637-4628-A077-233A30A332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6149" y="1583729"/>
            <a:ext cx="4710661" cy="387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167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2A698D1-AC2B-CEAB-F54A-380C941BE54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577B08C-719C-E261-6030-1403A831A13C}"/>
              </a:ext>
            </a:extLst>
          </p:cNvPr>
          <p:cNvSpPr/>
          <p:nvPr/>
        </p:nvSpPr>
        <p:spPr>
          <a:xfrm>
            <a:off x="-1212" y="3617"/>
            <a:ext cx="12192000" cy="68580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81B98E-E542-236B-E31A-60FC80800223}"/>
              </a:ext>
            </a:extLst>
          </p:cNvPr>
          <p:cNvSpPr txBox="1"/>
          <p:nvPr/>
        </p:nvSpPr>
        <p:spPr>
          <a:xfrm>
            <a:off x="799170" y="3044279"/>
            <a:ext cx="19886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bg1"/>
                </a:solidFill>
              </a:rPr>
              <a:t>Part</a:t>
            </a:r>
            <a:r>
              <a:rPr lang="ko-KR" altLang="en-US" sz="4400" b="1" dirty="0">
                <a:solidFill>
                  <a:schemeClr val="bg1"/>
                </a:solidFill>
              </a:rPr>
              <a:t> </a:t>
            </a:r>
            <a:r>
              <a:rPr lang="en-US" altLang="ko-KR" sz="4400" b="1" dirty="0">
                <a:solidFill>
                  <a:schemeClr val="bg1"/>
                </a:solidFill>
              </a:rPr>
              <a:t>4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992AEF-1BB4-51E1-AE7C-37CE647536EE}"/>
              </a:ext>
            </a:extLst>
          </p:cNvPr>
          <p:cNvSpPr txBox="1"/>
          <p:nvPr/>
        </p:nvSpPr>
        <p:spPr>
          <a:xfrm>
            <a:off x="2787805" y="3044278"/>
            <a:ext cx="46389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>
                <a:solidFill>
                  <a:schemeClr val="bg1"/>
                </a:solidFill>
              </a:rPr>
              <a:t>프로젝트 결과</a:t>
            </a:r>
          </a:p>
        </p:txBody>
      </p:sp>
    </p:spTree>
    <p:extLst>
      <p:ext uri="{BB962C8B-B14F-4D97-AF65-F5344CB8AC3E}">
        <p14:creationId xmlns:p14="http://schemas.microsoft.com/office/powerpoint/2010/main" val="18467249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1965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프로젝트 결과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92376" y="375058"/>
            <a:ext cx="6942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4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EEE58553-7F92-002C-99C8-DC73258C84C7}"/>
              </a:ext>
            </a:extLst>
          </p:cNvPr>
          <p:cNvSpPr/>
          <p:nvPr/>
        </p:nvSpPr>
        <p:spPr>
          <a:xfrm>
            <a:off x="581685" y="1153058"/>
            <a:ext cx="5209700" cy="5329883"/>
          </a:xfrm>
          <a:prstGeom prst="roundRect">
            <a:avLst>
              <a:gd name="adj" fmla="val 7815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7691DF1-01FA-4B6A-91BF-C0A5DED82CAF}"/>
              </a:ext>
            </a:extLst>
          </p:cNvPr>
          <p:cNvSpPr/>
          <p:nvPr/>
        </p:nvSpPr>
        <p:spPr>
          <a:xfrm>
            <a:off x="6415670" y="1155699"/>
            <a:ext cx="5209700" cy="5327241"/>
          </a:xfrm>
          <a:prstGeom prst="roundRect">
            <a:avLst>
              <a:gd name="adj" fmla="val 7815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EC1DE3-309C-4EFE-8FBA-48C84F1E72C7}"/>
              </a:ext>
            </a:extLst>
          </p:cNvPr>
          <p:cNvSpPr txBox="1"/>
          <p:nvPr/>
        </p:nvSpPr>
        <p:spPr>
          <a:xfrm>
            <a:off x="566630" y="5223650"/>
            <a:ext cx="520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감지 거리 </a:t>
            </a:r>
            <a:r>
              <a:rPr lang="en-US" altLang="ko-KR" b="1" dirty="0"/>
              <a:t>10CM </a:t>
            </a:r>
            <a:r>
              <a:rPr lang="ko-KR" altLang="en-US" b="1" dirty="0"/>
              <a:t>이내 물체가 있을 시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88F7A20-4091-4A61-ABD5-4392D965C13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66" y="1392661"/>
            <a:ext cx="4589477" cy="378884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AE353E3-34A3-4C85-AAAA-6E2AC2FD3C7A}"/>
              </a:ext>
            </a:extLst>
          </p:cNvPr>
          <p:cNvSpPr txBox="1"/>
          <p:nvPr/>
        </p:nvSpPr>
        <p:spPr>
          <a:xfrm>
            <a:off x="551575" y="5533894"/>
            <a:ext cx="5209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(LCD</a:t>
            </a:r>
            <a:r>
              <a:rPr lang="ko-KR" altLang="en-US" sz="1600" b="1" dirty="0"/>
              <a:t>창에 거리가 표시되며 </a:t>
            </a:r>
            <a:r>
              <a:rPr lang="ko-KR" altLang="en-US" sz="1600" b="1" dirty="0" err="1"/>
              <a:t>이모티콘이</a:t>
            </a:r>
            <a:r>
              <a:rPr lang="ko-KR" altLang="en-US" sz="1600" b="1" dirty="0"/>
              <a:t> 가까워진다</a:t>
            </a:r>
            <a:r>
              <a:rPr lang="en-US" altLang="ko-KR" sz="1600" b="1" dirty="0"/>
              <a:t>.)</a:t>
            </a:r>
            <a:endParaRPr lang="ko-KR" altLang="en-US" sz="1600" b="1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63ADC58-70E4-4782-8140-CAB439C7DD5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5325" y="1394479"/>
            <a:ext cx="4643309" cy="378413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86B8136-A0FE-433D-BD67-86C1A21A7306}"/>
              </a:ext>
            </a:extLst>
          </p:cNvPr>
          <p:cNvSpPr txBox="1"/>
          <p:nvPr/>
        </p:nvSpPr>
        <p:spPr>
          <a:xfrm>
            <a:off x="6385560" y="5223650"/>
            <a:ext cx="520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감지 거리 </a:t>
            </a:r>
            <a:r>
              <a:rPr lang="en-US" altLang="ko-KR" b="1" dirty="0"/>
              <a:t>40CM </a:t>
            </a:r>
            <a:r>
              <a:rPr lang="ko-KR" altLang="en-US" b="1" dirty="0"/>
              <a:t>이내 물체가 있을 시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AD8CDA1-E54B-4FFD-9EF0-DB3D509A8409}"/>
              </a:ext>
            </a:extLst>
          </p:cNvPr>
          <p:cNvSpPr txBox="1"/>
          <p:nvPr/>
        </p:nvSpPr>
        <p:spPr>
          <a:xfrm>
            <a:off x="559103" y="5821023"/>
            <a:ext cx="5209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(</a:t>
            </a:r>
            <a:r>
              <a:rPr lang="ko-KR" altLang="en-US" sz="1600" b="1" dirty="0"/>
              <a:t>거리에 따라 </a:t>
            </a:r>
            <a:r>
              <a:rPr lang="ko-KR" altLang="en-US" sz="1600" b="1" dirty="0" err="1"/>
              <a:t>부저음과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LED </a:t>
            </a:r>
            <a:r>
              <a:rPr lang="ko-KR" altLang="en-US" sz="1600" b="1" dirty="0"/>
              <a:t>깜빡임이 다르게 동작</a:t>
            </a:r>
            <a:r>
              <a:rPr lang="en-US" altLang="ko-KR" sz="1600" b="1" dirty="0"/>
              <a:t>.)</a:t>
            </a:r>
            <a:endParaRPr lang="ko-KR" altLang="en-US" sz="16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DB720F8-407A-4654-BAD0-6C2CA5C7C4E2}"/>
              </a:ext>
            </a:extLst>
          </p:cNvPr>
          <p:cNvSpPr txBox="1"/>
          <p:nvPr/>
        </p:nvSpPr>
        <p:spPr>
          <a:xfrm>
            <a:off x="6355450" y="5533894"/>
            <a:ext cx="5209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(LCD</a:t>
            </a:r>
            <a:r>
              <a:rPr lang="ko-KR" altLang="en-US" sz="1600" b="1" dirty="0"/>
              <a:t>창에 거리가 표시되며 </a:t>
            </a:r>
            <a:r>
              <a:rPr lang="ko-KR" altLang="en-US" sz="1600" b="1" dirty="0" err="1"/>
              <a:t>이모티콘이</a:t>
            </a:r>
            <a:r>
              <a:rPr lang="ko-KR" altLang="en-US" sz="1600" b="1" dirty="0"/>
              <a:t> 가까워진다</a:t>
            </a:r>
            <a:r>
              <a:rPr lang="en-US" altLang="ko-KR" sz="1600" b="1" dirty="0"/>
              <a:t>.)</a:t>
            </a:r>
            <a:endParaRPr lang="ko-KR" altLang="en-US" sz="16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639826-A253-40B3-A9D0-53990192AB45}"/>
              </a:ext>
            </a:extLst>
          </p:cNvPr>
          <p:cNvSpPr txBox="1"/>
          <p:nvPr/>
        </p:nvSpPr>
        <p:spPr>
          <a:xfrm>
            <a:off x="6362978" y="5821023"/>
            <a:ext cx="5209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(</a:t>
            </a:r>
            <a:r>
              <a:rPr lang="ko-KR" altLang="en-US" sz="1600" b="1" dirty="0"/>
              <a:t>거리에 따라 </a:t>
            </a:r>
            <a:r>
              <a:rPr lang="ko-KR" altLang="en-US" sz="1600" b="1" dirty="0" err="1"/>
              <a:t>부저음과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LED </a:t>
            </a:r>
            <a:r>
              <a:rPr lang="ko-KR" altLang="en-US" sz="1600" b="1" dirty="0"/>
              <a:t>깜빡임이 다르게 동작</a:t>
            </a:r>
            <a:r>
              <a:rPr lang="en-US" altLang="ko-KR" sz="1600" b="1" dirty="0"/>
              <a:t>.)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773305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DCA9C09-084A-6E76-4DBF-A458121FEDA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2C3DE98-E9DC-B0B4-77D3-B616FF05B1F9}"/>
              </a:ext>
            </a:extLst>
          </p:cNvPr>
          <p:cNvCxnSpPr>
            <a:cxnSpLocks/>
          </p:cNvCxnSpPr>
          <p:nvPr/>
        </p:nvCxnSpPr>
        <p:spPr>
          <a:xfrm flipH="1">
            <a:off x="4889500" y="1032232"/>
            <a:ext cx="15240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874F3DE-B72A-8C64-EE6B-5EF9AB78C5E9}"/>
              </a:ext>
            </a:extLst>
          </p:cNvPr>
          <p:cNvSpPr txBox="1"/>
          <p:nvPr/>
        </p:nvSpPr>
        <p:spPr>
          <a:xfrm flipH="1">
            <a:off x="454906" y="678289"/>
            <a:ext cx="48409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/>
              <a:t>결과 영상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3D81A1-9970-4546-9D12-042EA4AA466E}"/>
              </a:ext>
            </a:extLst>
          </p:cNvPr>
          <p:cNvSpPr txBox="1"/>
          <p:nvPr/>
        </p:nvSpPr>
        <p:spPr>
          <a:xfrm>
            <a:off x="454906" y="1446395"/>
            <a:ext cx="3226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hlinkClick r:id="rId3" action="ppaction://hlinkfile"/>
              </a:rPr>
              <a:t>http://m.site.naver.com/1bvOl</a:t>
            </a:r>
            <a:endParaRPr lang="ko-KR" altLang="en-US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59001C9-0D51-4A4B-89BA-A9CA4E6003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99" y="1875947"/>
            <a:ext cx="4533900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2805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9F0FC4F5-EC45-29CD-6320-BBA01AE4F45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BE0B2E8-6EED-02A4-D334-A477241D0FA3}"/>
              </a:ext>
            </a:extLst>
          </p:cNvPr>
          <p:cNvSpPr/>
          <p:nvPr/>
        </p:nvSpPr>
        <p:spPr>
          <a:xfrm>
            <a:off x="3876907" y="2920581"/>
            <a:ext cx="4438186" cy="10593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41A7F5-4BA9-765E-1807-7E93A431E5EF}"/>
              </a:ext>
            </a:extLst>
          </p:cNvPr>
          <p:cNvSpPr txBox="1"/>
          <p:nvPr/>
        </p:nvSpPr>
        <p:spPr>
          <a:xfrm>
            <a:off x="4893587" y="3107472"/>
            <a:ext cx="24048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458530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D1509161-0BC2-8A21-22DE-F9861A891D66}"/>
              </a:ext>
            </a:extLst>
          </p:cNvPr>
          <p:cNvSpPr/>
          <p:nvPr/>
        </p:nvSpPr>
        <p:spPr>
          <a:xfrm>
            <a:off x="363447" y="335362"/>
            <a:ext cx="5732553" cy="57894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9D9AF3-E4EA-F976-6ECD-F94DB6D9E9D3}"/>
              </a:ext>
            </a:extLst>
          </p:cNvPr>
          <p:cNvSpPr txBox="1"/>
          <p:nvPr/>
        </p:nvSpPr>
        <p:spPr>
          <a:xfrm>
            <a:off x="469659" y="385528"/>
            <a:ext cx="678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chemeClr val="bg1"/>
                </a:solidFill>
              </a:rPr>
              <a:t>목차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1ECB9D-E48D-40AF-F16A-4D3E9CC9D55A}"/>
              </a:ext>
            </a:extLst>
          </p:cNvPr>
          <p:cNvSpPr txBox="1"/>
          <p:nvPr/>
        </p:nvSpPr>
        <p:spPr>
          <a:xfrm>
            <a:off x="1363302" y="1871175"/>
            <a:ext cx="328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b="1" dirty="0"/>
              <a:t>1</a:t>
            </a:r>
            <a:endParaRPr lang="ko-KR" altLang="en-US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BDA43A-4581-DBE0-FD7B-5C816476A353}"/>
              </a:ext>
            </a:extLst>
          </p:cNvPr>
          <p:cNvSpPr txBox="1"/>
          <p:nvPr/>
        </p:nvSpPr>
        <p:spPr>
          <a:xfrm>
            <a:off x="1871127" y="1871175"/>
            <a:ext cx="19832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/>
              <a:t>프로젝트      개요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7C7678-80F6-3924-C59D-E33E1CB898EE}"/>
              </a:ext>
            </a:extLst>
          </p:cNvPr>
          <p:cNvSpPr txBox="1"/>
          <p:nvPr/>
        </p:nvSpPr>
        <p:spPr>
          <a:xfrm>
            <a:off x="1320020" y="3042050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b="1" dirty="0"/>
              <a:t>2</a:t>
            </a:r>
            <a:endParaRPr lang="ko-KR" altLang="en-US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2B0898-E275-82DD-B9C0-6286BB43A98F}"/>
              </a:ext>
            </a:extLst>
          </p:cNvPr>
          <p:cNvSpPr txBox="1"/>
          <p:nvPr/>
        </p:nvSpPr>
        <p:spPr>
          <a:xfrm>
            <a:off x="1871127" y="3042050"/>
            <a:ext cx="2704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/>
              <a:t>프로젝트      주요      부품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5F8CCE-B7ED-E5A8-CFF4-99CC36041BD1}"/>
              </a:ext>
            </a:extLst>
          </p:cNvPr>
          <p:cNvSpPr txBox="1"/>
          <p:nvPr/>
        </p:nvSpPr>
        <p:spPr>
          <a:xfrm>
            <a:off x="1310402" y="4212925"/>
            <a:ext cx="381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b="1" dirty="0"/>
              <a:t>3</a:t>
            </a:r>
            <a:endParaRPr lang="ko-KR" altLang="en-US" sz="24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3EC72C-A8CE-5E15-6859-2C137438EB0E}"/>
              </a:ext>
            </a:extLst>
          </p:cNvPr>
          <p:cNvSpPr txBox="1"/>
          <p:nvPr/>
        </p:nvSpPr>
        <p:spPr>
          <a:xfrm>
            <a:off x="1871127" y="4212925"/>
            <a:ext cx="39645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/>
              <a:t>프로젝트      구성도      및      주요 코드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2C0309-AF1A-4D0F-2E02-EA7BA1E13B5F}"/>
              </a:ext>
            </a:extLst>
          </p:cNvPr>
          <p:cNvSpPr txBox="1"/>
          <p:nvPr/>
        </p:nvSpPr>
        <p:spPr>
          <a:xfrm>
            <a:off x="1305594" y="5383800"/>
            <a:ext cx="386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b="1" dirty="0"/>
              <a:t>4</a:t>
            </a:r>
            <a:endParaRPr lang="ko-KR" altLang="en-US" sz="24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380EC8-E2D3-F0BC-E54F-24FF3AA6642C}"/>
              </a:ext>
            </a:extLst>
          </p:cNvPr>
          <p:cNvSpPr txBox="1"/>
          <p:nvPr/>
        </p:nvSpPr>
        <p:spPr>
          <a:xfrm>
            <a:off x="1871127" y="5383800"/>
            <a:ext cx="19832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/>
              <a:t>프로젝트      결과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7576DF1-FC6E-2979-0360-4604751EE636}"/>
              </a:ext>
            </a:extLst>
          </p:cNvPr>
          <p:cNvSpPr txBox="1"/>
          <p:nvPr/>
        </p:nvSpPr>
        <p:spPr>
          <a:xfrm>
            <a:off x="1058842" y="559043"/>
            <a:ext cx="19078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a table of contents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31AE7FB-AC2F-4F03-B5BA-FA884DDB984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5999" y="335361"/>
            <a:ext cx="6152785" cy="6522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662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407A9AE-462E-CFBB-091B-4537C237023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F734055-1EB4-4696-4B0E-7A39B079150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465EEC-08D3-0912-69A9-18612002919B}"/>
              </a:ext>
            </a:extLst>
          </p:cNvPr>
          <p:cNvSpPr txBox="1"/>
          <p:nvPr/>
        </p:nvSpPr>
        <p:spPr>
          <a:xfrm>
            <a:off x="799170" y="3044279"/>
            <a:ext cx="19886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bg1"/>
                </a:solidFill>
              </a:rPr>
              <a:t>Part</a:t>
            </a:r>
            <a:r>
              <a:rPr lang="ko-KR" altLang="en-US" sz="4400" b="1" dirty="0">
                <a:solidFill>
                  <a:schemeClr val="bg1"/>
                </a:solidFill>
              </a:rPr>
              <a:t> </a:t>
            </a:r>
            <a:r>
              <a:rPr lang="en-US" altLang="ko-KR" sz="4400" b="1" dirty="0">
                <a:solidFill>
                  <a:schemeClr val="bg1"/>
                </a:solidFill>
              </a:rPr>
              <a:t>1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B040DA-A862-FA15-1BE8-0698FA3F1E2A}"/>
              </a:ext>
            </a:extLst>
          </p:cNvPr>
          <p:cNvSpPr txBox="1"/>
          <p:nvPr/>
        </p:nvSpPr>
        <p:spPr>
          <a:xfrm>
            <a:off x="2787805" y="3044278"/>
            <a:ext cx="46389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>
                <a:solidFill>
                  <a:schemeClr val="bg1"/>
                </a:solidFill>
              </a:rPr>
              <a:t>프로젝트  개요</a:t>
            </a:r>
          </a:p>
        </p:txBody>
      </p:sp>
    </p:spTree>
    <p:extLst>
      <p:ext uri="{BB962C8B-B14F-4D97-AF65-F5344CB8AC3E}">
        <p14:creationId xmlns:p14="http://schemas.microsoft.com/office/powerpoint/2010/main" val="3122247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1965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프로젝트 개요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66634" y="375058"/>
            <a:ext cx="7457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1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B621C4-50A1-E0A1-9B0A-B13057CA015D}"/>
              </a:ext>
            </a:extLst>
          </p:cNvPr>
          <p:cNvSpPr txBox="1"/>
          <p:nvPr/>
        </p:nvSpPr>
        <p:spPr>
          <a:xfrm>
            <a:off x="890318" y="2214801"/>
            <a:ext cx="617508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/>
              <a:t>● 프로젝트명 </a:t>
            </a:r>
            <a:r>
              <a:rPr lang="en-US" altLang="ko-KR" sz="2200" dirty="0"/>
              <a:t>: </a:t>
            </a:r>
            <a:r>
              <a:rPr lang="ko-KR" altLang="en-US" sz="2200" dirty="0"/>
              <a:t>초음파센서를 이용한 레이더 구현</a:t>
            </a:r>
          </a:p>
        </p:txBody>
      </p:sp>
      <p:sp>
        <p:nvSpPr>
          <p:cNvPr id="3" name="양쪽 대괄호 2">
            <a:extLst>
              <a:ext uri="{FF2B5EF4-FFF2-40B4-BE49-F238E27FC236}">
                <a16:creationId xmlns:a16="http://schemas.microsoft.com/office/drawing/2014/main" id="{C42A6189-1455-DA23-634F-250F77E68404}"/>
              </a:ext>
            </a:extLst>
          </p:cNvPr>
          <p:cNvSpPr/>
          <p:nvPr/>
        </p:nvSpPr>
        <p:spPr>
          <a:xfrm>
            <a:off x="624468" y="2129883"/>
            <a:ext cx="10838986" cy="3077737"/>
          </a:xfrm>
          <a:prstGeom prst="bracketPair">
            <a:avLst>
              <a:gd name="adj" fmla="val 123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7FB2AE-F3B2-48F1-BB1E-096B9695B9B8}"/>
              </a:ext>
            </a:extLst>
          </p:cNvPr>
          <p:cNvSpPr txBox="1"/>
          <p:nvPr/>
        </p:nvSpPr>
        <p:spPr>
          <a:xfrm>
            <a:off x="890318" y="3004622"/>
            <a:ext cx="99453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/>
              <a:t>● 프로젝트 목표 </a:t>
            </a:r>
            <a:r>
              <a:rPr lang="en-US" altLang="ko-KR" sz="2200" dirty="0"/>
              <a:t>: </a:t>
            </a:r>
            <a:r>
              <a:rPr lang="ko-KR" altLang="en-US" sz="2200" dirty="0"/>
              <a:t>초음파센서를 통한 거리에 대한 물체 감지를 활용한 침입 방범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4A14AF-666A-4E2F-9045-C069AF94A52E}"/>
              </a:ext>
            </a:extLst>
          </p:cNvPr>
          <p:cNvSpPr txBox="1"/>
          <p:nvPr/>
        </p:nvSpPr>
        <p:spPr>
          <a:xfrm>
            <a:off x="883296" y="3780554"/>
            <a:ext cx="45419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/>
              <a:t>● 개발 환경 </a:t>
            </a:r>
            <a:r>
              <a:rPr lang="en-US" altLang="ko-KR" sz="2200" dirty="0"/>
              <a:t>: Arduino IDE, C(Arduino)</a:t>
            </a:r>
            <a:endParaRPr lang="ko-KR" altLang="en-US" sz="2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11CACD-5822-4570-8DC6-A9F76DB68697}"/>
              </a:ext>
            </a:extLst>
          </p:cNvPr>
          <p:cNvSpPr txBox="1"/>
          <p:nvPr/>
        </p:nvSpPr>
        <p:spPr>
          <a:xfrm>
            <a:off x="890318" y="4570375"/>
            <a:ext cx="223971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/>
              <a:t>● 개발 기간 </a:t>
            </a:r>
            <a:r>
              <a:rPr lang="en-US" altLang="ko-KR" sz="2200" dirty="0"/>
              <a:t>: 3</a:t>
            </a:r>
            <a:r>
              <a:rPr lang="ko-KR" altLang="en-US" sz="2200" dirty="0"/>
              <a:t>일</a:t>
            </a:r>
          </a:p>
        </p:txBody>
      </p:sp>
    </p:spTree>
    <p:extLst>
      <p:ext uri="{BB962C8B-B14F-4D97-AF65-F5344CB8AC3E}">
        <p14:creationId xmlns:p14="http://schemas.microsoft.com/office/powerpoint/2010/main" val="3477998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32BEE53-4B61-DAB6-9DBA-F97860897FA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41804E4-E7F3-922A-81AC-F4DDF8567DE5}"/>
              </a:ext>
            </a:extLst>
          </p:cNvPr>
          <p:cNvSpPr txBox="1"/>
          <p:nvPr/>
        </p:nvSpPr>
        <p:spPr>
          <a:xfrm>
            <a:off x="799170" y="3044279"/>
            <a:ext cx="19886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bg1"/>
                </a:solidFill>
              </a:rPr>
              <a:t>Part</a:t>
            </a:r>
            <a:r>
              <a:rPr lang="ko-KR" altLang="en-US" sz="4400" b="1" dirty="0">
                <a:solidFill>
                  <a:schemeClr val="bg1"/>
                </a:solidFill>
              </a:rPr>
              <a:t> </a:t>
            </a:r>
            <a:r>
              <a:rPr lang="en-US" altLang="ko-KR" sz="4400" b="1" dirty="0">
                <a:solidFill>
                  <a:schemeClr val="bg1"/>
                </a:solidFill>
              </a:rPr>
              <a:t>2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41C1D6-65FC-68C4-066D-56830194DDBD}"/>
              </a:ext>
            </a:extLst>
          </p:cNvPr>
          <p:cNvSpPr txBox="1"/>
          <p:nvPr/>
        </p:nvSpPr>
        <p:spPr>
          <a:xfrm>
            <a:off x="2787804" y="3044278"/>
            <a:ext cx="50417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>
                <a:solidFill>
                  <a:schemeClr val="bg1"/>
                </a:solidFill>
              </a:rPr>
              <a:t>프로젝트 주요 부품</a:t>
            </a:r>
          </a:p>
        </p:txBody>
      </p:sp>
    </p:spTree>
    <p:extLst>
      <p:ext uri="{BB962C8B-B14F-4D97-AF65-F5344CB8AC3E}">
        <p14:creationId xmlns:p14="http://schemas.microsoft.com/office/powerpoint/2010/main" val="3981863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2592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프로젝트 주요 부품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48198" y="375058"/>
            <a:ext cx="782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2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222" name="직사각형 221">
            <a:extLst>
              <a:ext uri="{FF2B5EF4-FFF2-40B4-BE49-F238E27FC236}">
                <a16:creationId xmlns:a16="http://schemas.microsoft.com/office/drawing/2014/main" id="{7C9BE4E9-156B-8E0C-C019-B10333A27E8A}"/>
              </a:ext>
            </a:extLst>
          </p:cNvPr>
          <p:cNvSpPr/>
          <p:nvPr/>
        </p:nvSpPr>
        <p:spPr>
          <a:xfrm>
            <a:off x="928225" y="1866900"/>
            <a:ext cx="2041451" cy="4013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" name="직사각형 222">
            <a:extLst>
              <a:ext uri="{FF2B5EF4-FFF2-40B4-BE49-F238E27FC236}">
                <a16:creationId xmlns:a16="http://schemas.microsoft.com/office/drawing/2014/main" id="{944FB815-C68C-6B3F-1909-8BBB18AF8BBF}"/>
              </a:ext>
            </a:extLst>
          </p:cNvPr>
          <p:cNvSpPr/>
          <p:nvPr/>
        </p:nvSpPr>
        <p:spPr>
          <a:xfrm>
            <a:off x="928225" y="1866900"/>
            <a:ext cx="2041451" cy="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CF828576-7B84-088B-DEEB-F9002C696CFA}"/>
              </a:ext>
            </a:extLst>
          </p:cNvPr>
          <p:cNvSpPr txBox="1"/>
          <p:nvPr/>
        </p:nvSpPr>
        <p:spPr>
          <a:xfrm>
            <a:off x="980255" y="1948329"/>
            <a:ext cx="1906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초음파 거리 센서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(HC-SR04)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8895BA30-E2A7-E4BA-F461-13EEAFD38C7F}"/>
              </a:ext>
            </a:extLst>
          </p:cNvPr>
          <p:cNvSpPr txBox="1"/>
          <p:nvPr/>
        </p:nvSpPr>
        <p:spPr>
          <a:xfrm>
            <a:off x="1104651" y="4137213"/>
            <a:ext cx="1682895" cy="1366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초음파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송신부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(Trig),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초음파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수신부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(Echo)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로 구성 되어 있으며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간편하게 초음파를 제어해 거리를 측정 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F6E15FE-6424-4AE4-A15C-1AF6E15C144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8919" y="2870042"/>
            <a:ext cx="1871725" cy="1120753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119835A2-0BC7-40CC-A6E0-F1852F3C6991}"/>
              </a:ext>
            </a:extLst>
          </p:cNvPr>
          <p:cNvSpPr/>
          <p:nvPr/>
        </p:nvSpPr>
        <p:spPr>
          <a:xfrm>
            <a:off x="3671425" y="1866900"/>
            <a:ext cx="2041451" cy="4013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108C2C4-1765-4EAE-B628-76D98251E997}"/>
              </a:ext>
            </a:extLst>
          </p:cNvPr>
          <p:cNvSpPr/>
          <p:nvPr/>
        </p:nvSpPr>
        <p:spPr>
          <a:xfrm>
            <a:off x="3671425" y="1866900"/>
            <a:ext cx="2041451" cy="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E0336B9-3C36-467C-86B8-88CFF541DF27}"/>
              </a:ext>
            </a:extLst>
          </p:cNvPr>
          <p:cNvSpPr txBox="1"/>
          <p:nvPr/>
        </p:nvSpPr>
        <p:spPr>
          <a:xfrm>
            <a:off x="4096155" y="1948329"/>
            <a:ext cx="1160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</a:rPr>
              <a:t>서보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모터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(SG90)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59AE65D-E42F-4B27-8D40-2466F4BE4987}"/>
              </a:ext>
            </a:extLst>
          </p:cNvPr>
          <p:cNvSpPr txBox="1"/>
          <p:nvPr/>
        </p:nvSpPr>
        <p:spPr>
          <a:xfrm>
            <a:off x="3850702" y="4137213"/>
            <a:ext cx="1682895" cy="1107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0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도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~180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도 회전이 가능하고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회전 위치를 제어할 수 있어 회전각도나 회전속도를 제어 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AA35EB7-B106-413E-9B1F-F9D8CE65C41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35152" y="2660402"/>
            <a:ext cx="1682895" cy="1476811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6916885A-157F-4D2E-9B9D-B3944DFC83E6}"/>
              </a:ext>
            </a:extLst>
          </p:cNvPr>
          <p:cNvSpPr/>
          <p:nvPr/>
        </p:nvSpPr>
        <p:spPr>
          <a:xfrm>
            <a:off x="6315399" y="1866900"/>
            <a:ext cx="2041451" cy="4013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A552FA8-E60C-439B-8C95-82AAB4F1DE7F}"/>
              </a:ext>
            </a:extLst>
          </p:cNvPr>
          <p:cNvSpPr/>
          <p:nvPr/>
        </p:nvSpPr>
        <p:spPr>
          <a:xfrm>
            <a:off x="6315399" y="1866900"/>
            <a:ext cx="2041451" cy="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03FB644-F8CB-412D-999E-AC4EEE311A99}"/>
              </a:ext>
            </a:extLst>
          </p:cNvPr>
          <p:cNvSpPr txBox="1"/>
          <p:nvPr/>
        </p:nvSpPr>
        <p:spPr>
          <a:xfrm>
            <a:off x="6444021" y="1948329"/>
            <a:ext cx="17531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LCD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디스플레이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(1602A)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E1F4C85-294D-4569-89CC-2C926120D0C8}"/>
              </a:ext>
            </a:extLst>
          </p:cNvPr>
          <p:cNvSpPr txBox="1"/>
          <p:nvPr/>
        </p:nvSpPr>
        <p:spPr>
          <a:xfrm>
            <a:off x="6479126" y="4137213"/>
            <a:ext cx="1682895" cy="1107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16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줄 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라인의 영문 텍스트를 표시가능한 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LCD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로서 일반적으로 가장  많이 사용 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09E4B0A0-4D8A-4B71-BF06-F0911EA76C5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79709" y="2809687"/>
            <a:ext cx="1881731" cy="910118"/>
          </a:xfrm>
          <a:prstGeom prst="rect">
            <a:avLst/>
          </a:prstGeom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id="{2E9AF79A-F10D-4B2F-80BC-89ABDD486884}"/>
              </a:ext>
            </a:extLst>
          </p:cNvPr>
          <p:cNvSpPr/>
          <p:nvPr/>
        </p:nvSpPr>
        <p:spPr>
          <a:xfrm>
            <a:off x="8959373" y="1866900"/>
            <a:ext cx="2041451" cy="4013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0BC6D3D-6B5F-4401-900F-9655685ED529}"/>
              </a:ext>
            </a:extLst>
          </p:cNvPr>
          <p:cNvSpPr/>
          <p:nvPr/>
        </p:nvSpPr>
        <p:spPr>
          <a:xfrm>
            <a:off x="8959373" y="1866900"/>
            <a:ext cx="2041451" cy="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C0271CF-110F-4272-9E0B-0B35B844C8B9}"/>
              </a:ext>
            </a:extLst>
          </p:cNvPr>
          <p:cNvSpPr txBox="1"/>
          <p:nvPr/>
        </p:nvSpPr>
        <p:spPr>
          <a:xfrm>
            <a:off x="9562227" y="1948329"/>
            <a:ext cx="804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Buzzer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AD036BA-E016-4307-BDAD-FC98BB11683E}"/>
              </a:ext>
            </a:extLst>
          </p:cNvPr>
          <p:cNvSpPr txBox="1"/>
          <p:nvPr/>
        </p:nvSpPr>
        <p:spPr>
          <a:xfrm>
            <a:off x="9135799" y="4137213"/>
            <a:ext cx="1682895" cy="1107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전기적으로 연결된 전기 코일이 작은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떨림판이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붙었다 떨어지면서 소리를 내는 부품 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8733053A-8DB6-42EF-9510-D16D04B58CF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47200" y="2785215"/>
            <a:ext cx="1270000" cy="121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648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E2422CF-CFC3-796C-FC39-C26B9ED51A3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DFE95CC-12E6-C0F0-2E9C-93DD5EBE0850}"/>
              </a:ext>
            </a:extLst>
          </p:cNvPr>
          <p:cNvSpPr txBox="1"/>
          <p:nvPr/>
        </p:nvSpPr>
        <p:spPr>
          <a:xfrm>
            <a:off x="799170" y="3044279"/>
            <a:ext cx="19886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bg1"/>
                </a:solidFill>
              </a:rPr>
              <a:t>Part</a:t>
            </a:r>
            <a:r>
              <a:rPr lang="ko-KR" altLang="en-US" sz="4400" b="1" dirty="0">
                <a:solidFill>
                  <a:schemeClr val="bg1"/>
                </a:solidFill>
              </a:rPr>
              <a:t> </a:t>
            </a:r>
            <a:r>
              <a:rPr lang="en-US" altLang="ko-KR" sz="4400" b="1" dirty="0">
                <a:solidFill>
                  <a:schemeClr val="bg1"/>
                </a:solidFill>
              </a:rPr>
              <a:t>3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AF10BF-1B11-89F0-7005-33A8AB2CCECF}"/>
              </a:ext>
            </a:extLst>
          </p:cNvPr>
          <p:cNvSpPr txBox="1"/>
          <p:nvPr/>
        </p:nvSpPr>
        <p:spPr>
          <a:xfrm>
            <a:off x="2787804" y="3044278"/>
            <a:ext cx="74102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>
                <a:solidFill>
                  <a:schemeClr val="bg1"/>
                </a:solidFill>
              </a:rPr>
              <a:t>프로젝트 구성도 및 주요 코드</a:t>
            </a:r>
          </a:p>
        </p:txBody>
      </p:sp>
    </p:spTree>
    <p:extLst>
      <p:ext uri="{BB962C8B-B14F-4D97-AF65-F5344CB8AC3E}">
        <p14:creationId xmlns:p14="http://schemas.microsoft.com/office/powerpoint/2010/main" val="1386265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3845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프로젝트 구성도 및 주요 코드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44991" y="375058"/>
            <a:ext cx="7889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3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EEE58553-7F92-002C-99C8-DC73258C84C7}"/>
              </a:ext>
            </a:extLst>
          </p:cNvPr>
          <p:cNvSpPr/>
          <p:nvPr/>
        </p:nvSpPr>
        <p:spPr>
          <a:xfrm>
            <a:off x="1515534" y="1138666"/>
            <a:ext cx="9367934" cy="5170916"/>
          </a:xfrm>
          <a:prstGeom prst="roundRect">
            <a:avLst>
              <a:gd name="adj" fmla="val 7815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2AE82B-FE47-B3D6-1EF5-453A2B0D7532}"/>
              </a:ext>
            </a:extLst>
          </p:cNvPr>
          <p:cNvSpPr txBox="1"/>
          <p:nvPr/>
        </p:nvSpPr>
        <p:spPr>
          <a:xfrm>
            <a:off x="4790957" y="6320266"/>
            <a:ext cx="15473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회로 구성도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76927B0-9AAD-43DA-AE19-F5410125A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097" y="1219278"/>
            <a:ext cx="8926171" cy="502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309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3845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프로젝트 구성도 및 주요 코드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44991" y="375058"/>
            <a:ext cx="7889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3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EEE58553-7F92-002C-99C8-DC73258C84C7}"/>
              </a:ext>
            </a:extLst>
          </p:cNvPr>
          <p:cNvSpPr/>
          <p:nvPr/>
        </p:nvSpPr>
        <p:spPr>
          <a:xfrm>
            <a:off x="581685" y="1153059"/>
            <a:ext cx="5209700" cy="4851400"/>
          </a:xfrm>
          <a:prstGeom prst="roundRect">
            <a:avLst>
              <a:gd name="adj" fmla="val 7815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4EA810-24CA-4194-8BC8-7FA68979AD44}"/>
              </a:ext>
            </a:extLst>
          </p:cNvPr>
          <p:cNvSpPr txBox="1"/>
          <p:nvPr/>
        </p:nvSpPr>
        <p:spPr>
          <a:xfrm>
            <a:off x="4598119" y="1183621"/>
            <a:ext cx="9771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Setup</a:t>
            </a:r>
            <a:endParaRPr lang="ko-KR" altLang="en-US" sz="2000" b="1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7691DF1-01FA-4B6A-91BF-C0A5DED82CAF}"/>
              </a:ext>
            </a:extLst>
          </p:cNvPr>
          <p:cNvSpPr/>
          <p:nvPr/>
        </p:nvSpPr>
        <p:spPr>
          <a:xfrm>
            <a:off x="6415670" y="1155700"/>
            <a:ext cx="5209700" cy="4851400"/>
          </a:xfrm>
          <a:prstGeom prst="roundRect">
            <a:avLst>
              <a:gd name="adj" fmla="val 7815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563747B-7C53-4843-8311-BD04FBDC52A1}"/>
              </a:ext>
            </a:extLst>
          </p:cNvPr>
          <p:cNvSpPr/>
          <p:nvPr/>
        </p:nvSpPr>
        <p:spPr>
          <a:xfrm>
            <a:off x="928225" y="1866900"/>
            <a:ext cx="4456575" cy="45076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BFC514-FF8A-4C0A-9A02-61EAE2622B03}"/>
              </a:ext>
            </a:extLst>
          </p:cNvPr>
          <p:cNvSpPr txBox="1"/>
          <p:nvPr/>
        </p:nvSpPr>
        <p:spPr>
          <a:xfrm>
            <a:off x="980255" y="1910229"/>
            <a:ext cx="4161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LCD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초기화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463B699-0653-4D65-9801-CF3FDC89BB2A}"/>
              </a:ext>
            </a:extLst>
          </p:cNvPr>
          <p:cNvSpPr/>
          <p:nvPr/>
        </p:nvSpPr>
        <p:spPr>
          <a:xfrm>
            <a:off x="928225" y="2849154"/>
            <a:ext cx="4456575" cy="45076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7CA40D4-089E-45F9-99D6-8F19516C32F3}"/>
              </a:ext>
            </a:extLst>
          </p:cNvPr>
          <p:cNvSpPr txBox="1"/>
          <p:nvPr/>
        </p:nvSpPr>
        <p:spPr>
          <a:xfrm>
            <a:off x="980255" y="2892483"/>
            <a:ext cx="4161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PIN MODE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설정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52E4A97-D3E0-49DB-91D2-9AE3689927F1}"/>
              </a:ext>
            </a:extLst>
          </p:cNvPr>
          <p:cNvSpPr/>
          <p:nvPr/>
        </p:nvSpPr>
        <p:spPr>
          <a:xfrm>
            <a:off x="928225" y="3831408"/>
            <a:ext cx="4456575" cy="45076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D1F5177-2510-4814-9BBC-7121A973AD30}"/>
              </a:ext>
            </a:extLst>
          </p:cNvPr>
          <p:cNvSpPr txBox="1"/>
          <p:nvPr/>
        </p:nvSpPr>
        <p:spPr>
          <a:xfrm>
            <a:off x="980255" y="3874737"/>
            <a:ext cx="4161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LCD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표시할 정의 문자 생성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5C49D53-DB93-4336-B597-E3B323EBAE44}"/>
              </a:ext>
            </a:extLst>
          </p:cNvPr>
          <p:cNvSpPr/>
          <p:nvPr/>
        </p:nvSpPr>
        <p:spPr>
          <a:xfrm>
            <a:off x="928225" y="4813662"/>
            <a:ext cx="4456575" cy="45076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7D86789-38D6-45CC-B50C-34553D55AB10}"/>
              </a:ext>
            </a:extLst>
          </p:cNvPr>
          <p:cNvSpPr txBox="1"/>
          <p:nvPr/>
        </p:nvSpPr>
        <p:spPr>
          <a:xfrm>
            <a:off x="980255" y="4856991"/>
            <a:ext cx="4161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시리얼 통신 설정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516FFF5-166B-4774-B736-B9DC8F53E489}"/>
              </a:ext>
            </a:extLst>
          </p:cNvPr>
          <p:cNvSpPr txBox="1"/>
          <p:nvPr/>
        </p:nvSpPr>
        <p:spPr>
          <a:xfrm>
            <a:off x="10310232" y="1183621"/>
            <a:ext cx="9771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Loop</a:t>
            </a:r>
            <a:endParaRPr lang="ko-KR" altLang="en-US" sz="2000" b="1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745DDF4-74F5-4E6E-B23F-D64D1B4F438E}"/>
              </a:ext>
            </a:extLst>
          </p:cNvPr>
          <p:cNvSpPr/>
          <p:nvPr/>
        </p:nvSpPr>
        <p:spPr>
          <a:xfrm>
            <a:off x="6794500" y="2849154"/>
            <a:ext cx="4456575" cy="45076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C0618F8-377C-4153-8A66-049908EE74CB}"/>
              </a:ext>
            </a:extLst>
          </p:cNvPr>
          <p:cNvSpPr txBox="1"/>
          <p:nvPr/>
        </p:nvSpPr>
        <p:spPr>
          <a:xfrm>
            <a:off x="6846530" y="2892483"/>
            <a:ext cx="4161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센서 값 읽기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64769D6-95A3-4B61-854B-62DCC042DB50}"/>
              </a:ext>
            </a:extLst>
          </p:cNvPr>
          <p:cNvSpPr/>
          <p:nvPr/>
        </p:nvSpPr>
        <p:spPr>
          <a:xfrm>
            <a:off x="6794500" y="3831408"/>
            <a:ext cx="4456575" cy="45076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E187467-634C-414F-8198-F997810A99F7}"/>
              </a:ext>
            </a:extLst>
          </p:cNvPr>
          <p:cNvSpPr txBox="1"/>
          <p:nvPr/>
        </p:nvSpPr>
        <p:spPr>
          <a:xfrm>
            <a:off x="6846530" y="3874737"/>
            <a:ext cx="4161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LED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동작 및 </a:t>
            </a:r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</a:rPr>
              <a:t>부저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알림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170272D-7F5E-4C74-8EDE-E7509959772A}"/>
              </a:ext>
            </a:extLst>
          </p:cNvPr>
          <p:cNvSpPr/>
          <p:nvPr/>
        </p:nvSpPr>
        <p:spPr>
          <a:xfrm>
            <a:off x="6794500" y="1864815"/>
            <a:ext cx="4456575" cy="45076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C7AF264-36F9-4956-9D5A-B65E29C384FF}"/>
              </a:ext>
            </a:extLst>
          </p:cNvPr>
          <p:cNvSpPr txBox="1"/>
          <p:nvPr/>
        </p:nvSpPr>
        <p:spPr>
          <a:xfrm>
            <a:off x="6846530" y="1908144"/>
            <a:ext cx="4161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</a:rPr>
              <a:t>서보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모터 무한 반복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9DC948F-3F9C-4165-A957-AA9BDAB2BC96}"/>
              </a:ext>
            </a:extLst>
          </p:cNvPr>
          <p:cNvSpPr/>
          <p:nvPr/>
        </p:nvSpPr>
        <p:spPr>
          <a:xfrm>
            <a:off x="6794500" y="4770333"/>
            <a:ext cx="4456575" cy="45076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0FE3FC4-8A31-4E4E-B677-6E3A7DB1DC60}"/>
              </a:ext>
            </a:extLst>
          </p:cNvPr>
          <p:cNvSpPr txBox="1"/>
          <p:nvPr/>
        </p:nvSpPr>
        <p:spPr>
          <a:xfrm>
            <a:off x="6846530" y="4813662"/>
            <a:ext cx="4161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LCD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화면 출력</a:t>
            </a:r>
          </a:p>
        </p:txBody>
      </p:sp>
    </p:spTree>
    <p:extLst>
      <p:ext uri="{BB962C8B-B14F-4D97-AF65-F5344CB8AC3E}">
        <p14:creationId xmlns:p14="http://schemas.microsoft.com/office/powerpoint/2010/main" val="1921113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111 고르곤졸라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5F5F5D"/>
      </a:accent1>
      <a:accent2>
        <a:srgbClr val="7C7C7A"/>
      </a:accent2>
      <a:accent3>
        <a:srgbClr val="BEB7B1"/>
      </a:accent3>
      <a:accent4>
        <a:srgbClr val="3D3A35"/>
      </a:accent4>
      <a:accent5>
        <a:srgbClr val="D1C6AE"/>
      </a:accent5>
      <a:accent6>
        <a:srgbClr val="DFD8C7"/>
      </a:accent6>
      <a:hlink>
        <a:srgbClr val="757070"/>
      </a:hlink>
      <a:folHlink>
        <a:srgbClr val="757070"/>
      </a:folHlink>
    </a:clrScheme>
    <a:fontScheme name="12-1">
      <a:majorFont>
        <a:latin typeface="Pretendard ExtraBold"/>
        <a:ea typeface="Pretendard ExtraBold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1380</TotalTime>
  <Words>327</Words>
  <Application>Microsoft Office PowerPoint</Application>
  <PresentationFormat>와이드스크린</PresentationFormat>
  <Paragraphs>77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Pretendard</vt:lpstr>
      <vt:lpstr>Pretendard ExtraBold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COMPUTER</cp:lastModifiedBy>
  <cp:revision>80</cp:revision>
  <cp:lastPrinted>2023-07-23T13:26:29Z</cp:lastPrinted>
  <dcterms:created xsi:type="dcterms:W3CDTF">2022-05-10T00:06:31Z</dcterms:created>
  <dcterms:modified xsi:type="dcterms:W3CDTF">2023-07-24T04:47:38Z</dcterms:modified>
</cp:coreProperties>
</file>