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6"/>
    <a:srgbClr val="E020BB"/>
    <a:srgbClr val="000066"/>
    <a:srgbClr val="1F0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4751-4485-20E4-ADDB-B6F11FFD6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AD2561-DB24-C5C5-CB40-E93B9640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37B3E-1157-0899-9429-1F3FE7C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9A685-1B39-E413-C784-C8A3C7DB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E2BB3-5362-DF87-3679-03A142B3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55CB-FF17-BAC5-50EA-74CA88CF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CC55B-C7EB-ADB6-6DB1-1B5F4EF7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56AFB-1BDE-1486-EB04-82DCD4CB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056AC-6FD5-0A0D-1B21-4D36600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9E8F2-D8C3-ECCA-295A-65F57516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16680-4331-31D7-366D-10840684D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DF413A-5998-65AD-EC3D-B6911D351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6E4B1-F047-CF02-95F1-63B68074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01B10-1747-223C-A953-90684EC1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5C6EE-7B5A-C0A4-2386-48ACFC4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1187A-A155-50AD-D1DF-F8E8A23E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C0825-E0EB-A3D6-E561-E5117F3F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4D312-92DC-FB86-E083-DAD49DE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0A8F2-4A60-2FA0-5A39-2E420A48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08807-F9C7-47F5-776D-87ECC8F3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0EF5A-AFD8-7699-B1E1-D3FC653A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6EB6E-4B5F-49A5-9228-0FF79B15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EC730-6154-EB66-A655-F873D503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54FAF-46E2-B879-605F-987F2E92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40F5A-59FE-3D11-91B3-FC8D188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5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171F-7BAD-9D5F-C713-95B52C14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2C41B-49FF-E092-1C11-7D4312847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0C869-25C3-B3BE-4B61-873201005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5812B-A25F-7303-87D9-79BE9C6E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1ACFC-F8FC-CB79-3B8A-24460400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10793-AB6D-A72F-078E-4802B78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FA14-6A6F-9F36-4014-B64F88A2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C5863-396A-0EA6-43EF-1BD27CA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B5FF6-519A-D289-D56B-7B7B779CC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ACB81-5810-D247-AAB5-0AFE97B2B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9BF1C4-E208-E17C-A632-5F6D85C7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25FB29-89DE-578D-3E83-24CF599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6B7EAA-EF3A-0B17-9C7E-DB0A641D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BDF09B-344F-5E04-C993-05F2AA29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A701-9A92-4100-775D-85A041E4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944CF7-3600-4416-B02C-FEB6264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D5D404-7E81-D150-E231-0869E5A0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8F36C-D6B1-265F-E771-7E9A3B4D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F0D15-1434-71E6-F924-F5AF17EF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F24A6-08D5-877F-500A-70800FB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5E493-C6C0-51C0-7CF8-1A72B6B9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E92D6-F5F0-B01B-A98D-0C0042B7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82062-E2B0-E1D2-7B7E-97076731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804F9-550B-9ACA-731F-4E5741CC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C07CE-307B-CF2C-4027-F5C18E07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4EAF-8067-E52C-C1C9-677F244E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DEC44-0F6E-19D4-32C0-70B3DF2F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4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002DF-BF6A-1CB5-FC9F-6CC5FE2A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171AC9-8199-1437-614A-7F4B01CD5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40121-070E-356F-A1F8-6E5463F2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27F5A-AE77-1FA7-0776-D1908171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3FF6B-A6B8-98F0-445F-F383179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3FC84-A48F-4D9E-EEDB-76E67BEB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23727A-70FF-B3CA-281C-D4F47365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F7EBB-BE7A-1117-F508-AF4E50F0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5A05A-9AEE-FC09-54A2-EA3FBCE7E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2229-BB9B-42E1-8D02-A5D12A0B798A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C1077-055E-5F2A-EB2E-3C3CAE2C8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8CA30-E3BC-63BF-8BBC-8EF542A96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EEF5-1D47-4686-8E21-93F1EE3D9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5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2399251"/>
            <a:ext cx="8683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포인터에 대해서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D61-C7A8-77C1-DD56-511912820263}"/>
              </a:ext>
            </a:extLst>
          </p:cNvPr>
          <p:cNvSpPr txBox="1"/>
          <p:nvPr/>
        </p:nvSpPr>
        <p:spPr>
          <a:xfrm rot="20020271">
            <a:off x="755010" y="712852"/>
            <a:ext cx="1115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EA1B0-31EC-75BA-68C9-5594DDF0E23A}"/>
              </a:ext>
            </a:extLst>
          </p:cNvPr>
          <p:cNvSpPr txBox="1"/>
          <p:nvPr/>
        </p:nvSpPr>
        <p:spPr>
          <a:xfrm rot="379307">
            <a:off x="9798342" y="4714613"/>
            <a:ext cx="1082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ko-KR" altLang="en-US" sz="9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70CDE-18B4-ED83-2537-4F3273888360}"/>
              </a:ext>
            </a:extLst>
          </p:cNvPr>
          <p:cNvSpPr txBox="1"/>
          <p:nvPr/>
        </p:nvSpPr>
        <p:spPr>
          <a:xfrm rot="20537297">
            <a:off x="763398" y="5087103"/>
            <a:ext cx="29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Pointer</a:t>
            </a:r>
            <a:endParaRPr lang="ko-KR" altLang="en-US" sz="5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00464-E8C1-38F3-FF75-7E70423A3E1F}"/>
              </a:ext>
            </a:extLst>
          </p:cNvPr>
          <p:cNvSpPr txBox="1"/>
          <p:nvPr/>
        </p:nvSpPr>
        <p:spPr>
          <a:xfrm rot="21095741">
            <a:off x="7373163" y="410301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Printf()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9575E-2A42-6C34-F4BA-10E43398DB79}"/>
              </a:ext>
            </a:extLst>
          </p:cNvPr>
          <p:cNvSpPr txBox="1"/>
          <p:nvPr/>
        </p:nvSpPr>
        <p:spPr>
          <a:xfrm rot="518889">
            <a:off x="2848446" y="1077415"/>
            <a:ext cx="258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Asterisk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132E8-3FB6-A320-F9B4-30377971265D}"/>
              </a:ext>
            </a:extLst>
          </p:cNvPr>
          <p:cNvSpPr txBox="1"/>
          <p:nvPr/>
        </p:nvSpPr>
        <p:spPr>
          <a:xfrm rot="260519">
            <a:off x="4724399" y="5548768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Ampersand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9F791-4086-75B4-96EA-EA9A995D2C9E}"/>
              </a:ext>
            </a:extLst>
          </p:cNvPr>
          <p:cNvSpPr txBox="1"/>
          <p:nvPr/>
        </p:nvSpPr>
        <p:spPr>
          <a:xfrm>
            <a:off x="5110292" y="4009938"/>
            <a:ext cx="197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10417 </a:t>
            </a:r>
            <a:r>
              <a:rPr lang="ko-KR" altLang="en-US" b="1" dirty="0"/>
              <a:t>정은찬</a:t>
            </a:r>
            <a:endParaRPr lang="en-US" altLang="ko-KR" b="1" dirty="0"/>
          </a:p>
          <a:p>
            <a:pPr algn="ctr"/>
            <a:r>
              <a:rPr lang="en-US" altLang="ko-KR" b="1" dirty="0"/>
              <a:t>10412 </a:t>
            </a:r>
            <a:r>
              <a:rPr lang="ko-KR" altLang="en-US" b="1" dirty="0"/>
              <a:t>양준혁</a:t>
            </a:r>
            <a:endParaRPr lang="en-US" altLang="ko-KR" b="1" dirty="0"/>
          </a:p>
          <a:p>
            <a:pPr algn="ctr"/>
            <a:r>
              <a:rPr lang="en-US" altLang="ko-KR" b="1" dirty="0"/>
              <a:t>10413 </a:t>
            </a:r>
            <a:r>
              <a:rPr lang="ko-KR" altLang="en-US" b="1" dirty="0"/>
              <a:t>이진우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1492B-DC25-735A-2ED1-BD3C77F74FB0}"/>
              </a:ext>
            </a:extLst>
          </p:cNvPr>
          <p:cNvSpPr txBox="1"/>
          <p:nvPr/>
        </p:nvSpPr>
        <p:spPr>
          <a:xfrm rot="1613609">
            <a:off x="328590" y="3655994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Scanf()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C2E14-E2BC-2D69-3EE8-A2245B9060FB}"/>
              </a:ext>
            </a:extLst>
          </p:cNvPr>
          <p:cNvSpPr txBox="1"/>
          <p:nvPr/>
        </p:nvSpPr>
        <p:spPr>
          <a:xfrm rot="2480410">
            <a:off x="9478517" y="3075057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Array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183EF-5C30-09D5-5DF1-61CF7A993771}"/>
              </a:ext>
            </a:extLst>
          </p:cNvPr>
          <p:cNvSpPr txBox="1"/>
          <p:nvPr/>
        </p:nvSpPr>
        <p:spPr>
          <a:xfrm rot="20614250">
            <a:off x="8074371" y="3999514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Memory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9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4577AA75-6929-5025-7E6B-CFC40715FB3B}"/>
              </a:ext>
            </a:extLst>
          </p:cNvPr>
          <p:cNvGrpSpPr/>
          <p:nvPr/>
        </p:nvGrpSpPr>
        <p:grpSpPr>
          <a:xfrm>
            <a:off x="0" y="-26098"/>
            <a:ext cx="12192000" cy="6884098"/>
            <a:chOff x="0" y="-26098"/>
            <a:chExt cx="12192000" cy="6884098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15E1E52-90E3-9E63-78E2-4559DDFE01AA}"/>
                </a:ext>
              </a:extLst>
            </p:cNvPr>
            <p:cNvGrpSpPr/>
            <p:nvPr/>
          </p:nvGrpSpPr>
          <p:grpSpPr>
            <a:xfrm>
              <a:off x="0" y="-26098"/>
              <a:ext cx="12192000" cy="6884098"/>
              <a:chOff x="0" y="-26098"/>
              <a:chExt cx="12192000" cy="688409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5012B4-8AF0-F82D-B2F2-BD09BCDF796E}"/>
                  </a:ext>
                </a:extLst>
              </p:cNvPr>
              <p:cNvSpPr/>
              <p:nvPr/>
            </p:nvSpPr>
            <p:spPr>
              <a:xfrm>
                <a:off x="0" y="347163"/>
                <a:ext cx="6096000" cy="651083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BEE293-001E-7B34-5298-A068E4170206}"/>
                  </a:ext>
                </a:extLst>
              </p:cNvPr>
              <p:cNvSpPr txBox="1"/>
              <p:nvPr/>
            </p:nvSpPr>
            <p:spPr>
              <a:xfrm>
                <a:off x="75501" y="680538"/>
                <a:ext cx="4286287" cy="2308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#include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&lt;stdio.h&gt;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main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*p;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 =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92D050"/>
                    </a:solidFill>
                  </a:rPr>
                  <a:t>2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p = &amp;a;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printf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“%d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”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*p);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}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62E1BAC-DDEB-2C15-B61D-528FFAFD2D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365825"/>
                <a:ext cx="1038225" cy="333375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0C69BE1-C21B-1887-BF8E-2E8146305B58}"/>
                  </a:ext>
                </a:extLst>
              </p:cNvPr>
              <p:cNvSpPr/>
              <p:nvPr/>
            </p:nvSpPr>
            <p:spPr>
              <a:xfrm>
                <a:off x="6213549" y="0"/>
                <a:ext cx="5968482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15B6896-AF74-D2C0-B7E2-2D6BE4E71ECC}"/>
                  </a:ext>
                </a:extLst>
              </p:cNvPr>
              <p:cNvSpPr/>
              <p:nvPr/>
            </p:nvSpPr>
            <p:spPr>
              <a:xfrm>
                <a:off x="6213549" y="321996"/>
                <a:ext cx="5968482" cy="653600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4E36B9-26DE-0665-E9CA-6F7A240445AB}"/>
                  </a:ext>
                </a:extLst>
              </p:cNvPr>
              <p:cNvSpPr/>
              <p:nvPr/>
            </p:nvSpPr>
            <p:spPr>
              <a:xfrm>
                <a:off x="0" y="0"/>
                <a:ext cx="6096000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D99B27A-799F-B84A-D555-DB8969FC951E}"/>
                  </a:ext>
                </a:extLst>
              </p:cNvPr>
              <p:cNvCxnSpPr/>
              <p:nvPr/>
            </p:nvCxnSpPr>
            <p:spPr>
              <a:xfrm flipV="1">
                <a:off x="0" y="324986"/>
                <a:ext cx="12192000" cy="137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ED9805DE-7FB7-42C3-DC86-D9D07A664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" y="-26098"/>
                <a:ext cx="1426128" cy="348094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3E5C170-C2B9-E3C6-C3E0-756E0EB1D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58704" y="1047270"/>
                <a:ext cx="190500" cy="228600"/>
              </a:xfrm>
              <a:prstGeom prst="rect">
                <a:avLst/>
              </a:prstGeom>
            </p:spPr>
          </p:pic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770522B-5C3F-5BC0-4A97-1813041B1AF1}"/>
                  </a:ext>
                </a:extLst>
              </p:cNvPr>
              <p:cNvCxnSpPr/>
              <p:nvPr/>
            </p:nvCxnSpPr>
            <p:spPr>
              <a:xfrm>
                <a:off x="431339" y="1542026"/>
                <a:ext cx="0" cy="11541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E01B2A2F-91C7-E21B-E231-E6C81D638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13549" y="19953"/>
                <a:ext cx="2146680" cy="316121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5D14F0F7-7C98-AD44-EBE4-27108B2E3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416110"/>
                <a:ext cx="209550" cy="24765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3DB145-DF9C-A94B-4676-10AB664D17E8}"/>
                  </a:ext>
                </a:extLst>
              </p:cNvPr>
              <p:cNvSpPr txBox="1"/>
              <p:nvPr/>
            </p:nvSpPr>
            <p:spPr>
              <a:xfrm>
                <a:off x="6394580" y="375156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make -s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22E01543-7DD0-B0E6-046B-18ECABBDF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630227"/>
                <a:ext cx="209550" cy="24765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022207-E14A-4F50-808B-20B6A2D937E5}"/>
                  </a:ext>
                </a:extLst>
              </p:cNvPr>
              <p:cNvSpPr txBox="1"/>
              <p:nvPr/>
            </p:nvSpPr>
            <p:spPr>
              <a:xfrm>
                <a:off x="6394580" y="589273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./main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A62590B1-F5C0-5BF7-4BB2-63AFFC62C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4677" y="865880"/>
                <a:ext cx="209550" cy="247650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E890693-3C81-163C-0228-21F34285C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57437" y="877605"/>
                <a:ext cx="142875" cy="266700"/>
              </a:xfrm>
              <a:prstGeom prst="rect">
                <a:avLst/>
              </a:prstGeom>
            </p:spPr>
          </p:pic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015607A-D9FE-2192-0978-8F5CBFDFF8AC}"/>
                </a:ext>
              </a:extLst>
            </p:cNvPr>
            <p:cNvSpPr/>
            <p:nvPr/>
          </p:nvSpPr>
          <p:spPr>
            <a:xfrm flipV="1">
              <a:off x="6530883" y="867286"/>
              <a:ext cx="376237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6F7A5C-A880-1191-A856-EEF3FE92EB0D}"/>
              </a:ext>
            </a:extLst>
          </p:cNvPr>
          <p:cNvSpPr txBox="1"/>
          <p:nvPr/>
        </p:nvSpPr>
        <p:spPr>
          <a:xfrm>
            <a:off x="6241860" y="823016"/>
            <a:ext cx="103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7434DB-8803-E01C-65BD-EEA09FE18AD4}"/>
              </a:ext>
            </a:extLst>
          </p:cNvPr>
          <p:cNvSpPr txBox="1"/>
          <p:nvPr/>
        </p:nvSpPr>
        <p:spPr>
          <a:xfrm>
            <a:off x="6213549" y="112774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이런 과정을 거쳐서 결과인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출력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C37B4-141A-D754-3965-0B9C732EA305}"/>
              </a:ext>
            </a:extLst>
          </p:cNvPr>
          <p:cNvSpPr/>
          <p:nvPr/>
        </p:nvSpPr>
        <p:spPr>
          <a:xfrm>
            <a:off x="12754887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-287578052</a:t>
            </a:r>
          </a:p>
        </p:txBody>
      </p:sp>
    </p:spTree>
    <p:extLst>
      <p:ext uri="{BB962C8B-B14F-4D97-AF65-F5344CB8AC3E}">
        <p14:creationId xmlns:p14="http://schemas.microsoft.com/office/powerpoint/2010/main" val="289532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AEDE-073F-EEFC-7854-6524493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함께 쓰는 포인터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76683-AF2A-C2F8-FE8D-0736FC9FE52D}"/>
              </a:ext>
            </a:extLst>
          </p:cNvPr>
          <p:cNvSpPr/>
          <p:nvPr/>
        </p:nvSpPr>
        <p:spPr>
          <a:xfrm>
            <a:off x="655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ACB21-70DD-9758-B42E-FDD12197A3A6}"/>
              </a:ext>
            </a:extLst>
          </p:cNvPr>
          <p:cNvSpPr txBox="1"/>
          <p:nvPr/>
        </p:nvSpPr>
        <p:spPr>
          <a:xfrm>
            <a:off x="838200" y="1694843"/>
            <a:ext cx="5920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배열의 원소에 접근하려면</a:t>
            </a:r>
            <a:endParaRPr lang="en-US" altLang="ko-KR" sz="2400" dirty="0"/>
          </a:p>
          <a:p>
            <a:r>
              <a:rPr lang="ko-KR" altLang="en-US" sz="2400" dirty="0">
                <a:solidFill>
                  <a:schemeClr val="accent5"/>
                </a:solidFill>
              </a:rPr>
              <a:t>배열 이름</a:t>
            </a:r>
            <a:r>
              <a:rPr lang="ko-KR" altLang="en-US" sz="2400" dirty="0"/>
              <a:t>과 </a:t>
            </a:r>
            <a:r>
              <a:rPr lang="ko-KR" altLang="en-US" sz="2400" dirty="0">
                <a:solidFill>
                  <a:srgbClr val="00B050"/>
                </a:solidFill>
              </a:rPr>
              <a:t>참조 번호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이용해야합니다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A7918D-D9B8-3DCC-CCDC-F3C3ABF35FF5}"/>
              </a:ext>
            </a:extLst>
          </p:cNvPr>
          <p:cNvSpPr/>
          <p:nvPr/>
        </p:nvSpPr>
        <p:spPr>
          <a:xfrm>
            <a:off x="781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1689DF-AC04-4D22-B8F0-9B8CCC9ABC37}"/>
              </a:ext>
            </a:extLst>
          </p:cNvPr>
          <p:cNvSpPr/>
          <p:nvPr/>
        </p:nvSpPr>
        <p:spPr>
          <a:xfrm>
            <a:off x="907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0AD27B-E1BE-5802-699D-D01C1C2F3624}"/>
              </a:ext>
            </a:extLst>
          </p:cNvPr>
          <p:cNvSpPr/>
          <p:nvPr/>
        </p:nvSpPr>
        <p:spPr>
          <a:xfrm>
            <a:off x="1033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E26FAB-9B32-049B-61F3-762C57237538}"/>
              </a:ext>
            </a:extLst>
          </p:cNvPr>
          <p:cNvSpPr/>
          <p:nvPr/>
        </p:nvSpPr>
        <p:spPr>
          <a:xfrm>
            <a:off x="5290652" y="5374071"/>
            <a:ext cx="1260000" cy="12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7EE381-FB8C-9068-2794-7D3ECFDDB3A7}"/>
              </a:ext>
            </a:extLst>
          </p:cNvPr>
          <p:cNvGrpSpPr/>
          <p:nvPr/>
        </p:nvGrpSpPr>
        <p:grpSpPr>
          <a:xfrm>
            <a:off x="5387493" y="4191990"/>
            <a:ext cx="6106318" cy="1109360"/>
            <a:chOff x="5387493" y="4191990"/>
            <a:chExt cx="6106318" cy="11093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03C87F-EFCC-C3F2-DDC8-A97BE3D6CC31}"/>
                </a:ext>
              </a:extLst>
            </p:cNvPr>
            <p:cNvSpPr txBox="1"/>
            <p:nvPr/>
          </p:nvSpPr>
          <p:spPr>
            <a:xfrm>
              <a:off x="7676661" y="4191990"/>
              <a:ext cx="1527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B0F0"/>
                  </a:solidFill>
                  <a:latin typeface="Bradley Hand ITC" panose="03070402050302030203" pitchFamily="66" charset="0"/>
                </a:rPr>
                <a:t>int</a:t>
              </a:r>
              <a:r>
                <a:rPr lang="en-US" altLang="ko-KR" sz="2400" b="1" dirty="0">
                  <a:solidFill>
                    <a:schemeClr val="accent5"/>
                  </a:solidFill>
                  <a:latin typeface="Bradley Hand ITC" panose="03070402050302030203" pitchFamily="66" charset="0"/>
                </a:rPr>
                <a:t> </a:t>
              </a:r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5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823949-AA3A-60C3-9CFC-E9243068C7A4}"/>
                </a:ext>
              </a:extLst>
            </p:cNvPr>
            <p:cNvSpPr txBox="1"/>
            <p:nvPr/>
          </p:nvSpPr>
          <p:spPr>
            <a:xfrm>
              <a:off x="790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2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5186CA-5C34-893D-5F7E-7712F74A885B}"/>
                </a:ext>
              </a:extLst>
            </p:cNvPr>
            <p:cNvSpPr txBox="1"/>
            <p:nvPr/>
          </p:nvSpPr>
          <p:spPr>
            <a:xfrm>
              <a:off x="538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0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68B604-4B5A-45B6-4263-859689EA1F90}"/>
                </a:ext>
              </a:extLst>
            </p:cNvPr>
            <p:cNvSpPr txBox="1"/>
            <p:nvPr/>
          </p:nvSpPr>
          <p:spPr>
            <a:xfrm>
              <a:off x="664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1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6DAD63-929C-6FB7-A039-89C28B487872}"/>
                </a:ext>
              </a:extLst>
            </p:cNvPr>
            <p:cNvSpPr txBox="1"/>
            <p:nvPr/>
          </p:nvSpPr>
          <p:spPr>
            <a:xfrm>
              <a:off x="916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3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9D022F-91DF-9CB9-388B-F0BC5F82FEF9}"/>
                </a:ext>
              </a:extLst>
            </p:cNvPr>
            <p:cNvSpPr txBox="1"/>
            <p:nvPr/>
          </p:nvSpPr>
          <p:spPr>
            <a:xfrm>
              <a:off x="10427493" y="4839685"/>
              <a:ext cx="1066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5"/>
                  </a:solidFill>
                  <a:latin typeface="Bradley Hand ITC" panose="03070402050302030203" pitchFamily="66" charset="0"/>
                </a:rPr>
                <a:t>Arr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[</a:t>
              </a:r>
              <a:r>
                <a:rPr lang="en-US" altLang="ko-KR" sz="2400" b="1" dirty="0">
                  <a:solidFill>
                    <a:srgbClr val="00B050"/>
                  </a:solidFill>
                  <a:latin typeface="Bradley Hand ITC" panose="03070402050302030203" pitchFamily="66" charset="0"/>
                </a:rPr>
                <a:t>4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]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AD4020-417F-E88F-784D-8282D992FB66}"/>
              </a:ext>
            </a:extLst>
          </p:cNvPr>
          <p:cNvSpPr/>
          <p:nvPr/>
        </p:nvSpPr>
        <p:spPr>
          <a:xfrm>
            <a:off x="-2895600" y="2993027"/>
            <a:ext cx="8536949" cy="53699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DD42D-3D2A-8A8B-1C63-82E1CF0D7A88}"/>
              </a:ext>
            </a:extLst>
          </p:cNvPr>
          <p:cNvSpPr txBox="1"/>
          <p:nvPr/>
        </p:nvSpPr>
        <p:spPr>
          <a:xfrm>
            <a:off x="838200" y="1667464"/>
            <a:ext cx="6468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하지만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포인터를 사용해서 </a:t>
            </a:r>
            <a:r>
              <a:rPr lang="ko-KR" altLang="en-US" sz="2400" dirty="0">
                <a:solidFill>
                  <a:srgbClr val="7030A0"/>
                </a:solidFill>
              </a:rPr>
              <a:t>주소</a:t>
            </a:r>
            <a:r>
              <a:rPr lang="ko-KR" altLang="en-US" sz="2400" dirty="0"/>
              <a:t>만으로 배열에 접근해</a:t>
            </a:r>
            <a:endParaRPr lang="en-US" altLang="ko-KR" sz="2400" dirty="0"/>
          </a:p>
          <a:p>
            <a:r>
              <a:rPr lang="ko-KR" altLang="en-US" sz="2400" dirty="0"/>
              <a:t>데이터를 읽고 쓸 수가 있습니다</a:t>
            </a:r>
            <a:r>
              <a:rPr lang="en-US" altLang="ko-KR" sz="2400" dirty="0"/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2757C24-86E6-DB05-8A41-50DB34A672AE}"/>
              </a:ext>
            </a:extLst>
          </p:cNvPr>
          <p:cNvGrpSpPr/>
          <p:nvPr/>
        </p:nvGrpSpPr>
        <p:grpSpPr>
          <a:xfrm>
            <a:off x="5417950" y="4192042"/>
            <a:ext cx="6045403" cy="1110246"/>
            <a:chOff x="5387493" y="4191104"/>
            <a:chExt cx="6045403" cy="11102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D9D843-61C8-CA66-E6DE-35D6BAE69429}"/>
                </a:ext>
              </a:extLst>
            </p:cNvPr>
            <p:cNvSpPr txBox="1"/>
            <p:nvPr/>
          </p:nvSpPr>
          <p:spPr>
            <a:xfrm>
              <a:off x="6477613" y="4191104"/>
              <a:ext cx="3865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7030A0"/>
                  </a:solidFill>
                  <a:latin typeface="Bradley Hand ITC" panose="03070402050302030203" pitchFamily="66" charset="0"/>
                </a:rPr>
                <a:t>주소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(16</a:t>
              </a:r>
              <a:r>
                <a:rPr lang="ko-KR" altLang="en-US" sz="2400" b="1" dirty="0">
                  <a:latin typeface="Bradley Hand ITC" panose="03070402050302030203" pitchFamily="66" charset="0"/>
                </a:rPr>
                <a:t>진수로 표현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(</a:t>
              </a:r>
              <a:r>
                <a:rPr lang="ko-KR" altLang="en-US" sz="2400" b="1" dirty="0">
                  <a:latin typeface="Bradley Hand ITC" panose="03070402050302030203" pitchFamily="66" charset="0"/>
                </a:rPr>
                <a:t>예시</a:t>
              </a:r>
              <a:r>
                <a:rPr lang="en-US" altLang="ko-KR" sz="2400" b="1" dirty="0">
                  <a:latin typeface="Bradley Hand ITC" panose="03070402050302030203" pitchFamily="66" charset="0"/>
                </a:rPr>
                <a:t>))</a:t>
              </a:r>
              <a:endParaRPr lang="ko-KR" altLang="en-US" sz="24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0987FF-C57A-8617-27B5-F01209012EB3}"/>
                </a:ext>
              </a:extLst>
            </p:cNvPr>
            <p:cNvSpPr txBox="1"/>
            <p:nvPr/>
          </p:nvSpPr>
          <p:spPr>
            <a:xfrm>
              <a:off x="790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0x28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3B1D9A-145E-9BB0-8A7F-1404735F0E62}"/>
                </a:ext>
              </a:extLst>
            </p:cNvPr>
            <p:cNvSpPr txBox="1"/>
            <p:nvPr/>
          </p:nvSpPr>
          <p:spPr>
            <a:xfrm>
              <a:off x="538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0x20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ABB2A-F5AB-F4F5-C28F-DE3585AA8BF8}"/>
                </a:ext>
              </a:extLst>
            </p:cNvPr>
            <p:cNvSpPr txBox="1"/>
            <p:nvPr/>
          </p:nvSpPr>
          <p:spPr>
            <a:xfrm>
              <a:off x="664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0x24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1246E-C0A3-AA7B-BC2C-D8E00A43D5B8}"/>
                </a:ext>
              </a:extLst>
            </p:cNvPr>
            <p:cNvSpPr txBox="1"/>
            <p:nvPr/>
          </p:nvSpPr>
          <p:spPr>
            <a:xfrm>
              <a:off x="9167493" y="4839685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0x2C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F8B8D5-12EA-DA9E-E18D-0222A706C7B6}"/>
                </a:ext>
              </a:extLst>
            </p:cNvPr>
            <p:cNvSpPr txBox="1"/>
            <p:nvPr/>
          </p:nvSpPr>
          <p:spPr>
            <a:xfrm>
              <a:off x="10427493" y="483968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0x31</a:t>
              </a:r>
              <a:endParaRPr lang="ko-KR" altLang="en-US" sz="24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22ABB2-29B9-4FDF-91CB-B22C36C66876}"/>
              </a:ext>
            </a:extLst>
          </p:cNvPr>
          <p:cNvGrpSpPr/>
          <p:nvPr/>
        </p:nvGrpSpPr>
        <p:grpSpPr>
          <a:xfrm rot="20503169">
            <a:off x="8067170" y="7076658"/>
            <a:ext cx="9794600" cy="5447591"/>
            <a:chOff x="0" y="-26098"/>
            <a:chExt cx="12192000" cy="688409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9C071FC-C5B7-3DFB-E669-2623FFCA6980}"/>
                </a:ext>
              </a:extLst>
            </p:cNvPr>
            <p:cNvGrpSpPr/>
            <p:nvPr/>
          </p:nvGrpSpPr>
          <p:grpSpPr>
            <a:xfrm>
              <a:off x="0" y="-26098"/>
              <a:ext cx="12192000" cy="6884098"/>
              <a:chOff x="0" y="-26098"/>
              <a:chExt cx="12192000" cy="6884098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E896779-DD44-0C6F-0D0E-93AAE4B01E99}"/>
                  </a:ext>
                </a:extLst>
              </p:cNvPr>
              <p:cNvSpPr/>
              <p:nvPr/>
            </p:nvSpPr>
            <p:spPr>
              <a:xfrm>
                <a:off x="0" y="347163"/>
                <a:ext cx="6096000" cy="651083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6CB93A-2D9C-AEE4-0EB0-32D2CFF63211}"/>
                  </a:ext>
                </a:extLst>
              </p:cNvPr>
              <p:cNvSpPr txBox="1"/>
              <p:nvPr/>
            </p:nvSpPr>
            <p:spPr>
              <a:xfrm>
                <a:off x="75501" y="680538"/>
                <a:ext cx="4286287" cy="2308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#include 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&lt;stdio.h&gt;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  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main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()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*p;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00B0F0"/>
                    </a:solidFill>
                  </a:rPr>
                  <a:t>int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a =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dirty="0">
                    <a:solidFill>
                      <a:srgbClr val="92D050"/>
                    </a:solidFill>
                  </a:rPr>
                  <a:t>2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p = &amp;a;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7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     </a:t>
                </a:r>
                <a:r>
                  <a:rPr lang="en-US" altLang="ko-KR" dirty="0">
                    <a:solidFill>
                      <a:srgbClr val="FFFF00"/>
                    </a:solidFill>
                  </a:rPr>
                  <a:t>printf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(</a:t>
                </a:r>
                <a:r>
                  <a:rPr lang="en-US" altLang="ko-KR" dirty="0">
                    <a:solidFill>
                      <a:schemeClr val="accent4"/>
                    </a:solidFill>
                  </a:rPr>
                  <a:t>“%d</a:t>
                </a:r>
                <a:r>
                  <a:rPr lang="en-US" altLang="ko-KR" dirty="0">
                    <a:solidFill>
                      <a:srgbClr val="FFC000"/>
                    </a:solidFill>
                  </a:rPr>
                  <a:t>”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*p);</a:t>
                </a:r>
              </a:p>
              <a:p>
                <a:r>
                  <a:rPr lang="en-US" altLang="ko-KR" sz="1600" dirty="0">
                    <a:solidFill>
                      <a:schemeClr val="bg1">
                        <a:lumMod val="65000"/>
                      </a:schemeClr>
                    </a:solidFill>
                  </a:rPr>
                  <a:t>8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}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D160F05-C97A-4F96-5B62-3EF28B94A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365825"/>
                <a:ext cx="1038225" cy="333375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E7B3AC3-F250-581B-3112-F0FA602E6204}"/>
                  </a:ext>
                </a:extLst>
              </p:cNvPr>
              <p:cNvSpPr/>
              <p:nvPr/>
            </p:nvSpPr>
            <p:spPr>
              <a:xfrm>
                <a:off x="6213549" y="0"/>
                <a:ext cx="5968482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CEAB9E5-09A0-F34F-A4BC-9624118F827B}"/>
                  </a:ext>
                </a:extLst>
              </p:cNvPr>
              <p:cNvSpPr/>
              <p:nvPr/>
            </p:nvSpPr>
            <p:spPr>
              <a:xfrm>
                <a:off x="6213549" y="321996"/>
                <a:ext cx="5968482" cy="653600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F3785B6-470B-72B7-37BB-A30FAE043883}"/>
                  </a:ext>
                </a:extLst>
              </p:cNvPr>
              <p:cNvSpPr/>
              <p:nvPr/>
            </p:nvSpPr>
            <p:spPr>
              <a:xfrm>
                <a:off x="0" y="0"/>
                <a:ext cx="6096000" cy="33337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63A1245-B8EC-6AD3-4575-161A6A7D271D}"/>
                  </a:ext>
                </a:extLst>
              </p:cNvPr>
              <p:cNvCxnSpPr/>
              <p:nvPr/>
            </p:nvCxnSpPr>
            <p:spPr>
              <a:xfrm flipV="1">
                <a:off x="0" y="324986"/>
                <a:ext cx="12192000" cy="137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32F0A8E-C1F4-653A-C384-0FADA3D78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" y="-26098"/>
                <a:ext cx="1426128" cy="34809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E3F1D3A-9491-E191-80C5-594D5CABB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58704" y="1047270"/>
                <a:ext cx="190500" cy="228600"/>
              </a:xfrm>
              <a:prstGeom prst="rect">
                <a:avLst/>
              </a:prstGeom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C99C9AE-5374-9FC3-1C21-60DDAC3766FA}"/>
                  </a:ext>
                </a:extLst>
              </p:cNvPr>
              <p:cNvCxnSpPr/>
              <p:nvPr/>
            </p:nvCxnSpPr>
            <p:spPr>
              <a:xfrm>
                <a:off x="431339" y="1542026"/>
                <a:ext cx="0" cy="115416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D946E73-6E14-DCA1-C134-FA3EC7C15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13549" y="19953"/>
                <a:ext cx="2146680" cy="316121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94299460-E317-CFFF-B3E2-48ED2AEC4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416110"/>
                <a:ext cx="209550" cy="24765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352178-04A9-7A94-D7DB-4A1E526A86F0}"/>
                  </a:ext>
                </a:extLst>
              </p:cNvPr>
              <p:cNvSpPr txBox="1"/>
              <p:nvPr/>
            </p:nvSpPr>
            <p:spPr>
              <a:xfrm>
                <a:off x="6394580" y="375156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make -s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2DA32E1-A1C6-C1EB-B6F6-D56B17264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89805" y="630227"/>
                <a:ext cx="209550" cy="24765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5A85B0-BCDF-B8CE-E152-C0521F9EF13B}"/>
                  </a:ext>
                </a:extLst>
              </p:cNvPr>
              <p:cNvSpPr txBox="1"/>
              <p:nvPr/>
            </p:nvSpPr>
            <p:spPr>
              <a:xfrm>
                <a:off x="6394580" y="589273"/>
                <a:ext cx="10356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./main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E916040-8014-8318-2D19-B0FAD081F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4677" y="865880"/>
                <a:ext cx="209550" cy="247650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DA44A04B-D93F-5594-E91C-739E5EAF1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1C2333"/>
                  </a:clrFrom>
                  <a:clrTo>
                    <a:srgbClr val="1C2333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57437" y="877605"/>
                <a:ext cx="142875" cy="2667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2B69C9-01E0-B67E-AF8E-1C34262DE80A}"/>
                </a:ext>
              </a:extLst>
            </p:cNvPr>
            <p:cNvSpPr/>
            <p:nvPr/>
          </p:nvSpPr>
          <p:spPr>
            <a:xfrm flipV="1">
              <a:off x="6530883" y="867286"/>
              <a:ext cx="376237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C9632A-CA18-6F67-03BE-C189EBD04E18}"/>
              </a:ext>
            </a:extLst>
          </p:cNvPr>
          <p:cNvSpPr/>
          <p:nvPr/>
        </p:nvSpPr>
        <p:spPr>
          <a:xfrm>
            <a:off x="6550652" y="-1720993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7084 -0.004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8625 -0.004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25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172268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포인터 배열 다루기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7434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743484" y="1664887"/>
            <a:ext cx="4161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*p, i;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a[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] = {</a:t>
            </a:r>
            <a:r>
              <a:rPr lang="en-US" altLang="ko-KR" dirty="0">
                <a:solidFill>
                  <a:srgbClr val="92D050"/>
                </a:solidFill>
              </a:rPr>
              <a:t>100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78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95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66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96</a:t>
            </a:r>
            <a:r>
              <a:rPr lang="en-US" altLang="ko-KR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p=a;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a[i]);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*(p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>
                <a:solidFill>
                  <a:schemeClr val="bg1"/>
                </a:solidFill>
              </a:rPr>
              <a:t>i));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2285319" y="1139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22B164-1A58-281D-BAB9-392701421A7E}"/>
              </a:ext>
            </a:extLst>
          </p:cNvPr>
          <p:cNvSpPr/>
          <p:nvPr/>
        </p:nvSpPr>
        <p:spPr>
          <a:xfrm>
            <a:off x="73220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A6EC1-D7EC-7061-52B2-042A88639F85}"/>
              </a:ext>
            </a:extLst>
          </p:cNvPr>
          <p:cNvSpPr txBox="1"/>
          <p:nvPr/>
        </p:nvSpPr>
        <p:spPr>
          <a:xfrm>
            <a:off x="7322084" y="1664887"/>
            <a:ext cx="416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884F6-9C5E-D013-4116-6BB9BB66F48D}"/>
              </a:ext>
            </a:extLst>
          </p:cNvPr>
          <p:cNvSpPr txBox="1"/>
          <p:nvPr/>
        </p:nvSpPr>
        <p:spPr>
          <a:xfrm>
            <a:off x="9244919" y="1139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01827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70F88A-B389-8704-D4B9-087FD9BB6720}"/>
              </a:ext>
            </a:extLst>
          </p:cNvPr>
          <p:cNvSpPr txBox="1"/>
          <p:nvPr/>
        </p:nvSpPr>
        <p:spPr>
          <a:xfrm>
            <a:off x="-224382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-1237432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포인터 배열 다루기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6268131" y="-769391"/>
            <a:ext cx="6845300" cy="9829800"/>
          </a:xfrm>
          <a:prstGeom prst="rect">
            <a:avLst/>
          </a:prstGeom>
          <a:solidFill>
            <a:srgbClr val="1F0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8559119" y="396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8387646" y="890619"/>
            <a:ext cx="34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7812745" y="1603045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첫번째 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두번째 줄이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9E34D-5F44-B516-9769-AC8E16523684}"/>
              </a:ext>
            </a:extLst>
          </p:cNvPr>
          <p:cNvSpPr txBox="1"/>
          <p:nvPr/>
        </p:nvSpPr>
        <p:spPr>
          <a:xfrm>
            <a:off x="8559119" y="-6581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4161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*p, i;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a[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] = {</a:t>
            </a:r>
            <a:r>
              <a:rPr lang="en-US" altLang="ko-KR" dirty="0">
                <a:solidFill>
                  <a:srgbClr val="92D050"/>
                </a:solidFill>
              </a:rPr>
              <a:t>100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78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95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66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en-US" altLang="ko-KR" dirty="0">
                <a:solidFill>
                  <a:srgbClr val="92D050"/>
                </a:solidFill>
              </a:rPr>
              <a:t> 96</a:t>
            </a:r>
            <a:r>
              <a:rPr lang="en-US" altLang="ko-KR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p=a;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 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a[i]);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for</a:t>
            </a:r>
            <a:r>
              <a:rPr lang="en-US" altLang="ko-KR" dirty="0">
                <a:solidFill>
                  <a:schemeClr val="bg1"/>
                </a:solidFill>
              </a:rPr>
              <a:t>(i=</a:t>
            </a:r>
            <a:r>
              <a:rPr lang="en-US" altLang="ko-KR" dirty="0">
                <a:solidFill>
                  <a:srgbClr val="92D050"/>
                </a:solidFill>
              </a:rPr>
              <a:t>0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dirty="0">
                <a:solidFill>
                  <a:srgbClr val="92D050"/>
                </a:solidFill>
              </a:rPr>
              <a:t>5</a:t>
            </a:r>
            <a:r>
              <a:rPr lang="en-US" altLang="ko-KR" dirty="0">
                <a:solidFill>
                  <a:schemeClr val="bg1"/>
                </a:solidFill>
              </a:rPr>
              <a:t>;i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rgbClr val="FFC000"/>
                </a:solidFill>
              </a:rPr>
              <a:t>“%d “</a:t>
            </a:r>
            <a:r>
              <a:rPr lang="en-US" altLang="ko-KR" dirty="0">
                <a:solidFill>
                  <a:schemeClr val="bg1"/>
                </a:solidFill>
              </a:rPr>
              <a:t>, *(p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dirty="0">
                <a:solidFill>
                  <a:schemeClr val="bg1"/>
                </a:solidFill>
              </a:rPr>
              <a:t>i));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</a:t>
            </a:r>
            <a:r>
              <a:rPr lang="en-US" altLang="ko-KR" dirty="0">
                <a:solidFill>
                  <a:srgbClr val="E020BB"/>
                </a:solidFill>
              </a:rPr>
              <a:t>\n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579DF-FC06-49F4-908C-B37338C4BE35}"/>
              </a:ext>
            </a:extLst>
          </p:cNvPr>
          <p:cNvSpPr/>
          <p:nvPr/>
        </p:nvSpPr>
        <p:spPr>
          <a:xfrm>
            <a:off x="369195" y="1839021"/>
            <a:ext cx="2691505" cy="815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669E1F-AD57-C1F1-BF42-D6A29CCB6488}"/>
              </a:ext>
            </a:extLst>
          </p:cNvPr>
          <p:cNvSpPr/>
          <p:nvPr/>
        </p:nvSpPr>
        <p:spPr>
          <a:xfrm>
            <a:off x="369195" y="2676343"/>
            <a:ext cx="2691505" cy="9101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8F030-025C-0CE7-5ED7-41AB5275B130}"/>
              </a:ext>
            </a:extLst>
          </p:cNvPr>
          <p:cNvSpPr txBox="1"/>
          <p:nvPr/>
        </p:nvSpPr>
        <p:spPr>
          <a:xfrm>
            <a:off x="3124200" y="209013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3DFB4-BF59-B0F3-FB6F-48E78EB7EA11}"/>
              </a:ext>
            </a:extLst>
          </p:cNvPr>
          <p:cNvSpPr txBox="1"/>
          <p:nvPr/>
        </p:nvSpPr>
        <p:spPr>
          <a:xfrm>
            <a:off x="3124200" y="2897084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4F07BD-0A48-D3D7-C2DE-7ECE986E72D7}"/>
              </a:ext>
            </a:extLst>
          </p:cNvPr>
          <p:cNvCxnSpPr>
            <a:cxnSpLocks/>
          </p:cNvCxnSpPr>
          <p:nvPr/>
        </p:nvCxnSpPr>
        <p:spPr>
          <a:xfrm flipV="1">
            <a:off x="3543300" y="1793068"/>
            <a:ext cx="4332857" cy="453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C0A7EF0-968A-3E9C-B87B-0F6F8B0A08B6}"/>
              </a:ext>
            </a:extLst>
          </p:cNvPr>
          <p:cNvCxnSpPr>
            <a:stCxn id="17" idx="3"/>
          </p:cNvCxnSpPr>
          <p:nvPr/>
        </p:nvCxnSpPr>
        <p:spPr>
          <a:xfrm flipV="1">
            <a:off x="3543300" y="2064710"/>
            <a:ext cx="4493827" cy="1017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8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13636553" y="396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12838331" y="890619"/>
            <a:ext cx="34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12571919" y="1603045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//1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첫번째 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 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 구역에서 두번째 줄이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69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63C14F-C38D-221D-66BD-E4643C495AA8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49139" y="190983"/>
            <a:ext cx="51422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7581903" y="2406975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43631B-984F-E011-82D5-621D62B013C0}"/>
              </a:ext>
            </a:extLst>
          </p:cNvPr>
          <p:cNvSpPr txBox="1"/>
          <p:nvPr/>
        </p:nvSpPr>
        <p:spPr>
          <a:xfrm>
            <a:off x="6922549" y="3484603"/>
            <a:ext cx="4437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14883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6922549" y="4118483"/>
            <a:ext cx="5057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크기가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인 정수형 배열을 생성하는 모습이다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ACE0C-97A3-538E-B862-68B2F18EF991}"/>
              </a:ext>
            </a:extLst>
          </p:cNvPr>
          <p:cNvSpPr txBox="1"/>
          <p:nvPr/>
        </p:nvSpPr>
        <p:spPr>
          <a:xfrm>
            <a:off x="12571919" y="1603045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36460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C0008-6013-CD6A-7343-9CDE4E9018D7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6575358" y="4561719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43631B-984F-E011-82D5-621D62B013C0}"/>
              </a:ext>
            </a:extLst>
          </p:cNvPr>
          <p:cNvSpPr txBox="1"/>
          <p:nvPr/>
        </p:nvSpPr>
        <p:spPr>
          <a:xfrm>
            <a:off x="8789915" y="3446503"/>
            <a:ext cx="81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14883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7280376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83898-CF24-F33A-FCCD-1C9249A577B4}"/>
              </a:ext>
            </a:extLst>
          </p:cNvPr>
          <p:cNvSpPr txBox="1"/>
          <p:nvPr/>
        </p:nvSpPr>
        <p:spPr>
          <a:xfrm>
            <a:off x="6503011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708383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680364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29846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903421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6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AD73FB-1B41-A9CD-3512-69FD3A2DA9BF}"/>
              </a:ext>
            </a:extLst>
          </p:cNvPr>
          <p:cNvSpPr/>
          <p:nvPr/>
        </p:nvSpPr>
        <p:spPr>
          <a:xfrm rot="1271577">
            <a:off x="5470846" y="-918548"/>
            <a:ext cx="7670490" cy="9829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>
                <a:solidFill>
                  <a:schemeClr val="accent4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a[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] = {</a:t>
            </a:r>
            <a:r>
              <a:rPr lang="en-US" altLang="ko-KR" sz="2400" dirty="0">
                <a:solidFill>
                  <a:srgbClr val="92D050"/>
                </a:solidFill>
              </a:rPr>
              <a:t>100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78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95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66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en-US" altLang="ko-KR" sz="2400" dirty="0">
                <a:solidFill>
                  <a:srgbClr val="92D050"/>
                </a:solidFill>
              </a:rPr>
              <a:t> 96</a:t>
            </a:r>
            <a:r>
              <a:rPr lang="en-US" altLang="ko-KR" sz="2400" dirty="0">
                <a:solidFill>
                  <a:schemeClr val="bg1"/>
                </a:solidFill>
              </a:rPr>
              <a:t>};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6575358" y="4561719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43631B-984F-E011-82D5-621D62B013C0}"/>
              </a:ext>
            </a:extLst>
          </p:cNvPr>
          <p:cNvSpPr txBox="1"/>
          <p:nvPr/>
        </p:nvSpPr>
        <p:spPr>
          <a:xfrm>
            <a:off x="8789915" y="3446503"/>
            <a:ext cx="813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p=a;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148836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7280376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83898-CF24-F33A-FCCD-1C9249A577B4}"/>
              </a:ext>
            </a:extLst>
          </p:cNvPr>
          <p:cNvSpPr txBox="1"/>
          <p:nvPr/>
        </p:nvSpPr>
        <p:spPr>
          <a:xfrm>
            <a:off x="8505411" y="3851200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708383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680364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298463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903421" y="55411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4F7B43-EEE5-836B-D5DB-2684CA2D5BB2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876885" y="4158977"/>
            <a:ext cx="1819587" cy="748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DC4315-F479-0F40-7AD9-D597684D45FC}"/>
              </a:ext>
            </a:extLst>
          </p:cNvPr>
          <p:cNvSpPr txBox="1"/>
          <p:nvPr/>
        </p:nvSpPr>
        <p:spPr>
          <a:xfrm>
            <a:off x="12416382" y="1041328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참조번호 사용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1CDEB-73CD-FCB3-548C-49920F1C0E48}"/>
              </a:ext>
            </a:extLst>
          </p:cNvPr>
          <p:cNvSpPr txBox="1"/>
          <p:nvPr/>
        </p:nvSpPr>
        <p:spPr>
          <a:xfrm>
            <a:off x="12517516" y="3949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8BEFF-E9FB-3367-6CB8-7DDC1B5F9B49}"/>
              </a:ext>
            </a:extLst>
          </p:cNvPr>
          <p:cNvSpPr txBox="1"/>
          <p:nvPr/>
        </p:nvSpPr>
        <p:spPr>
          <a:xfrm>
            <a:off x="12346043" y="4443630"/>
            <a:ext cx="345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</p:spTree>
    <p:extLst>
      <p:ext uri="{BB962C8B-B14F-4D97-AF65-F5344CB8AC3E}">
        <p14:creationId xmlns:p14="http://schemas.microsoft.com/office/powerpoint/2010/main" val="187443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 </a:t>
            </a:r>
            <a:r>
              <a:rPr lang="en-US" altLang="ko-KR" sz="1200" dirty="0">
                <a:solidFill>
                  <a:schemeClr val="bg1">
                    <a:lumMod val="50000"/>
                    <a:alpha val="50000"/>
                  </a:schemeClr>
                </a:solidFill>
              </a:rPr>
              <a:t>//0x20</a:t>
            </a:r>
          </a:p>
          <a:p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2400" dirty="0">
                <a:solidFill>
                  <a:srgbClr val="00B0F0"/>
                </a:solidFill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</a:rPr>
              <a:t>(i=</a:t>
            </a:r>
            <a:r>
              <a:rPr lang="en-US" altLang="ko-KR" sz="2400" dirty="0">
                <a:solidFill>
                  <a:srgbClr val="92D050"/>
                </a:solidFill>
              </a:rPr>
              <a:t>0</a:t>
            </a:r>
            <a:r>
              <a:rPr lang="en-US" altLang="ko-KR" sz="2400" dirty="0">
                <a:solidFill>
                  <a:schemeClr val="bg1"/>
                </a:solidFill>
              </a:rPr>
              <a:t>; 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; 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rgbClr val="FFC000"/>
                </a:solidFill>
              </a:rPr>
              <a:t>“%d “</a:t>
            </a:r>
            <a:r>
              <a:rPr lang="en-US" altLang="ko-KR" sz="2400" dirty="0">
                <a:solidFill>
                  <a:schemeClr val="bg1"/>
                </a:solidFill>
              </a:rPr>
              <a:t>, a[i]);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rgbClr val="FFC000"/>
                </a:solidFill>
              </a:rPr>
              <a:t>“</a:t>
            </a:r>
            <a:r>
              <a:rPr lang="en-US" altLang="ko-KR" sz="2400" dirty="0">
                <a:solidFill>
                  <a:srgbClr val="E020BB"/>
                </a:solidFill>
              </a:rPr>
              <a:t>\n</a:t>
            </a:r>
            <a:r>
              <a:rPr lang="en-US" altLang="ko-KR" sz="2400" dirty="0">
                <a:solidFill>
                  <a:srgbClr val="FFC000"/>
                </a:solidFill>
              </a:rPr>
              <a:t>”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*(p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i));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382293">
            <a:off x="3924384" y="-857748"/>
            <a:ext cx="8766219" cy="9829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7230350" y="3316378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1D6C7B-A4E0-2A6B-A8CF-2389273518FF}"/>
              </a:ext>
            </a:extLst>
          </p:cNvPr>
          <p:cNvSpPr txBox="1"/>
          <p:nvPr/>
        </p:nvSpPr>
        <p:spPr>
          <a:xfrm>
            <a:off x="8156059" y="-118458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12416382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7083833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680364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298463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903421" y="7598501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1041328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AACAF4-0FA0-9089-F04B-AC0E36B94F51}"/>
              </a:ext>
            </a:extLst>
          </p:cNvPr>
          <p:cNvCxnSpPr/>
          <p:nvPr/>
        </p:nvCxnSpPr>
        <p:spPr>
          <a:xfrm>
            <a:off x="3181643" y="2102837"/>
            <a:ext cx="3676357" cy="183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6986878" y="2148075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0B9FA-C186-13EB-1824-75695D5A5ED9}"/>
              </a:ext>
            </a:extLst>
          </p:cNvPr>
          <p:cNvSpPr txBox="1"/>
          <p:nvPr/>
        </p:nvSpPr>
        <p:spPr>
          <a:xfrm>
            <a:off x="6986878" y="2582256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반복할때마다</a:t>
            </a:r>
            <a:r>
              <a:rPr lang="ko-KR" altLang="en-US" b="1" dirty="0"/>
              <a:t> 배열의 </a:t>
            </a:r>
            <a:r>
              <a:rPr lang="en-US" altLang="ko-KR" b="1" dirty="0"/>
              <a:t>n</a:t>
            </a:r>
            <a:r>
              <a:rPr lang="ko-KR" altLang="en-US" b="1" dirty="0" err="1"/>
              <a:t>번째칸을</a:t>
            </a:r>
            <a:endParaRPr lang="en-US" altLang="ko-KR" b="1" dirty="0"/>
          </a:p>
          <a:p>
            <a:r>
              <a:rPr lang="ko-KR" altLang="en-US" b="1" dirty="0" err="1"/>
              <a:t>한칸씩</a:t>
            </a:r>
            <a:r>
              <a:rPr lang="ko-KR" altLang="en-US" b="1" dirty="0"/>
              <a:t> 띄어 출력</a:t>
            </a:r>
            <a:r>
              <a:rPr lang="en-US" altLang="ko-KR" b="1" dirty="0"/>
              <a:t>(n</a:t>
            </a:r>
            <a:r>
              <a:rPr lang="ko-KR" altLang="en-US" b="1" dirty="0"/>
              <a:t>은 반복시마다 </a:t>
            </a:r>
            <a:r>
              <a:rPr lang="en-US" altLang="ko-KR" b="1" dirty="0"/>
              <a:t>1</a:t>
            </a:r>
            <a:r>
              <a:rPr lang="ko-KR" altLang="en-US" b="1" dirty="0"/>
              <a:t>씩 늘어남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2D7A86-C735-8E38-7268-D9B2433278B2}"/>
              </a:ext>
            </a:extLst>
          </p:cNvPr>
          <p:cNvCxnSpPr>
            <a:cxnSpLocks/>
          </p:cNvCxnSpPr>
          <p:nvPr/>
        </p:nvCxnSpPr>
        <p:spPr>
          <a:xfrm>
            <a:off x="3406024" y="2471240"/>
            <a:ext cx="3545478" cy="36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46195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7039585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4233050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4253984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4253984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4253984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4253984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4253984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BCA7052-EA61-F4DD-355F-55354BF9395E}"/>
              </a:ext>
            </a:extLst>
          </p:cNvPr>
          <p:cNvCxnSpPr>
            <a:cxnSpLocks/>
          </p:cNvCxnSpPr>
          <p:nvPr/>
        </p:nvCxnSpPr>
        <p:spPr>
          <a:xfrm>
            <a:off x="2365705" y="2813462"/>
            <a:ext cx="3991592" cy="316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6538422" y="582736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1486DB-ABE0-0988-4B05-D3C9CF386762}"/>
              </a:ext>
            </a:extLst>
          </p:cNvPr>
          <p:cNvSpPr txBox="1"/>
          <p:nvPr/>
        </p:nvSpPr>
        <p:spPr>
          <a:xfrm>
            <a:off x="12416381" y="1060422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</p:spTree>
    <p:extLst>
      <p:ext uri="{BB962C8B-B14F-4D97-AF65-F5344CB8AC3E}">
        <p14:creationId xmlns:p14="http://schemas.microsoft.com/office/powerpoint/2010/main" val="264163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20876763">
            <a:off x="3560478" y="-1476018"/>
            <a:ext cx="9729406" cy="104163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 </a:t>
            </a:r>
            <a:r>
              <a:rPr lang="en-US" altLang="ko-KR" sz="1200" dirty="0">
                <a:solidFill>
                  <a:schemeClr val="bg1">
                    <a:lumMod val="50000"/>
                    <a:alpha val="50000"/>
                  </a:schemeClr>
                </a:solidFill>
              </a:rPr>
              <a:t>//0x20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2400" dirty="0">
                <a:solidFill>
                  <a:srgbClr val="00B0F0"/>
                </a:solidFill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</a:rPr>
              <a:t>(i=</a:t>
            </a:r>
            <a:r>
              <a:rPr lang="en-US" altLang="ko-KR" sz="2400" dirty="0">
                <a:solidFill>
                  <a:srgbClr val="92D050"/>
                </a:solidFill>
              </a:rPr>
              <a:t>0</a:t>
            </a:r>
            <a:r>
              <a:rPr lang="en-US" altLang="ko-KR" sz="2400" dirty="0">
                <a:solidFill>
                  <a:schemeClr val="bg1"/>
                </a:solidFill>
              </a:rPr>
              <a:t>;i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2400" dirty="0">
                <a:solidFill>
                  <a:srgbClr val="92D050"/>
                </a:solidFill>
              </a:rPr>
              <a:t>5</a:t>
            </a:r>
            <a:r>
              <a:rPr lang="en-US" altLang="ko-KR" sz="2400" dirty="0">
                <a:solidFill>
                  <a:schemeClr val="bg1"/>
                </a:solidFill>
              </a:rPr>
              <a:t>;i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++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rgbClr val="FFC000"/>
                </a:solidFill>
              </a:rPr>
              <a:t>“%d “</a:t>
            </a:r>
            <a:r>
              <a:rPr lang="en-US" altLang="ko-KR" sz="2400" dirty="0">
                <a:solidFill>
                  <a:schemeClr val="bg1"/>
                </a:solidFill>
              </a:rPr>
              <a:t>, *(p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2400" dirty="0">
                <a:solidFill>
                  <a:schemeClr val="bg1"/>
                </a:solidFill>
              </a:rPr>
              <a:t>i));</a:t>
            </a: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2400" dirty="0">
                <a:solidFill>
                  <a:srgbClr val="FFFF00"/>
                </a:solidFill>
              </a:rPr>
              <a:t>printf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>
                <a:solidFill>
                  <a:schemeClr val="accent4"/>
                </a:solidFill>
              </a:rPr>
              <a:t>“</a:t>
            </a:r>
            <a:r>
              <a:rPr lang="en-US" altLang="ko-KR" sz="2400" dirty="0">
                <a:solidFill>
                  <a:srgbClr val="E020BB"/>
                </a:solidFill>
              </a:rPr>
              <a:t>\n</a:t>
            </a:r>
            <a:r>
              <a:rPr lang="en-US" altLang="ko-KR" sz="2400" dirty="0">
                <a:solidFill>
                  <a:srgbClr val="FFC000"/>
                </a:solidFill>
              </a:rPr>
              <a:t>”</a:t>
            </a:r>
            <a:r>
              <a:rPr lang="en-US" altLang="ko-KR" sz="2400" dirty="0">
                <a:solidFill>
                  <a:schemeClr val="bg1"/>
                </a:solidFill>
              </a:rPr>
              <a:t>);</a:t>
            </a: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alpha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89212" y="5759778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00989F-0D60-94FE-5E7C-98ADEAC5E0D3}"/>
              </a:ext>
            </a:extLst>
          </p:cNvPr>
          <p:cNvSpPr txBox="1"/>
          <p:nvPr/>
        </p:nvSpPr>
        <p:spPr>
          <a:xfrm>
            <a:off x="12416382" y="2667431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그리고 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의 첫번째 요소의 주소를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포인터 변수에 저장한다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32256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919099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719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2142156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2623968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0B9FA-C186-13EB-1824-75695D5A5ED9}"/>
              </a:ext>
            </a:extLst>
          </p:cNvPr>
          <p:cNvSpPr txBox="1"/>
          <p:nvPr/>
        </p:nvSpPr>
        <p:spPr>
          <a:xfrm>
            <a:off x="12381212" y="2582256"/>
            <a:ext cx="4918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반복할때마다</a:t>
            </a:r>
            <a:r>
              <a:rPr lang="ko-KR" altLang="en-US" b="1" dirty="0"/>
              <a:t> 배열의 </a:t>
            </a:r>
            <a:r>
              <a:rPr lang="en-US" altLang="ko-KR" b="1" dirty="0"/>
              <a:t>n</a:t>
            </a:r>
            <a:r>
              <a:rPr lang="ko-KR" altLang="en-US" b="1" dirty="0" err="1"/>
              <a:t>번째칸을</a:t>
            </a:r>
            <a:endParaRPr lang="en-US" altLang="ko-KR" b="1" dirty="0"/>
          </a:p>
          <a:p>
            <a:r>
              <a:rPr lang="ko-KR" altLang="en-US" b="1" dirty="0" err="1"/>
              <a:t>한칸씩</a:t>
            </a:r>
            <a:r>
              <a:rPr lang="ko-KR" altLang="en-US" b="1" dirty="0"/>
              <a:t> 띄어 출력</a:t>
            </a:r>
            <a:r>
              <a:rPr lang="en-US" altLang="ko-KR" b="1" dirty="0"/>
              <a:t>(n</a:t>
            </a:r>
            <a:r>
              <a:rPr lang="ko-KR" altLang="en-US" b="1" dirty="0"/>
              <a:t>은 반복시마다 </a:t>
            </a:r>
            <a:r>
              <a:rPr lang="en-US" altLang="ko-KR" b="1" dirty="0"/>
              <a:t>1</a:t>
            </a:r>
            <a:r>
              <a:rPr lang="ko-KR" altLang="en-US" b="1" dirty="0"/>
              <a:t>씩 늘어남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298964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3468264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842103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V="1">
            <a:off x="2725172" y="2830088"/>
            <a:ext cx="1415776" cy="39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3666089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D70001-849D-CE1A-5E29-202BA5534E00}"/>
              </a:ext>
            </a:extLst>
          </p:cNvPr>
          <p:cNvSpPr txBox="1"/>
          <p:nvPr/>
        </p:nvSpPr>
        <p:spPr>
          <a:xfrm>
            <a:off x="13374879" y="1236671"/>
            <a:ext cx="5556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포인터 주소에 정수를 더하면 </a:t>
            </a:r>
            <a:r>
              <a:rPr lang="en-US" altLang="ko-KR" b="1" dirty="0"/>
              <a:t>0x21</a:t>
            </a:r>
            <a:r>
              <a:rPr lang="ko-KR" altLang="en-US" b="1" dirty="0"/>
              <a:t>로 </a:t>
            </a:r>
            <a:r>
              <a:rPr lang="en-US" altLang="ko-KR" b="1" dirty="0"/>
              <a:t>1</a:t>
            </a:r>
            <a:r>
              <a:rPr lang="ko-KR" altLang="en-US" b="1" dirty="0"/>
              <a:t>씩 주소가 늘어나지 않고</a:t>
            </a:r>
            <a:endParaRPr lang="en-US" altLang="ko-KR" b="1" dirty="0"/>
          </a:p>
          <a:p>
            <a:r>
              <a:rPr lang="en-US" altLang="ko-KR" b="1" dirty="0"/>
              <a:t>0x20 &gt; 0x24</a:t>
            </a:r>
            <a:r>
              <a:rPr lang="ko-KR" altLang="en-US" b="1" dirty="0"/>
              <a:t>씩 늘어나는데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800" b="1" dirty="0"/>
              <a:t>포인터 변수에 정수를 </a:t>
            </a:r>
            <a:r>
              <a:rPr lang="ko-KR" altLang="en-US" sz="1800" b="1" dirty="0" err="1"/>
              <a:t>더한다는건</a:t>
            </a:r>
            <a:r>
              <a:rPr lang="ko-KR" altLang="en-US" sz="1800" b="1" dirty="0"/>
              <a:t> 변수의 자료형의</a:t>
            </a:r>
            <a:endParaRPr lang="en-US" altLang="ko-KR" sz="1800" b="1" dirty="0"/>
          </a:p>
          <a:p>
            <a:r>
              <a:rPr lang="en-US" altLang="ko-KR" sz="1800" b="1" dirty="0"/>
              <a:t>Byte</a:t>
            </a:r>
            <a:r>
              <a:rPr lang="ko-KR" altLang="en-US" sz="1800" b="1" dirty="0"/>
              <a:t>를 </a:t>
            </a:r>
            <a:r>
              <a:rPr lang="ko-KR" altLang="en-US" sz="1800" b="1" dirty="0" err="1"/>
              <a:t>더하는것이기</a:t>
            </a:r>
            <a:r>
              <a:rPr lang="ko-KR" altLang="en-US" sz="1800" b="1" dirty="0"/>
              <a:t> 때문이다</a:t>
            </a:r>
            <a:r>
              <a:rPr lang="en-US" altLang="ko-KR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44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11651"/>
            <a:ext cx="8683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포인터란</a:t>
            </a:r>
            <a:r>
              <a:rPr lang="en-US" altLang="ko-KR" sz="8000" dirty="0"/>
              <a:t>?</a:t>
            </a:r>
            <a:endParaRPr lang="ko-KR" alt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D61-C7A8-77C1-DD56-511912820263}"/>
              </a:ext>
            </a:extLst>
          </p:cNvPr>
          <p:cNvSpPr txBox="1"/>
          <p:nvPr/>
        </p:nvSpPr>
        <p:spPr>
          <a:xfrm rot="20020271">
            <a:off x="1070778" y="-2029546"/>
            <a:ext cx="1115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endParaRPr lang="ko-KR" alt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EA1B0-31EC-75BA-68C9-5594DDF0E23A}"/>
              </a:ext>
            </a:extLst>
          </p:cNvPr>
          <p:cNvSpPr txBox="1"/>
          <p:nvPr/>
        </p:nvSpPr>
        <p:spPr>
          <a:xfrm rot="379307">
            <a:off x="9798341" y="9979663"/>
            <a:ext cx="1082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ko-KR" altLang="en-US" sz="9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70CDE-18B4-ED83-2537-4F3273888360}"/>
              </a:ext>
            </a:extLst>
          </p:cNvPr>
          <p:cNvSpPr txBox="1"/>
          <p:nvPr/>
        </p:nvSpPr>
        <p:spPr>
          <a:xfrm rot="20537297">
            <a:off x="763398" y="8101607"/>
            <a:ext cx="29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Pointer</a:t>
            </a:r>
            <a:endParaRPr lang="ko-KR" altLang="en-US" sz="5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00464-E8C1-38F3-FF75-7E70423A3E1F}"/>
              </a:ext>
            </a:extLst>
          </p:cNvPr>
          <p:cNvSpPr txBox="1"/>
          <p:nvPr/>
        </p:nvSpPr>
        <p:spPr>
          <a:xfrm rot="21095741">
            <a:off x="7373163" y="-1727963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Printf()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9575E-2A42-6C34-F4BA-10E43398DB79}"/>
              </a:ext>
            </a:extLst>
          </p:cNvPr>
          <p:cNvSpPr txBox="1"/>
          <p:nvPr/>
        </p:nvSpPr>
        <p:spPr>
          <a:xfrm rot="518889">
            <a:off x="2848447" y="-1758741"/>
            <a:ext cx="2581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Asterisk</a:t>
            </a:r>
            <a:endParaRPr lang="ko-KR" altLang="en-US" sz="44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132E8-3FB6-A320-F9B4-30377971265D}"/>
              </a:ext>
            </a:extLst>
          </p:cNvPr>
          <p:cNvSpPr txBox="1"/>
          <p:nvPr/>
        </p:nvSpPr>
        <p:spPr>
          <a:xfrm rot="260519">
            <a:off x="4724399" y="777713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Ampersand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9F791-4086-75B4-96EA-EA9A995D2C9E}"/>
              </a:ext>
            </a:extLst>
          </p:cNvPr>
          <p:cNvSpPr txBox="1"/>
          <p:nvPr/>
        </p:nvSpPr>
        <p:spPr>
          <a:xfrm>
            <a:off x="5110292" y="8729952"/>
            <a:ext cx="197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1-4</a:t>
            </a:r>
          </a:p>
          <a:p>
            <a:pPr algn="ctr"/>
            <a:r>
              <a:rPr lang="en-US" altLang="ko-KR" b="1" dirty="0"/>
              <a:t>12</a:t>
            </a:r>
            <a:r>
              <a:rPr lang="ko-KR" altLang="en-US" b="1" dirty="0"/>
              <a:t>번 양준혁</a:t>
            </a:r>
            <a:endParaRPr lang="en-US" altLang="ko-KR" b="1" dirty="0"/>
          </a:p>
          <a:p>
            <a:pPr algn="ctr"/>
            <a:r>
              <a:rPr lang="en-US" altLang="ko-KR" b="1" dirty="0"/>
              <a:t>17</a:t>
            </a:r>
            <a:r>
              <a:rPr lang="ko-KR" altLang="en-US" b="1" dirty="0"/>
              <a:t>번 정은찬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1492B-DC25-735A-2ED1-BD3C77F74FB0}"/>
              </a:ext>
            </a:extLst>
          </p:cNvPr>
          <p:cNvSpPr txBox="1"/>
          <p:nvPr/>
        </p:nvSpPr>
        <p:spPr>
          <a:xfrm rot="1613609">
            <a:off x="644358" y="8209329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Scanf()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C2E14-E2BC-2D69-3EE8-A2245B9060FB}"/>
              </a:ext>
            </a:extLst>
          </p:cNvPr>
          <p:cNvSpPr txBox="1"/>
          <p:nvPr/>
        </p:nvSpPr>
        <p:spPr>
          <a:xfrm rot="2480410">
            <a:off x="9478517" y="-1385714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Array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183EF-5C30-09D5-5DF1-61CF7A993771}"/>
              </a:ext>
            </a:extLst>
          </p:cNvPr>
          <p:cNvSpPr txBox="1"/>
          <p:nvPr/>
        </p:nvSpPr>
        <p:spPr>
          <a:xfrm rot="20614250">
            <a:off x="8074370" y="7490806"/>
            <a:ext cx="385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Memory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2171698" y="252046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변수가 저장된 메모리상의 주소를 말함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C225B-EC2F-CE73-B43F-D62D60A6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54" y="-5304302"/>
            <a:ext cx="3349097" cy="27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6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>
            <a:off x="5714912" y="-355600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89212" y="5759778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rgbClr val="00B0F0"/>
                  </a:solidFill>
                </a:rPr>
                <a:t>int</a:t>
              </a:r>
              <a:r>
                <a:rPr lang="en-US" altLang="ko-KR" sz="1800" dirty="0">
                  <a:solidFill>
                    <a:schemeClr val="accent4"/>
                  </a:solidFill>
                </a:rPr>
                <a:t> </a:t>
              </a:r>
              <a:r>
                <a:rPr lang="en-US" altLang="ko-KR" sz="1800" dirty="0">
                  <a:solidFill>
                    <a:schemeClr val="bg1"/>
                  </a:solidFill>
                </a:rPr>
                <a:t>a[</a:t>
              </a:r>
              <a:r>
                <a:rPr lang="en-US" altLang="ko-KR" sz="1800" dirty="0">
                  <a:solidFill>
                    <a:srgbClr val="92D050"/>
                  </a:solidFill>
                </a:rPr>
                <a:t>5</a:t>
              </a:r>
              <a:r>
                <a:rPr lang="en-US" altLang="ko-KR" sz="1800" dirty="0">
                  <a:solidFill>
                    <a:schemeClr val="bg1"/>
                  </a:solidFill>
                </a:rPr>
                <a:t>]</a:t>
              </a:r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32256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919099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7198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2142156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298964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3942127" y="256450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5542-331B-2370-5A0F-E704DDE6318F}"/>
              </a:ext>
            </a:extLst>
          </p:cNvPr>
          <p:cNvSpPr txBox="1"/>
          <p:nvPr/>
        </p:nvSpPr>
        <p:spPr>
          <a:xfrm>
            <a:off x="6481243" y="1236671"/>
            <a:ext cx="5556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포인터 주소에 정수를 더하면 </a:t>
            </a:r>
            <a:r>
              <a:rPr lang="en-US" altLang="ko-KR" b="1" dirty="0"/>
              <a:t>0x21</a:t>
            </a:r>
            <a:r>
              <a:rPr lang="ko-KR" altLang="en-US" b="1" dirty="0"/>
              <a:t>로 </a:t>
            </a:r>
            <a:r>
              <a:rPr lang="en-US" altLang="ko-KR" b="1" dirty="0"/>
              <a:t>1</a:t>
            </a:r>
            <a:r>
              <a:rPr lang="ko-KR" altLang="en-US" b="1" dirty="0"/>
              <a:t>씩 주소가 늘어나지 않고</a:t>
            </a:r>
            <a:endParaRPr lang="en-US" altLang="ko-KR" b="1" dirty="0"/>
          </a:p>
          <a:p>
            <a:r>
              <a:rPr lang="en-US" altLang="ko-KR" b="1" dirty="0"/>
              <a:t>0x20 &gt; 0x24</a:t>
            </a:r>
            <a:r>
              <a:rPr lang="ko-KR" altLang="en-US" b="1" dirty="0"/>
              <a:t>씩 늘어나는데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800" b="1" dirty="0"/>
              <a:t>포인터 변수에 정수를 </a:t>
            </a:r>
            <a:r>
              <a:rPr lang="ko-KR" altLang="en-US" sz="1800" b="1" dirty="0" err="1"/>
              <a:t>더한다는건</a:t>
            </a:r>
            <a:r>
              <a:rPr lang="ko-KR" altLang="en-US" sz="1800" b="1" dirty="0"/>
              <a:t> 변수의 자료형의</a:t>
            </a:r>
            <a:endParaRPr lang="en-US" altLang="ko-KR" sz="1800" b="1" dirty="0"/>
          </a:p>
          <a:p>
            <a:r>
              <a:rPr lang="en-US" altLang="ko-KR" sz="1800" b="1" dirty="0"/>
              <a:t>Byte</a:t>
            </a:r>
            <a:r>
              <a:rPr lang="ko-KR" altLang="en-US" sz="1800" b="1" dirty="0"/>
              <a:t>를 </a:t>
            </a:r>
            <a:r>
              <a:rPr lang="ko-KR" altLang="en-US" sz="1800" b="1" dirty="0" err="1"/>
              <a:t>더하는것이기</a:t>
            </a:r>
            <a:r>
              <a:rPr lang="ko-KR" altLang="en-US" sz="1800" b="1" dirty="0"/>
              <a:t> 때문이다</a:t>
            </a:r>
            <a:r>
              <a:rPr lang="en-US" altLang="ko-KR" sz="18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DC1FB-9398-AEA1-6451-6B5C17F4E2C5}"/>
              </a:ext>
            </a:extLst>
          </p:cNvPr>
          <p:cNvSpPr txBox="1"/>
          <p:nvPr/>
        </p:nvSpPr>
        <p:spPr>
          <a:xfrm>
            <a:off x="-243967" y="751462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57DC6-C81C-81BC-9211-19C7CBA3E1C7}"/>
              </a:ext>
            </a:extLst>
          </p:cNvPr>
          <p:cNvSpPr txBox="1"/>
          <p:nvPr/>
        </p:nvSpPr>
        <p:spPr>
          <a:xfrm>
            <a:off x="13176620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88D3B2-5908-2839-91DE-DAF79E6A4084}"/>
              </a:ext>
            </a:extLst>
          </p:cNvPr>
          <p:cNvSpPr txBox="1"/>
          <p:nvPr/>
        </p:nvSpPr>
        <p:spPr>
          <a:xfrm>
            <a:off x="1377315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3F02C-C11A-7937-0585-A22FB05BA585}"/>
              </a:ext>
            </a:extLst>
          </p:cNvPr>
          <p:cNvSpPr txBox="1"/>
          <p:nvPr/>
        </p:nvSpPr>
        <p:spPr>
          <a:xfrm>
            <a:off x="14391250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F65AE8-FB7D-C351-BB2F-73713364479A}"/>
              </a:ext>
            </a:extLst>
          </p:cNvPr>
          <p:cNvSpPr txBox="1"/>
          <p:nvPr/>
        </p:nvSpPr>
        <p:spPr>
          <a:xfrm>
            <a:off x="14996208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A5DB8-CC9A-D630-B023-61324AB2BC55}"/>
              </a:ext>
            </a:extLst>
          </p:cNvPr>
          <p:cNvSpPr txBox="1"/>
          <p:nvPr/>
        </p:nvSpPr>
        <p:spPr>
          <a:xfrm>
            <a:off x="12566010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5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>
            <a:off x="5714912" y="-355600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6481980" y="3124784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220555" cy="449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6977661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7574192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8192291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8797249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298964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3942127" y="256450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8FC9E-ABA2-F97F-2228-F5BAB1165D46}"/>
              </a:ext>
            </a:extLst>
          </p:cNvPr>
          <p:cNvSpPr txBox="1"/>
          <p:nvPr/>
        </p:nvSpPr>
        <p:spPr>
          <a:xfrm>
            <a:off x="6367051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F586-10AF-871A-2E30-31DFA7595C34}"/>
              </a:ext>
            </a:extLst>
          </p:cNvPr>
          <p:cNvSpPr txBox="1"/>
          <p:nvPr/>
        </p:nvSpPr>
        <p:spPr>
          <a:xfrm>
            <a:off x="697766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8E846-06B6-96E0-A23F-6A933973A595}"/>
              </a:ext>
            </a:extLst>
          </p:cNvPr>
          <p:cNvSpPr txBox="1"/>
          <p:nvPr/>
        </p:nvSpPr>
        <p:spPr>
          <a:xfrm>
            <a:off x="7574192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D428F-D42E-A295-6F7B-F69A2C226F6A}"/>
              </a:ext>
            </a:extLst>
          </p:cNvPr>
          <p:cNvSpPr txBox="1"/>
          <p:nvPr/>
        </p:nvSpPr>
        <p:spPr>
          <a:xfrm>
            <a:off x="819229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20AD2-E4E6-C6E6-F5EF-288712BA927C}"/>
              </a:ext>
            </a:extLst>
          </p:cNvPr>
          <p:cNvSpPr txBox="1"/>
          <p:nvPr/>
        </p:nvSpPr>
        <p:spPr>
          <a:xfrm>
            <a:off x="8797249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B57CA-CC02-BB81-FB68-7E36F164BD88}"/>
              </a:ext>
            </a:extLst>
          </p:cNvPr>
          <p:cNvSpPr txBox="1"/>
          <p:nvPr/>
        </p:nvSpPr>
        <p:spPr>
          <a:xfrm>
            <a:off x="6367051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1B0D-CED5-1036-35C3-E62A59A43BB9}"/>
              </a:ext>
            </a:extLst>
          </p:cNvPr>
          <p:cNvSpPr/>
          <p:nvPr/>
        </p:nvSpPr>
        <p:spPr>
          <a:xfrm>
            <a:off x="9391486" y="7315027"/>
            <a:ext cx="6489896" cy="272123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정수를 </a:t>
            </a:r>
            <a:r>
              <a:rPr lang="ko-KR" altLang="en-US" b="1" dirty="0" err="1">
                <a:solidFill>
                  <a:schemeClr val="tx1"/>
                </a:solidFill>
              </a:rPr>
              <a:t>사용할때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*pointer + </a:t>
            </a:r>
            <a:r>
              <a:rPr lang="ko-KR" altLang="en-US" b="1" dirty="0">
                <a:solidFill>
                  <a:schemeClr val="tx1"/>
                </a:solidFill>
              </a:rPr>
              <a:t>정수처럼 괄호로 묶지 않고 사용한다면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주소를 정수만큼 더한 값으로 인식한다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(*pointer + 1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포인터 주소의 값의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더한 값으로 받는다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algn="ctr"/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그러므로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반드시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*(pointer +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이런 형식으로 써줘야 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6621A-F964-134E-5425-65D3D7E0796E}"/>
              </a:ext>
            </a:extLst>
          </p:cNvPr>
          <p:cNvSpPr txBox="1"/>
          <p:nvPr/>
        </p:nvSpPr>
        <p:spPr>
          <a:xfrm>
            <a:off x="6401464" y="1338702"/>
            <a:ext cx="5035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포인터 주소에 정수를 더하면 </a:t>
            </a:r>
            <a:r>
              <a:rPr lang="en-US" altLang="ko-KR" sz="1600" b="1" dirty="0"/>
              <a:t>0x21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주소가 늘어나지 않고</a:t>
            </a:r>
            <a:endParaRPr lang="en-US" altLang="ko-KR" sz="1600" b="1" dirty="0"/>
          </a:p>
          <a:p>
            <a:r>
              <a:rPr lang="en-US" altLang="ko-KR" sz="1600" b="1" dirty="0"/>
              <a:t>0x20 &gt; 0x24</a:t>
            </a:r>
            <a:r>
              <a:rPr lang="ko-KR" altLang="en-US" sz="1600" b="1" dirty="0"/>
              <a:t>씩 늘어나는데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포인터 변수에 정수를 </a:t>
            </a:r>
            <a:r>
              <a:rPr lang="ko-KR" altLang="en-US" sz="1600" b="1" dirty="0" err="1"/>
              <a:t>더한다는건</a:t>
            </a:r>
            <a:r>
              <a:rPr lang="ko-KR" altLang="en-US" sz="1600" b="1" dirty="0"/>
              <a:t> 변수의 자료형의</a:t>
            </a:r>
            <a:endParaRPr lang="en-US" altLang="ko-KR" sz="1600" b="1" dirty="0"/>
          </a:p>
          <a:p>
            <a:r>
              <a:rPr lang="en-US" altLang="ko-KR" sz="1600" b="1" dirty="0"/>
              <a:t>Byte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더하는것이기</a:t>
            </a:r>
            <a:r>
              <a:rPr lang="ko-KR" altLang="en-US" sz="1600" b="1" dirty="0"/>
              <a:t> 때문이다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97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스카디(명일방주) - 나무위키">
            <a:extLst>
              <a:ext uri="{FF2B5EF4-FFF2-40B4-BE49-F238E27FC236}">
                <a16:creationId xmlns:a16="http://schemas.microsoft.com/office/drawing/2014/main" id="{CDBBF1AD-DF4D-D57D-B997-8BB7B87B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96" y="1898012"/>
            <a:ext cx="2538474" cy="2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E610A4BB-384D-3C33-0A10-A3C72D3918D9}"/>
              </a:ext>
            </a:extLst>
          </p:cNvPr>
          <p:cNvSpPr txBox="1">
            <a:spLocks/>
          </p:cNvSpPr>
          <p:nvPr/>
        </p:nvSpPr>
        <p:spPr>
          <a:xfrm>
            <a:off x="838200" y="239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solidFill>
                  <a:schemeClr val="bg1">
                    <a:alpha val="0"/>
                  </a:schemeClr>
                </a:solidFill>
              </a:rPr>
              <a:t>감사합니다</a:t>
            </a:r>
            <a:r>
              <a:rPr lang="en-US" altLang="ko-KR" b="1">
                <a:solidFill>
                  <a:schemeClr val="bg1">
                    <a:alpha val="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>
            <a:off x="5713836" y="-273050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154043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3639935" y="3124784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220555" cy="449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1413561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14732147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5024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15955204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417706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3942127" y="2564502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5542-331B-2370-5A0F-E704DDE6318F}"/>
              </a:ext>
            </a:extLst>
          </p:cNvPr>
          <p:cNvSpPr txBox="1"/>
          <p:nvPr/>
        </p:nvSpPr>
        <p:spPr>
          <a:xfrm>
            <a:off x="6481243" y="1236671"/>
            <a:ext cx="5388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포인터 주소에 정수를 더하면 </a:t>
            </a:r>
            <a:r>
              <a:rPr lang="en-US" altLang="ko-KR" sz="1600" b="1" dirty="0"/>
              <a:t>0x21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주소가 </a:t>
            </a:r>
            <a:endParaRPr lang="en-US" altLang="ko-KR" sz="1600" b="1" dirty="0"/>
          </a:p>
          <a:p>
            <a:r>
              <a:rPr lang="ko-KR" altLang="en-US" sz="1600" b="1" dirty="0"/>
              <a:t>늘어나지 않고</a:t>
            </a:r>
            <a:endParaRPr lang="en-US" altLang="ko-KR" sz="1600" b="1" dirty="0"/>
          </a:p>
          <a:p>
            <a:r>
              <a:rPr lang="en-US" altLang="ko-KR" sz="1600" b="1" dirty="0"/>
              <a:t>0x20 &gt; 0x24</a:t>
            </a:r>
            <a:r>
              <a:rPr lang="ko-KR" altLang="en-US" sz="1600" b="1" dirty="0"/>
              <a:t>씩 늘어나는데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포인터 변수에 정수를 </a:t>
            </a:r>
            <a:r>
              <a:rPr lang="ko-KR" altLang="en-US" sz="1600" b="1" dirty="0" err="1"/>
              <a:t>더한다는건</a:t>
            </a:r>
            <a:r>
              <a:rPr lang="ko-KR" altLang="en-US" sz="1600" b="1" dirty="0"/>
              <a:t> 변수의 자료형의</a:t>
            </a:r>
            <a:endParaRPr lang="en-US" altLang="ko-KR" sz="1600" b="1" dirty="0"/>
          </a:p>
          <a:p>
            <a:r>
              <a:rPr lang="en-US" altLang="ko-KR" sz="1600" b="1" dirty="0"/>
              <a:t>Byte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더하는것이기</a:t>
            </a:r>
            <a:r>
              <a:rPr lang="ko-KR" altLang="en-US" sz="1600" b="1" dirty="0"/>
              <a:t> 때문이다</a:t>
            </a:r>
            <a:r>
              <a:rPr lang="en-US" altLang="ko-KR" sz="1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8FC9E-ABA2-F97F-2228-F5BAB1165D46}"/>
              </a:ext>
            </a:extLst>
          </p:cNvPr>
          <p:cNvSpPr txBox="1"/>
          <p:nvPr/>
        </p:nvSpPr>
        <p:spPr>
          <a:xfrm>
            <a:off x="1352500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F586-10AF-871A-2E30-31DFA7595C34}"/>
              </a:ext>
            </a:extLst>
          </p:cNvPr>
          <p:cNvSpPr txBox="1"/>
          <p:nvPr/>
        </p:nvSpPr>
        <p:spPr>
          <a:xfrm>
            <a:off x="1413561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8E846-06B6-96E0-A23F-6A933973A595}"/>
              </a:ext>
            </a:extLst>
          </p:cNvPr>
          <p:cNvSpPr txBox="1"/>
          <p:nvPr/>
        </p:nvSpPr>
        <p:spPr>
          <a:xfrm>
            <a:off x="14732147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D428F-D42E-A295-6F7B-F69A2C226F6A}"/>
              </a:ext>
            </a:extLst>
          </p:cNvPr>
          <p:cNvSpPr txBox="1"/>
          <p:nvPr/>
        </p:nvSpPr>
        <p:spPr>
          <a:xfrm>
            <a:off x="1535024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20AD2-E4E6-C6E6-F5EF-288712BA927C}"/>
              </a:ext>
            </a:extLst>
          </p:cNvPr>
          <p:cNvSpPr txBox="1"/>
          <p:nvPr/>
        </p:nvSpPr>
        <p:spPr>
          <a:xfrm>
            <a:off x="15955204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B57CA-CC02-BB81-FB68-7E36F164BD88}"/>
              </a:ext>
            </a:extLst>
          </p:cNvPr>
          <p:cNvSpPr txBox="1"/>
          <p:nvPr/>
        </p:nvSpPr>
        <p:spPr>
          <a:xfrm>
            <a:off x="1352500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1B0D-CED5-1036-35C3-E62A59A43BB9}"/>
              </a:ext>
            </a:extLst>
          </p:cNvPr>
          <p:cNvSpPr/>
          <p:nvPr/>
        </p:nvSpPr>
        <p:spPr>
          <a:xfrm>
            <a:off x="5938302" y="3124785"/>
            <a:ext cx="5931130" cy="27442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정수를 </a:t>
            </a:r>
            <a:r>
              <a:rPr lang="ko-KR" altLang="en-US" b="1" dirty="0" err="1">
                <a:solidFill>
                  <a:schemeClr val="tx1"/>
                </a:solidFill>
              </a:rPr>
              <a:t>사용할때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*pointer + </a:t>
            </a:r>
            <a:r>
              <a:rPr lang="ko-KR" altLang="en-US" b="1" dirty="0">
                <a:solidFill>
                  <a:schemeClr val="tx1"/>
                </a:solidFill>
              </a:rPr>
              <a:t>정수처럼 괄호로 묶지 않고 사용한다면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주소를 정수만큼 더한 값으로 인식한다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(*pointer + 1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포인터 주소의 값의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더한 값으로 받는다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algn="ctr"/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그러므로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반드시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*(pointer +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이런 형식으로 써줘야 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8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70F88A-B389-8704-D4B9-087FD9BB6720}"/>
              </a:ext>
            </a:extLst>
          </p:cNvPr>
          <p:cNvSpPr txBox="1"/>
          <p:nvPr/>
        </p:nvSpPr>
        <p:spPr>
          <a:xfrm>
            <a:off x="-4946344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 rot="19142137">
            <a:off x="-9631268" y="-6592093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2994806">
            <a:off x="11667777" y="5641956"/>
            <a:ext cx="7574972" cy="74041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52D8A-E53A-3F12-F7A9-2F1F7799ACFE}"/>
              </a:ext>
            </a:extLst>
          </p:cNvPr>
          <p:cNvSpPr txBox="1"/>
          <p:nvPr/>
        </p:nvSpPr>
        <p:spPr>
          <a:xfrm>
            <a:off x="-7264291" y="160616"/>
            <a:ext cx="51422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#include 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&lt;</a:t>
            </a:r>
            <a:r>
              <a:rPr lang="en-US" altLang="ko-KR" sz="1200" dirty="0" err="1">
                <a:solidFill>
                  <a:schemeClr val="accent4">
                    <a:alpha val="50000"/>
                  </a:schemeClr>
                </a:solidFill>
              </a:rPr>
              <a:t>stdio.h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&gt;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main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*p, i;</a:t>
            </a:r>
          </a:p>
          <a:p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int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a[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] = {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100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78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66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 96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p=a</a:t>
            </a:r>
            <a:endParaRPr lang="en-US" altLang="ko-KR" sz="1200" dirty="0">
              <a:solidFill>
                <a:schemeClr val="bg1">
                  <a:lumMod val="50000"/>
                  <a:alpha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 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“%d “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, a[i]);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    </a:t>
            </a:r>
            <a:r>
              <a:rPr lang="en-US" altLang="ko-KR" sz="1200" dirty="0">
                <a:solidFill>
                  <a:srgbClr val="00B0F0">
                    <a:alpha val="50000"/>
                  </a:srgbClr>
                </a:solidFill>
              </a:rPr>
              <a:t>for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(i=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0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&lt;</a:t>
            </a:r>
            <a:r>
              <a:rPr lang="en-US" altLang="ko-KR" sz="1200" dirty="0">
                <a:solidFill>
                  <a:srgbClr val="92D050">
                    <a:alpha val="50000"/>
                  </a:srgbClr>
                </a:solidFill>
              </a:rPr>
              <a:t>5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;i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</a:rPr>
              <a:t>++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         </a:t>
            </a:r>
            <a:r>
              <a:rPr lang="en-US" altLang="ko-KR" sz="3200" dirty="0">
                <a:solidFill>
                  <a:srgbClr val="FFFF00"/>
                </a:solidFill>
              </a:rPr>
              <a:t>printf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>
                <a:solidFill>
                  <a:srgbClr val="FFC000"/>
                </a:solidFill>
              </a:rPr>
              <a:t>“%d “</a:t>
            </a:r>
            <a:r>
              <a:rPr lang="en-US" altLang="ko-KR" sz="3200" dirty="0">
                <a:solidFill>
                  <a:schemeClr val="bg1"/>
                </a:solidFill>
              </a:rPr>
              <a:t>, *(p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ko-KR" sz="3200" dirty="0">
                <a:solidFill>
                  <a:schemeClr val="bg1"/>
                </a:solidFill>
              </a:rPr>
              <a:t>i));</a:t>
            </a: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accent4"/>
                </a:solidFill>
              </a:rPr>
              <a:t>    </a:t>
            </a:r>
            <a:r>
              <a:rPr lang="en-US" altLang="ko-KR" sz="1200" dirty="0">
                <a:solidFill>
                  <a:srgbClr val="FFFF00">
                    <a:alpha val="50000"/>
                  </a:srgbClr>
                </a:solidFill>
              </a:rPr>
              <a:t>printf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(</a:t>
            </a:r>
            <a:r>
              <a:rPr lang="en-US" altLang="ko-KR" sz="1200" dirty="0">
                <a:solidFill>
                  <a:schemeClr val="accent4">
                    <a:alpha val="50000"/>
                  </a:schemeClr>
                </a:solidFill>
              </a:rPr>
              <a:t>“</a:t>
            </a:r>
            <a:r>
              <a:rPr lang="en-US" altLang="ko-KR" sz="1200" dirty="0">
                <a:solidFill>
                  <a:srgbClr val="E020BB">
                    <a:alpha val="50000"/>
                  </a:srgbClr>
                </a:solidFill>
              </a:rPr>
              <a:t>\n</a:t>
            </a:r>
            <a:r>
              <a:rPr lang="en-US" altLang="ko-KR" sz="1200" dirty="0">
                <a:solidFill>
                  <a:srgbClr val="FFC000">
                    <a:alpha val="50000"/>
                  </a:srgbClr>
                </a:solidFill>
              </a:rPr>
              <a:t>”</a:t>
            </a:r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>
                    <a:alpha val="50000"/>
                  </a:schemeClr>
                </a:solidFill>
              </a:rPr>
              <a:t>}</a:t>
            </a:r>
            <a:endParaRPr lang="en-US" altLang="ko-KR" dirty="0">
              <a:solidFill>
                <a:schemeClr val="bg1">
                  <a:alpha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70AFD-2843-5F0C-E76B-13A56C1847D3}"/>
              </a:ext>
            </a:extLst>
          </p:cNvPr>
          <p:cNvGrpSpPr/>
          <p:nvPr/>
        </p:nvGrpSpPr>
        <p:grpSpPr>
          <a:xfrm>
            <a:off x="13639935" y="3124784"/>
            <a:ext cx="3027600" cy="937606"/>
            <a:chOff x="154043" y="5078968"/>
            <a:chExt cx="3614730" cy="11401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D65653C-2573-F642-4637-96EC832691B9}"/>
                </a:ext>
              </a:extLst>
            </p:cNvPr>
            <p:cNvSpPr/>
            <p:nvPr/>
          </p:nvSpPr>
          <p:spPr>
            <a:xfrm>
              <a:off x="15404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100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5D80AB-48F4-F469-E713-AED7902D5597}"/>
                </a:ext>
              </a:extLst>
            </p:cNvPr>
            <p:cNvSpPr/>
            <p:nvPr/>
          </p:nvSpPr>
          <p:spPr>
            <a:xfrm>
              <a:off x="876319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78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48BEB9-919C-C531-26F4-E98EEC2486DD}"/>
                </a:ext>
              </a:extLst>
            </p:cNvPr>
            <p:cNvSpPr/>
            <p:nvPr/>
          </p:nvSpPr>
          <p:spPr>
            <a:xfrm>
              <a:off x="1601408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95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3862E0-563E-7863-E91E-69F9EC74020D}"/>
                </a:ext>
              </a:extLst>
            </p:cNvPr>
            <p:cNvSpPr/>
            <p:nvPr/>
          </p:nvSpPr>
          <p:spPr>
            <a:xfrm>
              <a:off x="2326497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0D63E9-FC96-5941-AA45-ECF1A9DEE2D0}"/>
                </a:ext>
              </a:extLst>
            </p:cNvPr>
            <p:cNvSpPr/>
            <p:nvPr/>
          </p:nvSpPr>
          <p:spPr>
            <a:xfrm>
              <a:off x="3048773" y="5499100"/>
              <a:ext cx="72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96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D967F-6591-25FB-C9AD-78F9E0B74161}"/>
                </a:ext>
              </a:extLst>
            </p:cNvPr>
            <p:cNvSpPr txBox="1"/>
            <p:nvPr/>
          </p:nvSpPr>
          <p:spPr>
            <a:xfrm>
              <a:off x="1486708" y="5078968"/>
              <a:ext cx="220555" cy="449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CE9985-4849-211C-06A7-4751786CF3CC}"/>
              </a:ext>
            </a:extLst>
          </p:cNvPr>
          <p:cNvSpPr txBox="1"/>
          <p:nvPr/>
        </p:nvSpPr>
        <p:spPr>
          <a:xfrm>
            <a:off x="1413561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FC1C-490F-EB07-2DEB-FD7FD3DAA5F8}"/>
              </a:ext>
            </a:extLst>
          </p:cNvPr>
          <p:cNvSpPr txBox="1"/>
          <p:nvPr/>
        </p:nvSpPr>
        <p:spPr>
          <a:xfrm>
            <a:off x="14732147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0x28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19B33-FEB3-5EEA-3021-1375FA89DA40}"/>
              </a:ext>
            </a:extLst>
          </p:cNvPr>
          <p:cNvSpPr txBox="1"/>
          <p:nvPr/>
        </p:nvSpPr>
        <p:spPr>
          <a:xfrm>
            <a:off x="1535024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0x2C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2B0F3-85AE-ECB0-6481-2E2AD79D201F}"/>
              </a:ext>
            </a:extLst>
          </p:cNvPr>
          <p:cNvSpPr txBox="1"/>
          <p:nvPr/>
        </p:nvSpPr>
        <p:spPr>
          <a:xfrm>
            <a:off x="15955204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0x31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324A-C7E0-4167-B8A7-9CBEC55AA161}"/>
              </a:ext>
            </a:extLst>
          </p:cNvPr>
          <p:cNvSpPr txBox="1"/>
          <p:nvPr/>
        </p:nvSpPr>
        <p:spPr>
          <a:xfrm>
            <a:off x="5831543" y="-1443897"/>
            <a:ext cx="5016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배열이름 </a:t>
            </a:r>
            <a:r>
              <a:rPr lang="en-US" altLang="ko-KR" sz="3200" b="1" dirty="0">
                <a:solidFill>
                  <a:schemeClr val="bg1"/>
                </a:solidFill>
              </a:rPr>
              <a:t>+</a:t>
            </a:r>
            <a:r>
              <a:rPr lang="ko-KR" altLang="en-US" sz="3200" b="1" dirty="0">
                <a:solidFill>
                  <a:schemeClr val="bg1"/>
                </a:solidFill>
              </a:rPr>
              <a:t>첨자 사용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D60C9-7F03-6B94-40B4-97CBC35CA192}"/>
              </a:ext>
            </a:extLst>
          </p:cNvPr>
          <p:cNvSpPr txBox="1"/>
          <p:nvPr/>
        </p:nvSpPr>
        <p:spPr>
          <a:xfrm>
            <a:off x="4140948" y="-1298226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번 반복하기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1BBA8-3DC3-BCFC-561C-B3BBBC9BEAE1}"/>
              </a:ext>
            </a:extLst>
          </p:cNvPr>
          <p:cNvSpPr txBox="1"/>
          <p:nvPr/>
        </p:nvSpPr>
        <p:spPr>
          <a:xfrm>
            <a:off x="6357297" y="774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702402-FD9B-0A5D-C29B-C3E6215DB175}"/>
              </a:ext>
            </a:extLst>
          </p:cNvPr>
          <p:cNvSpPr txBox="1"/>
          <p:nvPr/>
        </p:nvSpPr>
        <p:spPr>
          <a:xfrm>
            <a:off x="14177069" y="4665366"/>
            <a:ext cx="345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100 78 95 66 96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100 78 95 66 96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C83C23-E482-50FF-6616-F7B67E5B9FC9}"/>
              </a:ext>
            </a:extLst>
          </p:cNvPr>
          <p:cNvSpPr txBox="1"/>
          <p:nvPr/>
        </p:nvSpPr>
        <p:spPr>
          <a:xfrm>
            <a:off x="7327402" y="80882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F26CA4-E90C-28D4-FF93-1D4C87227D2A}"/>
              </a:ext>
            </a:extLst>
          </p:cNvPr>
          <p:cNvSpPr txBox="1"/>
          <p:nvPr/>
        </p:nvSpPr>
        <p:spPr>
          <a:xfrm>
            <a:off x="7936633" y="8001036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7A3525-B59A-91F4-FFB1-F8F41D0F84AC}"/>
              </a:ext>
            </a:extLst>
          </p:cNvPr>
          <p:cNvSpPr txBox="1"/>
          <p:nvPr/>
        </p:nvSpPr>
        <p:spPr>
          <a:xfrm>
            <a:off x="8509622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A9FF6B-266D-70A7-4EFD-527F05DEE629}"/>
              </a:ext>
            </a:extLst>
          </p:cNvPr>
          <p:cNvSpPr txBox="1"/>
          <p:nvPr/>
        </p:nvSpPr>
        <p:spPr>
          <a:xfrm>
            <a:off x="9178450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191E4E-9AF7-5184-E3E5-6BFAE2D0C901}"/>
              </a:ext>
            </a:extLst>
          </p:cNvPr>
          <p:cNvSpPr txBox="1"/>
          <p:nvPr/>
        </p:nvSpPr>
        <p:spPr>
          <a:xfrm>
            <a:off x="9827031" y="802938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CE64880-3C3D-90B5-C91C-0574E7616CEA}"/>
              </a:ext>
            </a:extLst>
          </p:cNvPr>
          <p:cNvCxnSpPr>
            <a:cxnSpLocks/>
          </p:cNvCxnSpPr>
          <p:nvPr/>
        </p:nvCxnSpPr>
        <p:spPr>
          <a:xfrm flipH="1">
            <a:off x="7241537" y="8109223"/>
            <a:ext cx="134134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EED94C9-E958-A7F9-F19A-C949F960CC29}"/>
              </a:ext>
            </a:extLst>
          </p:cNvPr>
          <p:cNvCxnSpPr>
            <a:cxnSpLocks/>
          </p:cNvCxnSpPr>
          <p:nvPr/>
        </p:nvCxnSpPr>
        <p:spPr>
          <a:xfrm flipH="1">
            <a:off x="7799410" y="8021970"/>
            <a:ext cx="137223" cy="459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9FA1C8-3FA9-9BA1-179A-75F72BF2C67C}"/>
              </a:ext>
            </a:extLst>
          </p:cNvPr>
          <p:cNvCxnSpPr>
            <a:cxnSpLocks/>
          </p:cNvCxnSpPr>
          <p:nvPr/>
        </p:nvCxnSpPr>
        <p:spPr>
          <a:xfrm flipH="1">
            <a:off x="8154516" y="8050323"/>
            <a:ext cx="389000" cy="5037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808440C-3E52-C5BA-1D51-FBCDF099BC9B}"/>
              </a:ext>
            </a:extLst>
          </p:cNvPr>
          <p:cNvCxnSpPr>
            <a:cxnSpLocks/>
          </p:cNvCxnSpPr>
          <p:nvPr/>
        </p:nvCxnSpPr>
        <p:spPr>
          <a:xfrm flipH="1">
            <a:off x="8529869" y="8050323"/>
            <a:ext cx="635572" cy="5015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4879A62-4EB4-32C9-263B-751E464D192B}"/>
              </a:ext>
            </a:extLst>
          </p:cNvPr>
          <p:cNvCxnSpPr>
            <a:cxnSpLocks/>
          </p:cNvCxnSpPr>
          <p:nvPr/>
        </p:nvCxnSpPr>
        <p:spPr>
          <a:xfrm flipH="1">
            <a:off x="8989507" y="8050323"/>
            <a:ext cx="849677" cy="592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1A19ED-C79B-B72D-04BC-711A4D3C64BC}"/>
              </a:ext>
            </a:extLst>
          </p:cNvPr>
          <p:cNvSpPr txBox="1"/>
          <p:nvPr/>
        </p:nvSpPr>
        <p:spPr>
          <a:xfrm>
            <a:off x="4029762" y="728397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한줄</a:t>
            </a:r>
            <a:r>
              <a:rPr lang="ko-KR" altLang="en-US" b="1" dirty="0"/>
              <a:t> 띄우기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54531-D698-2D2F-7648-49A9BD42FDD1}"/>
              </a:ext>
            </a:extLst>
          </p:cNvPr>
          <p:cNvSpPr txBox="1"/>
          <p:nvPr/>
        </p:nvSpPr>
        <p:spPr>
          <a:xfrm>
            <a:off x="6481243" y="58557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포인터 사용 출력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B048ABF-4C29-7010-2B51-569BD0EE8359}"/>
              </a:ext>
            </a:extLst>
          </p:cNvPr>
          <p:cNvCxnSpPr>
            <a:cxnSpLocks/>
          </p:cNvCxnSpPr>
          <p:nvPr/>
        </p:nvCxnSpPr>
        <p:spPr>
          <a:xfrm flipH="1">
            <a:off x="4140948" y="7382534"/>
            <a:ext cx="40214" cy="1529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3723A8-D8B5-2272-F69B-CBFFFE149AF2}"/>
              </a:ext>
            </a:extLst>
          </p:cNvPr>
          <p:cNvCxnSpPr>
            <a:cxnSpLocks/>
          </p:cNvCxnSpPr>
          <p:nvPr/>
        </p:nvCxnSpPr>
        <p:spPr>
          <a:xfrm>
            <a:off x="2392980" y="-1013896"/>
            <a:ext cx="1636782" cy="6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05E8-A9A1-071F-E086-78A3B38D237F}"/>
              </a:ext>
            </a:extLst>
          </p:cNvPr>
          <p:cNvSpPr txBox="1"/>
          <p:nvPr/>
        </p:nvSpPr>
        <p:spPr>
          <a:xfrm>
            <a:off x="-245108" y="-1671066"/>
            <a:ext cx="14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0x20 + 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65542-331B-2370-5A0F-E704DDE6318F}"/>
              </a:ext>
            </a:extLst>
          </p:cNvPr>
          <p:cNvSpPr txBox="1"/>
          <p:nvPr/>
        </p:nvSpPr>
        <p:spPr>
          <a:xfrm>
            <a:off x="13054160" y="1236671"/>
            <a:ext cx="5388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포인터 주소에 정수를 더하면 </a:t>
            </a:r>
            <a:r>
              <a:rPr lang="en-US" altLang="ko-KR" sz="1600" b="1" dirty="0"/>
              <a:t>0x21</a:t>
            </a:r>
            <a:r>
              <a:rPr lang="ko-KR" altLang="en-US" sz="1600" b="1" dirty="0"/>
              <a:t>로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씩 주소가 </a:t>
            </a:r>
            <a:endParaRPr lang="en-US" altLang="ko-KR" sz="1600" b="1" dirty="0"/>
          </a:p>
          <a:p>
            <a:r>
              <a:rPr lang="ko-KR" altLang="en-US" sz="1600" b="1" dirty="0"/>
              <a:t>늘어나지 않고</a:t>
            </a:r>
            <a:endParaRPr lang="en-US" altLang="ko-KR" sz="1600" b="1" dirty="0"/>
          </a:p>
          <a:p>
            <a:r>
              <a:rPr lang="en-US" altLang="ko-KR" sz="1600" b="1" dirty="0"/>
              <a:t>0x20 &gt; 0x24</a:t>
            </a:r>
            <a:r>
              <a:rPr lang="ko-KR" altLang="en-US" sz="1600" b="1" dirty="0"/>
              <a:t>씩 늘어나는데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포인터 변수에 정수를 </a:t>
            </a:r>
            <a:r>
              <a:rPr lang="ko-KR" altLang="en-US" sz="1600" b="1" dirty="0" err="1"/>
              <a:t>더한다는건</a:t>
            </a:r>
            <a:r>
              <a:rPr lang="ko-KR" altLang="en-US" sz="1600" b="1" dirty="0"/>
              <a:t> 변수의 자료형의</a:t>
            </a:r>
            <a:endParaRPr lang="en-US" altLang="ko-KR" sz="1600" b="1" dirty="0"/>
          </a:p>
          <a:p>
            <a:r>
              <a:rPr lang="en-US" altLang="ko-KR" sz="1600" b="1" dirty="0"/>
              <a:t>Byte</a:t>
            </a:r>
            <a:r>
              <a:rPr lang="ko-KR" altLang="en-US" sz="1600" b="1" dirty="0"/>
              <a:t>를 </a:t>
            </a:r>
            <a:r>
              <a:rPr lang="ko-KR" altLang="en-US" sz="1600" b="1" dirty="0" err="1"/>
              <a:t>더하는것이기</a:t>
            </a:r>
            <a:r>
              <a:rPr lang="ko-KR" altLang="en-US" sz="1600" b="1" dirty="0"/>
              <a:t> 때문이다</a:t>
            </a:r>
            <a:r>
              <a:rPr lang="en-US" altLang="ko-KR" sz="16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8FC9E-ABA2-F97F-2228-F5BAB1165D46}"/>
              </a:ext>
            </a:extLst>
          </p:cNvPr>
          <p:cNvSpPr txBox="1"/>
          <p:nvPr/>
        </p:nvSpPr>
        <p:spPr>
          <a:xfrm>
            <a:off x="13525006" y="4395236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0x20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F586-10AF-871A-2E30-31DFA7595C34}"/>
              </a:ext>
            </a:extLst>
          </p:cNvPr>
          <p:cNvSpPr txBox="1"/>
          <p:nvPr/>
        </p:nvSpPr>
        <p:spPr>
          <a:xfrm>
            <a:off x="1413561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+ 1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8E846-06B6-96E0-A23F-6A933973A595}"/>
              </a:ext>
            </a:extLst>
          </p:cNvPr>
          <p:cNvSpPr txBox="1"/>
          <p:nvPr/>
        </p:nvSpPr>
        <p:spPr>
          <a:xfrm>
            <a:off x="14732147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+ 2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D428F-D42E-A295-6F7B-F69A2C226F6A}"/>
              </a:ext>
            </a:extLst>
          </p:cNvPr>
          <p:cNvSpPr txBox="1"/>
          <p:nvPr/>
        </p:nvSpPr>
        <p:spPr>
          <a:xfrm>
            <a:off x="1535024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+ 3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20AD2-E4E6-C6E6-F5EF-288712BA927C}"/>
              </a:ext>
            </a:extLst>
          </p:cNvPr>
          <p:cNvSpPr txBox="1"/>
          <p:nvPr/>
        </p:nvSpPr>
        <p:spPr>
          <a:xfrm>
            <a:off x="15955204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+ 4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B57CA-CC02-BB81-FB68-7E36F164BD88}"/>
              </a:ext>
            </a:extLst>
          </p:cNvPr>
          <p:cNvSpPr txBox="1"/>
          <p:nvPr/>
        </p:nvSpPr>
        <p:spPr>
          <a:xfrm>
            <a:off x="13525006" y="4128709"/>
            <a:ext cx="79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</a:rPr>
              <a:t>p + 0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C91B0D-CED5-1036-35C3-E62A59A43BB9}"/>
              </a:ext>
            </a:extLst>
          </p:cNvPr>
          <p:cNvSpPr/>
          <p:nvPr/>
        </p:nvSpPr>
        <p:spPr>
          <a:xfrm>
            <a:off x="5938302" y="7196874"/>
            <a:ext cx="5931130" cy="2744232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</a:t>
            </a:r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ko-KR" altLang="en-US" b="1" dirty="0">
                <a:solidFill>
                  <a:schemeClr val="tx1"/>
                </a:solidFill>
              </a:rPr>
              <a:t>정수를 </a:t>
            </a:r>
            <a:r>
              <a:rPr lang="ko-KR" altLang="en-US" b="1" dirty="0" err="1">
                <a:solidFill>
                  <a:schemeClr val="tx1"/>
                </a:solidFill>
              </a:rPr>
              <a:t>사용할때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*pointer + </a:t>
            </a:r>
            <a:r>
              <a:rPr lang="ko-KR" altLang="en-US" b="1" dirty="0">
                <a:solidFill>
                  <a:schemeClr val="tx1"/>
                </a:solidFill>
              </a:rPr>
              <a:t>정수처럼 괄호로 묶지 않고 사용한다면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포인터 주소를 정수만큼 더한 값으로 인식한다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(*pointer + 1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포인터 주소의 값의 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을 더한 값으로 받는다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algn="ctr"/>
            <a:endParaRPr lang="en-US" altLang="ko-KR" sz="1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그러므로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반드시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*(pointer + </a:t>
            </a:r>
            <a:r>
              <a:rPr lang="ko-KR" altLang="en-US" sz="1600" b="1" dirty="0">
                <a:solidFill>
                  <a:schemeClr val="tx1"/>
                </a:solidFill>
              </a:rPr>
              <a:t>정수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이런 형식으로 써줘야 한다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524BB65-36CF-E3C0-9FB2-52D134078990}"/>
              </a:ext>
            </a:extLst>
          </p:cNvPr>
          <p:cNvSpPr txBox="1">
            <a:spLocks/>
          </p:cNvSpPr>
          <p:nvPr/>
        </p:nvSpPr>
        <p:spPr>
          <a:xfrm>
            <a:off x="838200" y="239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629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11651"/>
            <a:ext cx="868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포인터란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375468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변수가 저장된 메모리상의 주소를 말함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7434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743484" y="1664887"/>
            <a:ext cx="2777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 =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 = &amp;a;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“%d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, *p);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1790019" y="113939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244CE-3AD9-A3A7-E0B4-31C1F1DA4F68}"/>
              </a:ext>
            </a:extLst>
          </p:cNvPr>
          <p:cNvSpPr/>
          <p:nvPr/>
        </p:nvSpPr>
        <p:spPr>
          <a:xfrm>
            <a:off x="6864884" y="1546788"/>
            <a:ext cx="4161802" cy="43498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4B5C8-A2B9-8EDB-3E41-C565CFCD481B}"/>
              </a:ext>
            </a:extLst>
          </p:cNvPr>
          <p:cNvSpPr txBox="1"/>
          <p:nvPr/>
        </p:nvSpPr>
        <p:spPr>
          <a:xfrm>
            <a:off x="6864884" y="1664887"/>
            <a:ext cx="277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F22FD-07A7-B4E5-891A-B6DA1A783909}"/>
              </a:ext>
            </a:extLst>
          </p:cNvPr>
          <p:cNvSpPr txBox="1"/>
          <p:nvPr/>
        </p:nvSpPr>
        <p:spPr>
          <a:xfrm>
            <a:off x="8597219" y="1139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0440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570F88A-B389-8704-D4B9-087FD9BB6720}"/>
              </a:ext>
            </a:extLst>
          </p:cNvPr>
          <p:cNvSpPr txBox="1"/>
          <p:nvPr/>
        </p:nvSpPr>
        <p:spPr>
          <a:xfrm>
            <a:off x="-224382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A7FE2-6CCE-7BEA-65DB-101ED762F531}"/>
              </a:ext>
            </a:extLst>
          </p:cNvPr>
          <p:cNvSpPr txBox="1"/>
          <p:nvPr/>
        </p:nvSpPr>
        <p:spPr>
          <a:xfrm flipH="1">
            <a:off x="1754242" y="-1601249"/>
            <a:ext cx="868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포인터란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F2763-4BFD-6D99-0761-829E4EF35B1B}"/>
              </a:ext>
            </a:extLst>
          </p:cNvPr>
          <p:cNvSpPr txBox="1"/>
          <p:nvPr/>
        </p:nvSpPr>
        <p:spPr>
          <a:xfrm>
            <a:off x="632654" y="-1237432"/>
            <a:ext cx="1092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변수가 저장된 메모리상의 주소를 말함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59284" y="259644"/>
            <a:ext cx="2777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#include </a:t>
            </a:r>
            <a:r>
              <a:rPr lang="en-US" altLang="ko-KR" dirty="0">
                <a:solidFill>
                  <a:schemeClr val="accent4"/>
                </a:solidFill>
              </a:rPr>
              <a:t>&lt;stdio.h&gt;</a:t>
            </a:r>
          </a:p>
          <a:p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FFFF00"/>
                </a:solidFill>
              </a:rPr>
              <a:t>main</a:t>
            </a:r>
            <a:r>
              <a:rPr lang="en-US" altLang="ko-KR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*p;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00B0F0"/>
                </a:solidFill>
              </a:rPr>
              <a:t>int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 =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2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p = &amp;a;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    </a:t>
            </a:r>
            <a:r>
              <a:rPr lang="en-US" altLang="ko-KR" dirty="0">
                <a:solidFill>
                  <a:srgbClr val="FFFF00"/>
                </a:solidFill>
              </a:rPr>
              <a:t>printf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4"/>
                </a:solidFill>
              </a:rPr>
              <a:t>“%d</a:t>
            </a:r>
            <a:r>
              <a:rPr lang="en-US" altLang="ko-KR" dirty="0">
                <a:solidFill>
                  <a:srgbClr val="FFC000"/>
                </a:solidFill>
              </a:rPr>
              <a:t>”</a:t>
            </a:r>
            <a:r>
              <a:rPr lang="en-US" altLang="ko-KR" dirty="0">
                <a:solidFill>
                  <a:schemeClr val="bg1"/>
                </a:solidFill>
              </a:rPr>
              <a:t>, *p);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6268131" y="-769391"/>
            <a:ext cx="6845300" cy="9829800"/>
          </a:xfrm>
          <a:prstGeom prst="rect">
            <a:avLst/>
          </a:prstGeom>
          <a:solidFill>
            <a:srgbClr val="1F0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8559119" y="396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8387646" y="890619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7795651" y="1384847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숫자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9E34D-5F44-B516-9769-AC8E16523684}"/>
              </a:ext>
            </a:extLst>
          </p:cNvPr>
          <p:cNvSpPr txBox="1"/>
          <p:nvPr/>
        </p:nvSpPr>
        <p:spPr>
          <a:xfrm>
            <a:off x="8559119" y="-6581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70D517-E0E0-AFDF-08A5-A5D74F864C33}"/>
              </a:ext>
            </a:extLst>
          </p:cNvPr>
          <p:cNvSpPr/>
          <p:nvPr/>
        </p:nvSpPr>
        <p:spPr>
          <a:xfrm>
            <a:off x="1754242" y="7452746"/>
            <a:ext cx="6489896" cy="2374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포인터 변수를 선언할 때</a:t>
            </a:r>
            <a:endParaRPr lang="en-US" altLang="ko-KR" dirty="0"/>
          </a:p>
          <a:p>
            <a:pPr algn="ctr"/>
            <a:r>
              <a:rPr lang="ko-KR" altLang="en-US" dirty="0"/>
              <a:t>자료형을 알려주고 </a:t>
            </a:r>
            <a:r>
              <a:rPr lang="en-US" altLang="ko-KR" dirty="0"/>
              <a:t>*</a:t>
            </a:r>
            <a:r>
              <a:rPr lang="ko-KR" altLang="en-US" dirty="0"/>
              <a:t>를 붙이는데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변수의 메모리 주소를 저장하는 포인터 변수는</a:t>
            </a:r>
            <a:endParaRPr lang="en-US" altLang="ko-KR" dirty="0"/>
          </a:p>
          <a:p>
            <a:pPr algn="ctr"/>
            <a:r>
              <a:rPr lang="en-US" altLang="ko-KR" dirty="0"/>
              <a:t>int *</a:t>
            </a:r>
            <a:r>
              <a:rPr lang="ko-KR" altLang="en-US" dirty="0"/>
              <a:t> 여야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요약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포인터 </a:t>
            </a:r>
            <a:r>
              <a:rPr lang="ko-KR" altLang="en-US" b="1" dirty="0" err="1">
                <a:solidFill>
                  <a:srgbClr val="FFC000"/>
                </a:solidFill>
              </a:rPr>
              <a:t>변수랑</a:t>
            </a:r>
            <a:r>
              <a:rPr lang="ko-KR" altLang="en-US" b="1" dirty="0">
                <a:solidFill>
                  <a:srgbClr val="FFC000"/>
                </a:solidFill>
              </a:rPr>
              <a:t> 변수의 자료형이 </a:t>
            </a:r>
            <a:r>
              <a:rPr lang="ko-KR" altLang="en-US" b="1" dirty="0" err="1">
                <a:solidFill>
                  <a:srgbClr val="FFC000"/>
                </a:solidFill>
              </a:rPr>
              <a:t>같아야함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9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825327" y="2228144"/>
            <a:ext cx="2777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B0F0"/>
                </a:solidFill>
              </a:rPr>
              <a:t>int</a:t>
            </a:r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*p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4258558" y="-1633128"/>
            <a:ext cx="9410133" cy="113490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ACA1D-3DA1-62D8-4EDD-CD27A8FB1A0B}"/>
              </a:ext>
            </a:extLst>
          </p:cNvPr>
          <p:cNvSpPr txBox="1"/>
          <p:nvPr/>
        </p:nvSpPr>
        <p:spPr>
          <a:xfrm>
            <a:off x="8559119" y="-886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4D869-0012-FA64-14FE-0011599B4FDF}"/>
              </a:ext>
            </a:extLst>
          </p:cNvPr>
          <p:cNvSpPr txBox="1"/>
          <p:nvPr/>
        </p:nvSpPr>
        <p:spPr>
          <a:xfrm>
            <a:off x="8387646" y="-760381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&gt;2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4B2C-53BC-845C-3A2A-CF15F8579116}"/>
              </a:ext>
            </a:extLst>
          </p:cNvPr>
          <p:cNvSpPr txBox="1"/>
          <p:nvPr/>
        </p:nvSpPr>
        <p:spPr>
          <a:xfrm>
            <a:off x="7795651" y="-1231353"/>
            <a:ext cx="34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//(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숫자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가 출력됨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FA7A9-CC5F-12AA-3DCA-407F047A896F}"/>
              </a:ext>
            </a:extLst>
          </p:cNvPr>
          <p:cNvSpPr txBox="1"/>
          <p:nvPr/>
        </p:nvSpPr>
        <p:spPr>
          <a:xfrm>
            <a:off x="6788761" y="821946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30ED5-8E19-9831-4CBC-AE95E74149B1}"/>
              </a:ext>
            </a:extLst>
          </p:cNvPr>
          <p:cNvSpPr txBox="1"/>
          <p:nvPr/>
        </p:nvSpPr>
        <p:spPr>
          <a:xfrm>
            <a:off x="6375596" y="210283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2A1422-1C5E-ACED-B5CA-CDE8DED0B469}"/>
              </a:ext>
            </a:extLst>
          </p:cNvPr>
          <p:cNvSpPr/>
          <p:nvPr/>
        </p:nvSpPr>
        <p:spPr>
          <a:xfrm>
            <a:off x="4440933" y="3243807"/>
            <a:ext cx="6489896" cy="23749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포인터 변수를 선언할 때</a:t>
            </a:r>
            <a:endParaRPr lang="en-US" altLang="ko-KR" dirty="0"/>
          </a:p>
          <a:p>
            <a:pPr algn="ctr"/>
            <a:r>
              <a:rPr lang="ko-KR" altLang="en-US" dirty="0"/>
              <a:t>자료형을 알려주고 </a:t>
            </a:r>
            <a:r>
              <a:rPr lang="en-US" altLang="ko-KR" dirty="0"/>
              <a:t>*</a:t>
            </a:r>
            <a:r>
              <a:rPr lang="ko-KR" altLang="en-US" dirty="0"/>
              <a:t>를 붙이는데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변수의 메모리 주소를 저장하는 포인터 변수는</a:t>
            </a:r>
            <a:endParaRPr lang="en-US" altLang="ko-KR" dirty="0"/>
          </a:p>
          <a:p>
            <a:pPr algn="ctr"/>
            <a:r>
              <a:rPr lang="en-US" altLang="ko-KR" dirty="0"/>
              <a:t>int *</a:t>
            </a:r>
            <a:r>
              <a:rPr lang="ko-KR" altLang="en-US" dirty="0"/>
              <a:t> 여야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요약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포인터 </a:t>
            </a:r>
            <a:r>
              <a:rPr lang="ko-KR" altLang="en-US" b="1" dirty="0" err="1">
                <a:solidFill>
                  <a:srgbClr val="FFC000"/>
                </a:solidFill>
              </a:rPr>
              <a:t>변수랑</a:t>
            </a:r>
            <a:r>
              <a:rPr lang="ko-KR" altLang="en-US" b="1" dirty="0">
                <a:solidFill>
                  <a:srgbClr val="FFC000"/>
                </a:solidFill>
              </a:rPr>
              <a:t> 변수의 자료형이 </a:t>
            </a:r>
            <a:r>
              <a:rPr lang="ko-KR" altLang="en-US" b="1" dirty="0" err="1">
                <a:solidFill>
                  <a:srgbClr val="FFC000"/>
                </a:solidFill>
              </a:rPr>
              <a:t>같아야함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4AF3B-1071-AF55-A715-7B5A75653ACE}"/>
              </a:ext>
            </a:extLst>
          </p:cNvPr>
          <p:cNvSpPr txBox="1"/>
          <p:nvPr/>
        </p:nvSpPr>
        <p:spPr>
          <a:xfrm>
            <a:off x="1498796" y="-251470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0" y="1490008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1598015">
            <a:off x="3801749" y="-4517263"/>
            <a:ext cx="9410133" cy="189390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FA7A9-CC5F-12AA-3DCA-407F047A896F}"/>
              </a:ext>
            </a:extLst>
          </p:cNvPr>
          <p:cNvSpPr txBox="1"/>
          <p:nvPr/>
        </p:nvSpPr>
        <p:spPr>
          <a:xfrm>
            <a:off x="4781719" y="26240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A7C50-93D0-F534-8FEC-B45F4143F19B}"/>
              </a:ext>
            </a:extLst>
          </p:cNvPr>
          <p:cNvSpPr txBox="1"/>
          <p:nvPr/>
        </p:nvSpPr>
        <p:spPr>
          <a:xfrm>
            <a:off x="3759298" y="37189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8EA4F-D100-F45A-F4D0-5B00B85F7B32}"/>
              </a:ext>
            </a:extLst>
          </p:cNvPr>
          <p:cNvSpPr txBox="1"/>
          <p:nvPr/>
        </p:nvSpPr>
        <p:spPr>
          <a:xfrm>
            <a:off x="-1192158" y="7117644"/>
            <a:ext cx="2777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B0F0"/>
                </a:solidFill>
              </a:rPr>
              <a:t>int</a:t>
            </a:r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*p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ABEE72-AB0A-8DAB-8CC5-18BC5445CD8F}"/>
              </a:ext>
            </a:extLst>
          </p:cNvPr>
          <p:cNvSpPr/>
          <p:nvPr/>
        </p:nvSpPr>
        <p:spPr>
          <a:xfrm>
            <a:off x="14817254" y="-22807010"/>
            <a:ext cx="56569" cy="429778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주의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포인터 변수를 선언할 때</a:t>
            </a:r>
            <a:endParaRPr lang="en-US" altLang="ko-KR" dirty="0"/>
          </a:p>
          <a:p>
            <a:pPr algn="ctr"/>
            <a:r>
              <a:rPr lang="ko-KR" altLang="en-US" dirty="0"/>
              <a:t>자료형을 알려주고 </a:t>
            </a:r>
            <a:r>
              <a:rPr lang="en-US" altLang="ko-KR" dirty="0"/>
              <a:t>*</a:t>
            </a:r>
            <a:r>
              <a:rPr lang="ko-KR" altLang="en-US" dirty="0"/>
              <a:t>를 붙이는데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Int</a:t>
            </a:r>
            <a:r>
              <a:rPr lang="ko-KR" altLang="en-US" dirty="0"/>
              <a:t>형 변수의 메모리 주소를 저장하는 포인터 변수는</a:t>
            </a:r>
            <a:endParaRPr lang="en-US" altLang="ko-KR" dirty="0"/>
          </a:p>
          <a:p>
            <a:pPr algn="ctr"/>
            <a:r>
              <a:rPr lang="en-US" altLang="ko-KR" dirty="0"/>
              <a:t>int *</a:t>
            </a:r>
            <a:r>
              <a:rPr lang="ko-KR" altLang="en-US" dirty="0"/>
              <a:t> 여야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(</a:t>
            </a:r>
            <a:r>
              <a:rPr lang="ko-KR" altLang="en-US" b="1" dirty="0">
                <a:solidFill>
                  <a:srgbClr val="FFC000"/>
                </a:solidFill>
              </a:rPr>
              <a:t>요약 </a:t>
            </a:r>
            <a:r>
              <a:rPr lang="en-US" altLang="ko-KR" b="1" dirty="0">
                <a:solidFill>
                  <a:srgbClr val="FFC000"/>
                </a:solidFill>
              </a:rPr>
              <a:t>: </a:t>
            </a:r>
            <a:r>
              <a:rPr lang="ko-KR" altLang="en-US" b="1" dirty="0">
                <a:solidFill>
                  <a:srgbClr val="FFC000"/>
                </a:solidFill>
              </a:rPr>
              <a:t>포인터 </a:t>
            </a:r>
            <a:r>
              <a:rPr lang="ko-KR" altLang="en-US" b="1" dirty="0" err="1">
                <a:solidFill>
                  <a:srgbClr val="FFC000"/>
                </a:solidFill>
              </a:rPr>
              <a:t>변수랑</a:t>
            </a:r>
            <a:r>
              <a:rPr lang="ko-KR" altLang="en-US" b="1" dirty="0">
                <a:solidFill>
                  <a:srgbClr val="FFC000"/>
                </a:solidFill>
              </a:rPr>
              <a:t> 변수의 자료형이 </a:t>
            </a:r>
            <a:r>
              <a:rPr lang="ko-KR" altLang="en-US" b="1" dirty="0" err="1">
                <a:solidFill>
                  <a:srgbClr val="FFC000"/>
                </a:solidFill>
              </a:rPr>
              <a:t>같아야함</a:t>
            </a:r>
            <a:r>
              <a:rPr lang="en-US" altLang="ko-KR" b="1" dirty="0">
                <a:solidFill>
                  <a:srgbClr val="FFC000"/>
                </a:solidFill>
              </a:rPr>
              <a:t>)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30429-F17E-4E8B-E07D-7AAAA214A3FA}"/>
              </a:ext>
            </a:extLst>
          </p:cNvPr>
          <p:cNvSpPr txBox="1"/>
          <p:nvPr/>
        </p:nvSpPr>
        <p:spPr>
          <a:xfrm>
            <a:off x="2739275" y="7810141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 선언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3CD31-167A-C2FF-0422-1C86C329B41B}"/>
              </a:ext>
            </a:extLst>
          </p:cNvPr>
          <p:cNvSpPr txBox="1"/>
          <p:nvPr/>
        </p:nvSpPr>
        <p:spPr>
          <a:xfrm>
            <a:off x="2326110" y="909103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포인터 변수를 선언하려면 </a:t>
            </a:r>
            <a:r>
              <a:rPr lang="ko-KR" altLang="en-US" b="1" dirty="0" err="1">
                <a:solidFill>
                  <a:schemeClr val="bg1"/>
                </a:solidFill>
              </a:rPr>
              <a:t>변수명</a:t>
            </a:r>
            <a:r>
              <a:rPr lang="ko-KR" altLang="en-US" b="1" dirty="0">
                <a:solidFill>
                  <a:schemeClr val="bg1"/>
                </a:solidFill>
              </a:rPr>
              <a:t> 앞에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*(Asterisk, </a:t>
            </a:r>
            <a:r>
              <a:rPr lang="ko-KR" altLang="en-US" b="1" dirty="0" err="1">
                <a:solidFill>
                  <a:schemeClr val="bg1"/>
                </a:solidFill>
              </a:rPr>
              <a:t>애스터리스크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를 붙이면 된다</a:t>
            </a:r>
          </a:p>
        </p:txBody>
      </p:sp>
    </p:spTree>
    <p:extLst>
      <p:ext uri="{BB962C8B-B14F-4D97-AF65-F5344CB8AC3E}">
        <p14:creationId xmlns:p14="http://schemas.microsoft.com/office/powerpoint/2010/main" val="495684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200436" y="718319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출력하기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5400000">
            <a:off x="2341620" y="-2223715"/>
            <a:ext cx="9410133" cy="21176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5626-9C25-D117-37B5-4BBB90F8B787}"/>
              </a:ext>
            </a:extLst>
          </p:cNvPr>
          <p:cNvSpPr txBox="1"/>
          <p:nvPr/>
        </p:nvSpPr>
        <p:spPr>
          <a:xfrm>
            <a:off x="14052719" y="83644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0431-A8DB-AE65-C30A-0C6381C30872}"/>
              </a:ext>
            </a:extLst>
          </p:cNvPr>
          <p:cNvSpPr txBox="1"/>
          <p:nvPr/>
        </p:nvSpPr>
        <p:spPr>
          <a:xfrm>
            <a:off x="13030298" y="94593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83E8A-CCFA-DF65-CFC1-F87C7D66AF99}"/>
              </a:ext>
            </a:extLst>
          </p:cNvPr>
          <p:cNvSpPr txBox="1"/>
          <p:nvPr/>
        </p:nvSpPr>
        <p:spPr>
          <a:xfrm>
            <a:off x="-3892627" y="-1919942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1460A-31B9-590F-685F-06D240068B20}"/>
              </a:ext>
            </a:extLst>
          </p:cNvPr>
          <p:cNvSpPr txBox="1"/>
          <p:nvPr/>
        </p:nvSpPr>
        <p:spPr>
          <a:xfrm>
            <a:off x="279399" y="4919891"/>
            <a:ext cx="52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&gt;2  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//2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</a:rPr>
              <a:t>가 출력된다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C077C-63A8-563F-5C46-58B8D8132770}"/>
              </a:ext>
            </a:extLst>
          </p:cNvPr>
          <p:cNvSpPr txBox="1"/>
          <p:nvPr/>
        </p:nvSpPr>
        <p:spPr>
          <a:xfrm>
            <a:off x="279399" y="2490723"/>
            <a:ext cx="1828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printf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accent4"/>
                </a:solidFill>
              </a:rPr>
              <a:t>“%d</a:t>
            </a:r>
            <a:r>
              <a:rPr lang="en-US" altLang="ko-KR" sz="4000" dirty="0">
                <a:solidFill>
                  <a:srgbClr val="FFC000"/>
                </a:solidFill>
              </a:rPr>
              <a:t>”</a:t>
            </a:r>
            <a:r>
              <a:rPr lang="en-US" altLang="ko-KR" sz="4000" dirty="0">
                <a:solidFill>
                  <a:schemeClr val="bg1"/>
                </a:solidFill>
              </a:rPr>
              <a:t>, *p);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출력할때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변수앞에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애스터리스크를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붙이면 그 주소에 있는 값을 보여줌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D7523-191C-0D8E-1843-35CBFC2CF28F}"/>
              </a:ext>
            </a:extLst>
          </p:cNvPr>
          <p:cNvSpPr txBox="1"/>
          <p:nvPr/>
        </p:nvSpPr>
        <p:spPr>
          <a:xfrm>
            <a:off x="50971" y="3921484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Console(</a:t>
            </a:r>
            <a:r>
              <a:rPr lang="ko-KR" altLang="en-US" sz="4400" b="1" dirty="0" err="1">
                <a:solidFill>
                  <a:schemeClr val="bg1"/>
                </a:solidFill>
              </a:rPr>
              <a:t>결과창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3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-779305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200436" y="-9159002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출력하기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5400000">
            <a:off x="2341622" y="5957037"/>
            <a:ext cx="9410133" cy="21176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5626-9C25-D117-37B5-4BBB90F8B787}"/>
              </a:ext>
            </a:extLst>
          </p:cNvPr>
          <p:cNvSpPr txBox="1"/>
          <p:nvPr/>
        </p:nvSpPr>
        <p:spPr>
          <a:xfrm>
            <a:off x="14052719" y="83644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0431-A8DB-AE65-C30A-0C6381C30872}"/>
              </a:ext>
            </a:extLst>
          </p:cNvPr>
          <p:cNvSpPr txBox="1"/>
          <p:nvPr/>
        </p:nvSpPr>
        <p:spPr>
          <a:xfrm>
            <a:off x="13030298" y="94593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83E8A-CCFA-DF65-CFC1-F87C7D66AF99}"/>
              </a:ext>
            </a:extLst>
          </p:cNvPr>
          <p:cNvSpPr txBox="1"/>
          <p:nvPr/>
        </p:nvSpPr>
        <p:spPr>
          <a:xfrm>
            <a:off x="-3892626" y="896801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1460A-31B9-590F-685F-06D240068B20}"/>
              </a:ext>
            </a:extLst>
          </p:cNvPr>
          <p:cNvSpPr txBox="1"/>
          <p:nvPr/>
        </p:nvSpPr>
        <p:spPr>
          <a:xfrm>
            <a:off x="279400" y="-5580373"/>
            <a:ext cx="52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&gt;2  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//2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</a:rPr>
              <a:t>가 출력된다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C077C-63A8-563F-5C46-58B8D8132770}"/>
              </a:ext>
            </a:extLst>
          </p:cNvPr>
          <p:cNvSpPr txBox="1"/>
          <p:nvPr/>
        </p:nvSpPr>
        <p:spPr>
          <a:xfrm>
            <a:off x="279399" y="-1325487"/>
            <a:ext cx="1828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printf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accent4"/>
                </a:solidFill>
              </a:rPr>
              <a:t>“%d</a:t>
            </a:r>
            <a:r>
              <a:rPr lang="en-US" altLang="ko-KR" sz="4000" dirty="0">
                <a:solidFill>
                  <a:srgbClr val="FFC000"/>
                </a:solidFill>
              </a:rPr>
              <a:t>”</a:t>
            </a:r>
            <a:r>
              <a:rPr lang="en-US" altLang="ko-KR" sz="4000" dirty="0">
                <a:solidFill>
                  <a:schemeClr val="bg1"/>
                </a:solidFill>
              </a:rPr>
              <a:t>, *p);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D7523-191C-0D8E-1843-35CBFC2CF28F}"/>
              </a:ext>
            </a:extLst>
          </p:cNvPr>
          <p:cNvSpPr txBox="1"/>
          <p:nvPr/>
        </p:nvSpPr>
        <p:spPr>
          <a:xfrm>
            <a:off x="50972" y="-6578780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Console(</a:t>
            </a:r>
            <a:r>
              <a:rPr lang="ko-KR" altLang="en-US" sz="4400" b="1" dirty="0" err="1">
                <a:solidFill>
                  <a:schemeClr val="bg1"/>
                </a:solidFill>
              </a:rPr>
              <a:t>결과창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EC911-42DE-78B8-ADC1-71A5E47FC103}"/>
              </a:ext>
            </a:extLst>
          </p:cNvPr>
          <p:cNvSpPr txBox="1"/>
          <p:nvPr/>
        </p:nvSpPr>
        <p:spPr>
          <a:xfrm>
            <a:off x="0" y="-4444130"/>
            <a:ext cx="1191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이는</a:t>
            </a:r>
            <a:r>
              <a:rPr lang="en-US" altLang="ko-KR" sz="36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3600" b="1" dirty="0">
                <a:solidFill>
                  <a:srgbClr val="FFFF00"/>
                </a:solidFill>
              </a:rPr>
              <a:t>printf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en-US" altLang="ko-KR" sz="3600" b="1" dirty="0">
                <a:solidFill>
                  <a:schemeClr val="accent4"/>
                </a:solidFill>
              </a:rPr>
              <a:t>“%d</a:t>
            </a:r>
            <a:r>
              <a:rPr lang="en-US" altLang="ko-KR" sz="3600" b="1" dirty="0">
                <a:solidFill>
                  <a:srgbClr val="FFC000"/>
                </a:solidFill>
              </a:rPr>
              <a:t>”</a:t>
            </a:r>
            <a:r>
              <a:rPr lang="en-US" altLang="ko-KR" sz="3600" b="1" dirty="0">
                <a:solidFill>
                  <a:schemeClr val="bg1"/>
                </a:solidFill>
              </a:rPr>
              <a:t>, a);</a:t>
            </a:r>
          </a:p>
          <a:p>
            <a:r>
              <a:rPr lang="ko-KR" altLang="en-US" sz="3600" b="1" dirty="0" err="1">
                <a:solidFill>
                  <a:schemeClr val="bg1"/>
                </a:solidFill>
              </a:rPr>
              <a:t>를</a:t>
            </a:r>
            <a:r>
              <a:rPr lang="ko-KR" altLang="en-US" sz="3600" b="1" dirty="0">
                <a:solidFill>
                  <a:schemeClr val="bg1"/>
                </a:solidFill>
              </a:rPr>
              <a:t> 해도 똑같은데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같은 것을 </a:t>
            </a:r>
            <a:r>
              <a:rPr lang="ko-KR" altLang="en-US" sz="3600" b="1" dirty="0" err="1">
                <a:solidFill>
                  <a:schemeClr val="bg1"/>
                </a:solidFill>
              </a:rPr>
              <a:t>가르키고</a:t>
            </a:r>
            <a:r>
              <a:rPr lang="ko-KR" altLang="en-US" sz="3600" b="1" dirty="0">
                <a:solidFill>
                  <a:schemeClr val="bg1"/>
                </a:solidFill>
              </a:rPr>
              <a:t> 있기 때문이다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b="1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357D35-BB04-B95A-1355-1562FF7B8843}"/>
              </a:ext>
            </a:extLst>
          </p:cNvPr>
          <p:cNvSpPr/>
          <p:nvPr/>
        </p:nvSpPr>
        <p:spPr>
          <a:xfrm>
            <a:off x="2054473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C8DB0-2154-8501-32E6-3048B59852BB}"/>
              </a:ext>
            </a:extLst>
          </p:cNvPr>
          <p:cNvSpPr txBox="1"/>
          <p:nvPr/>
        </p:nvSpPr>
        <p:spPr>
          <a:xfrm>
            <a:off x="3517900" y="191050"/>
            <a:ext cx="4876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/>
              <a:t>자세한 설명</a:t>
            </a:r>
            <a:endParaRPr lang="en-US" altLang="ko-KR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1F9CC-1898-F3E4-87F1-E023217B716A}"/>
              </a:ext>
            </a:extLst>
          </p:cNvPr>
          <p:cNvSpPr txBox="1"/>
          <p:nvPr/>
        </p:nvSpPr>
        <p:spPr>
          <a:xfrm>
            <a:off x="2222623" y="20938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4B8B2-2CAF-C3B6-1289-71CCBEFEB949}"/>
              </a:ext>
            </a:extLst>
          </p:cNvPr>
          <p:cNvSpPr txBox="1"/>
          <p:nvPr/>
        </p:nvSpPr>
        <p:spPr>
          <a:xfrm>
            <a:off x="2733961" y="166843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2E92D-AEB8-74BC-E132-4169F9F77B6D}"/>
              </a:ext>
            </a:extLst>
          </p:cNvPr>
          <p:cNvSpPr txBox="1"/>
          <p:nvPr/>
        </p:nvSpPr>
        <p:spPr>
          <a:xfrm>
            <a:off x="1457611" y="314571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D29D1-8F2D-B36F-54E5-C3ACCF091C2B}"/>
              </a:ext>
            </a:extLst>
          </p:cNvPr>
          <p:cNvSpPr txBox="1"/>
          <p:nvPr/>
        </p:nvSpPr>
        <p:spPr>
          <a:xfrm>
            <a:off x="2424407" y="411012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-287578052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34B7-CF0F-C461-8D64-708FBBE5A0E8}"/>
              </a:ext>
            </a:extLst>
          </p:cNvPr>
          <p:cNvSpPr txBox="1"/>
          <p:nvPr/>
        </p:nvSpPr>
        <p:spPr>
          <a:xfrm flipH="1">
            <a:off x="581135" y="4496853"/>
            <a:ext cx="523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변수의 주소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컴퓨터마다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매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실행시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마다 다름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D419B-8F59-BF97-A3AE-454FA94C1392}"/>
              </a:ext>
            </a:extLst>
          </p:cNvPr>
          <p:cNvSpPr/>
          <p:nvPr/>
        </p:nvSpPr>
        <p:spPr>
          <a:xfrm>
            <a:off x="7350373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-287578052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A5E7A-0A40-9DE6-2235-EDBE1EDAD7DC}"/>
              </a:ext>
            </a:extLst>
          </p:cNvPr>
          <p:cNvSpPr txBox="1"/>
          <p:nvPr/>
        </p:nvSpPr>
        <p:spPr>
          <a:xfrm>
            <a:off x="7518523" y="2093800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62AAF-55CA-32A5-828E-D5028A751349}"/>
              </a:ext>
            </a:extLst>
          </p:cNvPr>
          <p:cNvSpPr txBox="1"/>
          <p:nvPr/>
        </p:nvSpPr>
        <p:spPr>
          <a:xfrm>
            <a:off x="8029861" y="166843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변수명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B7BE2-C5F4-7B16-82FE-F21D838EC453}"/>
              </a:ext>
            </a:extLst>
          </p:cNvPr>
          <p:cNvSpPr txBox="1"/>
          <p:nvPr/>
        </p:nvSpPr>
        <p:spPr>
          <a:xfrm>
            <a:off x="6753511" y="314571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값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ECBE8-F91E-B507-3F8C-C60918507FC5}"/>
              </a:ext>
            </a:extLst>
          </p:cNvPr>
          <p:cNvSpPr txBox="1"/>
          <p:nvPr/>
        </p:nvSpPr>
        <p:spPr>
          <a:xfrm>
            <a:off x="3067050" y="557366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있는 주소 </a:t>
            </a:r>
            <a:r>
              <a:rPr lang="en-US" altLang="ko-KR" dirty="0"/>
              <a:t>-287578052</a:t>
            </a:r>
            <a:r>
              <a:rPr lang="ko-KR" altLang="en-US" dirty="0"/>
              <a:t>를 포인터 변수 </a:t>
            </a:r>
            <a:r>
              <a:rPr lang="en-US" altLang="ko-KR" dirty="0"/>
              <a:t>p</a:t>
            </a:r>
            <a:r>
              <a:rPr lang="ko-KR" altLang="en-US" dirty="0"/>
              <a:t>에 저장한다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7474471-7822-243A-B5E2-559264868C66}"/>
              </a:ext>
            </a:extLst>
          </p:cNvPr>
          <p:cNvSpPr/>
          <p:nvPr/>
        </p:nvSpPr>
        <p:spPr>
          <a:xfrm rot="20993116" flipV="1">
            <a:off x="3853812" y="3804209"/>
            <a:ext cx="4007612" cy="2086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8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BD1B9E-EAE5-046A-EC9E-341F7FC3A84A}"/>
              </a:ext>
            </a:extLst>
          </p:cNvPr>
          <p:cNvSpPr/>
          <p:nvPr/>
        </p:nvSpPr>
        <p:spPr>
          <a:xfrm>
            <a:off x="0" y="-7793057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247C-8FE5-56BE-DF63-6A77E86BCA0E}"/>
              </a:ext>
            </a:extLst>
          </p:cNvPr>
          <p:cNvSpPr txBox="1"/>
          <p:nvPr/>
        </p:nvSpPr>
        <p:spPr>
          <a:xfrm>
            <a:off x="1200436" y="-9159002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</a:t>
            </a:r>
            <a:r>
              <a:rPr lang="ko-KR" altLang="en-US" sz="6000" dirty="0">
                <a:solidFill>
                  <a:schemeClr val="bg1"/>
                </a:solidFill>
              </a:rPr>
              <a:t>출력하기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E5502-EDB1-C2C3-8C05-0CF0BAC15631}"/>
              </a:ext>
            </a:extLst>
          </p:cNvPr>
          <p:cNvSpPr/>
          <p:nvPr/>
        </p:nvSpPr>
        <p:spPr>
          <a:xfrm rot="5400000">
            <a:off x="2341622" y="5957037"/>
            <a:ext cx="9410133" cy="21176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05626-9C25-D117-37B5-4BBB90F8B787}"/>
              </a:ext>
            </a:extLst>
          </p:cNvPr>
          <p:cNvSpPr txBox="1"/>
          <p:nvPr/>
        </p:nvSpPr>
        <p:spPr>
          <a:xfrm>
            <a:off x="14052719" y="8364457"/>
            <a:ext cx="6210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포인터 변수에 주소 저장하기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20431-A8DB-AE65-C30A-0C6381C30872}"/>
              </a:ext>
            </a:extLst>
          </p:cNvPr>
          <p:cNvSpPr txBox="1"/>
          <p:nvPr/>
        </p:nvSpPr>
        <p:spPr>
          <a:xfrm>
            <a:off x="13030298" y="9459310"/>
            <a:ext cx="769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</a:t>
            </a:r>
            <a:r>
              <a:rPr lang="ko-KR" altLang="en-US" b="1" dirty="0" err="1">
                <a:solidFill>
                  <a:schemeClr val="bg1"/>
                </a:solidFill>
              </a:rPr>
              <a:t>나타내주는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&amp;(</a:t>
            </a:r>
            <a:r>
              <a:rPr lang="ko-KR" altLang="en-US" b="1" dirty="0" err="1">
                <a:solidFill>
                  <a:schemeClr val="bg1"/>
                </a:solidFill>
              </a:rPr>
              <a:t>앰퍼샌드</a:t>
            </a:r>
            <a:r>
              <a:rPr lang="en-US" altLang="ko-KR" b="1" dirty="0">
                <a:solidFill>
                  <a:schemeClr val="bg1"/>
                </a:solidFill>
              </a:rPr>
              <a:t>, Ampersand)</a:t>
            </a:r>
            <a:r>
              <a:rPr lang="ko-KR" altLang="en-US" b="1" dirty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주소를 나타낼 변수 앞에 붙여 포인터 변수에 대입해준다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83E8A-CCFA-DF65-CFC1-F87C7D66AF99}"/>
              </a:ext>
            </a:extLst>
          </p:cNvPr>
          <p:cNvSpPr txBox="1"/>
          <p:nvPr/>
        </p:nvSpPr>
        <p:spPr>
          <a:xfrm>
            <a:off x="-3892626" y="8968017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00B0F0"/>
                </a:solidFill>
              </a:rPr>
              <a:t>int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a =</a:t>
            </a:r>
            <a:r>
              <a:rPr lang="en-US" altLang="ko-KR" sz="4400" dirty="0">
                <a:solidFill>
                  <a:schemeClr val="accent4"/>
                </a:solidFill>
              </a:rPr>
              <a:t> </a:t>
            </a:r>
            <a:r>
              <a:rPr lang="en-US" altLang="ko-KR" sz="4400" dirty="0">
                <a:solidFill>
                  <a:srgbClr val="92D050"/>
                </a:solidFill>
              </a:rPr>
              <a:t>2</a:t>
            </a:r>
            <a:r>
              <a:rPr lang="en-US" altLang="ko-KR" sz="4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6000" dirty="0">
                <a:solidFill>
                  <a:schemeClr val="accent4"/>
                </a:solidFill>
              </a:rPr>
              <a:t> </a:t>
            </a:r>
            <a:r>
              <a:rPr lang="en-US" altLang="ko-KR" sz="7200" b="1" dirty="0">
                <a:solidFill>
                  <a:schemeClr val="bg1"/>
                </a:solidFill>
              </a:rPr>
              <a:t>p = &amp;a;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1460A-31B9-590F-685F-06D240068B20}"/>
              </a:ext>
            </a:extLst>
          </p:cNvPr>
          <p:cNvSpPr txBox="1"/>
          <p:nvPr/>
        </p:nvSpPr>
        <p:spPr>
          <a:xfrm>
            <a:off x="279400" y="-5580373"/>
            <a:ext cx="52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&gt;2   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//2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</a:rPr>
              <a:t>가 출력된다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C077C-63A8-563F-5C46-58B8D8132770}"/>
              </a:ext>
            </a:extLst>
          </p:cNvPr>
          <p:cNvSpPr txBox="1"/>
          <p:nvPr/>
        </p:nvSpPr>
        <p:spPr>
          <a:xfrm>
            <a:off x="279399" y="-1325487"/>
            <a:ext cx="18284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</a:rPr>
              <a:t>printf</a:t>
            </a: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en-US" altLang="ko-KR" sz="4000" dirty="0">
                <a:solidFill>
                  <a:schemeClr val="accent4"/>
                </a:solidFill>
              </a:rPr>
              <a:t>“%d</a:t>
            </a:r>
            <a:r>
              <a:rPr lang="en-US" altLang="ko-KR" sz="4000" dirty="0">
                <a:solidFill>
                  <a:srgbClr val="FFC000"/>
                </a:solidFill>
              </a:rPr>
              <a:t>”</a:t>
            </a:r>
            <a:r>
              <a:rPr lang="en-US" altLang="ko-KR" sz="4000" dirty="0">
                <a:solidFill>
                  <a:schemeClr val="bg1"/>
                </a:solidFill>
              </a:rPr>
              <a:t>, *p);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D7523-191C-0D8E-1843-35CBFC2CF28F}"/>
              </a:ext>
            </a:extLst>
          </p:cNvPr>
          <p:cNvSpPr txBox="1"/>
          <p:nvPr/>
        </p:nvSpPr>
        <p:spPr>
          <a:xfrm>
            <a:off x="50972" y="-6578780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Console(</a:t>
            </a:r>
            <a:r>
              <a:rPr lang="ko-KR" altLang="en-US" sz="4400" b="1" dirty="0" err="1">
                <a:solidFill>
                  <a:schemeClr val="bg1"/>
                </a:solidFill>
              </a:rPr>
              <a:t>결과창</a:t>
            </a:r>
            <a:r>
              <a:rPr lang="en-US" altLang="ko-KR" sz="4400" b="1" dirty="0">
                <a:solidFill>
                  <a:schemeClr val="bg1"/>
                </a:solidFill>
              </a:rPr>
              <a:t>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EC911-42DE-78B8-ADC1-71A5E47FC103}"/>
              </a:ext>
            </a:extLst>
          </p:cNvPr>
          <p:cNvSpPr txBox="1"/>
          <p:nvPr/>
        </p:nvSpPr>
        <p:spPr>
          <a:xfrm>
            <a:off x="0" y="-4444130"/>
            <a:ext cx="1191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이는</a:t>
            </a:r>
            <a:r>
              <a:rPr lang="en-US" altLang="ko-KR" sz="3600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3600" b="1" dirty="0">
                <a:solidFill>
                  <a:srgbClr val="FFFF00"/>
                </a:solidFill>
              </a:rPr>
              <a:t>printf</a:t>
            </a:r>
            <a:r>
              <a:rPr lang="en-US" altLang="ko-KR" sz="3600" b="1" dirty="0">
                <a:solidFill>
                  <a:schemeClr val="bg1"/>
                </a:solidFill>
              </a:rPr>
              <a:t>(</a:t>
            </a:r>
            <a:r>
              <a:rPr lang="en-US" altLang="ko-KR" sz="3600" b="1" dirty="0">
                <a:solidFill>
                  <a:schemeClr val="accent4"/>
                </a:solidFill>
              </a:rPr>
              <a:t>“%d</a:t>
            </a:r>
            <a:r>
              <a:rPr lang="en-US" altLang="ko-KR" sz="3600" b="1" dirty="0">
                <a:solidFill>
                  <a:srgbClr val="FFC000"/>
                </a:solidFill>
              </a:rPr>
              <a:t>”</a:t>
            </a:r>
            <a:r>
              <a:rPr lang="en-US" altLang="ko-KR" sz="3600" b="1" dirty="0">
                <a:solidFill>
                  <a:schemeClr val="bg1"/>
                </a:solidFill>
              </a:rPr>
              <a:t>, a);</a:t>
            </a:r>
          </a:p>
          <a:p>
            <a:r>
              <a:rPr lang="ko-KR" altLang="en-US" sz="3600" b="1" dirty="0" err="1">
                <a:solidFill>
                  <a:schemeClr val="bg1"/>
                </a:solidFill>
              </a:rPr>
              <a:t>를</a:t>
            </a:r>
            <a:r>
              <a:rPr lang="ko-KR" altLang="en-US" sz="3600" b="1" dirty="0">
                <a:solidFill>
                  <a:schemeClr val="bg1"/>
                </a:solidFill>
              </a:rPr>
              <a:t> 해도 똑같은데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같은 것을 </a:t>
            </a:r>
            <a:r>
              <a:rPr lang="ko-KR" altLang="en-US" sz="3600" b="1" dirty="0" err="1">
                <a:solidFill>
                  <a:schemeClr val="bg1"/>
                </a:solidFill>
              </a:rPr>
              <a:t>가르키고</a:t>
            </a:r>
            <a:r>
              <a:rPr lang="ko-KR" altLang="en-US" sz="3600" b="1" dirty="0">
                <a:solidFill>
                  <a:schemeClr val="bg1"/>
                </a:solidFill>
              </a:rPr>
              <a:t> 있기 때문이다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  <a:endParaRPr lang="en-US" altLang="ko-KR" sz="3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6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C8DB0-2154-8501-32E6-3048B59852BB}"/>
              </a:ext>
            </a:extLst>
          </p:cNvPr>
          <p:cNvSpPr txBox="1"/>
          <p:nvPr/>
        </p:nvSpPr>
        <p:spPr>
          <a:xfrm>
            <a:off x="3517900" y="191050"/>
            <a:ext cx="4876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 </a:t>
            </a:r>
            <a:r>
              <a:rPr lang="ko-KR" altLang="en-US" sz="4800" dirty="0"/>
              <a:t>자세한 설명</a:t>
            </a:r>
            <a:endParaRPr lang="en-US" altLang="ko-KR" sz="4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0D419B-8F59-BF97-A3AE-454FA94C1392}"/>
              </a:ext>
            </a:extLst>
          </p:cNvPr>
          <p:cNvSpPr/>
          <p:nvPr/>
        </p:nvSpPr>
        <p:spPr>
          <a:xfrm>
            <a:off x="7350373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2Lef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-287578052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A5E7A-0A40-9DE6-2235-EDBE1EDAD7DC}"/>
              </a:ext>
            </a:extLst>
          </p:cNvPr>
          <p:cNvSpPr txBox="1"/>
          <p:nvPr/>
        </p:nvSpPr>
        <p:spPr>
          <a:xfrm rot="506105">
            <a:off x="7676488" y="2084695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25E054-5667-CED7-F29A-907F1205A972}"/>
              </a:ext>
            </a:extLst>
          </p:cNvPr>
          <p:cNvSpPr/>
          <p:nvPr/>
        </p:nvSpPr>
        <p:spPr>
          <a:xfrm>
            <a:off x="2317674" y="1778362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CF4D89-EFAF-4C32-4DCE-FA21FAD752E1}"/>
              </a:ext>
            </a:extLst>
          </p:cNvPr>
          <p:cNvSpPr/>
          <p:nvPr/>
        </p:nvSpPr>
        <p:spPr>
          <a:xfrm>
            <a:off x="2317674" y="2123700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56096F-EA8D-BEEE-4872-806E10F804E4}"/>
              </a:ext>
            </a:extLst>
          </p:cNvPr>
          <p:cNvSpPr/>
          <p:nvPr/>
        </p:nvSpPr>
        <p:spPr>
          <a:xfrm>
            <a:off x="2317674" y="2468815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02CD15-EBD4-D2CC-A348-E2D26EF1A255}"/>
              </a:ext>
            </a:extLst>
          </p:cNvPr>
          <p:cNvSpPr/>
          <p:nvPr/>
        </p:nvSpPr>
        <p:spPr>
          <a:xfrm>
            <a:off x="2317674" y="2813930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96F25A-A59E-D80C-6A2E-989CEBAF031C}"/>
              </a:ext>
            </a:extLst>
          </p:cNvPr>
          <p:cNvSpPr/>
          <p:nvPr/>
        </p:nvSpPr>
        <p:spPr>
          <a:xfrm>
            <a:off x="2317674" y="3164057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7A95A9-8397-19EE-DA2B-0F9FC27A891F}"/>
              </a:ext>
            </a:extLst>
          </p:cNvPr>
          <p:cNvSpPr/>
          <p:nvPr/>
        </p:nvSpPr>
        <p:spPr>
          <a:xfrm>
            <a:off x="2317674" y="3504160"/>
            <a:ext cx="2703218" cy="3451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CD9C08-A0A3-80C8-1D85-F960C53ABE8B}"/>
              </a:ext>
            </a:extLst>
          </p:cNvPr>
          <p:cNvSpPr/>
          <p:nvPr/>
        </p:nvSpPr>
        <p:spPr>
          <a:xfrm>
            <a:off x="2317674" y="3835742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15CDDE-F504-0CD9-ECC9-61A6450D82EB}"/>
              </a:ext>
            </a:extLst>
          </p:cNvPr>
          <p:cNvSpPr/>
          <p:nvPr/>
        </p:nvSpPr>
        <p:spPr>
          <a:xfrm>
            <a:off x="2317674" y="4169133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95486F-ADAE-98D7-A090-0403CBF28C30}"/>
              </a:ext>
            </a:extLst>
          </p:cNvPr>
          <p:cNvSpPr/>
          <p:nvPr/>
        </p:nvSpPr>
        <p:spPr>
          <a:xfrm>
            <a:off x="2317674" y="4501350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EA5B49-D8DD-0691-0D54-4594004F3476}"/>
              </a:ext>
            </a:extLst>
          </p:cNvPr>
          <p:cNvSpPr/>
          <p:nvPr/>
        </p:nvSpPr>
        <p:spPr>
          <a:xfrm>
            <a:off x="2317674" y="4844046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78B485-8E87-B136-FD3B-5316FE3FDBD2}"/>
              </a:ext>
            </a:extLst>
          </p:cNvPr>
          <p:cNvSpPr/>
          <p:nvPr/>
        </p:nvSpPr>
        <p:spPr>
          <a:xfrm>
            <a:off x="2317674" y="5194059"/>
            <a:ext cx="2703218" cy="34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007E8-BC83-57DC-5E3D-C39158FA5F09}"/>
              </a:ext>
            </a:extLst>
          </p:cNvPr>
          <p:cNvSpPr txBox="1"/>
          <p:nvPr/>
        </p:nvSpPr>
        <p:spPr>
          <a:xfrm>
            <a:off x="809625" y="348472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-287578052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3B599C-2599-D74B-A853-59A862905760}"/>
              </a:ext>
            </a:extLst>
          </p:cNvPr>
          <p:cNvSpPr txBox="1"/>
          <p:nvPr/>
        </p:nvSpPr>
        <p:spPr>
          <a:xfrm>
            <a:off x="809625" y="314066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-287578048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20165F-2AD4-5955-F74B-E36153D1C2B7}"/>
              </a:ext>
            </a:extLst>
          </p:cNvPr>
          <p:cNvSpPr txBox="1"/>
          <p:nvPr/>
        </p:nvSpPr>
        <p:spPr>
          <a:xfrm>
            <a:off x="809625" y="280825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-287578044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33A390-1993-469B-50CE-755067A19909}"/>
              </a:ext>
            </a:extLst>
          </p:cNvPr>
          <p:cNvSpPr txBox="1"/>
          <p:nvPr/>
        </p:nvSpPr>
        <p:spPr>
          <a:xfrm>
            <a:off x="809625" y="245670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-287578040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381FED-3B91-BC49-6E3D-1E9A15719059}"/>
              </a:ext>
            </a:extLst>
          </p:cNvPr>
          <p:cNvSpPr txBox="1"/>
          <p:nvPr/>
        </p:nvSpPr>
        <p:spPr>
          <a:xfrm>
            <a:off x="809625" y="21131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-287578036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C0EDB-D284-1C85-F789-AD228E4EE1FF}"/>
              </a:ext>
            </a:extLst>
          </p:cNvPr>
          <p:cNvSpPr txBox="1"/>
          <p:nvPr/>
        </p:nvSpPr>
        <p:spPr>
          <a:xfrm>
            <a:off x="809625" y="180065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-287578032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F363C3-50C1-6579-67F3-BACDF5903D09}"/>
              </a:ext>
            </a:extLst>
          </p:cNvPr>
          <p:cNvSpPr txBox="1"/>
          <p:nvPr/>
        </p:nvSpPr>
        <p:spPr>
          <a:xfrm>
            <a:off x="809625" y="381642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-287578056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248E94-AE0C-0D9E-7E0A-188A499B71DB}"/>
              </a:ext>
            </a:extLst>
          </p:cNvPr>
          <p:cNvSpPr txBox="1"/>
          <p:nvPr/>
        </p:nvSpPr>
        <p:spPr>
          <a:xfrm>
            <a:off x="809625" y="417155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-287578060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FE2D6-B06B-B4AF-19CA-66A470562B45}"/>
              </a:ext>
            </a:extLst>
          </p:cNvPr>
          <p:cNvSpPr txBox="1"/>
          <p:nvPr/>
        </p:nvSpPr>
        <p:spPr>
          <a:xfrm>
            <a:off x="809625" y="451737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-287578064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577C57-AABC-49B7-EEA0-F5E0E822B213}"/>
              </a:ext>
            </a:extLst>
          </p:cNvPr>
          <p:cNvSpPr txBox="1"/>
          <p:nvPr/>
        </p:nvSpPr>
        <p:spPr>
          <a:xfrm>
            <a:off x="809625" y="482227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-287578068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85EBE-FCA8-9DD5-1B3F-B58538FAC2AE}"/>
              </a:ext>
            </a:extLst>
          </p:cNvPr>
          <p:cNvSpPr txBox="1"/>
          <p:nvPr/>
        </p:nvSpPr>
        <p:spPr>
          <a:xfrm>
            <a:off x="809625" y="51541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-287578072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4D8E07-567C-6F94-245A-1BFA2B0B1368}"/>
              </a:ext>
            </a:extLst>
          </p:cNvPr>
          <p:cNvSpPr txBox="1"/>
          <p:nvPr/>
        </p:nvSpPr>
        <p:spPr>
          <a:xfrm>
            <a:off x="1200436" y="14094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F0A81E-E01C-6A96-1706-E386BFCF4524}"/>
              </a:ext>
            </a:extLst>
          </p:cNvPr>
          <p:cNvSpPr/>
          <p:nvPr/>
        </p:nvSpPr>
        <p:spPr>
          <a:xfrm>
            <a:off x="-3363132" y="2643595"/>
            <a:ext cx="2288927" cy="1370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isometricOffAxis1Top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D24504-FA49-BDE5-FC0B-4CE2546F4A51}"/>
              </a:ext>
            </a:extLst>
          </p:cNvPr>
          <p:cNvSpPr txBox="1"/>
          <p:nvPr/>
        </p:nvSpPr>
        <p:spPr>
          <a:xfrm>
            <a:off x="5803900" y="4886703"/>
            <a:ext cx="581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그리고 포인터 변수 </a:t>
            </a:r>
            <a:r>
              <a:rPr lang="en-US" altLang="ko-KR" b="1" dirty="0"/>
              <a:t>p</a:t>
            </a:r>
            <a:r>
              <a:rPr lang="ko-KR" altLang="en-US" b="1" dirty="0"/>
              <a:t>에 저장된 주소가 </a:t>
            </a:r>
            <a:endParaRPr lang="en-US" altLang="ko-KR" b="1" dirty="0"/>
          </a:p>
          <a:p>
            <a:r>
              <a:rPr lang="ko-KR" altLang="en-US" b="1" dirty="0"/>
              <a:t>변수 </a:t>
            </a:r>
            <a:r>
              <a:rPr lang="en-US" altLang="ko-KR" b="1" dirty="0"/>
              <a:t>a, </a:t>
            </a:r>
          </a:p>
          <a:p>
            <a:r>
              <a:rPr lang="en-US" altLang="ko-KR" b="1" dirty="0"/>
              <a:t>2</a:t>
            </a:r>
            <a:r>
              <a:rPr lang="ko-KR" altLang="en-US" b="1" dirty="0"/>
              <a:t>가 저장된 곳을 </a:t>
            </a:r>
            <a:r>
              <a:rPr lang="ko-KR" altLang="en-US" b="1" dirty="0" err="1"/>
              <a:t>가르켜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를 출력하게 만든다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ED432-7206-4864-3453-A3AF5703DDE7}"/>
              </a:ext>
            </a:extLst>
          </p:cNvPr>
          <p:cNvSpPr txBox="1"/>
          <p:nvPr/>
        </p:nvSpPr>
        <p:spPr>
          <a:xfrm>
            <a:off x="3529978" y="3488647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1940BCF-026D-947E-C93E-28D72FEBB54D}"/>
              </a:ext>
            </a:extLst>
          </p:cNvPr>
          <p:cNvSpPr/>
          <p:nvPr/>
        </p:nvSpPr>
        <p:spPr>
          <a:xfrm rot="10207575" flipV="1">
            <a:off x="5054720" y="3417294"/>
            <a:ext cx="2808102" cy="14311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0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2819</Words>
  <Application>Microsoft Office PowerPoint</Application>
  <PresentationFormat>와이드스크린</PresentationFormat>
  <Paragraphs>722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Arial Black</vt:lpstr>
      <vt:lpstr>Bradley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배열과 함께 쓰는 포인터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은찬</dc:creator>
  <cp:lastModifiedBy>정 은찬</cp:lastModifiedBy>
  <cp:revision>10</cp:revision>
  <dcterms:created xsi:type="dcterms:W3CDTF">2022-09-18T07:54:44Z</dcterms:created>
  <dcterms:modified xsi:type="dcterms:W3CDTF">2022-09-22T06:29:35Z</dcterms:modified>
</cp:coreProperties>
</file>