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7"/>
  </p:notesMasterIdLst>
  <p:sldIdLst>
    <p:sldId id="260" r:id="rId2"/>
    <p:sldId id="522" r:id="rId3"/>
    <p:sldId id="317" r:id="rId4"/>
    <p:sldId id="363" r:id="rId5"/>
    <p:sldId id="394" r:id="rId6"/>
    <p:sldId id="395" r:id="rId7"/>
    <p:sldId id="396" r:id="rId8"/>
    <p:sldId id="397" r:id="rId9"/>
    <p:sldId id="398" r:id="rId10"/>
    <p:sldId id="412" r:id="rId11"/>
    <p:sldId id="399" r:id="rId12"/>
    <p:sldId id="356" r:id="rId13"/>
    <p:sldId id="393" r:id="rId14"/>
    <p:sldId id="402" r:id="rId15"/>
    <p:sldId id="403" r:id="rId16"/>
    <p:sldId id="357" r:id="rId17"/>
    <p:sldId id="524" r:id="rId18"/>
    <p:sldId id="526" r:id="rId19"/>
    <p:sldId id="527" r:id="rId20"/>
    <p:sldId id="525" r:id="rId21"/>
    <p:sldId id="362" r:id="rId22"/>
    <p:sldId id="528" r:id="rId23"/>
    <p:sldId id="529" r:id="rId24"/>
    <p:sldId id="358" r:id="rId25"/>
    <p:sldId id="530" r:id="rId26"/>
    <p:sldId id="400" r:id="rId27"/>
    <p:sldId id="531" r:id="rId28"/>
    <p:sldId id="360" r:id="rId29"/>
    <p:sldId id="359" r:id="rId30"/>
    <p:sldId id="532" r:id="rId31"/>
    <p:sldId id="361" r:id="rId32"/>
    <p:sldId id="366" r:id="rId33"/>
    <p:sldId id="404" r:id="rId34"/>
    <p:sldId id="319" r:id="rId35"/>
    <p:sldId id="405" r:id="rId36"/>
    <p:sldId id="406" r:id="rId37"/>
    <p:sldId id="407" r:id="rId38"/>
    <p:sldId id="408" r:id="rId39"/>
    <p:sldId id="318" r:id="rId40"/>
    <p:sldId id="320" r:id="rId41"/>
    <p:sldId id="323" r:id="rId42"/>
    <p:sldId id="410" r:id="rId43"/>
    <p:sldId id="409" r:id="rId44"/>
    <p:sldId id="411" r:id="rId45"/>
    <p:sldId id="324" r:id="rId46"/>
    <p:sldId id="325" r:id="rId47"/>
    <p:sldId id="367" r:id="rId48"/>
    <p:sldId id="327" r:id="rId49"/>
    <p:sldId id="533" r:id="rId50"/>
    <p:sldId id="328" r:id="rId51"/>
    <p:sldId id="329" r:id="rId52"/>
    <p:sldId id="330" r:id="rId53"/>
    <p:sldId id="332" r:id="rId54"/>
    <p:sldId id="331" r:id="rId55"/>
    <p:sldId id="523" r:id="rId56"/>
    <p:sldId id="535" r:id="rId57"/>
    <p:sldId id="536" r:id="rId58"/>
    <p:sldId id="537" r:id="rId59"/>
    <p:sldId id="538" r:id="rId60"/>
    <p:sldId id="540" r:id="rId61"/>
    <p:sldId id="539" r:id="rId62"/>
    <p:sldId id="541" r:id="rId63"/>
    <p:sldId id="542" r:id="rId64"/>
    <p:sldId id="543" r:id="rId65"/>
    <p:sldId id="544" r:id="rId66"/>
    <p:sldId id="546" r:id="rId67"/>
    <p:sldId id="545" r:id="rId68"/>
    <p:sldId id="547" r:id="rId69"/>
    <p:sldId id="549" r:id="rId70"/>
    <p:sldId id="550" r:id="rId71"/>
    <p:sldId id="548" r:id="rId72"/>
    <p:sldId id="551" r:id="rId73"/>
    <p:sldId id="558" r:id="rId74"/>
    <p:sldId id="559" r:id="rId75"/>
    <p:sldId id="561" r:id="rId76"/>
    <p:sldId id="562" r:id="rId77"/>
    <p:sldId id="563" r:id="rId78"/>
    <p:sldId id="564" r:id="rId79"/>
    <p:sldId id="565" r:id="rId80"/>
    <p:sldId id="566" r:id="rId81"/>
    <p:sldId id="567" r:id="rId82"/>
    <p:sldId id="560" r:id="rId83"/>
    <p:sldId id="568" r:id="rId84"/>
    <p:sldId id="333" r:id="rId85"/>
    <p:sldId id="334" r:id="rId86"/>
    <p:sldId id="336" r:id="rId87"/>
    <p:sldId id="569" r:id="rId88"/>
    <p:sldId id="570" r:id="rId89"/>
    <p:sldId id="338" r:id="rId90"/>
    <p:sldId id="339" r:id="rId91"/>
    <p:sldId id="413" r:id="rId92"/>
    <p:sldId id="341" r:id="rId93"/>
    <p:sldId id="346" r:id="rId94"/>
    <p:sldId id="337" r:id="rId95"/>
    <p:sldId id="342" r:id="rId96"/>
    <p:sldId id="571" r:id="rId97"/>
    <p:sldId id="343" r:id="rId98"/>
    <p:sldId id="368" r:id="rId99"/>
    <p:sldId id="345" r:id="rId100"/>
    <p:sldId id="369" r:id="rId101"/>
    <p:sldId id="351" r:id="rId102"/>
    <p:sldId id="353" r:id="rId103"/>
    <p:sldId id="354" r:id="rId104"/>
    <p:sldId id="352" r:id="rId105"/>
    <p:sldId id="371" r:id="rId106"/>
    <p:sldId id="372" r:id="rId107"/>
    <p:sldId id="373" r:id="rId108"/>
    <p:sldId id="374" r:id="rId109"/>
    <p:sldId id="375" r:id="rId110"/>
    <p:sldId id="376" r:id="rId111"/>
    <p:sldId id="414" r:id="rId112"/>
    <p:sldId id="572" r:id="rId113"/>
    <p:sldId id="573" r:id="rId114"/>
    <p:sldId id="380" r:id="rId115"/>
    <p:sldId id="381" r:id="rId116"/>
    <p:sldId id="382" r:id="rId117"/>
    <p:sldId id="383" r:id="rId118"/>
    <p:sldId id="384" r:id="rId119"/>
    <p:sldId id="385" r:id="rId120"/>
    <p:sldId id="386" r:id="rId121"/>
    <p:sldId id="387" r:id="rId122"/>
    <p:sldId id="388" r:id="rId123"/>
    <p:sldId id="389" r:id="rId124"/>
    <p:sldId id="390" r:id="rId125"/>
    <p:sldId id="574" r:id="rId1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64" autoAdjust="0"/>
    <p:restoredTop sz="94660"/>
  </p:normalViewPr>
  <p:slideViewPr>
    <p:cSldViewPr>
      <p:cViewPr varScale="1">
        <p:scale>
          <a:sx n="148" d="100"/>
          <a:sy n="148" d="100"/>
        </p:scale>
        <p:origin x="72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9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E55A8-D5CF-4CB6-A127-D1933B95FA4A}" type="datetimeFigureOut">
              <a:rPr lang="ko-KR" altLang="en-US" smtClean="0"/>
              <a:pPr/>
              <a:t>2023. 12. 20.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17949-EA51-4397-99D6-3B2F4099EE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27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46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160288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106440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958880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3164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912042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540687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097598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225410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238540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222329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144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209908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949742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981304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496736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907479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954303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203430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778926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978574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337151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5050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077305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442648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008519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668195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075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0915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0764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5827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5623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5989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4643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082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1950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6116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1832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2940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0542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003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8788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3423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3709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1707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756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6164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6697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5958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4576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554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3831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5476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8792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3839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0916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11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56986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80903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84006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8571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94645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1401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55573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59041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0073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98273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683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04487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64169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59368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90776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12801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49394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6281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56351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65224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66823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855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7551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1726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75693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65131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05666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84693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54535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27135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43262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76326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174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80335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56000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67264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67335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26514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35339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07740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19842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54878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4540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745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79210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2567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31712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71524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71748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810514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53328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52485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59876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20192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082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85699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199725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141505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902987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667005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04188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276291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28144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89526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795698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92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1"/>
          <p:cNvSpPr>
            <a:spLocks noChangeArrowheads="1"/>
          </p:cNvSpPr>
          <p:nvPr/>
        </p:nvSpPr>
        <p:spPr bwMode="white">
          <a:xfrm>
            <a:off x="0" y="0"/>
            <a:ext cx="9144000" cy="3279775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5" name="Freeform 32"/>
          <p:cNvSpPr>
            <a:spLocks/>
          </p:cNvSpPr>
          <p:nvPr/>
        </p:nvSpPr>
        <p:spPr bwMode="gray">
          <a:xfrm>
            <a:off x="1285852" y="2000240"/>
            <a:ext cx="7859737" cy="1271598"/>
          </a:xfrm>
          <a:custGeom>
            <a:avLst/>
            <a:gdLst/>
            <a:ahLst/>
            <a:cxnLst>
              <a:cxn ang="0">
                <a:pos x="0" y="573"/>
              </a:cxn>
              <a:cxn ang="0">
                <a:pos x="4134" y="573"/>
              </a:cxn>
              <a:cxn ang="0">
                <a:pos x="4134" y="1"/>
              </a:cxn>
              <a:cxn ang="0">
                <a:pos x="322" y="0"/>
              </a:cxn>
              <a:cxn ang="0">
                <a:pos x="0" y="573"/>
              </a:cxn>
            </a:cxnLst>
            <a:rect l="0" t="0" r="r" b="b"/>
            <a:pathLst>
              <a:path w="4134" h="573">
                <a:moveTo>
                  <a:pt x="0" y="573"/>
                </a:moveTo>
                <a:lnTo>
                  <a:pt x="4134" y="573"/>
                </a:lnTo>
                <a:lnTo>
                  <a:pt x="4134" y="1"/>
                </a:lnTo>
                <a:lnTo>
                  <a:pt x="322" y="0"/>
                </a:lnTo>
                <a:lnTo>
                  <a:pt x="0" y="573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12549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Freeform 33"/>
          <p:cNvSpPr>
            <a:spLocks/>
          </p:cNvSpPr>
          <p:nvPr/>
        </p:nvSpPr>
        <p:spPr bwMode="invGray">
          <a:xfrm>
            <a:off x="-6350" y="3273425"/>
            <a:ext cx="1292202" cy="454018"/>
          </a:xfrm>
          <a:custGeom>
            <a:avLst/>
            <a:gdLst>
              <a:gd name="connsiteX0" fmla="*/ 0 w 10000"/>
              <a:gd name="connsiteY0" fmla="*/ 0 h 9965"/>
              <a:gd name="connsiteX1" fmla="*/ 10000 w 10000"/>
              <a:gd name="connsiteY1" fmla="*/ 0 h 9965"/>
              <a:gd name="connsiteX2" fmla="*/ 8341 w 10000"/>
              <a:gd name="connsiteY2" fmla="*/ 9686 h 9965"/>
              <a:gd name="connsiteX3" fmla="*/ 0 w 10000"/>
              <a:gd name="connsiteY3" fmla="*/ 9965 h 9965"/>
              <a:gd name="connsiteX4" fmla="*/ 0 w 10000"/>
              <a:gd name="connsiteY4" fmla="*/ 0 h 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965">
                <a:moveTo>
                  <a:pt x="0" y="0"/>
                </a:moveTo>
                <a:lnTo>
                  <a:pt x="10000" y="0"/>
                </a:lnTo>
                <a:lnTo>
                  <a:pt x="8341" y="9686"/>
                </a:lnTo>
                <a:lnTo>
                  <a:pt x="0" y="996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71670" y="2285992"/>
            <a:ext cx="6715140" cy="685800"/>
          </a:xfrm>
        </p:spPr>
        <p:txBody>
          <a:bodyPr/>
          <a:lstStyle>
            <a:lvl1pPr algn="ctr">
              <a:defRPr sz="4400" b="1" i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5638800"/>
            <a:ext cx="6400800" cy="533400"/>
          </a:xfrm>
        </p:spPr>
        <p:txBody>
          <a:bodyPr/>
          <a:lstStyle>
            <a:lvl1pPr marL="0" indent="0" algn="r">
              <a:buFontTx/>
              <a:buNone/>
              <a:defRPr sz="2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부제목 스타일 편집</a:t>
            </a:r>
            <a:endParaRPr lang="en-US" altLang="ko-K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2023. 12. 20.</a:t>
            </a:fld>
            <a:endParaRPr lang="ko-KR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2023. 12. 20.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62738" y="227013"/>
            <a:ext cx="2068512" cy="6170612"/>
          </a:xfrm>
        </p:spPr>
        <p:txBody>
          <a:bodyPr vert="eaVert"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53138" cy="61706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2023. 12. 20.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06650" y="227013"/>
            <a:ext cx="6324600" cy="762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949825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2023. 12. 20.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43174" y="227013"/>
            <a:ext cx="6500826" cy="762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2023. 12. 20.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2023. 12. 20.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2023. 12. 20.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28860" y="71414"/>
            <a:ext cx="625794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2023. 12. 20.</a:t>
            </a:fld>
            <a:endParaRPr lang="ko-KR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2023. 12. 20.</a:t>
            </a:fld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 bwMode="auto">
          <a:xfrm>
            <a:off x="0" y="1500174"/>
            <a:ext cx="9144000" cy="535782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2023. 12. 20.</a:t>
            </a:fld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2023. 12. 20.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2023. 12. 20.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1"/>
          <p:cNvSpPr>
            <a:spLocks noChangeArrowheads="1"/>
          </p:cNvSpPr>
          <p:nvPr/>
        </p:nvSpPr>
        <p:spPr bwMode="white">
          <a:xfrm>
            <a:off x="0" y="0"/>
            <a:ext cx="9144000" cy="9652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graphicFrame>
        <p:nvGraphicFramePr>
          <p:cNvPr id="1026" name="Object 19"/>
          <p:cNvGraphicFramePr>
            <a:graphicFrameLocks noChangeAspect="1"/>
          </p:cNvGraphicFramePr>
          <p:nvPr userDrawn="1"/>
        </p:nvGraphicFramePr>
        <p:xfrm>
          <a:off x="2987675" y="2736850"/>
          <a:ext cx="6156325" cy="412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" name="Image" r:id="rId15" imgW="7949206" imgH="5320635" progId="">
                  <p:embed/>
                </p:oleObj>
              </mc:Choice>
              <mc:Fallback>
                <p:oleObj name="Image" r:id="rId15" imgW="7949206" imgH="5320635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736850"/>
                        <a:ext cx="6156325" cy="412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5808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808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B2B2B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5" name="Freeform 21"/>
          <p:cNvSpPr>
            <a:spLocks/>
          </p:cNvSpPr>
          <p:nvPr/>
        </p:nvSpPr>
        <p:spPr bwMode="gray">
          <a:xfrm>
            <a:off x="1828800" y="246063"/>
            <a:ext cx="7315200" cy="720725"/>
          </a:xfrm>
          <a:custGeom>
            <a:avLst/>
            <a:gdLst/>
            <a:ahLst/>
            <a:cxnLst>
              <a:cxn ang="0">
                <a:pos x="0" y="454"/>
              </a:cxn>
              <a:cxn ang="0">
                <a:pos x="4798" y="454"/>
              </a:cxn>
              <a:cxn ang="0">
                <a:pos x="4798" y="0"/>
              </a:cxn>
              <a:cxn ang="0">
                <a:pos x="382" y="3"/>
              </a:cxn>
              <a:cxn ang="0">
                <a:pos x="0" y="454"/>
              </a:cxn>
            </a:cxnLst>
            <a:rect l="0" t="0" r="r" b="b"/>
            <a:pathLst>
              <a:path w="4798" h="454">
                <a:moveTo>
                  <a:pt x="0" y="454"/>
                </a:moveTo>
                <a:lnTo>
                  <a:pt x="4798" y="454"/>
                </a:lnTo>
                <a:lnTo>
                  <a:pt x="4798" y="0"/>
                </a:lnTo>
                <a:lnTo>
                  <a:pt x="382" y="3"/>
                </a:lnTo>
                <a:lnTo>
                  <a:pt x="0" y="454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46" name="Freeform 22"/>
          <p:cNvSpPr>
            <a:spLocks/>
          </p:cNvSpPr>
          <p:nvPr/>
        </p:nvSpPr>
        <p:spPr bwMode="gray">
          <a:xfrm>
            <a:off x="0" y="966788"/>
            <a:ext cx="1828800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8" y="0"/>
              </a:cxn>
              <a:cxn ang="0">
                <a:pos x="1138" y="182"/>
              </a:cxn>
              <a:cxn ang="0">
                <a:pos x="0" y="181"/>
              </a:cxn>
              <a:cxn ang="0">
                <a:pos x="0" y="0"/>
              </a:cxn>
            </a:cxnLst>
            <a:rect l="0" t="0" r="r" b="b"/>
            <a:pathLst>
              <a:path w="1338" h="182">
                <a:moveTo>
                  <a:pt x="0" y="0"/>
                </a:moveTo>
                <a:lnTo>
                  <a:pt x="1338" y="0"/>
                </a:lnTo>
                <a:lnTo>
                  <a:pt x="1138" y="182"/>
                </a:lnTo>
                <a:lnTo>
                  <a:pt x="0" y="18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406650" y="227013"/>
            <a:ext cx="6324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굴림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2023. 12. 20.</a:t>
            </a:fld>
            <a:endParaRPr lang="ko-KR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a typeface="굴림" charset="-127"/>
              </a:defRPr>
            </a:lvl1pPr>
          </a:lstStyle>
          <a:p>
            <a:endParaRPr lang="ko-K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a typeface="굴림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000" b="1" i="0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000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000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000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1"/>
          <p:cNvSpPr>
            <a:spLocks noGrp="1"/>
          </p:cNvSpPr>
          <p:nvPr>
            <p:ph type="ctrTitle"/>
          </p:nvPr>
        </p:nvSpPr>
        <p:spPr>
          <a:xfrm>
            <a:off x="0" y="2285992"/>
            <a:ext cx="9144000" cy="685800"/>
          </a:xfrm>
        </p:spPr>
        <p:txBody>
          <a:bodyPr/>
          <a:lstStyle/>
          <a:p>
            <a:r>
              <a:rPr lang="en-US" altLang="ko-KR" dirty="0"/>
              <a:t>Django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Django</a:t>
            </a:r>
            <a:endParaRPr lang="ko-KR" altLang="en-US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</a:t>
            </a: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캐시 시스템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다국어 지원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풍부한 개발 환경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소스 변경 사항 자동 반영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583597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Database </a:t>
            </a:r>
            <a:r>
              <a:rPr lang="ko-KR" altLang="en-US" dirty="0"/>
              <a:t>연동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876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MySQL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CRUD</a:t>
            </a: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테이블의 데이터 전부 출력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1" fontAlgn="base">
              <a:spcAft>
                <a:spcPts val="600"/>
              </a:spcAft>
              <a:defRPr/>
            </a:pPr>
            <a:endParaRPr lang="ko-KR" altLang="en-US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5A772D-CAAE-F74A-9040-9E0828D7F9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916832"/>
            <a:ext cx="6264696" cy="291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2788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MySQL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CRUD</a:t>
            </a: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테이블의 데이터 전부 출력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myweb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views.py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파일에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index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메서드 수정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from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django.shortcuts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import render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from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myweb.models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import Item</a:t>
            </a:r>
          </a:p>
          <a:p>
            <a:pPr marL="1371600" lvl="4" fontAlgn="base">
              <a:spcAft>
                <a:spcPct val="0"/>
              </a:spcAft>
              <a:defRPr/>
            </a:pP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def index(request):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print(Item)</a:t>
            </a:r>
          </a:p>
          <a:p>
            <a:pPr marL="1371600" lvl="4" fontAlgn="base">
              <a:spcAft>
                <a:spcPct val="0"/>
              </a:spcAft>
              <a:defRPr/>
            </a:pP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data =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Item.objects.all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return render(request, '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index.html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', {'data': data})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CA9468-0A89-DB4F-BC50-FFCF0D9E66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Database </a:t>
            </a:r>
            <a:r>
              <a:rPr lang="ko-KR" altLang="en-US" dirty="0"/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378490432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MySQL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CRUD</a:t>
            </a: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테이블의 데이터 전부 출력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myweb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디렉토리에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static 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디렉토리를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생성하고 그 안에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css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디렉토리를 생성한 후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style.css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div.body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{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overflow-y: auto;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scrollbar-face-color: #C9BFED;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scrollbar-shadow-color: #EDEDED;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margin-top: 50px;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margin-bottom: 50px;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marL="1371600" lvl="4" fontAlgn="base">
              <a:spcAft>
                <a:spcPct val="0"/>
              </a:spcAft>
              <a:defRPr/>
            </a:pP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tr.header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{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background: #C9BFED;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marL="1371600" lvl="4" fontAlgn="base">
              <a:spcAft>
                <a:spcPct val="0"/>
              </a:spcAft>
              <a:defRPr/>
            </a:pP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tr.record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{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background: #EDEDED;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ACB9F9-B260-BC43-AE1D-83DE304E57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Database </a:t>
            </a:r>
            <a:r>
              <a:rPr lang="ko-KR" altLang="en-US" dirty="0"/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426707014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MySQL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CRUD</a:t>
            </a: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테이블의 데이터 전부 출력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settings.py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파일에 추가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4" fontAlgn="base">
              <a:defRPr/>
            </a:pPr>
            <a:r>
              <a:rPr lang="fr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os</a:t>
            </a:r>
          </a:p>
          <a:p>
            <a:pPr marL="1371600" lvl="4" fontAlgn="base">
              <a:defRPr/>
            </a:pPr>
            <a:r>
              <a:rPr lang="fr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STATICFILES_DIRS = (</a:t>
            </a:r>
          </a:p>
          <a:p>
            <a:pPr marL="1371600" lvl="4" fontAlgn="base">
              <a:defRPr/>
            </a:pPr>
            <a:r>
              <a:rPr lang="fr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fr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os.path.join</a:t>
            </a:r>
            <a:r>
              <a:rPr lang="fr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(BASE_DIR, '</a:t>
            </a:r>
            <a:r>
              <a:rPr lang="fr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static</a:t>
            </a:r>
            <a:r>
              <a:rPr lang="fr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'),</a:t>
            </a:r>
          </a:p>
          <a:p>
            <a:pPr marL="1371600" lvl="4" fontAlgn="base">
              <a:defRPr/>
            </a:pPr>
            <a:r>
              <a:rPr lang="fr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2FC579-AFCB-FD49-A6DE-7D1B319109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Database </a:t>
            </a:r>
            <a:r>
              <a:rPr lang="ko-KR" altLang="en-US" dirty="0"/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7341858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MySQL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CRUD</a:t>
            </a: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테이블의 데이터 전부 출력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index.html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 수정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{% load static %}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&lt;!DOCTYPE html&gt;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&lt;html lang="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en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"&gt;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&lt;head&gt;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&lt;meta charset="UTF-8"&gt;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&lt;link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rel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="stylesheet"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="{% static '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css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style.css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 %}"&gt;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&lt;title&gt;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상품 목록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&lt;/title&gt;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&lt;/head&gt;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&lt;body&gt;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&lt;div align="center" class="body"&gt;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&lt;h2&gt;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상품 목록 화면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&lt;/h2&gt;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&lt;table border="1"&gt;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	&lt;tr class="header"&gt;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		&lt;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align="center" width="80"&gt;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상품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ID&lt;/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		&lt;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align="center" width="320"&gt;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상품명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		&lt;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align="center" width="100"&gt;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가격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	&lt;/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tr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99F18A-7EC3-B94F-BCE0-2BFE58AC25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Database </a:t>
            </a:r>
            <a:r>
              <a:rPr lang="ko-KR" altLang="en-US" dirty="0"/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02747281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MySQL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CRUD</a:t>
            </a: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테이블의 데이터 전부 출력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index.html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 수정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	 {% for item in data %}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		&lt;tr class="record"&gt;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			&lt;td align="center"&gt;{{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item.itemid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}}&lt;/td&gt;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			&lt;td align="left"&gt;{{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item.itemname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}} &lt;/td&gt;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			&lt;td align="right"&gt;{{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item.price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}}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원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&lt;/td&gt;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		&lt;/tr&gt;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	{%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endfor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%}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&lt;/table&gt;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&lt;/div&gt;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&lt;/body&gt;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&lt;/html&gt;</a:t>
            </a:r>
          </a:p>
          <a:p>
            <a:pPr marL="0" lvl="1" fontAlgn="base">
              <a:spcAft>
                <a:spcPct val="0"/>
              </a:spcAft>
              <a:defRPr/>
            </a:pP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99F18A-7EC3-B94F-BCE0-2BFE58AC25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Database </a:t>
            </a:r>
            <a:r>
              <a:rPr lang="ko-KR" altLang="en-US" dirty="0"/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411644799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MySQL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CRUD</a:t>
            </a: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상세 보기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99F18A-7EC3-B94F-BCE0-2BFE58AC25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Database </a:t>
            </a:r>
            <a:r>
              <a:rPr lang="ko-KR" altLang="en-US" dirty="0"/>
              <a:t>연동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9E6273-AF85-8F48-9ADE-E721ADD779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050" y="2101850"/>
            <a:ext cx="4279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735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MySQL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CRUD</a:t>
            </a: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상세 보기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index.html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파일에서 제목 출력 부분 수정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&lt;td align="left"&gt;&lt;a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="./detail/{{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item.itemid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}}"&gt;{{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item.itemname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}}&lt;/a&gt; &lt;/td&gt;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99F18A-7EC3-B94F-BCE0-2BFE58AC25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Database </a:t>
            </a:r>
            <a:r>
              <a:rPr lang="ko-KR" altLang="en-US" dirty="0"/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85530235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MySQL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CRUD</a:t>
            </a: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상세 보기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urls.py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파일에 요청 처리 코드를 추가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urlpatterns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[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path("admin/",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admin.site.urls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),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path('',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views.index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),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path('detail/&lt;</a:t>
            </a:r>
            <a:r>
              <a:rPr lang="en-US" altLang="ko-KR" sz="1400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int:itemid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&gt;', </a:t>
            </a:r>
            <a:r>
              <a:rPr lang="en-US" altLang="ko-KR" sz="1400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views.detail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),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99F18A-7EC3-B94F-BCE0-2BFE58AC25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Database </a:t>
            </a:r>
            <a:r>
              <a:rPr lang="ko-KR" altLang="en-US" dirty="0"/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116728275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MySQL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CRUD</a:t>
            </a: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상세 보기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views.py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파일에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detail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요청을 처리해주는 함수를 추가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def detail(request,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itemid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):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item =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Item.objects.get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itemid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itemid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return render(request, '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detail.html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', {'item': item})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99F18A-7EC3-B94F-BCE0-2BFE58AC25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Database </a:t>
            </a:r>
            <a:r>
              <a:rPr lang="ko-KR" altLang="en-US" dirty="0"/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280139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Django</a:t>
            </a:r>
            <a:endParaRPr lang="ko-KR" altLang="en-US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</a:t>
            </a: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altLang="ko-KR" sz="1400" ker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MTV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작업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 뼈대 만들기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 및 앱 개발에 필요한 디렉토리 와 파일 생성</a:t>
            </a: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모델 코딩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테이블 관련 사항을 개발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models.py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admin.py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Lc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onf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코딩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및 뷰 매핑 관계를 정의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urls.py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뷰 코딩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애플리케이션 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로직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개발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view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s.py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템플릿 코딩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화면 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UI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개발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templates/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 하위의 *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파일들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587613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MySQL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CRUD</a:t>
            </a: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상세 보기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static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디렉토리에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img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디렉토리를 복사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lvl="2" fontAlgn="base">
              <a:spcAft>
                <a:spcPct val="0"/>
              </a:spcAft>
              <a:defRPr/>
            </a:pP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99F18A-7EC3-B94F-BCE0-2BFE58AC25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Database </a:t>
            </a:r>
            <a:r>
              <a:rPr lang="ko-KR" altLang="en-US" dirty="0"/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61863582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MySQL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CRUD</a:t>
            </a: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상세 보기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templates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디렉토리에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detail.html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작성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{% load static %}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&lt;!DOCTYPE html&gt;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&lt;html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lang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="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en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"&gt;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&lt;head&gt;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&lt;meta charset="UTF-8"&gt;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&lt;title&gt;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상품 상세 보기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&lt;/title&gt;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&lt;/head&gt;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99F18A-7EC3-B94F-BCE0-2BFE58AC25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Database </a:t>
            </a:r>
            <a:r>
              <a:rPr lang="ko-KR" altLang="en-US" dirty="0"/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14767849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MySQL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CRUD</a:t>
            </a: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상세 보기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templates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디렉토리에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detail.html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작성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&lt;body&gt;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&lt;div align="center" class="body"&gt;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&lt;h2&gt;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상품 상세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&lt;/h2&gt;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&lt;table&gt;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    &lt;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tr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        &lt;td&gt;&lt;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img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="{%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get_static_prefix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%}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img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/{{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item.pictureurl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}}" alt=""&gt;&lt;/td&gt;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        &lt;td align="center"&gt;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            &lt;table&gt;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                &lt;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tr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height="50"&gt;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                    &lt;td width="80"&gt;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상품명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&lt;/td&gt;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                    &lt;td width="160"&gt;{{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item.itemname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}}&lt;/td&gt;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                &lt;/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tr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                &lt;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tr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height="50"&gt;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                    &lt;td width="80"&gt;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가격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&lt;/td&gt;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                    &lt;td width="160"&gt;{{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item.price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}}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원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&lt;/td&gt;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                &lt;/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tr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99F18A-7EC3-B94F-BCE0-2BFE58AC25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Database </a:t>
            </a:r>
            <a:r>
              <a:rPr lang="ko-KR" altLang="en-US" dirty="0"/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67051218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MySQL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CRUD</a:t>
            </a: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상세 보기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templates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디렉토리에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detail.html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작성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                &lt;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tr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height="50"&gt;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                    &lt;td width="80"&gt;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비고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&lt;/td&gt;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                    &lt;td width="160"&gt;{{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item.description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}}&lt;/td&gt;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                &lt;/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tr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                &lt;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tr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                    &lt;td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colspan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="2" align="center" width="240"&gt;&lt;a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="../"&gt;■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                   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목록으로 돌아가기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&lt;/a&gt;&lt;/td&gt;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                &lt;/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tr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            &lt;/table&gt;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        &lt;/td&gt;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    &lt;/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tr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&lt;/table&gt;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&lt;/div&gt;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&lt;/body&gt;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&lt;/html&gt;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99F18A-7EC3-B94F-BCE0-2BFE58AC25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Database </a:t>
            </a:r>
            <a:r>
              <a:rPr lang="ko-KR" altLang="en-US" dirty="0"/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60281538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MySQL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CRUD</a:t>
            </a: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삽입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150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settings.py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파일에 파일 업로드 경로를 설정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6000" lvl="4" indent="-284400" fontAlgn="base">
              <a:spcAft>
                <a:spcPts val="60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MEDIA_URL = '/media/'</a:t>
            </a:r>
          </a:p>
          <a:p>
            <a:pPr marL="1656000" lvl="4" indent="-284400" fontAlgn="base">
              <a:spcAft>
                <a:spcPts val="60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MEDIA_ROOT =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os.path.join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(BASE_DIR, 'media')</a:t>
            </a:r>
          </a:p>
          <a:p>
            <a:pPr marL="120150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프로젝트에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media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 생성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99F18A-7EC3-B94F-BCE0-2BFE58AC25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Database </a:t>
            </a:r>
            <a:r>
              <a:rPr lang="ko-KR" altLang="en-US" dirty="0"/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54542055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4400" fontAlgn="base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MySQL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CRUD</a:t>
            </a:r>
          </a:p>
          <a:p>
            <a:pPr marL="742950" lvl="2" indent="-28440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삽입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440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models.py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파일에서 파일 업로드가 가능하도록 모델 수정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828800" lvl="5" indent="-284400" fontAlgn="base">
              <a:spcAft>
                <a:spcPts val="60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from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django.db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import models</a:t>
            </a:r>
          </a:p>
          <a:p>
            <a:pPr marL="1828800" lvl="5" indent="-284400" fontAlgn="base">
              <a:spcAft>
                <a:spcPts val="60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 Item(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models.Model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):</a:t>
            </a:r>
          </a:p>
          <a:p>
            <a:pPr marL="1828800" lvl="5" indent="-284400" fontAlgn="base">
              <a:spcAft>
                <a:spcPts val="60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itemid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models.CharField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max_length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=50,primary_key=True)</a:t>
            </a:r>
          </a:p>
          <a:p>
            <a:pPr marL="1828800" lvl="5" indent="-284400" fontAlgn="base">
              <a:spcAft>
                <a:spcPts val="60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itemname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models.CharField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max_length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=50)</a:t>
            </a:r>
          </a:p>
          <a:p>
            <a:pPr marL="1828800" lvl="5" indent="-284400" fontAlgn="base">
              <a:spcAft>
                <a:spcPts val="60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price=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models.IntegerField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 marL="1828800" lvl="5" indent="-284400" fontAlgn="base">
              <a:spcAft>
                <a:spcPts val="60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description=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models.CharField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max_length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=50)</a:t>
            </a:r>
          </a:p>
          <a:p>
            <a:pPr marL="1828800" lvl="5" indent="-284400" fontAlgn="base">
              <a:spcAft>
                <a:spcPts val="60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pictureurl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models.ImageField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upload_to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='images/',blank=True, null=True)</a:t>
            </a:r>
          </a:p>
          <a:p>
            <a:pPr marL="1200150" lvl="3" indent="-28440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데이터베이스에서 테이블 삭제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828800" lvl="5" indent="-284400" fontAlgn="base">
              <a:spcAft>
                <a:spcPts val="60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drop table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myweb_item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;</a:t>
            </a:r>
          </a:p>
          <a:p>
            <a:pPr marL="1200150" lvl="3" indent="-28440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모델 변경 내용을 적용하기 위해서 터미널에서 명령 수행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828800" lvl="5" indent="-284400" fontAlgn="base">
              <a:spcAft>
                <a:spcPts val="60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pip install Pillow</a:t>
            </a:r>
          </a:p>
          <a:p>
            <a:pPr marL="1828800" lvl="5" indent="-284400" fontAlgn="base">
              <a:spcAft>
                <a:spcPts val="60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python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manage.py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makemigrations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1828800" lvl="5" indent="-284400" fontAlgn="base">
              <a:spcAft>
                <a:spcPts val="60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python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manage.py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migrate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99F18A-7EC3-B94F-BCE0-2BFE58AC25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Database </a:t>
            </a:r>
            <a:r>
              <a:rPr lang="ko-KR" altLang="en-US" dirty="0"/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88543201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4400" fontAlgn="base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MySQL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CRUD</a:t>
            </a:r>
          </a:p>
          <a:p>
            <a:pPr marL="742950" lvl="2" indent="-28440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삽입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440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urls.py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파일에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삽입 요청 처리 와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media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파일의 경로 설정을 추가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from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django.urls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import path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from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myweb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import views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from </a:t>
            </a:r>
            <a:r>
              <a:rPr lang="en-US" altLang="ko-KR" sz="1400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django.conf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import settings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from </a:t>
            </a:r>
            <a:r>
              <a:rPr lang="en-US" altLang="ko-KR" sz="1400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django.conf.urls.static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import static</a:t>
            </a:r>
          </a:p>
          <a:p>
            <a:pPr marL="1371600" lvl="4" fontAlgn="base">
              <a:spcAft>
                <a:spcPct val="0"/>
              </a:spcAft>
              <a:defRPr/>
            </a:pP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urlpatterns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[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path('',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views.index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),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path('detail/&lt;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int:itemid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&gt;',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views.detail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),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path('insert', </a:t>
            </a:r>
            <a:r>
              <a:rPr lang="en-US" altLang="ko-KR" sz="1400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views.insert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),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+ static(</a:t>
            </a:r>
            <a:r>
              <a:rPr lang="en-US" altLang="ko-KR" sz="1400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settings.MEDIA_URL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document_root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400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settings.MEDIA_ROOT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371600" lvl="4" fontAlgn="base">
              <a:spcAft>
                <a:spcPct val="0"/>
              </a:spcAft>
              <a:defRPr/>
            </a:pP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99F18A-7EC3-B94F-BCE0-2BFE58AC25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Database </a:t>
            </a:r>
            <a:r>
              <a:rPr lang="ko-KR" altLang="en-US" dirty="0"/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129549534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4400" fontAlgn="base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MySQL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CRUD</a:t>
            </a:r>
          </a:p>
          <a:p>
            <a:pPr marL="742950" lvl="2" indent="-28440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삽입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440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index.html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파일에 삽입 링크를 추가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&lt;p&gt;&lt;a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="./insert"&gt;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삽입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&lt;/a&gt;&lt;/p&gt;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99F18A-7EC3-B94F-BCE0-2BFE58AC25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Database </a:t>
            </a:r>
            <a:r>
              <a:rPr lang="ko-KR" altLang="en-US" dirty="0"/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176724701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4400" fontAlgn="base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MySQL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CRUD</a:t>
            </a:r>
          </a:p>
          <a:p>
            <a:pPr marL="742950" lvl="2" indent="-28440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삽입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440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삽입 화면을 위한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insert.html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templates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디렉토리에 생성하고 작성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&lt;!DOCTYPE html&gt;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&lt;html&gt;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&lt;head&gt;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&lt;meta charset="UTF-8"&gt;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&lt;title&gt;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삽입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&lt;/title&gt;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&lt;/head&gt;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&lt;body&gt;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&lt;form method="post"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enctype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="multipart/form-data"&gt;{%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csrf_token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%}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아이템 이름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&lt;input type="text" name="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itemname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 /&gt;&lt;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br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/&gt;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아이템 가격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&lt;input type="text" name="price" /&gt;&lt;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br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/&gt;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설명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&lt;input type="text" name="description" /&gt;&lt;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br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/&gt;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&lt;input type="file" name="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pictureurl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 accept="image/*"/&gt;&lt;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br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/&gt;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	&lt;input type="submit" value="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삽입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"&gt;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&lt;/form&gt;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&lt;/body&gt;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&lt;/html&gt;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99F18A-7EC3-B94F-BCE0-2BFE58AC25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Database </a:t>
            </a:r>
            <a:r>
              <a:rPr lang="ko-KR" altLang="en-US" dirty="0"/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413081255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4400" fontAlgn="base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MySQL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CRUD</a:t>
            </a:r>
          </a:p>
          <a:p>
            <a:pPr marL="742950" lvl="2" indent="-28440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삽입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440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views.py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파일에 데이터 삽입 처리를 위한 코드를 작성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from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django.db.models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import Max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from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django.shortcuts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import redirect</a:t>
            </a:r>
          </a:p>
          <a:p>
            <a:pPr marL="1371600" lvl="4" fontAlgn="base">
              <a:spcAft>
                <a:spcPct val="0"/>
              </a:spcAft>
              <a:defRPr/>
            </a:pP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def insert(request):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if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request.method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== 'GET':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return render(request, '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insert.html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')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else: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obj =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Item.objects.aggregate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itemid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=Max('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itemid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'))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if obj['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itemid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'] == None: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obj['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itemid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'] = 0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itemid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int(obj['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itemid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']) + 1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itemname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request.POST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['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itemname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']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price =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request.POST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['price']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description =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request.POST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['description']</a:t>
            </a:r>
          </a:p>
          <a:p>
            <a:pPr marL="1371600" lvl="4" fontAlgn="base">
              <a:spcAft>
                <a:spcPct val="0"/>
              </a:spcAft>
              <a:defRPr/>
            </a:pP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14400" lvl="3" fontAlgn="base">
              <a:spcAft>
                <a:spcPct val="0"/>
              </a:spcAft>
              <a:defRPr/>
            </a:pP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99F18A-7EC3-B94F-BCE0-2BFE58AC25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Database </a:t>
            </a:r>
            <a:r>
              <a:rPr lang="ko-KR" altLang="en-US" dirty="0"/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1487232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Django</a:t>
            </a:r>
            <a:endParaRPr lang="ko-KR" altLang="en-US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4400" fontAlgn="base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 생성 및 실행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440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 생성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440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가상 환경 생성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828800" lvl="5" indent="-284400" fontAlgn="base">
              <a:spcAft>
                <a:spcPts val="60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python3 -m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venv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myvenv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830150" lvl="5" indent="-285750" fontAlgn="base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명령을 수행하고 나면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mysite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디렉토리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myvenv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디렉토리가 생성됨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440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가상 환경 활성화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828800" lvl="5" indent="-284400" fontAlgn="base">
              <a:spcAft>
                <a:spcPts val="60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MAC: source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myvenv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/bin/activate</a:t>
            </a:r>
          </a:p>
          <a:p>
            <a:pPr marL="1828800" lvl="5" indent="-284400" fontAlgn="base">
              <a:spcAft>
                <a:spcPts val="60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Windows: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myvenv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\Scripts\activate</a:t>
            </a:r>
          </a:p>
          <a:p>
            <a:pPr marL="1200150" lvl="3" indent="-28440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설치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828800" lvl="5" indent="-284400" fontAlgn="base">
              <a:spcAft>
                <a:spcPts val="60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pip install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440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 생성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mysite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828800" lvl="5" indent="-284400" fontAlgn="base">
              <a:spcAft>
                <a:spcPts val="600"/>
              </a:spcAft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-admin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startproject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mysite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657350" lvl="4" indent="-284400" fontAlgn="base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명령을 수행하고 나면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mysite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디렉토리가 생성됨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4" indent="-284400" fontAlgn="base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mysite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프로젝트는 프로젝트와 관련된 디렉토리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모으는 역할만 담당하므로 이름을 변경해도 됨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748450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4400" fontAlgn="base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MySQL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CRUD</a:t>
            </a:r>
          </a:p>
          <a:p>
            <a:pPr marL="742950" lvl="2" indent="-28440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삽입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440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views.py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파일에 데이터 삽입 처리를 위한 코드를 작성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for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img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in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request.FILES.getlist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('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pictureurl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'):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item = Item()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item.itemid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itemid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item.itemname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itemname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item.price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price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item.description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description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item.pictureurl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img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4" fontAlgn="base">
              <a:spcAft>
                <a:spcPct val="0"/>
              </a:spcAft>
              <a:defRPr/>
            </a:pP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item.save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return redirect('/')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99F18A-7EC3-B94F-BCE0-2BFE58AC25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Database </a:t>
            </a:r>
            <a:r>
              <a:rPr lang="ko-KR" altLang="en-US" dirty="0"/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107618179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4400" fontAlgn="base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MySQL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CRUD</a:t>
            </a:r>
          </a:p>
          <a:p>
            <a:pPr marL="742950" lvl="2" indent="-28440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삽입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440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detail.html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파일에 이미지를 출력하는 부분을 수정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&lt;td&gt;&lt;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img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="{{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item.pictureurl.url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}}" width='300' alt=""&gt;&lt;/td&gt;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99F18A-7EC3-B94F-BCE0-2BFE58AC25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Database </a:t>
            </a:r>
            <a:r>
              <a:rPr lang="ko-KR" altLang="en-US" dirty="0"/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100785657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REST API</a:t>
            </a: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views.py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파일에 데이터베이스에서 읽어온 데이터를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Dictionary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변경하는 함수를 추가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14400" lvl="3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def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itemToDictionary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(item):</a:t>
            </a:r>
          </a:p>
          <a:p>
            <a:pPr marL="914400" lvl="3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output = {}</a:t>
            </a:r>
          </a:p>
          <a:p>
            <a:pPr marL="914400" lvl="3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output["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itemid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"] =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item.itemid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14400" lvl="3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output["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itemname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"] =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item.itemname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14400" lvl="3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output["price"] =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item.price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14400" lvl="3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output["description"] =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item.description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14400" lvl="3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output["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pictureurl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"] = str(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item.pictureurl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914400" lvl="3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return output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99F18A-7EC3-B94F-BCE0-2BFE58AC25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JSON </a:t>
            </a:r>
            <a:r>
              <a:rPr lang="ko-KR" altLang="en-US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251436315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REST API</a:t>
            </a: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views.py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파일에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json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요청이 오면 처리하는 함수를 추가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14400" lvl="3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from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django.http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import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HttpResponse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JsonResponse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14400" lvl="3" fontAlgn="base">
              <a:defRPr/>
            </a:pP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14400" lvl="3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def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itemJson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(request):</a:t>
            </a:r>
          </a:p>
          <a:p>
            <a:pPr marL="914400" lvl="3" fontAlgn="base">
              <a:defRPr/>
            </a:pP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14400" lvl="3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items =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Item.objects.all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 marL="914400" lvl="3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tempItems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[]</a:t>
            </a:r>
          </a:p>
          <a:p>
            <a:pPr marL="914400" lvl="3" fontAlgn="base">
              <a:defRPr/>
            </a:pP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14400" lvl="3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for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in range(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len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(items)):</a:t>
            </a:r>
          </a:p>
          <a:p>
            <a:pPr marL="914400" lvl="3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tempItems.append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itemToDictionary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(items[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])) # Converting `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QuerySet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` to a Python Dictionary</a:t>
            </a:r>
          </a:p>
          <a:p>
            <a:pPr marL="914400" lvl="3" fontAlgn="base">
              <a:defRPr/>
            </a:pP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14400" lvl="3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data = {</a:t>
            </a:r>
          </a:p>
          <a:p>
            <a:pPr marL="914400" lvl="3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"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result":True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marL="914400" lvl="3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"items":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tempItems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14400" lvl="3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</a:t>
            </a:r>
          </a:p>
          <a:p>
            <a:pPr marL="914400" lvl="3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return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JsonResponse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(data);</a:t>
            </a:r>
          </a:p>
          <a:p>
            <a:pPr marL="457200" lvl="2" fontAlgn="base">
              <a:defRPr/>
            </a:pP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99F18A-7EC3-B94F-BCE0-2BFE58AC25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JSON </a:t>
            </a:r>
            <a:r>
              <a:rPr lang="ko-KR" altLang="en-US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43536446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REST API</a:t>
            </a: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urls.py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파일에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json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요청이 오면 호출되는 함수를 지정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14400" lvl="3" fontAlgn="base"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urlpatterns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[</a:t>
            </a:r>
          </a:p>
          <a:p>
            <a:pPr marL="914400" lvl="3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path('',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views.index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),</a:t>
            </a:r>
          </a:p>
          <a:p>
            <a:pPr marL="914400" lvl="3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path('detail/&lt;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int:itemid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&gt;',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views.detail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),</a:t>
            </a:r>
          </a:p>
          <a:p>
            <a:pPr marL="914400" lvl="3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path('insert',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views.insert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),</a:t>
            </a:r>
          </a:p>
          <a:p>
            <a:pPr marL="914400" lvl="3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path('</a:t>
            </a:r>
            <a:r>
              <a:rPr lang="en-US" altLang="ko-KR" sz="1400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itemjson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', </a:t>
            </a:r>
            <a:r>
              <a:rPr lang="en-US" altLang="ko-KR" sz="1400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views.itemJson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),</a:t>
            </a:r>
          </a:p>
          <a:p>
            <a:pPr marL="914400" lvl="3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] + static(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settings.MEDIA_URL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document_root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settings.MEDIA_ROOT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457200" lvl="2" fontAlgn="base">
              <a:defRPr/>
            </a:pP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99F18A-7EC3-B94F-BCE0-2BFE58AC25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JSON </a:t>
            </a:r>
            <a:r>
              <a:rPr lang="ko-KR" altLang="en-US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179408913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REST API</a:t>
            </a: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99F18A-7EC3-B94F-BCE0-2BFE58AC25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JSON </a:t>
            </a:r>
            <a:r>
              <a:rPr lang="ko-KR" altLang="en-US" dirty="0"/>
              <a:t>출력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C45C00-C908-8B49-BB6D-A4274B5E3E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988840"/>
            <a:ext cx="6047656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80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Django</a:t>
            </a:r>
            <a:endParaRPr lang="ko-KR" altLang="en-US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 생성 및 실행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 App</a:t>
            </a: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사용하는 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python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패키지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 App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패키지는 그 안에 자신의 모델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(model), 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뷰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(view),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템플릿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(template), URL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매핑 등을 독자적으로 가지고 있으며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일반적으로 하나의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프로젝트는 하나 이상의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 App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으로 구성되어 있음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규모가 큰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프로젝트는 여러 개의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 App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들을 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모듈화하여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구성하는데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모듈화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된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들로 구성하면 개발 및 유지 보수가 효율적이기 때문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 App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생성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4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manage.py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startapp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App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–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루트 디렉토리에서 수행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828800" lvl="5" fontAlgn="base">
              <a:spcAft>
                <a:spcPts val="60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python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manage.py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startapp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myweb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4865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Django</a:t>
            </a:r>
            <a:endParaRPr lang="ko-KR" altLang="en-US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 생성 및 실행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터미널에서 실행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테스트 용으로 실행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4" fontAlgn="base">
              <a:spcAft>
                <a:spcPts val="60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python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manage.py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runserver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IP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주소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포트번호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4" indent="-285750" fontAlgn="base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포트 번호를 생략하면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8000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이며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IP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주소를 생략하면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127.0.0.1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으로 실행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PyCharm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실행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[Run] – [Run]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메뉴를 클릭하고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Parameter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runserver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추가한 후 실행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E24EA2-04DB-274E-8C77-0830EC7E81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386035"/>
            <a:ext cx="6031468" cy="313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09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Django</a:t>
            </a:r>
            <a:endParaRPr lang="ko-KR" altLang="en-US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 생성 및 실행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사이트 접속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브라우저에서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hlinkClick r:id="rId3"/>
              </a:rPr>
              <a:t>http://127.0.0.1:8000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으로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접속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412966-FF5D-D644-9750-CA3342BAF0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179" y="2492896"/>
            <a:ext cx="5627641" cy="383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80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Django</a:t>
            </a:r>
            <a:endParaRPr lang="ko-KR" altLang="en-US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 구조 및 설정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 와 앱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06C099-DC34-684F-9201-8C17AD7A9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060848"/>
            <a:ext cx="6984776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92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Django</a:t>
            </a:r>
            <a:endParaRPr lang="ko-KR" altLang="en-US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 구조 및 설정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settings.py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 설정 파일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4" fontAlgn="base">
              <a:spcAft>
                <a:spcPts val="600"/>
              </a:spcAft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from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pathlib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import Path</a:t>
            </a:r>
          </a:p>
          <a:p>
            <a:pPr marL="1371600" lvl="4" fontAlgn="base">
              <a:spcAft>
                <a:spcPts val="600"/>
              </a:spcAft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BASE_DIR = Path(__file__).resolve().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parent.parent</a:t>
            </a:r>
            <a:endParaRPr lang="en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4" indent="-285750" fontAlgn="base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pathlib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모듈은 다른 운영 체제에 적합한 의미 체계를 가진 파일 시스템 경로를 나타내는 클래스를 제공</a:t>
            </a:r>
          </a:p>
          <a:p>
            <a:pPr marL="1657350" lvl="4" indent="-285750" fontAlgn="base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코드가 실행되는 플랫폼의 구상 경로를 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인스턴스화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하는 것</a:t>
            </a:r>
          </a:p>
          <a:p>
            <a:pPr marL="1657350" lvl="4" indent="-285750" fontAlgn="base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Path(__file__)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은 현재 파일의 구상 경로를 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인스턴스화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하고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resolve()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메서드를 통해 절대경로를 반환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4" indent="-285750" fontAlgn="base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부모 경로로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번 옮겨가면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프로젝트가 생성된 위치가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BASE_DIR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변수로 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인스턴스화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된 것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0511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Django</a:t>
            </a:r>
            <a:endParaRPr lang="ko-KR" altLang="en-US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 구조 및 설정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settings.py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 설정 파일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4" fontAlgn="base">
              <a:spcAft>
                <a:spcPts val="600"/>
              </a:spcAft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SECRET_KEY = "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-insecure-=2kj2hzkzdd=d9lp&amp;ut6*0qpw#s&amp;zb22cj6&amp;@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aj%pg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^#7a^-l9"</a:t>
            </a:r>
          </a:p>
          <a:p>
            <a:pPr marL="1657350" lvl="4" indent="-285750" fontAlgn="base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SECRET_KEY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특정한 장고 설치를 위한 키로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암호화 서명을 제공하는데 사용되기도 하고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유니크한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값으로 설정됨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4" indent="-285750" fontAlgn="base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프로젝트를 생성할 때 자동으로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SECRET_KEY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 생성됨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4" indent="-285750" fontAlgn="base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키를 사용할 때 텍스트 또는 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바이트라고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가정하면 안되는데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사용할 땐 꼭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force_str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force_byte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해서 변환해야 하며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SECRET_KEY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 없으면 프로젝트는 실행되지 않음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4" indent="-285750" fontAlgn="base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SECRET_KEY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다음 경우에 사용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114550" lvl="5" indent="-285750" fontAlgn="base"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django.contrib.sessions.backends.cache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이외에 다른 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백엔드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세션을 사용하거나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default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get_session_auth_hash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메서드로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SHA-256 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해싱할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때의 모든 세션</a:t>
            </a:r>
          </a:p>
          <a:p>
            <a:pPr marL="2114550" lvl="5" indent="-285750" fontAlgn="base"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CookieStorage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나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FallbackStorage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사용할 때의 모든 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메세지</a:t>
            </a:r>
            <a:endParaRPr lang="ko-KR" altLang="en-US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114550" lvl="5" indent="-285750" fontAlgn="base"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다른 키가 제공되지 않았을 때 암호화 서명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9622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Django</a:t>
            </a:r>
            <a:endParaRPr lang="ko-KR" altLang="en-US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 구조 및 설정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settings.py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 설정 파일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4" fontAlgn="base">
              <a:spcAft>
                <a:spcPts val="600"/>
              </a:spcAft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DEBUG = True</a:t>
            </a:r>
          </a:p>
          <a:p>
            <a:pPr marL="1657350" lvl="4" indent="-285750" fontAlgn="base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앱의 실행 모드 설정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4" indent="-285750" fontAlgn="base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보안 위험을 초래하거나 성능을 저하시킬 수 있는 디버깅 정보를 프로덕션 환경에 의도치 않게 포함하는 것을 방지하는 데 도움을 줌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828800" lvl="5" fontAlgn="base">
              <a:spcAft>
                <a:spcPts val="60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DEBUG = True</a:t>
            </a:r>
          </a:p>
          <a:p>
            <a:pPr marL="1828800" lvl="5" fontAlgn="base">
              <a:spcAft>
                <a:spcPts val="600"/>
              </a:spcAft>
              <a:defRPr/>
            </a:pP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828800" lvl="5" fontAlgn="base">
              <a:spcAft>
                <a:spcPts val="60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if DEBUG:</a:t>
            </a:r>
          </a:p>
          <a:p>
            <a:pPr marL="1828800" lvl="5" fontAlgn="base">
              <a:spcAft>
                <a:spcPts val="60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# DEBUG Mode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일 때 수행할 코드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828800" lvl="5" fontAlgn="base">
              <a:spcAft>
                <a:spcPts val="60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print("Debugging information enabled")</a:t>
            </a:r>
          </a:p>
          <a:p>
            <a:pPr marL="1828800" lvl="5" fontAlgn="base">
              <a:spcAft>
                <a:spcPts val="60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else:</a:t>
            </a:r>
          </a:p>
          <a:p>
            <a:pPr marL="1828800" lvl="5" fontAlgn="base">
              <a:spcAft>
                <a:spcPts val="60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# PRODUCTUON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Mode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일 때 수행할 코드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828800" lvl="5" fontAlgn="base">
              <a:spcAft>
                <a:spcPts val="60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print("Debugging information disabled")</a:t>
            </a:r>
          </a:p>
          <a:p>
            <a:pPr marL="1828800" lvl="5" fontAlgn="base">
              <a:spcAft>
                <a:spcPts val="60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229702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57200" y="1267200"/>
            <a:ext cx="83267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Web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표준 라이브러리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5ED0486-E2EF-BD46-B923-E3CA3364D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74C1-0EC0-40F1-AA0B-9171B5E2F166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5E0DE14-D71E-C74B-8D5E-B6F0821E5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05" y="1567282"/>
            <a:ext cx="7009730" cy="4451724"/>
          </a:xfrm>
          <a:prstGeom prst="rect">
            <a:avLst/>
          </a:prstGeom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6D80114B-F4C2-D241-9DB7-121C407DCC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Django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4703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Django</a:t>
            </a:r>
            <a:endParaRPr lang="ko-KR" altLang="en-US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 구조 및 설정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settings.py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 설정 파일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4" fontAlgn="base">
              <a:spcAft>
                <a:spcPts val="60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ALLOWED_HOSTS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657350" lvl="4" indent="-285750" fontAlgn="base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운영 모드인 경우는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ALLOWD_HOSTS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반드시 서버의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IP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나 도메인을 지정해야 하고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개발 모드인 경우에는 값을 지정하지 않아도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[‘localhost’, ‘127.0.0.1’]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간주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4" indent="-285750" fontAlgn="base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runserver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기동할 서버의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IP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127.0.0.1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뿐이라면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[ ]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해도 되지만 운영 모드로 사용할 때는 아래와 같이 지정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114550" lvl="5" indent="-285750" fontAlgn="base"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ALLOWED_HOSTS = [ ‘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서버의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IP’, ‘localhost’, ‘127.0.0.1’]</a:t>
            </a:r>
          </a:p>
          <a:p>
            <a:pPr marL="1657350" lvl="4" indent="-285750" fontAlgn="base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모든 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아이피에서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실행 가능 하도록하고자 할 때는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*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382451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Django</a:t>
            </a:r>
            <a:endParaRPr lang="ko-KR" altLang="en-US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 구조 및 설정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settings.py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 설정 파일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INSTALLED_APPS = [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"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django.contrib.admin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",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"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django.contrib.auth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",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"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django.contrib.contenttypes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",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"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django.contrib.sessions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",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"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django.contrib.messages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",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"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django.contrib.staticfiles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",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"</a:t>
            </a:r>
            <a:r>
              <a:rPr lang="en-US" altLang="ko-KR" sz="1400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myweb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",</a:t>
            </a:r>
          </a:p>
          <a:p>
            <a:pPr marL="1371600" lvl="4" fontAlgn="base">
              <a:spcAft>
                <a:spcPts val="60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657350" lvl="4" indent="-285750" fontAlgn="base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사용할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Application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등록하는 부분으로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Application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추가하면 여기에 등록을 해야만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Application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내의 코드를 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읽어냄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4" fontAlgn="base">
              <a:defRPr/>
            </a:pPr>
            <a:endParaRPr lang="en-US" altLang="ko-KR" sz="1400" kern="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5708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Django</a:t>
            </a:r>
            <a:endParaRPr lang="ko-KR" altLang="en-US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 구조 및 설정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settings.py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 설정 파일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MIDDLEWARE = [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"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django.middleware.security.SecurityMiddleware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",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"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django.contrib.sessions.middleware.SessionMiddleware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",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"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django.middleware.common.CommonMiddleware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",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"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django.middleware.csrf.CsrfViewMiddleware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",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"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django.contrib.auth.middleware.AuthenticationMiddleware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",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"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django.contrib.messages.middleware.MessageMiddleware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",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"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django.middleware.clickjacking.XFrameOptionsMiddleware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",</a:t>
            </a:r>
          </a:p>
          <a:p>
            <a:pPr marL="1371600" lvl="4" fontAlgn="base">
              <a:spcAft>
                <a:spcPts val="60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657350" lvl="4" indent="-285750" fontAlgn="base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미들웨어를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설정하는 부분으로 클라이언트의 요청을 처리하기 전이나 처리한 후에 수행할 동작을 등록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4" indent="-285750" fontAlgn="base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현재는 보안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세션 사용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www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추가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Csrf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로그인 정보 저장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클릭 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재킹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관련된 설정이 이미 작성되어 있음 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4" fontAlgn="base">
              <a:defRPr/>
            </a:pPr>
            <a:endParaRPr lang="en-US" altLang="ko-KR" sz="1400" kern="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5060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Django</a:t>
            </a:r>
            <a:endParaRPr lang="ko-KR" altLang="en-US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 구조 및 설정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settings.py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 설정 파일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4" fontAlgn="base">
              <a:spcAft>
                <a:spcPts val="60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ROOT_URLCONF = "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config.urls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</a:t>
            </a:r>
          </a:p>
          <a:p>
            <a:pPr marL="1657350" lvl="4" indent="-285750" fontAlgn="base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Root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구성하는 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string</a:t>
            </a:r>
            <a:endParaRPr lang="en-US" altLang="ko-KR" sz="1400" kern="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50424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Django</a:t>
            </a:r>
            <a:endParaRPr lang="ko-KR" altLang="en-US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 구조 및 설정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settings.py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 설정 파일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TEMPLATES = [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{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'BACKEND': '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django.template.backends.django.DjangoTemplates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',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'DIRS': [],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'APP_DIRS': True,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'OPTIONS': {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'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context_processors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': [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    '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django.template.context_processors.debug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',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    '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django.template.context_processors.request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',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    '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django.contrib.auth.context_processors.auth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',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    '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django.contrib.messages.context_processors.messages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',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],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},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},</a:t>
            </a:r>
          </a:p>
          <a:p>
            <a:pPr marL="1371600" lvl="4" fontAlgn="base">
              <a:spcAft>
                <a:spcPts val="60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657350" lvl="4" indent="-285750" fontAlgn="base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템플릿 파일이 위치한 디렉토리를 설정하는 곳으로 일반적으로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DIRS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 수정해서 사용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4" fontAlgn="base">
              <a:spcAft>
                <a:spcPts val="600"/>
              </a:spcAft>
              <a:defRPr/>
            </a:pP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4" fontAlgn="base">
              <a:defRPr/>
            </a:pP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8833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Django</a:t>
            </a:r>
            <a:endParaRPr lang="ko-KR" altLang="en-US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4400" fontAlgn="base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 구조 및 설정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440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settings.py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440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 설정 파일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828800" lvl="5" indent="-284400" fontAlgn="base">
              <a:spcAft>
                <a:spcPts val="600"/>
              </a:spcAft>
              <a:defRPr/>
            </a:pPr>
            <a:r>
              <a:rPr lang="fr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WSGI_APPLICATION = "</a:t>
            </a:r>
            <a:r>
              <a:rPr lang="fr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mysite.wsgi.application</a:t>
            </a:r>
            <a:r>
              <a:rPr lang="fr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4" indent="-284400" fontAlgn="base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장고가 사용할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wsgi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(Web Server Gateway Interface - 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파이썬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웹 응용 프로그램을 위한 것으로 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웹서버와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파이썬으로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작성된 웹 응용 프로그램 간의 표준 인터페이스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애플리케이션의 경로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35955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Django</a:t>
            </a:r>
            <a:endParaRPr lang="ko-KR" altLang="en-US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 구조 및 설정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settings.py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440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 설정 파일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DATABASES = {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'default': {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'ENGINE': 'django.db.backends.sqlite3',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'NAME': BASE_DIR / 'db.sqlite3',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</a:t>
            </a:r>
          </a:p>
          <a:p>
            <a:pPr marL="1371600" lvl="4" fontAlgn="base">
              <a:spcAft>
                <a:spcPts val="60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marL="1657350" lvl="4" indent="-285750" fontAlgn="base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데이터베이스 설정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4" indent="-285750" fontAlgn="base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기본은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sqlite3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사용하도록 설정되어 있음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4" fontAlgn="base">
              <a:defRPr/>
            </a:pP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23566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Django</a:t>
            </a:r>
            <a:endParaRPr lang="ko-KR" altLang="en-US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 구조 및 설정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settings.py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440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 설정 파일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AUTH_PASSWORD_VALIDATORS = [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{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"NAME": "django.contrib.auth.password_validation.UserAttributeSimilarityValidator",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},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{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"NAME": "django.contrib.auth.password_validation.MinimumLengthValidator",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},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{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"NAME": "django.contrib.auth.password_validation.CommonPasswordValidator",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},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{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"NAME": "django.contrib.auth.password_validation.NumericPasswordValidator",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},</a:t>
            </a:r>
          </a:p>
          <a:p>
            <a:pPr marL="1371600" lvl="4" fontAlgn="base">
              <a:spcAft>
                <a:spcPts val="60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657350" lvl="4" indent="-285750" fontAlgn="base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패스워드의 보안 강도를 체크하는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validatar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53724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Django</a:t>
            </a:r>
            <a:endParaRPr lang="ko-KR" altLang="en-US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 구조 및 설정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settings.py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 설정 파일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4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LANGUAGE_CODE = "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en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-us"</a:t>
            </a:r>
          </a:p>
          <a:p>
            <a:pPr marL="1371600" lvl="4" fontAlgn="base">
              <a:defRPr/>
            </a:pPr>
            <a:endParaRPr lang="en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4" fontAlgn="base">
              <a:defRPr/>
            </a:pPr>
            <a:r>
              <a:rPr lang="en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#TIME_ZONE = 'UTC' </a:t>
            </a:r>
          </a:p>
          <a:p>
            <a:pPr marL="1371600" lvl="4" fontAlgn="base">
              <a:defRPr/>
            </a:pPr>
            <a:r>
              <a:rPr lang="en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TIME_ZONE = 'Asia/Seoul'</a:t>
            </a:r>
          </a:p>
          <a:p>
            <a:pPr marL="1371600" lvl="4" fontAlgn="base">
              <a:defRPr/>
            </a:pPr>
            <a:endParaRPr lang="en" altLang="ko-KR" sz="1400" kern="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4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USE_I18N = True</a:t>
            </a:r>
          </a:p>
          <a:p>
            <a:pPr marL="1371600" lvl="4" fontAlgn="base">
              <a:defRPr/>
            </a:pPr>
            <a:endParaRPr lang="en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4" fontAlgn="base">
              <a:spcAft>
                <a:spcPts val="600"/>
              </a:spcAft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USE_TZ = True</a:t>
            </a:r>
          </a:p>
          <a:p>
            <a:pPr marL="1657350" lvl="4" indent="-285750" fontAlgn="base"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언어 코드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타임존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장고의 번역 시스템을 활성화 여부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내부적으로 날짜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시간 사용 여부를 설정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4" fontAlgn="base">
              <a:defRPr/>
            </a:pPr>
            <a:endParaRPr lang="en-US" altLang="ko-KR" sz="1400" kern="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43972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Django</a:t>
            </a:r>
            <a:endParaRPr lang="ko-KR" altLang="en-US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 구조 및 설정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settings.py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 설정 파일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4" fontAlgn="base">
              <a:spcAft>
                <a:spcPts val="60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STATIC_URL = '/static/’</a:t>
            </a:r>
          </a:p>
          <a:p>
            <a:pPr marL="1371600" lvl="4" fontAlgn="base">
              <a:spcAft>
                <a:spcPts val="600"/>
              </a:spcAft>
              <a:defRPr/>
            </a:pP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4" fontAlgn="base">
              <a:spcAft>
                <a:spcPts val="600"/>
              </a:spcAft>
              <a:defRPr/>
            </a:pPr>
            <a:r>
              <a:rPr lang="en-US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STATICFILES_DIRS = [</a:t>
            </a:r>
            <a:r>
              <a:rPr lang="en-US" altLang="ko-KR" sz="1400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os.path.join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(BASE_DIR, 'static’)]</a:t>
            </a:r>
          </a:p>
          <a:p>
            <a:pPr marL="1657350" lvl="4" indent="-285750" fontAlgn="base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정적 파일에 관한 설정으로 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STATICFILES_DIRS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항목을 이용하면 프로젝트 정적 파일이 위치한 디렉토리를 의미하는데 수동으로 직접 지정 가능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4" fontAlgn="base">
              <a:defRPr/>
            </a:pPr>
            <a:endParaRPr lang="en-US" altLang="ko-KR" sz="1400" kern="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1052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Django</a:t>
            </a:r>
            <a:endParaRPr lang="ko-KR" altLang="en-US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4400" fontAlgn="base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</a:t>
            </a:r>
          </a:p>
          <a:p>
            <a:pPr marL="742950" lvl="2" indent="-28440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python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대표적인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Web Application Framework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으로서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Framework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자체가 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python 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으로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개발됨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440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Open Source Project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공식 사이트인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http://www.djangoproject.com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각종 최신 정보를 제공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440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 1.11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부터는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Python 3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Python 2.7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모두 사용할 수 있지만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공식 웹사이트에선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Python 3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사용할 것을 권장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440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이전 버전들을 보면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각 버전 마다 호환되는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Python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버전들이 따로 있으므로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Django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버전마다 호환되는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Python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버전을 설치해서 사용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440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다른 프레임워크들에 비해 자유도가 낮음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440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설치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4" indent="-284400" fontAlgn="base">
              <a:spcAft>
                <a:spcPts val="60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pip install Django</a:t>
            </a:r>
          </a:p>
        </p:txBody>
      </p:sp>
    </p:spTree>
    <p:extLst>
      <p:ext uri="{BB962C8B-B14F-4D97-AF65-F5344CB8AC3E}">
        <p14:creationId xmlns:p14="http://schemas.microsoft.com/office/powerpoint/2010/main" val="5076688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Django</a:t>
            </a:r>
            <a:endParaRPr lang="ko-KR" altLang="en-US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 구조 및 설정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settings.py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 설정 파일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4" fontAlgn="base">
              <a:spcAft>
                <a:spcPts val="60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DEFAULT_AUTO_FIELD = "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django.db.models.BigAutoField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</a:t>
            </a:r>
            <a:endParaRPr lang="en-US" altLang="ko-KR" sz="1400" kern="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4" indent="-285750" fontAlgn="base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AutoField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 ORM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자동적으로 생성되는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Auto increment Primary key</a:t>
            </a:r>
          </a:p>
          <a:p>
            <a:pPr marL="1657350" lvl="4" indent="-285750" fontAlgn="base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기본값이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AutoField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크기를 갖게 되는데 거의 매번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bigint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사이즈 사용을 위해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Model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정의할 때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bigint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정의 하기 모델마다 별도 선언을 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해주었는데이제는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settings.py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DEFAULT_AUTO_FIELD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설정을 하면 전역적으로 설정이 반영됨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4" indent="-285750" fontAlgn="base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이미 진행하고 있는 프로젝트에는 해당 기능을 넣기는 애매할 수 있으나 처음 시작할 때에는 해당 옵션을 포함하는 것을 추천</a:t>
            </a:r>
            <a:endParaRPr lang="en-US" altLang="ko-KR" sz="1400" kern="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40476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Django</a:t>
            </a:r>
            <a:endParaRPr lang="ko-KR" altLang="en-US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 구조 및 설정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settings.py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 설정 파일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4" indent="-285750" fontAlgn="base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 업로드를 하고자 하는 경우 설정 추가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828800" lvl="5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MEDIAURL = '/media/'</a:t>
            </a:r>
          </a:p>
          <a:p>
            <a:pPr marL="1828800" lvl="5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MEDIA_ROOT =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os.path.join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(BASE_DIR, 'media')</a:t>
            </a:r>
            <a:endParaRPr lang="en-US" altLang="ko-KR" sz="1400" kern="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88610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Django</a:t>
            </a:r>
            <a:endParaRPr lang="ko-KR" altLang="en-US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 구조 및 설정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urls.py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프로젝트의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등록하는 파일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4" fontAlgn="base">
              <a:spcAft>
                <a:spcPts val="60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from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django.contrib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import admin</a:t>
            </a:r>
          </a:p>
          <a:p>
            <a:pPr marL="1371600" lvl="4" fontAlgn="base">
              <a:spcAft>
                <a:spcPts val="60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from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django.urls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import path</a:t>
            </a:r>
          </a:p>
          <a:p>
            <a:pPr marL="1371600" lvl="4" fontAlgn="base">
              <a:spcAft>
                <a:spcPts val="600"/>
              </a:spcAft>
              <a:defRPr/>
            </a:pP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4" fontAlgn="base">
              <a:spcAft>
                <a:spcPts val="600"/>
              </a:spcAft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urlpatterns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[</a:t>
            </a:r>
          </a:p>
          <a:p>
            <a:pPr marL="1371600" lvl="4" fontAlgn="base">
              <a:spcAft>
                <a:spcPts val="60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path("admin/",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admin.site.urls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),</a:t>
            </a:r>
          </a:p>
          <a:p>
            <a:pPr marL="1371600" lvl="4" fontAlgn="base">
              <a:spcAft>
                <a:spcPts val="60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하나의 파일에 정의할 수도 있고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여러 개의 파일에 정의하는 것도 가능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project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전체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정의하는 프로젝트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과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마다 정의하는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이렇게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2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계층으로 나누어서 설정하는 것도 가능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여러 개로 구현하는 이유는 모듈을 계층적으로 구성하므로 변경도 쉽고 확장도 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용이해지기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때문이며 이미 개발해 놓은 앱을 다른 프로젝트에서 사용하는 경우에도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urls.py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수정없이 재활용할 수 있는 장점이 생기며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패턴 별로 이름을 지정할 수 있고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패턴 그룹에 대해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namespace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지정할 수 도 있는데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이는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reverse()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함수나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{%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%}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템플릿 태그를 사용해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소스에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하드 코딩하지 않아도 필요한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추출할 수 있음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46504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Django</a:t>
            </a:r>
            <a:endParaRPr lang="ko-KR" altLang="en-US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관리자 생성 및 접속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관리자 사이트 접속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브라우저에서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hlinkClick r:id="rId3"/>
              </a:rPr>
              <a:t>http://127.0.0.1:8000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/amin 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으로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접속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9467CC-5D6D-924A-8AFE-726D53403B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276872"/>
            <a:ext cx="4834012" cy="372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3310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Django</a:t>
            </a:r>
            <a:endParaRPr lang="ko-KR" altLang="en-US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관리자 생성 및 접속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기본 테이블 생성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데이터베이스에 변경 사항이 있을 때 이를 반영하는 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python </a:t>
            </a:r>
            <a:r>
              <a:rPr lang="en-US" altLang="ko-KR" sz="1400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manage.py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migrate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명령을 터미널에서 실행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모든 웹 프로젝트 개발 시 반드시 사용자 와 그룹 테이블 등이 필요하다는 가정 하에 설계되었기 때문에 테이블을 전혀 만들지 않았더라도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 미리 정의해 둔 사용자 및 그룹 테이블 등 을 만들어주기 위해서 프로젝트 개발 시작 시점에 이 명령을 실행하는데 명령을 실행하면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migrate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명령에 대한 로그가 보이고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실행 결과로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SQLite3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데이터베이스 파일인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db.sqlite3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파일이 생성됨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q"/>
              <a:defRPr/>
            </a:pPr>
            <a:endParaRPr lang="ko-KR" altLang="en-US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94912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Django</a:t>
            </a:r>
            <a:endParaRPr lang="ko-KR" altLang="en-US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관리자 생성 및 접속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관리자 계정 생성 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Username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Password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넣어야 하는데 아직 생성되지 않음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관리자 생성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4" indent="-285750" fontAlgn="base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venv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(base)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adam@ADAMui-MacBookPro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mysite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% 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python </a:t>
            </a:r>
            <a:r>
              <a:rPr lang="en-US" altLang="ko-KR" sz="1400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manage.py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makemigrations</a:t>
            </a:r>
            <a:endParaRPr lang="en-US" altLang="ko-KR" sz="1400" kern="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4" indent="-285750" fontAlgn="base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venv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(base)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adam@ADAMui-MacBookPro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mysite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% 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python </a:t>
            </a:r>
            <a:r>
              <a:rPr lang="en-US" altLang="ko-KR" sz="1400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manage.py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migrate</a:t>
            </a:r>
          </a:p>
          <a:p>
            <a:pPr marL="1657350" lvl="4" indent="-285750" fontAlgn="base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venv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(base)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adam@ADAMui-MacBookPro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mysite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% 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python </a:t>
            </a:r>
            <a:r>
              <a:rPr lang="en-US" altLang="ko-KR" sz="1400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manage.py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createsuperuser</a:t>
            </a:r>
            <a:endParaRPr lang="en-US" altLang="ko-KR" sz="1400" kern="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4" indent="-285750" fontAlgn="base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Username (leave blank to use '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adam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'): </a:t>
            </a:r>
            <a:r>
              <a:rPr lang="en-US" altLang="ko-KR" sz="1400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adam</a:t>
            </a:r>
            <a:endParaRPr lang="en-US" altLang="ko-KR" sz="1400" kern="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4" indent="-285750" fontAlgn="base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Email address: 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ggangpae1@gmail.com</a:t>
            </a:r>
          </a:p>
          <a:p>
            <a:pPr marL="1657350" lvl="4" indent="-285750" fontAlgn="base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Password: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******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4" indent="-285750" fontAlgn="base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Password (again):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*****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1657350" lvl="4" indent="-285750" fontAlgn="base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Bypass password validation and create user anyway? [y/N]: 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y</a:t>
            </a:r>
          </a:p>
          <a:p>
            <a:pPr marL="1657350" lvl="4" indent="-285750" fontAlgn="base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Superuser created successfully.</a:t>
            </a:r>
          </a:p>
          <a:p>
            <a:pPr marL="1657350" lvl="4" indent="-285750" fontAlgn="base">
              <a:spcAft>
                <a:spcPts val="600"/>
              </a:spcAft>
              <a:buFont typeface="Courier New" panose="02070309020205020404" pitchFamily="49" charset="0"/>
              <a:buChar char="o"/>
              <a:defRPr/>
            </a:pP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72347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Django</a:t>
            </a:r>
            <a:endParaRPr lang="ko-KR" altLang="en-US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관리자 생성 및 접속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관리자 사이트 접속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브라우저에서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hlinkClick r:id="rId3"/>
              </a:rPr>
              <a:t>http://127.0.0.1:8000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/amin 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으로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접속하고 설정한 아이디 와 비번 입력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AC8B3F-B1EC-7844-85FF-6F8319DD84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660" y="2204864"/>
            <a:ext cx="5158679" cy="392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994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Django</a:t>
            </a:r>
            <a:endParaRPr lang="ko-KR" altLang="en-US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관리자 생성 및 접속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관리자 사이트 접속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관리자 페이지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7B8AB8-249E-5142-B093-8017F49288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276872"/>
            <a:ext cx="6516216" cy="261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4736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Django</a:t>
            </a:r>
            <a:endParaRPr lang="ko-KR" altLang="en-US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관리자 생성 및 접속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관리자 사이트 접속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관리자 페이지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4" indent="-285750" fontAlgn="base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만들어준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Users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Groups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테이블이 생성된 것을 확인할 수 있음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4" indent="-285750" fontAlgn="base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Admin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사이트에서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Users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Groups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테이블을 포함하여 테이블에 대한 데이터의 입력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변경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삭제 등의 작업을 할 수 있음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4" indent="-285750" fontAlgn="base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Admin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화면에서 기본적으로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Users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Groups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테이블이 보이는 것은 이미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settings.py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파일에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django.contrib.auth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애플리케이션이 등록되어 있기 때문인데 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기본으로 제공하는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auth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앱에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Users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Groups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테이블이 미리 정의되어 있는 것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78490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Django</a:t>
            </a:r>
            <a:endParaRPr lang="ko-KR" altLang="en-US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View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설정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views.py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views.py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뷰 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로직을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코딩하는 가장 중요한 파일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간단한 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로직이면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몇 줄만 코딩하면 되지만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 개발 범위가 커짐에 따라 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로직도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점점 복잡해지고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views.py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파일의 코드 양이 많아지므로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가독성과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유지보수 편리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재활용 등을 고려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에서는 뷰 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로직을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함수로 코딩할 것인지 클래스로 코딩할 것인지에 따라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함수형 뷰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(Function-based view)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와 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클래스형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뷰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(Class-based view)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구분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개발자가 편한 방식으로 코딩하면 되므로 보통은 하나의 프로젝트에 둘 다 사용하는 경우가 많지만 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클래스형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뷰를 사용하는 것이 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 제공하는 제네릭 뷰를 사용할 수 있고 재활용 및 확장성 측면에서 유리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다른 프레임워크에 비해 뷰 작성에 편리한 기능을 많이 제공하고 있는데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대표적인 것이 단축 함수 및 클래스 형 제네릭 뷰인데 쉽고 빠르게 웹 프로그래밍을 할 수 있도록 도와주는 대표적인 기능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655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Django</a:t>
            </a:r>
            <a:endParaRPr lang="ko-KR" altLang="en-US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</a:t>
            </a: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개발 방식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MTV</a:t>
            </a: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웹 프로그래밍 영역을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가지 개념으로 나눠서 개발하는 방식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데이터를 정의하는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Model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그리고 사용자가 보게 될 화면의 모습을 정의하는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Template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과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애플리케이션의 제어 흐름 및 처리 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로직을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정의하는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View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구분해서 개발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역할 별로 나눠서 개발을 진행하면 모델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템플릿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뷰 모듈 간에 독립성을 유지할 수 있고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소프트웨어 개발의 중요한 원칙인 느슨한 결합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(Loose Coupling)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설계의 원칙에도 부합하며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Front End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개발자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Back End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개발자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DB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설계자 간에 협업이 쉬워지며 유지보수가 편리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프로젝트를 생성하기 위해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startproject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및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startapp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명령을 실행하면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자동으로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 뼈대에 해당하는 디렉토리와 파일들을 생성해주는데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모델은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models.py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파일에 작성하고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템플릿은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templates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 하위의 *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.html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파일에 그리고 뷰는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views.py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파일에 작성하도록 처음부터 뼈대를 만들어 줌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애플리케이션을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MTV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방식으로 개발할 수 있도록 골격이 만들어지고 파일 이름도 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지어주는데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 또한 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특징으로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모든 애플리케이션 개발에 반드시 필요한 파일들을 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 알아서 생성해주고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개발자가 해당 내용을 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채워넣기만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하면 되기 때문에 개발자가 어떤 파일들을 만들어야 할지 고민할 필요가 없음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03074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View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설정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처리 흐름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3F89A6-69EF-E04B-A13A-385967A130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56122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Django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2D160F-E7EE-A34F-AA49-CB92FA122C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44" y="1943100"/>
            <a:ext cx="66294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3439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View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설정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URLconf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urls.py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파일에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작성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4" indent="-285750" fontAlgn="base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URL/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뷰 매핑을 정의하는 방식은 항상 동일하며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패턴 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매칭은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위에서 아래로 진행하므로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정의하는 순서에 유의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4" indent="-285750" fontAlgn="base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여러 개의 파일에 나누어 작성하는 것도 가능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path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4" indent="-285750" fontAlgn="base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URL/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뷰 매핑을 정의하는 함수로 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route, view 2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개의 필수 인자와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kwargs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name 2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개의 선택 인자를 받아서 처리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4" indent="-285750" fontAlgn="base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route: URL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패턴을 표현하는 문자열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4" indent="-285750" fontAlgn="base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view: URL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스트링이 매칭되면 호출되는 뷰 함수로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HttpRequest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객체와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스트링에서 추출된 항목이 뷰 함수의 인자로 전달됨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4" indent="-285750" fontAlgn="base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kwargs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URL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스트링에서 추출된 항목 외에 추가적인 인자를 뷰 함수에 전달할 때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python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의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dict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타입으로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인자를 정의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4" indent="-285750" fontAlgn="base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name: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패턴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별로 이름을 붙여줌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DE9901-1508-0C47-862E-D3B98DF443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56122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Django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12131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View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설정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URLconf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요청 처리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mysite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/urls.py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수정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from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django.contrib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import admin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from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django.urls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import path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from </a:t>
            </a:r>
            <a:r>
              <a:rPr lang="en-US" altLang="ko-KR" sz="1400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myweb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import views</a:t>
            </a:r>
          </a:p>
          <a:p>
            <a:pPr marL="1371600" lvl="4" fontAlgn="base">
              <a:defRPr/>
            </a:pP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4" fontAlgn="base"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urlpatterns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[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path('admin/',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admin.site.urls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),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path('', </a:t>
            </a:r>
            <a:r>
              <a:rPr lang="en-US" altLang="ko-KR" sz="1400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views.index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457200" lvl="2" fontAlgn="base">
              <a:defRPr/>
            </a:pP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DE9901-1508-0C47-862E-D3B98DF443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56122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Django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22653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View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설정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URLconf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요청 처리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뷰 함수와 템플릿은 서로에게 영향을 미치기 때문에 보통 같이 작업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ui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화면을 생각하면서 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로직을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풀어나가는 것이 쉽기 때문에 뷰보다는 템플릿을 먼저 코딩하는 경우가 많음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myweb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views.py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수정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from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django.shortcuts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import render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from </a:t>
            </a:r>
            <a:r>
              <a:rPr lang="en-US" altLang="ko-KR" sz="1400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django.http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import </a:t>
            </a:r>
            <a:r>
              <a:rPr lang="en-US" altLang="ko-KR" sz="1400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HttpResponse</a:t>
            </a:r>
            <a:endParaRPr lang="en-US" altLang="ko-KR" sz="1400" kern="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4" fontAlgn="base">
              <a:spcAft>
                <a:spcPct val="0"/>
              </a:spcAft>
              <a:defRPr/>
            </a:pPr>
            <a:endParaRPr lang="en-US" altLang="ko-KR" sz="1400" kern="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# Create your views here.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def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index(request):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return </a:t>
            </a:r>
            <a:r>
              <a:rPr lang="en-US" altLang="ko-KR" sz="1400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HttpResponse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("Hello Django")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3F89A6-69EF-E04B-A13A-385967A130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56122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Django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84258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View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설정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클라이언트가 전송한 데이터 읽기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결과 확인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브라우저를 실행하고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localhost:8000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입력 한 후 확인</a:t>
            </a:r>
            <a:endParaRPr lang="en-US" altLang="ko-KR" sz="1400" kern="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3F89A6-69EF-E04B-A13A-385967A130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56122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Django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0FCEF01-8DD1-4A4E-8230-9A4AAB46F9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2420888"/>
            <a:ext cx="43434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3456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Django</a:t>
            </a:r>
            <a:endParaRPr lang="ko-KR" altLang="en-US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View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설정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View</a:t>
            </a: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에서의 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뷰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(View)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다른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MVC Framework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에서의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Controller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와 비슷한 역할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View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클라이언트의 데이터를 받아서 적절한 처리를 수행한 후 웹 페이지 결과를 만들도록 컨트롤하는 역할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View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들은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 App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안의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views.py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라는 파일에 정의하게 되는데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각 함수가 하나의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View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정의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View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HTTP Request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입력 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파라미터로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받아들이고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HTTP Response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리턴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4" fontAlgn="base">
              <a:spcAft>
                <a:spcPts val="60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from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django.http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import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HttpResponse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4" fontAlgn="base">
              <a:spcAft>
                <a:spcPts val="60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def index(request):</a:t>
            </a:r>
          </a:p>
          <a:p>
            <a:pPr marL="1371600" lvl="4" fontAlgn="base">
              <a:spcAft>
                <a:spcPts val="60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return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HttpResponse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("&lt;h1&gt;Hello, World!&lt;/h1&gt;")</a:t>
            </a:r>
          </a:p>
          <a:p>
            <a:pPr marL="1657350" lvl="4" indent="-285750" fontAlgn="base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하나의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View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함수를 표현한 것인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 함수는 입력으로 항상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request(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요청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받아들이고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response(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응답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리턴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4" indent="-285750" fontAlgn="base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간단한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 Text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포함한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HttpResponse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객체를 리턴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4" indent="-285750" fontAlgn="base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에서는 좀 더 복잡한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처리하기 위해 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뷰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템플릿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(Template)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사용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75721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876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4400" fontAlgn="base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Template</a:t>
            </a:r>
          </a:p>
          <a:p>
            <a:pPr marL="742950" lvl="2" indent="-28440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개요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440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에서의 템플릿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(Template)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MVC Framework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에서의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View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와 비슷한 역할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440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템플릿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(Template)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View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로부터 전달된 데이터를 템플릿에 적용하여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Dynamic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한 웹 페이지를 만드는데 사용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440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Template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파일로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 App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 밑에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templates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라는 서브 디렉토리를 만들고 그 안에 생성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440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개발 가이드라인은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/templates/App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명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템플릿이름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처럼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 밑에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templates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서브 디렉토리를 만들고 다시 그 안에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명을 사용하여 서브 디렉토리를 만든 후 템플릿 파일을 그 안에 넣기를 권장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828800" lvl="5" indent="-284400" fontAlgn="base">
              <a:spcAft>
                <a:spcPts val="60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/home/templates/home/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index.html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200150" lvl="3" indent="-28440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복수의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들이 동일한 이름의 템플릿을 가진 경우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View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잘못된 템플릿을 가져올 수 있기 때문인데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App1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create.html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 있고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App2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동일한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create.html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템플릿이 있는 경우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App2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View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create.html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지정하면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App1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create.html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사용하게 되는데 템플릿을 찾을 때 자신의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내의 템플릿을 먼저 찾는 것이 아니라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전체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들의 템플릿 디렉토리들을 처음부터 순서대로 찾기 때문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440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View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App2/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create.html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과 같이 템플릿 명을 지정하면 이런 혼동은 없어짐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440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템플릿은 순수하게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로만 쓰여진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Static HTML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 일 수 있지만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View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로부터 데이터를 전달받아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템플릿 안에 그 데이터를 동적으로 치환해서 사용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D9C7C7-55C1-8A4A-8722-FE34EB1CCF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Django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80019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Django</a:t>
            </a:r>
            <a:endParaRPr lang="ko-KR" altLang="en-US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Template</a:t>
            </a: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개요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템플릿 디렉토리는 프로젝트 템플릿 디렉토리 와 애플리케이션 템플릿 디렉토리로 구분해서 사용하는데 프로젝트 템플릿 디렉토리는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TEMPLATES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설정의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DIRS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항목에 지정된 디렉토리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애플리케이션 템플릿 디렉토리는 각 애플리케이션 디렉토리마다 존재하는 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templates/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 템플릿 디렉토리에는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base.html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 전체 프로젝트의 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룩앤필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(Look And Feel)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관련된 파일들을 모아두고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각 애플리케이션에서 사용하는 템플릿 파일들은 앱 템플릿 디렉토리에 위치시킴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템플릿 파일들을 찾는 순서도 알아두어야 하는데 별도로 변경하지 않는다면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 템플릿 디렉토리를 먼저 검색하고 그 다음 애플리케이션 템플릿 디렉토리를 검색하는데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애플리케이션 템플릿 디렉토리도 각 애플리케이션 마다 하나씩 여러 개가 존재하는데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INSTALED_APPS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설정 항목에 등록된 순서대로 검색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5351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Template</a:t>
            </a: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View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에서의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Template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처리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render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django.shortcuts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패키지에 있는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render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이용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파라미터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4" indent="-285750" fontAlgn="base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첫번째 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파라미터는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request</a:t>
            </a:r>
          </a:p>
          <a:p>
            <a:pPr marL="1657350" lvl="4" indent="-285750" fontAlgn="base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두번째 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파라미터는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템플릿 이름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4" indent="-285750" fontAlgn="base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세번째 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파라미터는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Optional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인데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View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에서 템플릿에 전달한 데이터를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Dictionary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전달하는데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Dictionary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Key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템플릿에서 사용할 키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(or 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변수명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Value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전달하는 데이터의 내용을 저장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E75C00-D9A8-4449-B653-AE24A28B90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Django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04687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Template</a:t>
            </a: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View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에서의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Template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처리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myweb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views.py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파일의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index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함수 수정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from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django.shortcuts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import render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from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django.http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import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HttpResponse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4" fontAlgn="base">
              <a:spcAft>
                <a:spcPct val="0"/>
              </a:spcAft>
              <a:defRPr/>
            </a:pP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def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index(request):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msg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= 'My Message'</a:t>
            </a:r>
          </a:p>
          <a:p>
            <a:pPr marL="1371600" lvl="4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return render(request, 'index.html', {'message': msg})</a:t>
            </a:r>
          </a:p>
          <a:p>
            <a:pPr marL="914400" lvl="3" fontAlgn="base">
              <a:spcAft>
                <a:spcPct val="0"/>
              </a:spcAft>
              <a:defRPr/>
            </a:pP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E75C00-D9A8-4449-B653-AE24A28B90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Django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0906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Django</a:t>
            </a:r>
            <a:endParaRPr lang="ko-KR" altLang="en-US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</a:t>
            </a: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개발 방식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MTV</a:t>
            </a: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클라이언트로부터 요청을 받으면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URLconf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이용하여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분석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분석 결과를 통해 해당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대한 처리를 담당할 뷰를 결정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뷰는 자신의 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로직을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실행하면서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데이터베이스 처리가 필요하면 모델을 통해 처리하고 그 결과를 리턴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뷰는 자신의 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로직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처리가 끝나면 템플릿을 사용하여 클라이언트에 전송할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뷰는 최종 결과로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클라이언트에게 보내 응답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F936D36-DED7-1740-AB98-413BAADD43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844824"/>
            <a:ext cx="6720520" cy="219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4683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Template</a:t>
            </a: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View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에서의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Template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처리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myweb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디렉토리에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templates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디렉토리를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생성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templates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 안에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index.html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&lt;!DOCTYPE html&gt;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&lt;html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lang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="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en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"&gt;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&lt;head&gt;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&lt;meta charset="UTF-8"&gt;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&lt;title&gt;Title&lt;/title&gt;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&lt;/head&gt;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&lt;body&gt;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&lt;h1&gt;{{message}}&lt;/h1&gt;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&lt;/body&gt;</a:t>
            </a:r>
          </a:p>
          <a:p>
            <a:pPr marL="1371600" lvl="4" fontAlgn="base">
              <a:spcAft>
                <a:spcPts val="60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&lt;/html&gt;</a:t>
            </a:r>
          </a:p>
          <a:p>
            <a:pPr marL="1657350" lvl="4" indent="-285750" fontAlgn="base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body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태그 안에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message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보면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{{ }}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으로 둘러싸인 것을 볼 수 있는데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Django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템플릿에서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{{ 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변수명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}}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은 해당 변수의 값을 그 자리에 치환하라는 의미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1657350" lvl="4" indent="-285750" fontAlgn="base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 Template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은 또한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View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부터 전달된 다양한 데이터들을 템플릿에 편리하게 넣을 수 있도록 여러 템플릿 태그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({% 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탬플릿태그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%}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와 같은 형태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들을 제공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7FBB56-1073-5D42-ACD0-5C96326599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Django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48391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Template</a:t>
            </a: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템플릿 언어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템플릿에서 사용하는 특별한 태그 및 문법을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템플릿 언어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(Django Template Language)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 부르는데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템플릿 언어는 크게 템플릿 변수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템플릿 태그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템플릿 필터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코멘트 등으로 나눌 수 있음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템플릿 변수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{{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}}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으로 둘러 싸여 있는 변수로서 그 변수의 값이 해당 위치에 치환되는데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변수에는 기본 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자료형의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데이터를 갖는 변수 혹은 객체의 속성 등을 넣을 수 있음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&lt;h4&gt;</a:t>
            </a:r>
          </a:p>
          <a:p>
            <a:pPr marL="1828800" lvl="5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Name : {{ name }}</a:t>
            </a:r>
          </a:p>
          <a:p>
            <a:pPr marL="1828800" lvl="5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Type : {{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vip.key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}}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&lt;/h4&gt;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FBF2D7-1170-264F-9A47-262C53869A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Django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34552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Template</a:t>
            </a:r>
          </a:p>
          <a:p>
            <a:pPr marL="742950" lvl="2" indent="-285750" fontAlgn="base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템플릿 언어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템플릿 태그는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{%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%}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으로 둘러 싸여 있는데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 태그 안에는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if, for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루프 같은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Flow Control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문장에서부터 웹 컨트롤 처럼 내부 처리 결과를 직접 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덤프하는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등 여러 가지를 작성할 수 있음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if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for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태그를 사용한 예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{% if count &gt; 0 %}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Data Count = {{ count }}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{% else %}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No Data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{%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endif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%}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{% for item in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dataList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%}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&lt;li&gt;{{ item.name }}&lt;/li&gt;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{%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endfor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%}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0ED266-7DEF-1549-821D-9F8A7E7B62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Django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91208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Template</a:t>
            </a:r>
          </a:p>
          <a:p>
            <a:pPr marL="742950" lvl="2" indent="-285750" fontAlgn="base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템플릿 언어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템플릿 필터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변수의 값을 특정한 포맷으로 변형하는 기능을 하는데 날짜를 특정 날짜 포맷으로 변경하거나 문자열을 대소문자로 변경하는 등의 작업을 할 수 있음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4" fontAlgn="base">
              <a:spcAft>
                <a:spcPts val="600"/>
              </a:spcAft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날짜 포맷 지정</a:t>
            </a:r>
          </a:p>
          <a:p>
            <a:pPr marL="1371600" lvl="4" fontAlgn="base">
              <a:spcAft>
                <a:spcPts val="60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{{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createDate|date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:"Y-m-d" }}</a:t>
            </a:r>
          </a:p>
          <a:p>
            <a:pPr marL="1371600" lvl="4" fontAlgn="base">
              <a:spcAft>
                <a:spcPts val="600"/>
              </a:spcAft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소문자로 변경</a:t>
            </a:r>
          </a:p>
          <a:p>
            <a:pPr marL="1371600" lvl="4" fontAlgn="base">
              <a:spcAft>
                <a:spcPts val="60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{{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lastName|lower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}}</a:t>
            </a: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코멘트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템플릿에서 코멘트를 넣는 방법은 크게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가지인데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한 라인에 코멘트를 적용할 때는 코멘트를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{#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#}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으로 둘러싸면 되고 복수 라인 문장을 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코멘트할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경우는 문장들을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{% comment %}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태그와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{%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endcomment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%}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둘러싸면 됨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{# 1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라인 코멘트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#}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{% comment %}  </a:t>
            </a:r>
          </a:p>
          <a:p>
            <a:pPr marL="1371600" lvl="4" fontAlgn="base"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&lt;p&gt;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불필요한 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블럭</a:t>
            </a:r>
            <a:endParaRPr lang="ko-KR" altLang="en-US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4" fontAlgn="base"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&lt;/p&gt;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{%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endcomment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%}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E7AAE1-870D-2045-B8C2-C86282C89D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Django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80809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Template</a:t>
            </a:r>
          </a:p>
          <a:p>
            <a:pPr marL="742950" lvl="2" indent="-285750" fontAlgn="base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템플릿 언어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 Escape: HTML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내용 중에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&lt;, &gt;, ', ", &amp;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등과 같은 문자들이 있을 경우 이를 그 문자에 상응하는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 Entity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변환해 주어야 하는데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Django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템플릿에서 이러한 작업을 자동으로 처리해 주기 위해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{%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autoescape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on %}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템플릿 태그나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escape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라는 필터를 사용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content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라는 변수에 인용부호가 들어 있다고 했을 때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아래와 같이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autoescape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태그나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escape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필터를 사용해서 자동으로 변환하게 할 수 있는데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만약 이러한 변환을 하지 않으면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 중간에 깨지게 됨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4" fontAlgn="base">
              <a:spcAft>
                <a:spcPts val="60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{%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autoescape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on %}     #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autoescape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태그</a:t>
            </a:r>
          </a:p>
          <a:p>
            <a:pPr marL="1371600" lvl="4" fontAlgn="base">
              <a:spcAft>
                <a:spcPts val="600"/>
              </a:spcAft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{{ content }}</a:t>
            </a:r>
          </a:p>
          <a:p>
            <a:pPr marL="1371600" lvl="4" fontAlgn="base">
              <a:spcAft>
                <a:spcPts val="60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{%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endautoescape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%}</a:t>
            </a:r>
          </a:p>
          <a:p>
            <a:pPr marL="1371600" lvl="4" fontAlgn="base">
              <a:spcAft>
                <a:spcPts val="60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1371600" lvl="4" fontAlgn="base">
              <a:spcAft>
                <a:spcPts val="60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{{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content|escape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}}    # escape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필터</a:t>
            </a: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 escape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혹은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인코딩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기능을 사용하지 않고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&lt;, &gt;, ', ", &amp;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 들어간 문자열을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사용하고자 한다면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각 문자를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 Entity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미리 변환해 주어야 함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14FC76-FEF2-2E47-86E9-CC42D52A38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Django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78958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Django</a:t>
            </a:r>
            <a:endParaRPr lang="ko-KR" altLang="en-US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클라이언트가 전송한 데이터 읽기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포함된 데이터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처리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urls.py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파일에 요청 경로 와 요청 처리 함수 매핑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4" fontAlgn="base">
              <a:spcAft>
                <a:spcPts val="60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path(‘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요청경로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/&lt;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자료형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변수이름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”,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요청 처리 함수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urls.py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파일에 요청 처리 함수 작성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4" fontAlgn="base">
              <a:spcAft>
                <a:spcPts val="60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def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요청처리함수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(request,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변수이름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):</a:t>
            </a:r>
          </a:p>
          <a:p>
            <a:pPr marL="1371600" lvl="4" fontAlgn="base">
              <a:spcAft>
                <a:spcPts val="60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처리 내용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09484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Django</a:t>
            </a:r>
            <a:endParaRPr lang="ko-KR" altLang="en-US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클라이언트가 전송한 데이터 읽기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포함된 데이터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처리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프로젝트의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urls.py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파일의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urlpattens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처리 내용 추가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4" fontAlgn="base"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urlpatterns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[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path('admin/',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admin.site.urls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),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path('',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views.index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),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path('get/&lt;</a:t>
            </a:r>
            <a:r>
              <a:rPr lang="en-US" altLang="ko-KR" sz="1400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str:itemid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&gt;', </a:t>
            </a:r>
            <a:r>
              <a:rPr lang="en-US" altLang="ko-KR" sz="1400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views.getItem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2765163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Django</a:t>
            </a:r>
            <a:endParaRPr lang="ko-KR" altLang="en-US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클라이언트가 전송한 데이터 읽기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포함된 데이터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처리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애플리케이션의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views.py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파일에 요청 처리 함수 추가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4" fontAlgn="base">
              <a:spcAft>
                <a:spcPts val="600"/>
              </a:spcAft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def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getItem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(request,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itemid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):</a:t>
            </a:r>
          </a:p>
          <a:p>
            <a:pPr marL="1371600" lvl="4" fontAlgn="base">
              <a:spcAft>
                <a:spcPts val="600"/>
              </a:spcAft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result =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itemid</a:t>
            </a:r>
            <a:endParaRPr lang="en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4" fontAlgn="base">
              <a:spcAft>
                <a:spcPts val="600"/>
              </a:spcAft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return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HttpResponse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("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itemid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:" +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itemid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07611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Django</a:t>
            </a:r>
            <a:endParaRPr lang="ko-KR" altLang="en-US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클라이언트가 전송한 데이터 읽기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포함된 데이터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처리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결과 확인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6EF474-AC7A-B340-A578-97C87B4B2B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496" y="2132856"/>
            <a:ext cx="7308304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795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Django</a:t>
            </a:r>
            <a:endParaRPr lang="ko-KR" altLang="en-US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클라이언트가 전송한 데이터 읽기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GET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방식의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Query String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처리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GET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방식에서의 데이터 전송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4" indent="-285750" fontAlgn="base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쿼리 스트링은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 + ?+ 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데이터이름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값 형태로 표현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4" indent="-285750" fontAlgn="base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여러 개가 존재하는 경우 값 뒤에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&amp;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추가하고 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데이터이름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값의 형태로 표현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4" indent="-285750" fontAlgn="base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form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전송 방식을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get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으로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설정한 경우도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은 동일한 형태로 만들어 짐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4" indent="-285750" fontAlgn="base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데이터가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표시되므로 보안에 주의해야 하며 사이즈가 큰 데이터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(file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전송할 수 없음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4" indent="-285750" fontAlgn="base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서버에서 읽을 때는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request.GET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데이터이름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”]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의 형태로 읽을 수 있음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4" indent="-285750" fontAlgn="base">
              <a:spcAft>
                <a:spcPts val="600"/>
              </a:spcAft>
              <a:buFont typeface="Wingdings" pitchFamily="2" charset="2"/>
              <a:buChar char="u"/>
              <a:defRPr/>
            </a:pP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4" indent="-285750" fontAlgn="base">
              <a:spcAft>
                <a:spcPts val="600"/>
              </a:spcAft>
              <a:buFont typeface="Wingdings" pitchFamily="2" charset="2"/>
              <a:buChar char="u"/>
              <a:defRPr/>
            </a:pP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1035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Django</a:t>
            </a:r>
            <a:endParaRPr lang="ko-KR" altLang="en-US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</a:t>
            </a: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Model</a:t>
            </a: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모델이란 사용될 데이터에 대한 정의를 담고 있는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클래스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ORM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기법을 사용하여 애플리케이션에서 사용할 데이터베이스를 클래스로 매핑해서 코딩하는데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하나의 모델 클래스는 하나의 테이블에 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매핑되고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모델 클래스의 속성은 테이블의 컬럼에 매핑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ORM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기법을 사용하여 테이블을 클래스로 매핑하면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애플리케이션에서는 데이터베이스에 대한 액세스를 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SQL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없이도 인스턴스를 다루는 것처럼 할 수 있어서 편리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ORM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기법을 사용하면 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SQLite3, MySQL, PostgreSQL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 데이터베이스 엔진을 변경하더라도 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ORM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기법을 이용하는 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변경할 필요가 없기 때문에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필요에 따라 데이터베이스 엔진을 훨씬 쉽게 변경할 수 있음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ORM(Object-Relational Mapping)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은 객체와 관계형 데이터베이스를 연결해주는 역할을 수행하는데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데이터베이스 프로그래밍을 할 때 직접 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SQL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언어를 사용해 작업을 수행할 수 있는데 이 경우 개발자는 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SQL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및 데이터베이스에 접근하기 위한 드라이버 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등에 대해 잘 알고 있어야 하고 각 데이터베이스의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SQL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숙지해야 하는데 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ORM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에서는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SQL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작업 대신에 인스턴스를 사용해 데이터 작업을 수행할 수 있기 때문에 인스턴스를 대상으로 필요한 작업을 실행하면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ORM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 자동으로 적절한 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SQL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구문이나 데이터베이스 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호출해서 처리함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00819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Django</a:t>
            </a:r>
            <a:endParaRPr lang="ko-KR" altLang="en-US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클라이언트가 전송한 데이터 읽기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GET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방식의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Query String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처리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프로젝트의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urls.py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파일의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urlpattens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처리 내용 추가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4" fontAlgn="base"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urlpatterns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[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path('admin/',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admin.site.urls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),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path('',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views.index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),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path('get/&lt;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str:itemid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&gt;',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views.getItem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),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path('</a:t>
            </a:r>
            <a:r>
              <a:rPr lang="en-US" altLang="ko-KR" sz="1400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querystring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', </a:t>
            </a:r>
            <a:r>
              <a:rPr lang="en-US" altLang="ko-KR" sz="1400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views.queryString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),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507717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Django</a:t>
            </a:r>
            <a:endParaRPr lang="ko-KR" altLang="en-US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클라이언트가 전송한 데이터 읽기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GET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방식의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Query String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처리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애플리케이션의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views.py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파일에 요청 처리 함수 추가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4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def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queryString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(request):</a:t>
            </a:r>
          </a:p>
          <a:p>
            <a:pPr marL="1371600" lvl="4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name =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request.GET.get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("name")</a:t>
            </a:r>
          </a:p>
          <a:p>
            <a:pPr marL="1371600" lvl="4" fontAlgn="base">
              <a:defRPr/>
            </a:pPr>
            <a:endParaRPr lang="en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4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#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데이터가 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Optional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 경우</a:t>
            </a:r>
          </a:p>
          <a:p>
            <a:pPr marL="1371600" lvl="4" fontAlgn="base"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nick =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request.GET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["nick"]</a:t>
            </a:r>
          </a:p>
          <a:p>
            <a:pPr marL="1371600" lvl="4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nick =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request.GET.get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("nick")</a:t>
            </a:r>
          </a:p>
          <a:p>
            <a:pPr marL="1371600" lvl="4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if not nick:</a:t>
            </a:r>
          </a:p>
          <a:p>
            <a:pPr marL="1371600" lvl="4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nick = "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별명없음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</a:t>
            </a:r>
          </a:p>
          <a:p>
            <a:pPr marL="1371600" lvl="4" fontAlgn="base">
              <a:defRPr/>
            </a:pP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hobbies =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request.GET.getlist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("hobby")</a:t>
            </a:r>
          </a:p>
          <a:p>
            <a:pPr marL="1371600" lvl="4" fontAlgn="base">
              <a:defRPr/>
            </a:pPr>
            <a:endParaRPr lang="en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4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return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HttpResponse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("name:" + name + " nick:" + nick + " hobbies:" + ','.join(hobbies))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19781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Django</a:t>
            </a:r>
            <a:endParaRPr lang="ko-KR" altLang="en-US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클라이언트가 전송한 데이터 읽기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GET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방식의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Query String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처리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C4E494-2C29-994C-9AC8-63D85B3E02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348880"/>
            <a:ext cx="6912768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51194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Django</a:t>
            </a:r>
            <a:endParaRPr lang="ko-KR" altLang="en-US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클라이언트가 전송한 데이터 읽기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방식의 데이터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처리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Request Body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처리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4" indent="-285750" fontAlgn="base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서버에서 읽을 때는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json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모듈을 이용해서 처리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4" indent="-285750" fontAlgn="base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json.loads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request.body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Form Data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처리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4" indent="-285750" fontAlgn="base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request.POST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이용해서 처리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4" indent="-285750" fontAlgn="base">
              <a:spcAft>
                <a:spcPts val="600"/>
              </a:spcAft>
              <a:buFont typeface="Wingdings" pitchFamily="2" charset="2"/>
              <a:buChar char="u"/>
              <a:defRPr/>
            </a:pP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4" indent="-285750" fontAlgn="base">
              <a:spcAft>
                <a:spcPts val="600"/>
              </a:spcAft>
              <a:buFont typeface="Wingdings" pitchFamily="2" charset="2"/>
              <a:buChar char="u"/>
              <a:defRPr/>
            </a:pP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09528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Django</a:t>
            </a:r>
            <a:endParaRPr lang="ko-KR" altLang="en-US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클라이언트가 전송한 데이터 읽기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방식의 데이터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처리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프로젝트의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urls.py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파일의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urlpattens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처리 내용 추가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4" fontAlgn="base"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urlpatterns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[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path('admin/',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admin.site.urls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),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path('',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views.index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),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path('get/&lt;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str:itemid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&gt;',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views.getItem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),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path('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querystring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',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views.queryString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),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path('</a:t>
            </a:r>
            <a:r>
              <a:rPr lang="en-US" altLang="ko-KR" sz="1400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requestbody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', </a:t>
            </a:r>
            <a:r>
              <a:rPr lang="en-US" altLang="ko-KR" sz="1400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views.requestBody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),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path('</a:t>
            </a:r>
            <a:r>
              <a:rPr lang="en-US" altLang="ko-KR" sz="1400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formdata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', </a:t>
            </a:r>
            <a:r>
              <a:rPr lang="en-US" altLang="ko-KR" sz="1400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views.formData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),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9409774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Django</a:t>
            </a:r>
            <a:endParaRPr lang="ko-KR" altLang="en-US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클라이언트가 전송한 데이터 읽기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방식의 데이터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처리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애플리케이션의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views.py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파일에 요청 처리 함수 추가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4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json</a:t>
            </a:r>
            <a:endParaRPr lang="en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4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def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requestBody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(request):</a:t>
            </a:r>
          </a:p>
          <a:p>
            <a:pPr marL="1371600" lvl="4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user =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json.loads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request.body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371600" lvl="4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return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HttpResponse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("name:" + user["name"] + " nick:" + user["nick"])</a:t>
            </a:r>
          </a:p>
          <a:p>
            <a:pPr marL="1371600" lvl="4" fontAlgn="base">
              <a:defRPr/>
            </a:pPr>
            <a:endParaRPr lang="en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4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def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formData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(request):</a:t>
            </a:r>
          </a:p>
          <a:p>
            <a:pPr marL="1371600" lvl="4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name =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request.POST.get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("name")</a:t>
            </a:r>
          </a:p>
          <a:p>
            <a:pPr marL="1371600" lvl="4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return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HttpResponse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("name:" + name)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379216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Django</a:t>
            </a:r>
            <a:endParaRPr lang="ko-KR" altLang="en-US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클라이언트가 전송한 데이터 읽기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방식의 데이터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처리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테스트를 위해서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settings.py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CSRF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사용을 위한 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미들웨어를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주석 처리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4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MIDDLEWARE = [</a:t>
            </a:r>
          </a:p>
          <a:p>
            <a:pPr marL="1371600" lvl="4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"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django.middleware.security.SecurityMiddleware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",</a:t>
            </a:r>
          </a:p>
          <a:p>
            <a:pPr marL="1371600" lvl="4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"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django.contrib.sessions.middleware.SessionMiddleware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",</a:t>
            </a:r>
          </a:p>
          <a:p>
            <a:pPr marL="1371600" lvl="4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"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django.middleware.common.CommonMiddleware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",</a:t>
            </a:r>
          </a:p>
          <a:p>
            <a:pPr marL="1371600" lvl="4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#"</a:t>
            </a:r>
            <a:r>
              <a:rPr lang="en" altLang="ko-KR" sz="1400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django.middleware.csrf.CsrfViewMiddleware</a:t>
            </a:r>
            <a:r>
              <a:rPr lang="en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",</a:t>
            </a:r>
          </a:p>
          <a:p>
            <a:pPr marL="1371600" lvl="4" fontAlgn="base">
              <a:defRPr/>
            </a:pPr>
            <a:r>
              <a:rPr lang="en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"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django.contrib.auth.middleware.AuthenticationMiddleware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",</a:t>
            </a:r>
          </a:p>
          <a:p>
            <a:pPr marL="1371600" lvl="4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"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django.contrib.messages.middleware.MessageMiddleware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",</a:t>
            </a:r>
          </a:p>
          <a:p>
            <a:pPr marL="1371600" lvl="4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"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django.middleware.clickjacking.XFrameOptionsMiddleware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",</a:t>
            </a:r>
          </a:p>
          <a:p>
            <a:pPr marL="1371600" lvl="4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45018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Django</a:t>
            </a:r>
            <a:endParaRPr lang="ko-KR" altLang="en-US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클라이언트가 전송한 데이터 읽기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방식의 데이터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처리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E9542C-CD4B-CD49-B927-2E39F2966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204864"/>
            <a:ext cx="5904656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43800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Django</a:t>
            </a:r>
            <a:endParaRPr lang="ko-KR" altLang="en-US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클라이언트가 전송한 데이터 읽기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방식의 데이터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처리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77B441-03EF-C843-998C-73EFDEBF0D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184400"/>
            <a:ext cx="5688632" cy="311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52119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Django</a:t>
            </a:r>
            <a:endParaRPr lang="ko-KR" altLang="en-US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클라이언트가 전송한 데이터 읽기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File Upload</a:t>
            </a: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프로젝트의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urls.py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파일의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urlpattens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처리 내용 추가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4" fontAlgn="base"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urlpatterns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[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path('admin/',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admin.site.urls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),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path('',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views.index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),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path('get/&lt;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str:itemid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&gt;',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views.getItem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),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path('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querystring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',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views.queryString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),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path('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requestbody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',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views.requestBody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),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path('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formdata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',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views.formData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),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path('</a:t>
            </a:r>
            <a:r>
              <a:rPr lang="en-US" altLang="ko-KR" sz="1400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fileupload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', </a:t>
            </a:r>
            <a:r>
              <a:rPr lang="en-US" altLang="ko-KR" sz="1400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views.simple_upload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),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63075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Django</a:t>
            </a:r>
            <a:endParaRPr lang="ko-KR" altLang="en-US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</a:t>
            </a: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URLconf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– URL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정의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클라이언트로부터 요청을 받으면 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가장 먼저 요청에 들어있는 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분석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요청에 들어있는 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urls.py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파일에 정의된 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패턴과 매칭되는지를 확인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정의하기 위해서는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urls.py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파일에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과 처리 함수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(View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라고 부름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매핑하는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python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코드를 작성하면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되는데 이러한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URL/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뷰 매핑을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URLconf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라고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함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874439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Django</a:t>
            </a:r>
            <a:endParaRPr lang="ko-KR" altLang="en-US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클라이언트가 전송한 데이터 읽기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File Upload</a:t>
            </a: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애플리케이션의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views.py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파일에 요청 처리 함수 추가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4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from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django.core.files.storage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import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FileSystemStorage</a:t>
            </a:r>
            <a:endParaRPr lang="en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4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uuid</a:t>
            </a:r>
            <a:endParaRPr lang="en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4" fontAlgn="base">
              <a:defRPr/>
            </a:pPr>
            <a:endParaRPr lang="en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4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def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simple_upload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(request):</a:t>
            </a:r>
          </a:p>
          <a:p>
            <a:pPr marL="1371600" lvl="4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try:</a:t>
            </a:r>
          </a:p>
          <a:p>
            <a:pPr marL="1371600" lvl="4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if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request.method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== 'POST' and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request.FILES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['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myfile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']:</a:t>
            </a:r>
          </a:p>
          <a:p>
            <a:pPr marL="1371600" lvl="4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myfile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request.FILES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['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myfile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']</a:t>
            </a:r>
          </a:p>
          <a:p>
            <a:pPr marL="1371600" lvl="4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#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업로드 할 디렉토리 설정</a:t>
            </a:r>
          </a:p>
          <a:p>
            <a:pPr marL="1371600" lvl="4" fontAlgn="base"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fs =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FileSystemStorage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(location='media/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itstudy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', </a:t>
            </a:r>
          </a:p>
          <a:p>
            <a:pPr marL="1371600" lvl="4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                   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base_url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='media/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itstudy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')</a:t>
            </a:r>
          </a:p>
          <a:p>
            <a:pPr marL="1371600" lvl="4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originalname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myfile.name</a:t>
            </a:r>
            <a:endParaRPr lang="en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4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#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FileSystemStorage.save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file_name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file_content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371600" lvl="4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filename =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fs.save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originalname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+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str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(uuid.uuid1()),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myfile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371600" lvl="4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uploaded_file_url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fs.url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(filename)</a:t>
            </a:r>
          </a:p>
          <a:p>
            <a:pPr marL="1371600" lvl="4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return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HttpResponse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("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originalname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:" +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originalname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+ " filename:" + filename + </a:t>
            </a:r>
          </a:p>
          <a:p>
            <a:pPr marL="1371600" lvl="4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                    "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fileurl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:" +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uploaded_file_url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371600" lvl="4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except:</a:t>
            </a:r>
          </a:p>
          <a:p>
            <a:pPr marL="1371600" lvl="4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return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HttpResponse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("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업로드 한 파일이 없습니다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.")</a:t>
            </a:r>
          </a:p>
        </p:txBody>
      </p:sp>
    </p:spTree>
    <p:extLst>
      <p:ext uri="{BB962C8B-B14F-4D97-AF65-F5344CB8AC3E}">
        <p14:creationId xmlns:p14="http://schemas.microsoft.com/office/powerpoint/2010/main" val="258396493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Django</a:t>
            </a:r>
            <a:endParaRPr lang="ko-KR" altLang="en-US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클라이언트가 전송한 데이터 읽기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File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Upload</a:t>
            </a: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5F07B4-7E46-B94D-8988-8E4F9F12FA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204864"/>
            <a:ext cx="684076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03679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Django</a:t>
            </a:r>
            <a:endParaRPr lang="ko-KR" altLang="en-US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클라이언트가 전송한 데이터 읽기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File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Upload</a:t>
            </a: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4113B1-2CB9-CB4B-BE3E-ED8822E9AC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276872"/>
            <a:ext cx="6552728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17876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4400" indent="-284400"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클라이언트가 전송한 데이터 읽기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HTTP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프로토콜은 상태가 없음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이전에 무엇을 했고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지금 무엇을 했는지에 대한 정보를 갖고 있지 않음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웹 브라우저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클라이언트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의 요청에 대한 응답을 하고 나면 해당 클라이언트와의 연결을 지속하지 않음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웹 서버 측에 웹 브라우저의 정보를 저장할 수 있음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웹 브라우저의 요청에 포함되어 있는 웹 브라우저의 정보와 서버에 저장되어 있는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각각의 웹 브라우저에 대한 정보를 비교해서 동일한 웹 브라우저로부터 온 요청을 판단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" name="제목 2">
            <a:extLst>
              <a:ext uri="{FF2B5EF4-FFF2-40B4-BE49-F238E27FC236}">
                <a16:creationId xmlns:a16="http://schemas.microsoft.com/office/drawing/2014/main" id="{65804D81-BC35-B04F-9C36-BDAB37061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9200"/>
            <a:ext cx="9144000" cy="720000"/>
          </a:xfrm>
        </p:spPr>
        <p:txBody>
          <a:bodyPr/>
          <a:lstStyle/>
          <a:p>
            <a:pPr algn="ctr"/>
            <a:r>
              <a:rPr lang="en-US" altLang="ko-KR" sz="3600" dirty="0"/>
              <a:t>Django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1607830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v"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클라이언트가 전송한 데이터 읽기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ü"/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Cookie</a:t>
            </a:r>
          </a:p>
          <a:p>
            <a:pPr marL="1200150" lvl="2" indent="-285750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l"/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Cookie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기술은 웹 서버가 웹 브라우저로 데이터를 보냈다가 웹 서버 쪽으로 다시 되돌려 받는 방법을 사용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200150" lvl="2" indent="-285750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l"/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웹 컴포넌트는 웹 브라우저로 </a:t>
            </a:r>
            <a:r>
              <a:rPr lang="en-US" altLang="ko-KR" sz="1400" b="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itchFamily="18" charset="0"/>
              </a:rPr>
              <a:t>HTML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문서를 보낼 때 데이터를 함께 보내며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웹 브라우저는 그 데이터를 저장해 두었다가 다른 웹 컴포넌트를 호출할 때 </a:t>
            </a:r>
            <a:r>
              <a:rPr lang="en-US" altLang="ko-KR" sz="1400" b="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itchFamily="18" charset="0"/>
              </a:rPr>
              <a:t>URL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과 함께 웹 서버로 전송</a:t>
            </a:r>
          </a:p>
        </p:txBody>
      </p:sp>
      <p:sp>
        <p:nvSpPr>
          <p:cNvPr id="8" name="제목 2">
            <a:extLst>
              <a:ext uri="{FF2B5EF4-FFF2-40B4-BE49-F238E27FC236}">
                <a16:creationId xmlns:a16="http://schemas.microsoft.com/office/drawing/2014/main" id="{65804D81-BC35-B04F-9C36-BDAB37061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9200"/>
            <a:ext cx="9144000" cy="720000"/>
          </a:xfrm>
        </p:spPr>
        <p:txBody>
          <a:bodyPr/>
          <a:lstStyle/>
          <a:p>
            <a:pPr algn="ctr"/>
            <a:r>
              <a:rPr lang="en-US" altLang="ko-KR" sz="3600" dirty="0"/>
              <a:t>Django</a:t>
            </a:r>
            <a:endParaRPr lang="ko-KR" altLang="en-US" sz="3600" dirty="0"/>
          </a:p>
        </p:txBody>
      </p:sp>
      <p:pic>
        <p:nvPicPr>
          <p:cNvPr id="5" name="_x107126456" descr="image12-002">
            <a:extLst>
              <a:ext uri="{FF2B5EF4-FFF2-40B4-BE49-F238E27FC236}">
                <a16:creationId xmlns:a16="http://schemas.microsoft.com/office/drawing/2014/main" id="{2D771950-DAA1-B240-86D0-DD6C90D0D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3140968"/>
            <a:ext cx="5904656" cy="29313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6611712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v"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클라이언트가 전송한 데이터 읽기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ü"/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Cookie</a:t>
            </a:r>
          </a:p>
          <a:p>
            <a:pPr marL="1200150" lvl="2" indent="-285750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l"/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쿠키 만들기</a:t>
            </a:r>
          </a:p>
          <a:p>
            <a:pPr lvl="3">
              <a:spcAft>
                <a:spcPts val="600"/>
              </a:spcAft>
              <a:buClr>
                <a:srgbClr val="000000"/>
              </a:buClr>
            </a:pP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set_cookie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(name, value, 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max_age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= None)</a:t>
            </a:r>
          </a:p>
          <a:p>
            <a:pPr marL="1657350" lvl="3" indent="-285750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u"/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쿠키를 만들기 위해서는 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개의 필수 인수와 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개의 선택적 인수가 필요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657350" lvl="3" indent="-285750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u"/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name: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쿠키의 이름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필수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marL="1657350" lvl="3" indent="-285750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u"/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value: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쿠키에 저장하려는 값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필수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marL="1657350" lvl="3" indent="-285750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u"/>
            </a:pP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max_age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쿠키의 경과 시간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초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lang="ko-KR" alt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으로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지정하지 않으면 브라우저가 닫힐 때까지 쿠키가 존재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선택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marL="1200150" lvl="2" indent="-285750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l"/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쿠키 읽기</a:t>
            </a:r>
          </a:p>
          <a:p>
            <a:pPr lvl="3">
              <a:spcAft>
                <a:spcPts val="600"/>
              </a:spcAft>
              <a:buClr>
                <a:srgbClr val="000000"/>
              </a:buClr>
            </a:pP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request.COOKIE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[name]</a:t>
            </a:r>
          </a:p>
          <a:p>
            <a:pPr marL="1657350" lvl="3" indent="-285750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u"/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쿠키는 </a:t>
            </a:r>
            <a:r>
              <a:rPr lang="en-US" altLang="ko-KR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dict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와 같은 속성을 지니고 있는데 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object</a:t>
            </a:r>
          </a:p>
          <a:p>
            <a:pPr marL="1657350" lvl="3" indent="-285750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u"/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쿠키 데이터를 읽으면 문자열로 리턴</a:t>
            </a:r>
          </a:p>
        </p:txBody>
      </p:sp>
      <p:sp>
        <p:nvSpPr>
          <p:cNvPr id="8" name="제목 2">
            <a:extLst>
              <a:ext uri="{FF2B5EF4-FFF2-40B4-BE49-F238E27FC236}">
                <a16:creationId xmlns:a16="http://schemas.microsoft.com/office/drawing/2014/main" id="{65804D81-BC35-B04F-9C36-BDAB37061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9200"/>
            <a:ext cx="9144000" cy="720000"/>
          </a:xfrm>
        </p:spPr>
        <p:txBody>
          <a:bodyPr/>
          <a:lstStyle/>
          <a:p>
            <a:pPr algn="ctr"/>
            <a:r>
              <a:rPr lang="en-US" altLang="ko-KR" sz="3600" dirty="0"/>
              <a:t>Django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3070931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Django</a:t>
            </a:r>
            <a:endParaRPr lang="ko-KR" altLang="en-US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클라이언트가 전송한 데이터 읽기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Cookie</a:t>
            </a: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프로젝트의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urls.py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파일의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urlpattens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처리 내용 추가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4" fontAlgn="base"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urlpatterns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[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path('admin/',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admin.site.urls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),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path('',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views.index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),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path('get/&lt;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str:itemid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&gt;',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views.getItem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),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path('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querystring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',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views.queryString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),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path('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requestbody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',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views.requestBody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),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path('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formdata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',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views.formData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),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path('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fileupload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',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views.simple_upload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),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path('cookie', </a:t>
            </a:r>
            <a:r>
              <a:rPr lang="en-US" altLang="ko-KR" sz="1400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views.cookieUse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),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40472086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Django</a:t>
            </a:r>
            <a:endParaRPr lang="ko-KR" altLang="en-US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클라이언트가 전송한 데이터 읽기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Cookie</a:t>
            </a: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애플리케이션의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views.py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파일에 요청 처리 함수 추가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4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def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cookieUse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(request):</a:t>
            </a:r>
          </a:p>
          <a:p>
            <a:pPr marL="1371600" lvl="4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if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request.COOKIES.get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('username') is not None:</a:t>
            </a:r>
          </a:p>
          <a:p>
            <a:pPr marL="1371600" lvl="4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username =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request.COOKIES.get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('username')</a:t>
            </a:r>
          </a:p>
          <a:p>
            <a:pPr marL="1371600" lvl="4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return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HttpResponse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("name:" + username)</a:t>
            </a:r>
          </a:p>
          <a:p>
            <a:pPr marL="1371600" lvl="4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else:</a:t>
            </a:r>
          </a:p>
          <a:p>
            <a:pPr marL="1371600" lvl="4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response =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HttpResponse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 marL="1371600" lvl="4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response.set_cookie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("username", "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itstudy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")</a:t>
            </a:r>
          </a:p>
          <a:p>
            <a:pPr marL="1371600" lvl="4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return response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836486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Django</a:t>
            </a:r>
            <a:endParaRPr lang="ko-KR" altLang="en-US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클라이언트가 전송한 데이터 읽기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Cookie</a:t>
            </a: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46557A-C71F-FE49-BB4E-BD5B08D94E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904" y="2229013"/>
            <a:ext cx="4080191" cy="338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77414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Django</a:t>
            </a:r>
            <a:endParaRPr lang="ko-KR" altLang="en-US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클라이언트가 전송한 데이터 읽기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Cookie</a:t>
            </a: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E25C4C-220E-784F-8ECD-F8B524E20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276872"/>
            <a:ext cx="50419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919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Django</a:t>
            </a:r>
            <a:endParaRPr lang="ko-KR" altLang="en-US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</a:t>
            </a: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View – Logic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정의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웹 요청에 있는 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분석하고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그 결과로 해당 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매핑된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뷰를 호출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뷰는 웹 요청을 받아서 데이터베이스 접속 등 해당 애플리케이션의 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로직에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맞는 처리를 하고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그 결과 데이터를 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변환하기 위하여 템플릿 처리를 한 후에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최종 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된 응답 데이터를 웹 클라이언트로 반환하는 역할을 수행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에서의 뷰는 함수 또는 클래스의 메서드로 작성되며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웹 요청을 받고 응답을 리턴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응답은 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데이터일 수도 있고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리다이렉션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명령일 수도 있고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404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에러 메시지일 수도 있음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다양한 형태의 응답 데이터를 만들어내기 위한 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로직을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뷰에 작성하는 것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뷰는 보통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views.py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파일에 작성하지만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다른 파일에 작성해도 무방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q"/>
              <a:defRPr/>
            </a:pP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914675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Django</a:t>
            </a:r>
            <a:endParaRPr lang="ko-KR" altLang="en-US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클라이언트가 전송한 데이터 읽기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Cookie</a:t>
            </a: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07ECDC-95EE-1148-BC7B-F5F5C40FAF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622" y="2204864"/>
            <a:ext cx="4176755" cy="345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7471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Django</a:t>
            </a:r>
            <a:endParaRPr lang="ko-KR" altLang="en-US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클라이언트가 전송한 데이터 읽기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Cookie</a:t>
            </a: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2C7946-46BC-CF48-A478-A7B53CFFDA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2178050"/>
            <a:ext cx="49530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52648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v"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클라이언트가 전송한 데이터 읽기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ü"/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Session</a:t>
            </a:r>
          </a:p>
          <a:p>
            <a:pPr marL="1200150" lvl="2" indent="-285750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l"/>
            </a:pP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Session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기술은 웹 브라우저를 거치지 않고 웹 서버에 있는 데이터 영역을 통해 데이터를 저장하는 방법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200150" lvl="2" indent="-285750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l"/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첫 번째 웹 컴포넌트는 웹 서버 쪽에 데이터를 저장해 놓고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그 데이터를 읽기 위해 필요한 </a:t>
            </a:r>
            <a:r>
              <a:rPr lang="en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Session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아이디만 웹 브라우저로 보내면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웹 브라우저는 아이디를 저장해 두었다가 두 번째 웹 컴포넌트를 호출할 때 웹 서버로 보내며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그 아이디를 이용하면 저장된 데이터를 찾을 수 있음</a:t>
            </a:r>
          </a:p>
        </p:txBody>
      </p:sp>
      <p:sp>
        <p:nvSpPr>
          <p:cNvPr id="8" name="제목 2">
            <a:extLst>
              <a:ext uri="{FF2B5EF4-FFF2-40B4-BE49-F238E27FC236}">
                <a16:creationId xmlns:a16="http://schemas.microsoft.com/office/drawing/2014/main" id="{65804D81-BC35-B04F-9C36-BDAB37061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9200"/>
            <a:ext cx="9144000" cy="720000"/>
          </a:xfrm>
        </p:spPr>
        <p:txBody>
          <a:bodyPr/>
          <a:lstStyle/>
          <a:p>
            <a:pPr algn="ctr"/>
            <a:r>
              <a:rPr lang="en-US" altLang="ko-KR" sz="3600" dirty="0"/>
              <a:t>Django</a:t>
            </a:r>
            <a:endParaRPr lang="ko-KR" altLang="en-US" sz="3600" dirty="0"/>
          </a:p>
        </p:txBody>
      </p:sp>
      <p:pic>
        <p:nvPicPr>
          <p:cNvPr id="6" name="_x107126056" descr="image12-028">
            <a:extLst>
              <a:ext uri="{FF2B5EF4-FFF2-40B4-BE49-F238E27FC236}">
                <a16:creationId xmlns:a16="http://schemas.microsoft.com/office/drawing/2014/main" id="{657221B9-8F45-214E-AB88-B167E29B8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15716" y="3028733"/>
            <a:ext cx="5112568" cy="24884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1913829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v"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클라이언트가 전송한 데이터 읽기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ü"/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Session</a:t>
            </a:r>
          </a:p>
          <a:p>
            <a:pPr marL="1200150" lvl="2" indent="-285750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l"/>
            </a:pP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request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객체에 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session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이라는 이름으로 생성됨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200150" lvl="2" indent="-285750"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l"/>
            </a:pPr>
            <a:r>
              <a:rPr lang="ko-KR" altLang="en-US" sz="1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디셔너리를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사용하는 형태로 사용하는 것이 가능</a:t>
            </a:r>
          </a:p>
        </p:txBody>
      </p:sp>
      <p:sp>
        <p:nvSpPr>
          <p:cNvPr id="8" name="제목 2">
            <a:extLst>
              <a:ext uri="{FF2B5EF4-FFF2-40B4-BE49-F238E27FC236}">
                <a16:creationId xmlns:a16="http://schemas.microsoft.com/office/drawing/2014/main" id="{65804D81-BC35-B04F-9C36-BDAB37061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9200"/>
            <a:ext cx="9144000" cy="720000"/>
          </a:xfrm>
        </p:spPr>
        <p:txBody>
          <a:bodyPr/>
          <a:lstStyle/>
          <a:p>
            <a:pPr algn="ctr"/>
            <a:r>
              <a:rPr lang="en-US" altLang="ko-KR" sz="3600" dirty="0"/>
              <a:t>Django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1243345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Database </a:t>
            </a:r>
            <a:r>
              <a:rPr lang="ko-KR" altLang="en-US" dirty="0"/>
              <a:t>연동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모델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(Model)</a:t>
            </a:r>
          </a:p>
          <a:p>
            <a:pPr marL="742950" lvl="2" indent="-285750" fontAlgn="base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개요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Model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은 데이터 서비스를 제공하는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Layer </a:t>
            </a: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Model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은 각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안에 기본적으로 생성되는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models.py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모듈 안에 정의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models.py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모듈 안에 하나 이상의 모델 클래스를 정의할 수 있으며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하나의 모델 클래스는 데이터베이스에서 하나의 테이블에 해당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모델은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django.db.models.Model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파생 클래스이며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모델 클래스의 각 속성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(Attribute)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은 테이블의 필드에 해당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Primary Key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 지정되지 않으면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DB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테이블 생성시 자동으로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id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 생성됨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모델 클래스는 필드를 정의하기 위해 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인스턴스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변수가 아닌 클래스 변수를 사용하는데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이는 그 변수가 테이블 필드의 내용을 갖는 것이 아니라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테이블의 컬럼 메타 데이터를 정의하는 것이기 때문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필드를 정의하는 각각의 클래스 변수는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models.CharField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(), 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models,IntegerField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(),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models.DateTimeField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(),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models.TextField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등의 각 필드 타입에 맞는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Field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클래스 객체를 생성하여 할당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Field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클래스는 여러 종류가 있는데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생성자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호출 시 필요한 옵션들을 지정할 수 있음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Field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클래스마다 반드시 지정해야 주어야 하는 옵션이 있을 수 있는데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예를 들어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CharField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와 그 서브클래스들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은 필드의 최대 길이를 나타내는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max_length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항상 지정해 주어야 함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165893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모델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(Model)</a:t>
            </a:r>
          </a:p>
          <a:p>
            <a:pPr marL="742950" lvl="2" indent="-285750" fontAlgn="base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필드 타입</a:t>
            </a: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CharField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제한된 문자열 필드 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타입로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최대 길이를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max_length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옵션에 지정해야 하고 문자열의 특별한 용도에 따라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CharField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파생클래스로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주소를 체크를 하는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EmailField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IP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주소를 체크를 하는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GenericIPAddressField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콤마로 정수를 분리한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CommaSeparatedIntegerField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특정 디렉토리의 파일 패스를 표현하는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FilePathField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URL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표현하는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URLField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등이 있음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TextField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대용량 문자열을 갖는 필드</a:t>
            </a: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IntegerField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32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비트 정수형 필드로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정수 사이즈에 따라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BigIntegerField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SmallIntegerField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사용할 수 있음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BooleanField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	 true/false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필드로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Null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허용하기 위해서는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NullBooleanField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DateTimeField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날짜와 시간을 갖는 필드로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날짜만 가질 경우는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DateField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시간만 가질 경우는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TimeField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사용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DecimalField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	 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소숫점을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갖는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decimal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필드</a:t>
            </a: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BinaryField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바이너리 데이터를 저장하는 필드</a:t>
            </a: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FileField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 업로드 필드</a:t>
            </a: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ImageField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FileField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파생클래스로서 이미지 파일인지 체크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UUIDField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UUID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저장하는 필드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ForeignKey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외래키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설정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497C62-D448-244E-98F8-570285E50B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Database </a:t>
            </a:r>
            <a:r>
              <a:rPr lang="ko-KR" altLang="en-US" dirty="0"/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46433340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모델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(Model)</a:t>
            </a:r>
          </a:p>
          <a:p>
            <a:pPr marL="742950" lvl="2" indent="-285750" fontAlgn="base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필드 옵션</a:t>
            </a: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null(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Field.null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): null=True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이면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Empty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값을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DB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NULL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저장하고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DB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Null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 허용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models.IntegerField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(null=True)</a:t>
            </a: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blank(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Field.blank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): blank=False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이면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필드가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Required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필드가 되고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Blank=True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이면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Optional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필드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models.DateTimeField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(blank=True)</a:t>
            </a: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primary_key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Field.primary_key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):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해당 필드가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Primary Key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임을 표시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-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models.CharField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max_length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=10,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primary_key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=True)</a:t>
            </a: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unique (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Field.unique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):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해당 필드가 테이블에서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Unique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함을 표시하는데 해당 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컬럼에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대해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Unique Index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생성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models.IntegerField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(unique=True)</a:t>
            </a: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default(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Field.default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):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필드의 디폴트 값을 지정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models.CharField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max_length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=2, default="WA")</a:t>
            </a: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db_column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Field.db_column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): 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컬럼명은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디폴트로 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필드명을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사용하는데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만약 다르게 쓸 경우 지정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DBF983-22D7-C246-8F73-99BF225733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Database </a:t>
            </a:r>
            <a:r>
              <a:rPr lang="ko-KR" altLang="en-US" dirty="0"/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307945799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모델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(Model)</a:t>
            </a:r>
          </a:p>
          <a:p>
            <a:pPr marL="742950" lvl="2" indent="-285750" fontAlgn="base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예시</a:t>
            </a: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테이블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4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Owner: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자동차 주인 정보</a:t>
            </a:r>
          </a:p>
          <a:p>
            <a:pPr marL="1657350" lvl="4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Brand: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자동차를 생산하는 생산업체 정보</a:t>
            </a:r>
          </a:p>
          <a:p>
            <a:pPr marL="1657350" lvl="4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Car_Model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Brand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들이 출시한 차량 정보</a:t>
            </a:r>
          </a:p>
          <a:p>
            <a:pPr marL="1657350" lvl="4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Car: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차주들이 소유하고 있는 차량의 정보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DBF983-22D7-C246-8F73-99BF225733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Database </a:t>
            </a:r>
            <a:r>
              <a:rPr lang="ko-KR" altLang="en-US" dirty="0"/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135266591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모델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(Model)</a:t>
            </a:r>
          </a:p>
          <a:p>
            <a:pPr marL="742950" lvl="2" indent="-285750" fontAlgn="base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예시</a:t>
            </a: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models.py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4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from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enum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import unique</a:t>
            </a:r>
          </a:p>
          <a:p>
            <a:pPr marL="1371600" lvl="4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from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django.db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import models</a:t>
            </a:r>
          </a:p>
          <a:p>
            <a:pPr marL="1371600" lvl="4" fontAlgn="base">
              <a:defRPr/>
            </a:pPr>
            <a:endParaRPr lang="en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4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 Owner(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models.Model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):</a:t>
            </a:r>
          </a:p>
          <a:p>
            <a:pPr marL="1371600" lvl="4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name =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models.CharField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max_length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=128, unique=True)</a:t>
            </a:r>
          </a:p>
          <a:p>
            <a:pPr marL="1371600" lvl="4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email =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models.EmailField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(unique=True)</a:t>
            </a:r>
          </a:p>
          <a:p>
            <a:pPr marL="1371600" lvl="4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phone =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models.CharField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max_length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=128)</a:t>
            </a:r>
          </a:p>
          <a:p>
            <a:pPr marL="1371600" lvl="4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</a:p>
          <a:p>
            <a:pPr marL="1371600" lvl="4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 Brand(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models.Model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):</a:t>
            </a:r>
          </a:p>
          <a:p>
            <a:pPr marL="1371600" lvl="4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brand_name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models.CharField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max_length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=128, unique=True)</a:t>
            </a:r>
          </a:p>
          <a:p>
            <a:pPr marL="1371600" lvl="4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</a:p>
          <a:p>
            <a:pPr marL="1371600" lvl="4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Car_Model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models.Model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):</a:t>
            </a:r>
          </a:p>
          <a:p>
            <a:pPr marL="1371600" lvl="4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brand =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models.ForeignKey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(Brand,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on_delete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models.CASCADE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371600" lvl="4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model_name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models.CharField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max_length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=128)</a:t>
            </a:r>
          </a:p>
          <a:p>
            <a:pPr marL="1371600" lvl="4" fontAlgn="base">
              <a:defRPr/>
            </a:pPr>
            <a:endParaRPr lang="en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4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 Car(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models.Model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):</a:t>
            </a:r>
          </a:p>
          <a:p>
            <a:pPr marL="1371600" lvl="4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car_number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models.CharField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max_length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=128)</a:t>
            </a:r>
          </a:p>
          <a:p>
            <a:pPr marL="1371600" lvl="4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owner =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models.ForeignKey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(Owner,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on_delete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models.CASCADE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371600" lvl="4" fontAlgn="base"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car_model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models.ForeignKey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Car_Model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on_delete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models.CASCADE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DBF983-22D7-C246-8F73-99BF225733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Database </a:t>
            </a:r>
            <a:r>
              <a:rPr lang="ko-KR" altLang="en-US" dirty="0"/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142600038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DB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설정</a:t>
            </a:r>
          </a:p>
          <a:p>
            <a:pPr marL="742950" lvl="2" indent="-285750" fontAlgn="base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사용하는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DB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대한 정보는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프로젝트의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settings.py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파일에 설정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프로젝트가 생성되면 기본적으로 설정되어 있는 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셋팅은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데이터베이스는 디폴트로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sqlite3 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사용하고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파일명은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/db.sqlite3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지정되어 있음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14400" lvl="3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Database</a:t>
            </a:r>
          </a:p>
          <a:p>
            <a:pPr marL="914400" lvl="3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https://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docs.djangoproject.com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en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/3.2/ref/settings/#databases</a:t>
            </a:r>
          </a:p>
          <a:p>
            <a:pPr marL="914400" lvl="3" fontAlgn="base">
              <a:defRPr/>
            </a:pP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14400" lvl="3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DATABASES = {</a:t>
            </a:r>
          </a:p>
          <a:p>
            <a:pPr marL="914400" lvl="3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'default': {</a:t>
            </a:r>
          </a:p>
          <a:p>
            <a:pPr marL="914400" lvl="3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'ENGINE': 'django.db.backends.sqlite3',</a:t>
            </a:r>
          </a:p>
          <a:p>
            <a:pPr marL="914400" lvl="3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'NAME': BASE_DIR / 'db.sqlite3',</a:t>
            </a:r>
          </a:p>
          <a:p>
            <a:pPr marL="914400" lvl="3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</a:t>
            </a:r>
          </a:p>
          <a:p>
            <a:pPr marL="914400" lvl="3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B5811B-4529-9842-98E3-43596ECFB8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Database </a:t>
            </a:r>
            <a:r>
              <a:rPr lang="ko-KR" altLang="en-US" dirty="0"/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479421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Django</a:t>
            </a:r>
            <a:endParaRPr lang="ko-KR" altLang="en-US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</a:t>
            </a: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Template –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화면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UI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정의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 클라이언트에게 반환하는 최종 응답 중 하나는 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텍스트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개발자가 응답에 사용할 *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작성하면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이를 해석해서 최종 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텍스트 응답을 생성하고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이를 클라이언트에게 전송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클라이언트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보통 웹 브라우저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응답으로 받은 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텍스트를 해석해서 우리가 보는 웹 브라우저 화면에 이를 출력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개발자가 작성하는 *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템플릿이라 부르며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여기에 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UI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모습을 작성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자체 템플릿 엔진을 갖고 있기 때문에 디자이너도 쉽게 이해할 수 있는 문법을 제공하고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화면의 디자인을 변경할 일이 생기면 디자이너는 프로그램 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로직에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상관없이 문법에 맞게 템플릿만 수정하면 되므로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디자이너와 개발자 간에 협업이 편리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제공하는 템플릿은 템플릿 태그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필터 기능을 사용하여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python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코드를 직접 사용할 수 있기 때문에 더욱 강력하고 확장하기 쉬운 구조로 되어 있음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템플릿 파일은 *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확장자를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가지며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템플릿 시스템 문법에 맞게 작성해야 하는데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유의할 점은 템플릿 파일을 적절한 디렉토리에 위치시켜야 한다는 것인데 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템플릿 파일을 찾는 방식을 이해하고 있어야 하며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그에 맞는 위치에 템플릿 파일이 위치해야 템플릿 파일을 찾을 수 있음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템플릿 파일을 찾을 때는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settings.py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파일에 설정된 항목 중 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TEMPLATES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및 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INSTALLED_APPS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지정된 앱의 디렉토리에서 검색하며 여러 개의 디렉토리를 지정할 수 있는데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지정된 순서대로 디렉토리를 검색하여 템플릿 파일을 찾음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39741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Database </a:t>
            </a:r>
            <a:r>
              <a:rPr lang="ko-KR" altLang="en-US" dirty="0"/>
              <a:t>연동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DB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설정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사용하고자 하는 데이터베이스에 따라 패키지 설치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DATABASES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에는 반드시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"default"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 설정되어야 하며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뒤에 다른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DB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설정도 추가할 수 있음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프레임워크은 현재 다음과 같은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DB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엔진을 지원하고 있는데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DB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설정의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"ENGINE"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키에 해당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DB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엔진 값을 지정할 수 있음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django.db.backends.postgresql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django.db.backends.mysql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django.db.backends.sqlite3</a:t>
            </a: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django.db.backends.oracle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14400" lvl="3" fontAlgn="base">
              <a:defRPr/>
            </a:pPr>
            <a:endParaRPr lang="ko-KR" altLang="en-US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002874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Database </a:t>
            </a:r>
            <a:r>
              <a:rPr lang="ko-KR" altLang="en-US" dirty="0"/>
              <a:t>연동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DB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설정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MySQL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mysqlclient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설치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pip install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mysqlclient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6000" lvl="3" indent="-285750" fontAlgn="base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Mac OS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설치가 되지 않는 경우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10400" lvl="3" indent="-284400" fontAlgn="base">
              <a:spcAft>
                <a:spcPts val="60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$ brew install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mysql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10400" lvl="3" indent="-284400" fontAlgn="base">
              <a:spcAft>
                <a:spcPts val="60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$ brew install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openssl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10400" lvl="3" indent="-284400" fontAlgn="base">
              <a:spcAft>
                <a:spcPts val="60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$ brew install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pkg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-config</a:t>
            </a:r>
          </a:p>
          <a:p>
            <a:pPr marL="2210400" lvl="3" indent="-284400" fontAlgn="base">
              <a:spcAft>
                <a:spcPts val="60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$ pip install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mysqlclient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MySQL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대한 연결 정보를 담은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DB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설정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–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자신의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Database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설정 변경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DATABASES = {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'default': {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'ENGINE': '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django.db.backends.mysql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',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'NAME': '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adam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',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'USER': 'root',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'PASSWORD': '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wnddkd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', </a:t>
            </a:r>
            <a:endParaRPr lang="ko-KR" altLang="en-US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4" fontAlgn="base"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'HOST': '127.0.0.1',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'PORT': ''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}</a:t>
            </a:r>
          </a:p>
          <a:p>
            <a:pPr marL="1371600" lvl="4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marL="914400" lvl="3" fontAlgn="base">
              <a:defRPr/>
            </a:pPr>
            <a:endParaRPr lang="ko-KR" altLang="en-US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717801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DB Migration</a:t>
            </a:r>
          </a:p>
          <a:p>
            <a:pPr marL="742950" lvl="2" indent="-285750" fontAlgn="base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Model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클래스를 생성하고 난 후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해당 모델에 상응하는 테이블을 데이터베이스에서 생성할 수 있음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Python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모델 클래스의 수정 및 생성을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DB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적용하는 과정을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Migration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이라 부름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 기본적으로 제공하는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ORM(Object-Relational Mapping)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서비스를 통해 진행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2" indent="-285750" fontAlgn="base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모델 클래스로부터 테이블을 생성하기 위해서는 크게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Migration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준비하는 과정과 이를 적용하는 과정으로 나뉘는데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구체적으로는 다음과 같은 절차를 따름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모델 클래스로부터 테이블 스키마를 생성 혹은 수정하기 위하여 아래 명령을 실행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명령이 실행되면 해당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 App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migrations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라는 서브 디렉토리를 만들고 테이블 생성 및 수정을 위한 </a:t>
            </a:r>
            <a:r>
              <a:rPr lang="en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python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마이크레이션 파일들을 생성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4" fontAlgn="base">
              <a:spcAft>
                <a:spcPts val="600"/>
              </a:spcAft>
              <a:defRPr/>
            </a:pPr>
            <a:r>
              <a:rPr lang="en-US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python manage.py </a:t>
            </a:r>
            <a:r>
              <a:rPr lang="en-US" altLang="ko-KR" sz="1400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makemigrations</a:t>
            </a:r>
            <a:endParaRPr lang="en-US" altLang="ko-KR" sz="1400" kern="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모델 클래스로부터 실제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DB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테이블을 생성하거나 수정하기 위해 아래 명령을 실행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1600" lvl="4" fontAlgn="base">
              <a:spcAft>
                <a:spcPts val="600"/>
              </a:spcAft>
              <a:defRPr/>
            </a:pPr>
            <a:r>
              <a:rPr lang="en-US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python manage.py migrate</a:t>
            </a: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Migration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의해 생성되는 테이블은 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App</a:t>
            </a:r>
            <a:r>
              <a:rPr lang="ko-KR" altLang="en-US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명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400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ModelClass</a:t>
            </a:r>
            <a:r>
              <a:rPr lang="ko-KR" altLang="en-US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명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의 형식으로 생성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EB83DF-7C58-DE48-8CD9-EE920355D5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Database </a:t>
            </a:r>
            <a:r>
              <a:rPr lang="ko-KR" altLang="en-US" dirty="0"/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399401954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876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MySQL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CRUD</a:t>
            </a: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MariaDB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접속해서 샘플 데이터 작성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–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테이블 이름은 </a:t>
            </a:r>
            <a:r>
              <a:rPr lang="ko-KR" altLang="en-US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자신의 </a:t>
            </a:r>
            <a:r>
              <a:rPr lang="en-US" altLang="ko-KR" sz="1400" kern="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App_item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으로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작성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14400" lvl="3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itstudy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marL="914400" lvl="3" fontAlgn="base">
              <a:defRPr/>
            </a:pP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14400" lvl="3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 TABLE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myweb_item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</a:p>
          <a:p>
            <a:pPr marL="914400" lvl="3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itemid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marL="914400" lvl="3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itemname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VARCHAR(20),</a:t>
            </a:r>
          </a:p>
          <a:p>
            <a:pPr marL="914400" lvl="3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price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marL="914400" lvl="3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description VARCHAR(50),</a:t>
            </a:r>
          </a:p>
          <a:p>
            <a:pPr marL="914400" lvl="3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pictureurl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VARCHAR(20),</a:t>
            </a:r>
          </a:p>
          <a:p>
            <a:pPr marL="914400" lvl="3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PRIMARY KEY (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itemid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914400" lvl="3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marL="914400" lvl="3" fontAlgn="base">
              <a:defRPr/>
            </a:pP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14400" lvl="3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insert into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myweb_item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values(1, 'Lemon', 500, 'Vitamin-A', '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lemon.jpg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'); </a:t>
            </a:r>
          </a:p>
          <a:p>
            <a:pPr marL="914400" lvl="3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insert into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myweb_item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values(2, 'Orange', 1500, 'Vitamin-B', '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orange.jpg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'); </a:t>
            </a:r>
          </a:p>
          <a:p>
            <a:pPr marL="914400" lvl="3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insert into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myweb_item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values(3, 'Kiwi', 2000, 'Vitamin-C', '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kiwi.jpg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'); </a:t>
            </a:r>
          </a:p>
          <a:p>
            <a:pPr marL="914400" lvl="3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insert into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myweb_item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values(4, 'Grape', 1000, 'Vitamin-D', '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grape.jpg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'); </a:t>
            </a:r>
          </a:p>
          <a:p>
            <a:pPr marL="914400" lvl="3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insert into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myweb_item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values(5, 'Strawberry', 2000, 'Vitamin-E', '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strawberry.jpg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'); </a:t>
            </a:r>
          </a:p>
          <a:p>
            <a:pPr marL="914400" lvl="3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insert into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myweb_item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values(6, 'Mandarin', 300, 'Vitamin-F', '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mandarin.jpg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'); </a:t>
            </a:r>
          </a:p>
          <a:p>
            <a:pPr marL="914400" lvl="3" fontAlgn="base">
              <a:defRPr/>
            </a:pP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14400" lvl="3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commit;</a:t>
            </a:r>
          </a:p>
          <a:p>
            <a:pPr marL="914400" lvl="3" fontAlgn="base">
              <a:defRPr/>
            </a:pP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14400" lvl="3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select * from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myweb_item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39A641-AC91-974D-B453-A544A4C86A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Database </a:t>
            </a:r>
            <a:r>
              <a:rPr lang="ko-KR" altLang="en-US" dirty="0"/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183935851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MySQL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CRUD</a:t>
            </a: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myweb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/models.py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파일에 모델 작성</a:t>
            </a:r>
          </a:p>
          <a:p>
            <a:pPr marL="914400" lvl="3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from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django.db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import models</a:t>
            </a:r>
          </a:p>
          <a:p>
            <a:pPr marL="914400" lvl="3" fontAlgn="base">
              <a:spcAft>
                <a:spcPct val="0"/>
              </a:spcAft>
              <a:defRPr/>
            </a:pP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14400" lvl="3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class Item(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models.Model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):</a:t>
            </a:r>
          </a:p>
          <a:p>
            <a:pPr marL="914400" lvl="3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itemid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models.CharField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max_length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=50,primary_key=True)</a:t>
            </a:r>
          </a:p>
          <a:p>
            <a:pPr marL="914400" lvl="3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itemname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models.CharField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max_length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=50)</a:t>
            </a:r>
          </a:p>
          <a:p>
            <a:pPr marL="914400" lvl="3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price=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models.IntegerField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 marL="914400" lvl="3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description=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models.CharField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max_length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=50)</a:t>
            </a:r>
          </a:p>
          <a:p>
            <a:pPr marL="914400" lvl="3" fontAlgn="base">
              <a:spcAft>
                <a:spcPct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pictureurl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models.CharField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max_length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=50)</a:t>
            </a:r>
            <a:endParaRPr lang="ko-KR" altLang="en-US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30FF81-130E-854A-B206-091CEDB8A9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Database </a:t>
            </a:r>
            <a:r>
              <a:rPr lang="ko-KR" altLang="en-US" dirty="0"/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376340768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MySQL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CRUD</a:t>
            </a: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CRUD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작업</a:t>
            </a: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삽입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4" indent="-285750" fontAlgn="base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데이터를 삽입하기 위해서는 먼저 테이블에 해당하는 모델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(Model Class)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로부터 객체를 생성하고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그 객체를 가지고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save()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메서드를 호출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64F4BA-2BCF-064B-A197-D3CF3168F6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Database </a:t>
            </a:r>
            <a:r>
              <a:rPr lang="ko-KR" altLang="en-US" dirty="0"/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314404297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MySQL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CRUD</a:t>
            </a: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CRUD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작업</a:t>
            </a: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SELECT</a:t>
            </a:r>
          </a:p>
          <a:p>
            <a:pPr marL="1657350" lvl="4" indent="-285750" fontAlgn="base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모델 클래스에 대해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objects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라는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Manager(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django.db.models.Manager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객체를 자동으로 추가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4" indent="-285750" fontAlgn="base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Manager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통해 특정 데이터를 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필터링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할 수도 있고 정렬할 수도 있으며 기타 여러 기능들을 사용할 수 있음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4" indent="-285750" fontAlgn="base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데이터를 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읽어오기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위해서는 모델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클래스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.objects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사용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1657350" lvl="4" indent="-285750" fontAlgn="base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Feedback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이라는 모델의 경우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Feedback.objects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4" indent="-285750" fontAlgn="base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all():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테이블 데이터를 전부 가져오기 위해서는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Feedback.objects.all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과 같이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all()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메서드를 사용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4" indent="-285750" fontAlgn="base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Feedback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테이블의 모든 데이터의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name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컬럼을 읽기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828800" lvl="5" fontAlgn="base">
              <a:spcAft>
                <a:spcPts val="60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for f in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Feedback.objects.all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():</a:t>
            </a:r>
          </a:p>
          <a:p>
            <a:pPr marL="1828800" lvl="5" fontAlgn="base">
              <a:spcAft>
                <a:spcPts val="60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s +=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str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(f.id) + ' : ' + f.name + '\n'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64F4BA-2BCF-064B-A197-D3CF3168F6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Database </a:t>
            </a:r>
            <a:r>
              <a:rPr lang="ko-KR" altLang="en-US" dirty="0"/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89213526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MySQL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CRUD</a:t>
            </a: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CRUD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작업</a:t>
            </a: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SELECT</a:t>
            </a:r>
          </a:p>
          <a:p>
            <a:pPr marL="1657350" lvl="4" indent="-285750" fontAlgn="base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get():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하나의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Row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만을 가져오기 위해서는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get()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메서드를 사용하는데 예를 들어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아래는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Primary Key (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일반적으로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id 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컬럼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row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가져옴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828800" lvl="5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row =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Feedback.objects.get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pk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=1)</a:t>
            </a:r>
          </a:p>
          <a:p>
            <a:pPr marL="1828800" lvl="5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print(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row.name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657350" lvl="4" indent="-285750" fontAlgn="base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filter():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특정 조건에 맞는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Row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들을 가져오기 위해서는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filter()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메서드를 사용하는데 예를 들어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아래는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name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필드가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Kim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 데이터만 가져옴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828800" lvl="5" fontAlgn="base">
              <a:spcAft>
                <a:spcPts val="60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rows =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Feedback.objects.filter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(name='Kim')</a:t>
            </a:r>
          </a:p>
          <a:p>
            <a:pPr marL="1657350" lvl="4" indent="-285750" fontAlgn="base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exclude():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특정 조건을 제외한 나머지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Row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들을 가져오기 위해서는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exclude()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메서드를 사용하는데 예를 들어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아래는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name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필드가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Kim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 아닌 데이터만 가져옴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828800" lvl="5" fontAlgn="base">
              <a:spcAft>
                <a:spcPts val="60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rows =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Feedback.objects.exclude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(name='Kim')</a:t>
            </a:r>
          </a:p>
          <a:p>
            <a:pPr marL="1657350" lvl="4" indent="-285750" fontAlgn="base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count():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데이터의 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갯수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(row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세기 위해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count()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메서드를 사용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828800" lvl="5" fontAlgn="base">
              <a:spcAft>
                <a:spcPts val="60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 =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Feedback.objects.count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912344-1C1E-794E-9816-3F6D1DFC3F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Database </a:t>
            </a:r>
            <a:r>
              <a:rPr lang="ko-KR" altLang="en-US" dirty="0"/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20943914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720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MySQL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CRUD</a:t>
            </a: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CRUD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작업</a:t>
            </a: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SELECT</a:t>
            </a:r>
          </a:p>
          <a:p>
            <a:pPr marL="1657350" lvl="4" indent="-285750" fontAlgn="base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order_by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():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데이터를 키에 따라 정렬하기 위해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order_by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메서드를 사용하는데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order_by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안에는 정렬 키를 나열할 수 있으며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앞에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 붙으면 내림차순으로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아래는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기준으로 오름차순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createDate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내림차순으로 정렬</a:t>
            </a:r>
          </a:p>
          <a:p>
            <a:pPr marL="1828800" lvl="5" fontAlgn="base">
              <a:spcAft>
                <a:spcPts val="60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rows =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Feedback.objects.order_by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('id', '-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createData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')</a:t>
            </a:r>
          </a:p>
          <a:p>
            <a:pPr marL="1657350" lvl="4" indent="-285750" fontAlgn="base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distinct():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중복된 값은 하나로만 표시하기 위해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distinct()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메서드를 사용하는데 아래는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name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필드가 중복되는 경우 한번만 표시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828800" lvl="5" fontAlgn="base">
              <a:spcAft>
                <a:spcPts val="60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rows =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Feedback.objects.distinct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('name')</a:t>
            </a:r>
          </a:p>
          <a:p>
            <a:pPr marL="1657350" lvl="4" indent="-285750" fontAlgn="base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first():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들 중 첫번째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row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만을 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리턴하는데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아래는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name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필드로 정렬했을 때 첫번째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row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리턴</a:t>
            </a:r>
          </a:p>
          <a:p>
            <a:pPr marL="1828800" lvl="5" fontAlgn="base">
              <a:spcAft>
                <a:spcPts val="60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rows =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Feedback.objects.order_by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('name').first()</a:t>
            </a:r>
          </a:p>
          <a:p>
            <a:pPr marL="1657350" lvl="4" indent="-285750" fontAlgn="base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last():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데이터들 중 마지막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row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리턴하는데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아래는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name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필드로 정렬했을 때 마지막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row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리턴</a:t>
            </a:r>
          </a:p>
          <a:p>
            <a:pPr marL="1828800" lvl="5" fontAlgn="base">
              <a:spcAft>
                <a:spcPts val="60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rows =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Feedback.objects.order_by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('name').last()</a:t>
            </a:r>
          </a:p>
          <a:p>
            <a:pPr marL="742950" lvl="2" indent="-285750" fontAlgn="base"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912344-1C1E-794E-9816-3F6D1DFC3F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Database </a:t>
            </a:r>
            <a:r>
              <a:rPr lang="ko-KR" altLang="en-US" dirty="0"/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48090622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72037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dirty="0"/>
              <a:t>Database </a:t>
            </a:r>
            <a:r>
              <a:rPr lang="ko-KR" altLang="en-US" dirty="0"/>
              <a:t>연동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1340768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68760"/>
            <a:ext cx="82296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 fontAlgn="base"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MySQL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CRUD</a:t>
            </a:r>
          </a:p>
          <a:p>
            <a:pPr marL="742950" lvl="2" indent="-285750" fontAlgn="base"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CRUD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작업</a:t>
            </a: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4" indent="-285750" fontAlgn="base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UPDATE: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데이터를 수정하기 위해서는 먼저 수정할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Row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객체를 얻은 후 변경할 필드들을 수정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1657350" lvl="4" indent="-285750" fontAlgn="base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마지막에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save()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메서드를 호출되면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SQL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UPDATE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 실행되어 테이블에 데이터가 갱신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1657350" lvl="4" indent="-285750" fontAlgn="base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아래는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Feedback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객체에 이름을 변경하는 코드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828800" lvl="5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fb =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Feedback.objects.get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pk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=1)</a:t>
            </a:r>
          </a:p>
          <a:p>
            <a:pPr marL="1828800" lvl="5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fb.name = 'Park'</a:t>
            </a:r>
          </a:p>
          <a:p>
            <a:pPr marL="1828800" lvl="5" fontAlgn="base"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fb.save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 marL="1200150" lvl="3" indent="-285750" fontAlgn="base"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4" indent="-285750" fontAlgn="base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데이터를 삭제하기 위해서는 먼저 삭제할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Row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객체를 얻은 후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delete()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메서드를 호출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4" indent="-285750" fontAlgn="base">
              <a:spcAft>
                <a:spcPts val="600"/>
              </a:spcAft>
              <a:buFont typeface="Wingdings" pitchFamily="2" charset="2"/>
              <a:buChar char="u"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아래는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Feedback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객체를 삭제하는 코드</a:t>
            </a:r>
            <a:endParaRPr lang="en-US" altLang="ko-KR" sz="14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828800" lvl="5" fontAlgn="base"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fb =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Feedback.objects.get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pk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=2)</a:t>
            </a:r>
          </a:p>
          <a:p>
            <a:pPr marL="1828800" lvl="5" fontAlgn="base"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fb.delete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8582145"/>
      </p:ext>
    </p:extLst>
  </p:cSld>
  <p:clrMapOvr>
    <a:masterClrMapping/>
  </p:clrMapOvr>
</p:sld>
</file>

<file path=ppt/theme/theme1.xml><?xml version="1.0" encoding="utf-8"?>
<a:theme xmlns:a="http://schemas.openxmlformats.org/drawingml/2006/main" name="ms01_1">
  <a:themeElements>
    <a:clrScheme name="ms01_1 3">
      <a:dk1>
        <a:srgbClr val="808080"/>
      </a:dk1>
      <a:lt1>
        <a:srgbClr val="FFFFFF"/>
      </a:lt1>
      <a:dk2>
        <a:srgbClr val="FFFFFF"/>
      </a:dk2>
      <a:lt2>
        <a:srgbClr val="B2B2B2"/>
      </a:lt2>
      <a:accent1>
        <a:srgbClr val="058089"/>
      </a:accent1>
      <a:accent2>
        <a:srgbClr val="66BE0E"/>
      </a:accent2>
      <a:accent3>
        <a:srgbClr val="FFFFFF"/>
      </a:accent3>
      <a:accent4>
        <a:srgbClr val="6C6C6C"/>
      </a:accent4>
      <a:accent5>
        <a:srgbClr val="AAC0C4"/>
      </a:accent5>
      <a:accent6>
        <a:srgbClr val="5CAC0C"/>
      </a:accent6>
      <a:hlink>
        <a:srgbClr val="2CA9D0"/>
      </a:hlink>
      <a:folHlink>
        <a:srgbClr val="4841D9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s01_1 1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BFA907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AD990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4E40A4"/>
        </a:dk1>
        <a:lt1>
          <a:srgbClr val="FFFFFF"/>
        </a:lt1>
        <a:dk2>
          <a:srgbClr val="000000"/>
        </a:dk2>
        <a:lt2>
          <a:srgbClr val="CACACA"/>
        </a:lt2>
        <a:accent1>
          <a:srgbClr val="8B65E9"/>
        </a:accent1>
        <a:accent2>
          <a:srgbClr val="008080"/>
        </a:accent2>
        <a:accent3>
          <a:srgbClr val="FFFFFF"/>
        </a:accent3>
        <a:accent4>
          <a:srgbClr val="41358B"/>
        </a:accent4>
        <a:accent5>
          <a:srgbClr val="C4B8F2"/>
        </a:accent5>
        <a:accent6>
          <a:srgbClr val="007373"/>
        </a:accent6>
        <a:hlink>
          <a:srgbClr val="0066CC"/>
        </a:hlink>
        <a:folHlink>
          <a:srgbClr val="8AB15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808080"/>
        </a:dk1>
        <a:lt1>
          <a:srgbClr val="FFFFFF"/>
        </a:lt1>
        <a:dk2>
          <a:srgbClr val="FFFFFF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29282</TotalTime>
  <Words>9092</Words>
  <Application>Microsoft Macintosh PowerPoint</Application>
  <PresentationFormat>화면 슬라이드 쇼(4:3)</PresentationFormat>
  <Paragraphs>1264</Paragraphs>
  <Slides>125</Slides>
  <Notes>123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125</vt:i4>
      </vt:variant>
    </vt:vector>
  </HeadingPairs>
  <TitlesOfParts>
    <vt:vector size="132" baseType="lpstr">
      <vt:lpstr>Malgun Gothic</vt:lpstr>
      <vt:lpstr>Malgun Gothic</vt:lpstr>
      <vt:lpstr>Arial</vt:lpstr>
      <vt:lpstr>Courier New</vt:lpstr>
      <vt:lpstr>Wingdings</vt:lpstr>
      <vt:lpstr>ms01_1</vt:lpstr>
      <vt:lpstr>Image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Django</vt:lpstr>
      <vt:lpstr>Database 연동</vt:lpstr>
      <vt:lpstr>Database 연동</vt:lpstr>
      <vt:lpstr>Database 연동</vt:lpstr>
      <vt:lpstr>Database 연동</vt:lpstr>
      <vt:lpstr>Database 연동</vt:lpstr>
      <vt:lpstr>Database 연동</vt:lpstr>
      <vt:lpstr>Database 연동</vt:lpstr>
      <vt:lpstr>Database 연동</vt:lpstr>
      <vt:lpstr>Database 연동</vt:lpstr>
      <vt:lpstr>Database 연동</vt:lpstr>
      <vt:lpstr>Database 연동</vt:lpstr>
      <vt:lpstr>Database 연동</vt:lpstr>
      <vt:lpstr>Database 연동</vt:lpstr>
      <vt:lpstr>Database 연동</vt:lpstr>
      <vt:lpstr>Database 연동</vt:lpstr>
      <vt:lpstr>Database 연동</vt:lpstr>
      <vt:lpstr>Database 연동</vt:lpstr>
      <vt:lpstr>Database 연동</vt:lpstr>
      <vt:lpstr>Database 연동</vt:lpstr>
      <vt:lpstr>Database 연동</vt:lpstr>
      <vt:lpstr>Database 연동</vt:lpstr>
      <vt:lpstr>Database 연동</vt:lpstr>
      <vt:lpstr>Database 연동</vt:lpstr>
      <vt:lpstr>Database 연동</vt:lpstr>
      <vt:lpstr>Database 연동</vt:lpstr>
      <vt:lpstr>Database 연동</vt:lpstr>
      <vt:lpstr>Database 연동</vt:lpstr>
      <vt:lpstr>Database 연동</vt:lpstr>
      <vt:lpstr>Database 연동</vt:lpstr>
      <vt:lpstr>Database 연동</vt:lpstr>
      <vt:lpstr>Database 연동</vt:lpstr>
      <vt:lpstr>Database 연동</vt:lpstr>
      <vt:lpstr>Database 연동</vt:lpstr>
      <vt:lpstr>Database 연동</vt:lpstr>
      <vt:lpstr>Database 연동</vt:lpstr>
      <vt:lpstr>Database 연동</vt:lpstr>
      <vt:lpstr>Database 연동</vt:lpstr>
      <vt:lpstr>Database 연동</vt:lpstr>
      <vt:lpstr>JSON 출력</vt:lpstr>
      <vt:lpstr>JSON 출력</vt:lpstr>
      <vt:lpstr>JSON 출력</vt:lpstr>
      <vt:lpstr>JSON 출력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Teresa</dc:creator>
  <cp:lastModifiedBy>Microsoft Office User</cp:lastModifiedBy>
  <cp:revision>994</cp:revision>
  <dcterms:created xsi:type="dcterms:W3CDTF">2010-03-14T12:09:21Z</dcterms:created>
  <dcterms:modified xsi:type="dcterms:W3CDTF">2023-12-21T08:21:26Z</dcterms:modified>
</cp:coreProperties>
</file>