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60" r:id="rId2"/>
    <p:sldId id="604" r:id="rId3"/>
    <p:sldId id="972" r:id="rId4"/>
    <p:sldId id="973" r:id="rId5"/>
    <p:sldId id="1137" r:id="rId6"/>
    <p:sldId id="974" r:id="rId7"/>
    <p:sldId id="1138" r:id="rId8"/>
    <p:sldId id="1139" r:id="rId9"/>
    <p:sldId id="976" r:id="rId10"/>
    <p:sldId id="977" r:id="rId11"/>
    <p:sldId id="978" r:id="rId12"/>
    <p:sldId id="979" r:id="rId13"/>
    <p:sldId id="1089" r:id="rId14"/>
    <p:sldId id="980" r:id="rId15"/>
    <p:sldId id="981" r:id="rId16"/>
    <p:sldId id="982" r:id="rId17"/>
    <p:sldId id="983" r:id="rId18"/>
    <p:sldId id="984" r:id="rId19"/>
    <p:sldId id="985" r:id="rId20"/>
    <p:sldId id="986" r:id="rId21"/>
    <p:sldId id="989" r:id="rId22"/>
    <p:sldId id="987" r:id="rId23"/>
    <p:sldId id="1010" r:id="rId24"/>
    <p:sldId id="988" r:id="rId25"/>
    <p:sldId id="990" r:id="rId26"/>
    <p:sldId id="1090" r:id="rId27"/>
    <p:sldId id="991" r:id="rId28"/>
    <p:sldId id="992" r:id="rId29"/>
    <p:sldId id="994" r:id="rId30"/>
    <p:sldId id="995" r:id="rId31"/>
    <p:sldId id="1091" r:id="rId32"/>
    <p:sldId id="997" r:id="rId33"/>
    <p:sldId id="998" r:id="rId34"/>
    <p:sldId id="999" r:id="rId35"/>
    <p:sldId id="1000" r:id="rId36"/>
    <p:sldId id="993" r:id="rId37"/>
    <p:sldId id="1001" r:id="rId38"/>
    <p:sldId id="1002" r:id="rId39"/>
    <p:sldId id="1003" r:id="rId40"/>
    <p:sldId id="1005" r:id="rId41"/>
    <p:sldId id="1006" r:id="rId42"/>
    <p:sldId id="1007" r:id="rId43"/>
    <p:sldId id="1008" r:id="rId44"/>
    <p:sldId id="1009" r:id="rId45"/>
    <p:sldId id="1092" r:id="rId46"/>
    <p:sldId id="1094" r:id="rId47"/>
    <p:sldId id="1095" r:id="rId48"/>
    <p:sldId id="1096" r:id="rId49"/>
    <p:sldId id="1097" r:id="rId50"/>
    <p:sldId id="1098" r:id="rId51"/>
    <p:sldId id="1099" r:id="rId52"/>
    <p:sldId id="1100" r:id="rId53"/>
    <p:sldId id="1101" r:id="rId54"/>
    <p:sldId id="1102" r:id="rId55"/>
    <p:sldId id="1103" r:id="rId56"/>
    <p:sldId id="1104" r:id="rId57"/>
    <p:sldId id="1105" r:id="rId58"/>
    <p:sldId id="1106" r:id="rId59"/>
    <p:sldId id="1107" r:id="rId60"/>
    <p:sldId id="1108" r:id="rId61"/>
    <p:sldId id="1109" r:id="rId62"/>
    <p:sldId id="1110" r:id="rId63"/>
    <p:sldId id="1111" r:id="rId64"/>
    <p:sldId id="1112" r:id="rId65"/>
    <p:sldId id="1113" r:id="rId66"/>
    <p:sldId id="1114" r:id="rId67"/>
    <p:sldId id="1116" r:id="rId68"/>
    <p:sldId id="1117" r:id="rId69"/>
    <p:sldId id="1118" r:id="rId70"/>
    <p:sldId id="1119" r:id="rId71"/>
    <p:sldId id="1120" r:id="rId72"/>
    <p:sldId id="1121" r:id="rId73"/>
    <p:sldId id="1122" r:id="rId74"/>
    <p:sldId id="1123" r:id="rId75"/>
    <p:sldId id="1124" r:id="rId76"/>
    <p:sldId id="1125" r:id="rId77"/>
    <p:sldId id="1126" r:id="rId78"/>
    <p:sldId id="1127" r:id="rId79"/>
    <p:sldId id="1128" r:id="rId80"/>
    <p:sldId id="1129" r:id="rId81"/>
    <p:sldId id="1130" r:id="rId82"/>
    <p:sldId id="1131" r:id="rId83"/>
    <p:sldId id="1132" r:id="rId84"/>
    <p:sldId id="1133" r:id="rId85"/>
    <p:sldId id="1135" r:id="rId86"/>
    <p:sldId id="1134" r:id="rId87"/>
    <p:sldId id="1136" r:id="rId8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8" autoAdjust="0"/>
    <p:restoredTop sz="94660"/>
  </p:normalViewPr>
  <p:slideViewPr>
    <p:cSldViewPr>
      <p:cViewPr varScale="1">
        <p:scale>
          <a:sx n="121" d="100"/>
          <a:sy n="121" d="100"/>
        </p:scale>
        <p:origin x="16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7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02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214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95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272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402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594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359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283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853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84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791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861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832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782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758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464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220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880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148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209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04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1625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4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723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56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582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561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5957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717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336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428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61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4428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9250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3389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0505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275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8407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0714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6209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3058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7730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37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5476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1336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3709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3002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0351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3762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2733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0472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7667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4149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37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6581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6781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0458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7541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4184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113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959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2202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578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7313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698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2570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3714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0314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3545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1151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6860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56005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4203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8840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1943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22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02704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7978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4576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99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0144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96655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9186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76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1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2024. 1. 26.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example/hell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example/fbv/book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example/fbv/book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uglascrockford/JSON-js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uglascrockford/JSON-js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axios-http.com/kr/docs/intro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/>
              <a:t>REST 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가상 환경 생성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필요한 패키지 설치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pip install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pip install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djangorestframework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pip install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mysqlclient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와 앱 생성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생성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-admin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startproject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apiserver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.</a:t>
            </a:r>
          </a:p>
          <a:p>
            <a:pPr marL="11988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 생성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python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manage.py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startapp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apiapp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23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settings.py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pathlib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import Path</a:t>
            </a: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Build paths inside the project like this: BASE_DIR / 'subdir'.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BASE_DIR = Path(__file__).resolve().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parent.parent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SECURITY WARNING: keep the secret key used in production secret!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SECRET_KEY =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-insecure-=5!6(l=%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(=f5uf2l+w7f4&amp;h5)%d_k9_x$2+i1gto0%@1&amp;hyj"</a:t>
            </a: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SECURITY WARNING: don't run with debug turned on in production!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DEBUG = True</a:t>
            </a: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ALLOWED_HOSTS = []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62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settings.py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INSTALLED_APPS = [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django.contrib.admin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django.contrib.auth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django.contrib.contenttypes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django.contrib.sessions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django.contrib.messages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django.contrib.staticfiles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rest_framework</a:t>
            </a: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apiapp</a:t>
            </a: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91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settings.py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MIDDLEWARE = [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django.middleware.security.SecurityMiddleware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django.contrib.sessions.middleware.SessionMiddleware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django.middleware.common.CommonMiddleware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django.middleware.csrf.CsrfViewMiddleware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django.contrib.auth.middleware.AuthenticationMiddleware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django.contrib.messages.middleware.MessageMiddleware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django.middleware.clickjacking.XFrameOptionsMiddleware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52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settings.py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ROOT_URLCONF =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apiserver.urls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TEMPLATES = [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{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"BACKEND":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django.template.backends.django.DjangoTemplates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"DIRS": [],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"APP_DIRS": True,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"OPTIONS": {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context_processors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": [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django.template.context_processors.debug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django.template.context_processors.request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django.contrib.auth.context_processors.auth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django.contrib.messages.context_processors.messages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],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},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},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WSGI_APPLICATION =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apiserver.wsgi.application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56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settings.py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Database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https://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docs.djangoproject.com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/4.1/ref/settings/#databases</a:t>
            </a: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DATABASES = {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'default': {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'ENGINE': '</a:t>
            </a:r>
            <a:r>
              <a:rPr lang="en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django.db.backends.mysql</a:t>
            </a: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'NAME': '</a:t>
            </a:r>
            <a:r>
              <a:rPr lang="en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adam</a:t>
            </a: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'USER': 'root',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'PASSWORD': '</a:t>
            </a:r>
            <a:r>
              <a:rPr lang="en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wnddkd</a:t>
            </a: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',</a:t>
            </a:r>
            <a:endParaRPr lang="ko-KR" altLang="en-US" sz="14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ko-KR" altLang="en-US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</a:t>
            </a:r>
            <a:r>
              <a:rPr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HOST': '127.0.0.1',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'PORT': ''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}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42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settings.py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Password validation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https://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docs.djangoproject.com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/4.1/ref/settings/#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auth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-password-validators</a:t>
            </a: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AUTH_PASSWORD_VALIDATORS = [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{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"NAME": "django.contrib.auth.password_validation.UserAttributeSimilarityValidator",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},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{"NAME": "django.contrib.auth.password_validation.MinimumLengthValidator",},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{"NAME": "django.contrib.auth.password_validation.CommonPasswordValidator",},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{"NAME": "django.contrib.auth.password_validation.NumericPasswordValidator",},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25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settings.py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Internationalization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https://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docs.djangoproject.com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/4.1/topics/i18n/</a:t>
            </a: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LANGUAGE_CODE =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-us"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TIME_ZONE = "</a:t>
            </a: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Asia/Seoul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USE_I18N = True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USE_TZ = True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Static files (CSS, JavaScript, Images)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https://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docs.djangoproject.com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/4.1/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howto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/static-files/</a:t>
            </a: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STATIC_URL = "static/"</a:t>
            </a: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Default primary key field type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https://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docs.djangoproject.com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/4.1/ref/settings/#default-auto-field</a:t>
            </a: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DEFAULT_AUTO_FIELD = 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django.db.models.BigAutoField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0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요청 처리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처리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44350" lvl="2" indent="-285750" latinLnBrk="0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프로젝트의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urls.py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파일을 수정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598850" lvl="2" indent="-284400" latinLnBrk="0"/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django.urls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import path</a:t>
            </a: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include</a:t>
            </a:r>
          </a:p>
          <a:p>
            <a:pPr marL="1598850" lvl="2" indent="-284400" latinLnBrk="0"/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import admin</a:t>
            </a:r>
          </a:p>
          <a:p>
            <a:pPr marL="1598850" lvl="2" indent="-284400" latinLnBrk="0"/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598850" lvl="2" indent="-284400" latinLnBrk="0"/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#example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시작하는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api.app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urls.py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파일에서 처리하도록 설정</a:t>
            </a:r>
          </a:p>
          <a:p>
            <a:pPr marL="1598850" lvl="2" indent="-284400" latinLnBrk="0"/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urlpatterns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= [</a:t>
            </a:r>
          </a:p>
          <a:p>
            <a:pPr marL="1598850" lvl="2" indent="-284400" latinLnBrk="0"/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path("admin/",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admin.site.urls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),</a:t>
            </a:r>
          </a:p>
          <a:p>
            <a:pPr marL="1598850" lvl="2" indent="-284400" latinLnBrk="0"/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path("example/", include("</a:t>
            </a:r>
            <a:r>
              <a:rPr lang="en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apiapp.urls</a:t>
            </a: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"))</a:t>
            </a:r>
          </a:p>
          <a:p>
            <a:pPr marL="1598850" lvl="2" indent="-284400" latinLnBrk="0"/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88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요청 처리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apiapp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앱에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urls.py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파일을 추가하고 작성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django.urls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import path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 .views import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helloAPI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urlpatterns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= [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path("hello/",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helloAPI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),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1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API(Application Programming Interface)</a:t>
            </a:r>
          </a:p>
          <a:p>
            <a:pPr marL="77605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개념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761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프로그램과 프로그램을 연결시켜주는 매개체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761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프로그램끼리 통신을 하기 위해선 프로그램을 만드는 개발자가 해당 프로그램이 잘 통신할 수 있도록 규칙들을 잘 설계하는 게 중요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761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접근할 프로그램의 규칙이 잘 짜이지 않고 복잡한 경우 나 프로그램 보안 상 외부에서 누구나 사용할 수 없고 제한된 기능들을 간접적으로 제공하고 싶을 때 이용하는 경우가 많음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322025" indent="-285750" eaLnBrk="1" latin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REST API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CD15B1-738A-D841-BE67-523810B2E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72" y="3433812"/>
            <a:ext cx="6419056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요청 처리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apiapp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앱에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views.py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파일에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helloAPI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작성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rest_framework.response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import Response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rest_framework.decorators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import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api_view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@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api_view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(['GET'])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def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helloAPI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(request):</a:t>
            </a:r>
          </a:p>
          <a:p>
            <a:pPr marL="1198800" lvl="1" indent="-284400" latinLnBrk="0">
              <a:spcBef>
                <a:spcPts val="0"/>
              </a:spcBef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return Response("hello world!")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27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요청 처리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lvl="1" indent="-28440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Response</a:t>
            </a:r>
          </a:p>
          <a:p>
            <a:pPr marL="1144350" lvl="2" indent="-284400" latinLnBrk="0">
              <a:spcAft>
                <a:spcPts val="600"/>
              </a:spcAft>
              <a:buFont typeface="Wingdings" pitchFamily="2" charset="2"/>
              <a:buChar char="l"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응답 결과를 위한 클래스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144350" lvl="2" indent="-284400" latinLnBrk="0">
              <a:spcAft>
                <a:spcPts val="600"/>
              </a:spcAft>
              <a:buFont typeface="Wingdings" pitchFamily="2" charset="2"/>
              <a:buChar char="l"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객체 생성 시 첫번째 매개변수는 전달할 데이터이고 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status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는 상태 코드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144350" lvl="2" indent="-284400" latinLnBrk="0">
              <a:spcAft>
                <a:spcPts val="600"/>
              </a:spcAft>
              <a:buFont typeface="Wingdings" pitchFamily="2" charset="2"/>
              <a:buChar char="l"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주요 상태 코드 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657350" lvl="2" indent="-284400" latinLnBrk="0">
              <a:spcAft>
                <a:spcPts val="600"/>
              </a:spcAft>
              <a:buFont typeface="Wingdings" pitchFamily="2" charset="2"/>
              <a:buChar char="u"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200: OK</a:t>
            </a:r>
          </a:p>
          <a:p>
            <a:pPr marL="1657350" lvl="2" indent="-284400" latinLnBrk="0">
              <a:spcAft>
                <a:spcPts val="600"/>
              </a:spcAft>
              <a:buFont typeface="Wingdings" pitchFamily="2" charset="2"/>
              <a:buChar char="u"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201: Created –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요청은 처리되어서 새로운 리소스를 생성</a:t>
            </a:r>
          </a:p>
          <a:p>
            <a:pPr marL="1657350" lvl="2" indent="-284400" latinLnBrk="0">
              <a:spcAft>
                <a:spcPts val="600"/>
              </a:spcAft>
              <a:buFont typeface="Wingdings" pitchFamily="2" charset="2"/>
              <a:buChar char="u"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202: Accepted –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요청은 접수했지만 처리가 완료되지 않음</a:t>
            </a:r>
          </a:p>
          <a:p>
            <a:pPr marL="1657350" lvl="2" indent="-284400" latinLnBrk="0">
              <a:spcAft>
                <a:spcPts val="600"/>
              </a:spcAft>
              <a:buFont typeface="Wingdings" pitchFamily="2" charset="2"/>
              <a:buChar char="u"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3xx: Redirection –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클라이언트는 요청을 마치기 위해서 추가적인 동작을 수행 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657350" lvl="2" indent="-284400" latinLnBrk="0">
              <a:spcAft>
                <a:spcPts val="600"/>
              </a:spcAft>
              <a:buFont typeface="Wingdings" pitchFamily="2" charset="2"/>
              <a:buChar char="u"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301: Moved Permanently –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지정한 리소스가 새로운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URI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 이동</a:t>
            </a:r>
          </a:p>
          <a:p>
            <a:pPr marL="1657350" lvl="2" indent="-284400" latinLnBrk="0">
              <a:spcAft>
                <a:spcPts val="600"/>
              </a:spcAft>
              <a:buFont typeface="Wingdings" pitchFamily="2" charset="2"/>
              <a:buChar char="u"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303: See Other –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다른 위치로 요청</a:t>
            </a:r>
          </a:p>
          <a:p>
            <a:pPr marL="1657350" lvl="2" indent="-284400" latinLnBrk="0">
              <a:spcAft>
                <a:spcPts val="600"/>
              </a:spcAft>
              <a:buFont typeface="Wingdings" pitchFamily="2" charset="2"/>
              <a:buChar char="u"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307: Temporary Redirect –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임시로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리다이렉션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요청이 필요</a:t>
            </a:r>
          </a:p>
          <a:p>
            <a:pPr marL="1657350" lvl="2" indent="-284400" latinLnBrk="0">
              <a:spcAft>
                <a:spcPts val="600"/>
              </a:spcAft>
              <a:buFont typeface="Wingdings" pitchFamily="2" charset="2"/>
              <a:buChar char="u"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400: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잘못된 요청</a:t>
            </a:r>
          </a:p>
          <a:p>
            <a:pPr marL="1657350" lvl="2" indent="-284400" latinLnBrk="0">
              <a:spcAft>
                <a:spcPts val="600"/>
              </a:spcAft>
              <a:buFont typeface="Wingdings" pitchFamily="2" charset="2"/>
              <a:buChar char="u"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401: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권한이 없음</a:t>
            </a:r>
          </a:p>
          <a:p>
            <a:pPr marL="1657350" lvl="2" indent="-284400" latinLnBrk="0">
              <a:spcAft>
                <a:spcPts val="600"/>
              </a:spcAft>
              <a:buFont typeface="Wingdings" pitchFamily="2" charset="2"/>
              <a:buChar char="u"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403: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권한 처리 이외의 사유로 리소스에 대한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엑세스가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금지</a:t>
            </a:r>
          </a:p>
          <a:p>
            <a:pPr marL="1657350" lvl="2" indent="-284400" latinLnBrk="0">
              <a:spcAft>
                <a:spcPts val="600"/>
              </a:spcAft>
              <a:buFont typeface="Wingdings" pitchFamily="2" charset="2"/>
              <a:buChar char="u"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404: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지정한 리소스를 찾을 수 없는 경우</a:t>
            </a:r>
          </a:p>
          <a:p>
            <a:pPr marL="1657350" lvl="2" indent="-284400" latinLnBrk="0">
              <a:spcAft>
                <a:spcPts val="600"/>
              </a:spcAft>
              <a:buFont typeface="Wingdings" pitchFamily="2" charset="2"/>
              <a:buChar char="u"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500: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내부 서버 오류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65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요청 처리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실행 흐 브라우저에서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  <a:hlinkClick r:id="rId3"/>
              </a:rPr>
              <a:t>http://127.0.0.1:8000/example/hello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 접속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90B026-9CB7-B543-A356-DEF702350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04864"/>
            <a:ext cx="6660232" cy="32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59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요청 처리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Django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와 다른 점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실행 화면에 보이는 부분이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의 헤더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는 웹의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Front End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와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Back End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간 요청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응답을 위한 프로토콜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가 요청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응답을 할 때 누구나 같은 방식으로 통신을 하기 때문에 통일된 규격이 필요하고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그 규격 내에 있는 주요 정보를 담아 놓는 것이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의 헤더인데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뿐만 아니라 모든 프로토콜에 공통적으로 해당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의 경우 요청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응답 에 대한 결과 상태 및 데이터의 타입 등을 포함하는데 상태 코드가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헤더에 포함되는 내용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DRF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는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Response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 제공하는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의 형태로 결과물을 전송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템플릿의 형태가 아닌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JSON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과 같은 형태의 응답을 제공하게 되는데 이 경우 템플릿을 대신할 무언가가 필요하게 되는데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DRF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에서는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Serializer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가 그 역할을 수행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39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요청 처리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Serializer(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직렬화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</a:p>
          <a:p>
            <a:pPr marL="1198800" indent="-285750" eaLnBrk="1" latin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을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데이터로 변환하는 작업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5750" eaLnBrk="1" latin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데이터는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Python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객체의 형태라서 이 데이터를 클라이언트에게 직접 전송하게 되면 클라이언트가 해석을 할 수 없기 때문에 클라이언트에게 데이터를 전송할 때는 데이터를 표현하는 공통된 방식 중의 하나인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문자열로 변환해서 전달해야 하는데 이렇게 객체를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문자열로 변환하는 작업이 직렬화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5750" eaLnBrk="1" latin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반대로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문자열을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의 형태로 변경하는 것이 역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직렬화인데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이 작업은 클라이언트가 문자열로 데이터를 전송하는 경우 서버가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의 형태로 변경해서 사용하는 작업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Django REST Framework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31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모델 생성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도서 정보를 위한 모델을 생성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–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apiapp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model.py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django.db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import models</a:t>
            </a:r>
          </a:p>
          <a:p>
            <a:pPr marL="1198800" indent="-28440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class Book(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models.Model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bid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models.IntegerField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primary_key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=True)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title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models.CharField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max_length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=50)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author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models.CharField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max_length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=50)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category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models.CharField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max_length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=50)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pages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models.IntegerField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price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models.IntegerField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published_date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models.DateField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</a:t>
            </a:r>
          </a:p>
          <a:p>
            <a:pPr marL="1198800" indent="-284400" eaLnBrk="1" hangingPunct="1">
              <a:spcAft>
                <a:spcPts val="600"/>
              </a:spcAft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description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models.TextField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56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모델 생성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도서 정보를 위한 모델을 생성하기 위한 명령 수행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200150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python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manage.py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makemigrations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apiapp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200150" indent="-285750" eaLnBrk="1" hangingPunct="1"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python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manage.py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migrate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75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모델 생성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확인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desc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apiapp_book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DC8BF3-D3F3-5C44-91B0-3440E806E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436366"/>
            <a:ext cx="6870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9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직렬화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apiapp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애플리케이션 디렉토리에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serializers.py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rest_framework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import serializers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.models import Book</a:t>
            </a:r>
          </a:p>
          <a:p>
            <a:pPr marL="1198800" indent="-28440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class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BookSerializer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serializers.ModelSerializer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class Meta: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model = Book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fields = ['bid', 'title', 'author', 'category', 'pages', 'price', 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published_date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 'description',]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13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처리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views.py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요청을 처리하는 함수를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rest_framework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import status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rest_framework.response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import Response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rest_framework.decorators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import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api_view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rest_framework.generics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import get_object_or_404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.models import Book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.serializers import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BookSerializer</a:t>
            </a:r>
            <a:endParaRPr kumimoji="0"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@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api_view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(['GET'])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def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helloAPI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(request):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return Response("hello world!")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68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API(Application Programming Interface)</a:t>
            </a:r>
          </a:p>
          <a:p>
            <a:pPr marL="77605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개념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761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대신할 프로그램의 기능들을 미리 정리해서 규칙을 잘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세워둔다면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클라이언트는 접근할 프로그램을 모르더라도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이용해 손쉽게 통신을 할 수 있음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REST API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95DCC6-724B-554E-8DC4-3BA26B328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10" y="2636912"/>
            <a:ext cx="682558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09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처리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views.py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요청을 처리하는 함수를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@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api_view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(['GET', 'POST'])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#GET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방식으로 요청할 때는 모든 데이터를 가져와서 </a:t>
            </a:r>
            <a:r>
              <a:rPr kumimoji="0"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리턴하고</a:t>
            </a:r>
            <a:endParaRPr kumimoji="0"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#POST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방식으로 요청한 경우에는 데이터를 추가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def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booksAPI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(request):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if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request.method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== 'GET':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books =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Book.objects.all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serializer =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BookSerializer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(books, many=True)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return Response(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serializer.data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status=status.HTTP_200_OK)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elif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request.method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== 'POST':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serializer =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BookSerializer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(data=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request.data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if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serializer.is_valid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serializer.save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  return Response(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serializer.data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status=status.HTTP_201_CREATED)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return Response(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serializer.errors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status=status.HTTP_400_BAD_REQUEST)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27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처리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views.py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요청을 처리하는 함수를 작성</a:t>
            </a:r>
            <a:endParaRPr kumimoji="0"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#bid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에 해당하는 하나의 데이터를 찾아서 리턴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@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api_view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(['GET'])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def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bookAPI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(request, bid):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book = get_object_or_404(Book, bid=bid)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serializer =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BookSerializer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(book)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return Response(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serializer.data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status=status.HTTP_200_OK)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77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연결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apiapp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urls.py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요청을 처리하는 함수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와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을 연결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django.urls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import path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.views import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helloAPI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bookAPI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booksAPI</a:t>
            </a:r>
            <a:endParaRPr kumimoji="0"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endParaRPr kumimoji="0"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urlpatterns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[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path("hello/",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helloAPI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),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path("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fbv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/books/",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booksAPI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),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path("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fbv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/book/&lt;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int:bid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&gt;/",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bookAPI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),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]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51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실행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실행 한 후 브라우저에서 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  <a:hlinkClick r:id="rId3"/>
              </a:rPr>
              <a:t>http://127.0.0.1:8000/example/fbv/books/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를 요청해서 입력 후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POST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클릭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545A0-0D4F-FC44-BC69-35AFFAA5C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6110"/>
            <a:ext cx="7959996" cy="417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1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실행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실행 한 후 브라우저에서 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  <a:hlinkClick r:id="rId3"/>
              </a:rPr>
              <a:t>http://127.0.0.1:8000/example/fbv/books/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요청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00F240-AA79-834F-9E1B-49ABE05B3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2185417"/>
            <a:ext cx="7524328" cy="288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48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실행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실행 한 후 브라우저에서 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http://127.0.0.1:8000/example/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fbv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/book/1/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요청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D58DD9-E6DC-3846-8F0C-544EAD89F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2" y="2116178"/>
            <a:ext cx="6876256" cy="30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42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사용자의 요청 처리 방식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뷰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사용자의 요청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의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로직을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처리하는 방식에는 함수 와 클래스를 사용하는 방식이 있음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함수로 처리하는 뷰를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Function Based View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라고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하고 클래스로 처리하는 뷰를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Class Based View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라고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부름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함수형 뷰는 상단에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@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api_view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이용해서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위한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생성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클래스 형 뷰는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method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처리 방식에 따라 메서드를 다르게 해서 처리하고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과 연결할 때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as_view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라는 함수를 이용해서 처리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027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클래스 형 뷰 사용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views.py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클래스 형 처리 내용 추가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rest_framework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import generics,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mixins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class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BooksAPIMixins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mixins.ListModelMixin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mixins.CreateModelMixin,generics.GenericAPIView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queryset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Book.objects.all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serializer_class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BookSerializer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def get(self, request, 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**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kwargs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self.list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(request, 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**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kwargs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def post(self, request, 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**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kwargs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self.create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(request, 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**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kwargs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61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클래스 형 뷰 사용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indent="-285750" eaLnBrk="1" latin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views.py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클래스 형 처리 내용 추가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class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BookAPIMixins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mixins.RetrieveModelMixin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mixins.UpdateModelMixin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mixins.DestroyModelMixin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generics.GenericAPIView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queryset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Book.objects.all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serializer_class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BookSerializer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lookup_field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'bid'</a:t>
            </a:r>
          </a:p>
          <a:p>
            <a:pPr marL="1198800" indent="-28440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def get(self, request, 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**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kwargs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self.retrieve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(request, 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**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kwargs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def put(self, request, 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**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kwargs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self.update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(request, 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**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kwargs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def delete(self, request, 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**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kwargs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):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self.destroy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(request, 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**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kwargs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29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클래스 형 뷰 사용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apiapp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urls.py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클래스 형 처리 내용을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과 연결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django.urls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import path, include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from .views import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helloAPI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bookAPI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booksAPI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BooksAPIMixins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BookAPIMixins</a:t>
            </a:r>
            <a:endParaRPr kumimoji="0"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urlpatterns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[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path("hello/",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helloAPI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),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path("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fbv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/books/",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booksAPI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),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path("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fbv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/book/&lt;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int:bid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&gt;/",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bookAPI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),</a:t>
            </a:r>
          </a:p>
          <a:p>
            <a:pPr marL="1198800" indent="-28440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path("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mixin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/books/",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BooksAPIMixins.as_view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()),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path("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mixin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/book/&lt;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int:bid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&gt;/",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BookAPIMixins.as_view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()),</a:t>
            </a:r>
          </a:p>
          <a:p>
            <a:pPr marL="1198800" indent="-28440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]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0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CSR</a:t>
            </a: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서버는 화면 구성은 별도의 클라이언트 프로그램에서 처리하고 서버에서는 순수한 데이터만을 전송하는데 이러한 구성이 클라이언트 사이드 렌더링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(Client Side Ren­dering -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CSR)</a:t>
            </a: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CSR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방식은 클라이언트에서 데이터를 가공해서 화면에 보여주기 때문에 데이터를 어떻게 구성해서 주고받을 것인지가 중요한데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주로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JSON/XML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포맷으로 데이터를 구성하고 호출 방식은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방식을 이용하는 경우가 많음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서버는 화면을 구성하지 않는다는 특징 외에도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무상태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(stateless)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라는 특징도 있는데 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특징이지만 개발에 약간의 차이가 있기 때문에 주의가 필요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서버는 데이터를 요청하고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응답받는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방식으로 구성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364904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클래스 형 뷰 사용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실행 후 확인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414EE-713D-474D-A87E-D1553E863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7761808" cy="42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58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클래스 형 뷰 사용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16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실행 후 확인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B80840-D0F4-624F-A899-557571422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7272808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98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실행 후 확인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831327-6B10-8C43-B681-7B373CBF5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799"/>
            <a:ext cx="7776864" cy="46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40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실행 후 확인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8FA971-04AC-3E46-AF94-1B0188929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632848" cy="436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76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실행 후 확인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도서 정보 </a:t>
            </a:r>
            <a:r>
              <a:rPr lang="en-US" altLang="ko-KR" sz="4000" b="1" dirty="0">
                <a:solidFill>
                  <a:schemeClr val="bg1"/>
                </a:solidFill>
              </a:rPr>
              <a:t>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636AAD-AE2B-8F41-8B60-40163BDB2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92088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12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</a:p>
          <a:p>
            <a:pPr marL="741600" lvl="2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Asynchronous 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+ XML(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eXtensible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Markup Language)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약자로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이용한 비동기 통신 처리를 구현하는 기술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2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 페이지가 사용자가 하고 있는 것을 방해하지 않으면서 페이지의 일부를 업데이트할 수 있도록 함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2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에서는 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</a:t>
            </a:r>
            <a:r>
              <a:rPr lang="en-GB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객체로 구현</a:t>
            </a:r>
            <a:endParaRPr lang="en-GB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(XHR)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객체는 서버와 상호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작용하기 위하여 사용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프로그래밍에 사용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GB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이름으로만 봐서는 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 받아올 수 있을 것 같아 보이지만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종류의 데이터를 받아오는데 사용할 수 있으며 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이외의 프로토콜도 지원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file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포함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198800" lvl="3" indent="-28440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통신을 통해 서버로부터 이벤트나 메시지 데이터를 받아야 한다면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GB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EventSource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통한 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server-sent events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사용을 고려하고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완전 양방향 통신을 해야 한다면 웹 소켓이 더 나은 선택일 수 있음</a:t>
            </a:r>
            <a:endParaRPr lang="en-GB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00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작업 순서</a:t>
            </a: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 생성</a:t>
            </a:r>
          </a:p>
          <a:p>
            <a:pPr marL="120015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결과를 받을 이벤트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리스너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콜백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함수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등록</a:t>
            </a:r>
          </a:p>
          <a:p>
            <a:pPr marL="120015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서버로 보낼 데이터 생성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(key=value &amp; key=value)</a:t>
            </a:r>
          </a:p>
          <a:p>
            <a:pPr marL="120015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클라이언트와 서버 간의 연결 요청 준비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(open()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이용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20015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전송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(send()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이용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20015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 처리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(status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값을 조사해서 처리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20015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처리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(csv, xml, 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인지 여부에 따라 처리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41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2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속성</a:t>
            </a: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readyState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객체의 상태를 나타내는 속성으로 숫자로 저장되는데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이면 객체 생성 직후이고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이면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open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호출한 상태이고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이면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send()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호출한 상태이며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이면 서버에서 응답이 오기 시작한 상태이고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이면 서버 응답이 완료된 상태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status: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서버로부터의 응답의 상태를 나타내는 숫자로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100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 대 숫자이면 처리 중이고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200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번 대 숫자이면 정상적으로 응답을 받은 것이고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300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 대 숫자이면 현재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redirect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중이며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400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 대 숫자이면 오류가 발생한 것인데 그 중에서도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404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이면 페이지를 찾지 못한 것이며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500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 대 숫자이면 대는 서버 오류</a:t>
            </a: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statusText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서버로부터의 응답의 상태를 나타내는 문자열로 정상적으로 응답을 받으면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되고 파일을 찾지 못하면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Not Found</a:t>
            </a: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responseURL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응답의 연속된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리턴하는데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 경우는 빈 문자열을 리턴</a:t>
            </a: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responseText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서버로부터 받은 응답 내용 문자열</a:t>
            </a: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responseXML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서버로부터 받은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개체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timeout: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요청이 자동으로 종료될 때 까지 걸린 시간을 밀리 초 단위로 리턴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894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</a:t>
            </a: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abort():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 취소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getAllResponseHeaders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응답의 모든 헤더 정보를 문자열로 리턴</a:t>
            </a: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getResponseHeader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인자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인자에 해당하는 헤더 정보만 문자열로 리턴</a:t>
            </a: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open(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요청방식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요청주소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비동기 전송 여부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): ajax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 초기화를 수행하는데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openRequest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권장</a:t>
            </a: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send(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): ajax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setRequestHeader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인자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값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인자에 해당하는 정보를 값으로 설정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sendAsBinary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바이너리 데이터를 전송하는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send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의 다른 방식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58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abort –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onabort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핸들러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속성 이용 가능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error –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onerror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이벤트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핸들러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속성 이용 가능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load –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과정이 성공적으로 완료되면 발생하는데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onload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핸들러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속성 이용 가능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loadend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요청이 성공이든 실패 든 발생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loadstart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요청이 데이터를 받기 시작하면 발생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progress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요청이 데이터를 받는 동안 발생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핸들러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onreadystatechange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readyState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속성의 값이 변경될 때 마다 호출되는 이벤트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핸들러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ontimeout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요청 시간 초과 시마다 호출되는 이벤트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핸들러</a:t>
            </a:r>
            <a:endParaRPr lang="ko-KR" altLang="en-US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90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 API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테스트를 위한 애플리케이션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https://www.postman.com/downloads/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에서 다운로드 받아서 설치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REST API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D086A4-0A1C-2841-8EB4-045CF5EF1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03" y="2638271"/>
            <a:ext cx="7243594" cy="37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32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프로젝트의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urls.py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파일에 요청 처리 함수 추가</a:t>
            </a:r>
            <a:endParaRPr lang="en-GB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 </a:t>
            </a:r>
            <a:r>
              <a:rPr lang="en-GB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django.urls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import path, include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 </a:t>
            </a:r>
            <a:r>
              <a:rPr lang="en-GB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django.contrib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import admin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GB" altLang="ko-Kore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 </a:t>
            </a:r>
            <a:r>
              <a:rPr lang="en-GB" altLang="ko-Kore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apiapp</a:t>
            </a:r>
            <a:r>
              <a:rPr lang="en-GB" altLang="ko-Kore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import views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endParaRPr lang="en-GB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GB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urlpatterns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= [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path("admin/", </a:t>
            </a:r>
            <a:r>
              <a:rPr lang="en-GB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admin.site.urls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),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path("example/", include("</a:t>
            </a:r>
            <a:r>
              <a:rPr lang="en-GB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apiapp.urls</a:t>
            </a: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")),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GB" altLang="ko-Kore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path("ajax/", </a:t>
            </a:r>
            <a:r>
              <a:rPr lang="en-GB" altLang="ko-Kore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views.ajax</a:t>
            </a:r>
            <a:r>
              <a:rPr lang="en-GB" altLang="ko-Kore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GB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endParaRPr lang="en-GB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73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views.py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파일에 요청 처리 함수 추가</a:t>
            </a:r>
            <a:endParaRPr lang="en-GB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def ajax(request):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return render(request, "</a:t>
            </a:r>
            <a:r>
              <a:rPr lang="en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")</a:t>
            </a:r>
            <a:endParaRPr lang="en-GB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endParaRPr lang="en-GB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90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 디렉토리에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templates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디렉토리 추가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18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templates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파일을 추가하고 작성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– GET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endParaRPr lang="en-GB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&lt;!DOCTYPE html&gt;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&lt;html </a:t>
            </a:r>
            <a:r>
              <a:rPr lang="en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</a:t>
            </a: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="</a:t>
            </a:r>
            <a:r>
              <a:rPr lang="en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&lt;head&gt;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&lt;meta charset="UTF-8"&gt;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&lt;title&gt;ajax&lt;/title&gt;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&lt;/head&gt;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&lt;body&gt;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&lt;h1&gt;ajax&lt;/h1&gt;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&lt;/body&gt;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&lt;script&gt;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let request = new </a:t>
            </a:r>
            <a:r>
              <a:rPr lang="en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request.open</a:t>
            </a: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('GET', '../example/</a:t>
            </a:r>
            <a:r>
              <a:rPr lang="en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fbv</a:t>
            </a: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/books/');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request.send</a:t>
            </a: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('');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request.addEventListener</a:t>
            </a: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('load', function(){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	alert(</a:t>
            </a:r>
            <a:r>
              <a:rPr lang="en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request.responseText</a:t>
            </a: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});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&lt;/script&gt;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&lt;/html&gt;</a:t>
            </a:r>
            <a:endParaRPr lang="en-GB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34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196864-AD07-EF48-A64A-D089CD5D5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7164288" cy="168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58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 Parsing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JavaScript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객체를 텍스트로 표현하는 방식</a:t>
            </a:r>
            <a:endParaRPr lang="en-US" altLang="en-US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JSON.parse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(JSON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문자열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문자열을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객체로 변환해서 리턴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JSON.stringify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자바스크립트 객체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자바스크립트 객체를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문자열로 변환해서 리턴</a:t>
            </a: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21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 Parsing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JavaScript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객체를 텍스트로 표현하는 방식</a:t>
            </a:r>
            <a:endParaRPr lang="en-US" altLang="en-US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JSON.parse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(JSON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문자열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문자열을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객체로 변환해서 리턴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JSON.stringify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자바스크립트 객체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자바스크립트 객체를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문자열로 변환해서 리턴</a:t>
            </a: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37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 Parsing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&lt;!DOCTYPE html&gt;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&lt;html 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="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"&gt;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&lt;head&gt;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&lt;meta charset="UTF-8"&gt;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&lt;title&gt;ajax&lt;/title&gt;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&lt;/head&gt;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&lt;body&gt;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&lt;h1&gt;ajax&lt;/h1&gt;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&lt;/body&gt;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46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 Parsing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&lt;script&gt;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let request = new 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request.open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('GET', '../example/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fbv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/books/');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request.send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('');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request.addEventListener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('load', function(){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	let 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= 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request.responseText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//JSON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파싱</a:t>
            </a:r>
            <a:endParaRPr lang="ko-KR" altLang="en-US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let data = 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JSON.parse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for(let 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idx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in data){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alert(data[</a:t>
            </a: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idx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].bid)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}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});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&lt;/script&gt;</a:t>
            </a:r>
          </a:p>
          <a:p>
            <a:pPr marL="1371600" lvl="3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&lt;/html&gt;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66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 Parsing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  <a:endParaRPr lang="en-US" altLang="ko-Kore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C3F533-68A3-F847-AF0E-40FEBFA52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1" y="2204864"/>
            <a:ext cx="5791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27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REST</a:t>
            </a: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REST(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REpresentational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State Transfer)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월드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와이드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웹과 같은 분산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하이퍼미디어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시스템을 위한 소프트웨어 아키텍처의 한 형식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엄격한 의미로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네트워크 아키텍처 원리의 모음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아키텍처 원리란 자원을 정의하고 자원에 대한 주소를 지정하는 방법 전반을 일컫는데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 상의 자료를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위에서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SOAP(Simple Object Access Protocol)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 쿠키를 통한 세션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트랙킹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같은 별도의 전송 계층 없이 전송하기 위한 아주 간단한 인터페이스를 의미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원리를 따르는 시스템은 종종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RESTful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이란 용어로 지칭됨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297320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POST </a:t>
            </a:r>
            <a:r>
              <a:rPr lang="ko-KR" altLang="en-US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</a:t>
            </a:r>
            <a:endParaRPr lang="en-US" altLang="ko-KR" sz="1400" kern="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2" indent="-28440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r>
              <a:rPr lang="ko-KR" altLang="en-US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파일의 스크립트 수정</a:t>
            </a:r>
            <a:endParaRPr lang="en-US" altLang="ko-KR" sz="1400" kern="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&lt;script&gt;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let request = new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//form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생성한 후 필요한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파라미터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추가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//form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존재하는 경우는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해당하는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대입하면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만들어진 데이터는 자동으로 추가됨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let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= new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('bid', 8);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('title', '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파이썬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('author', '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귀도반로썸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('category', '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프로그래밍 언어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('pages', 123);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('price', 345);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published_date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', '2023-07-26');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('description', '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POST </a:t>
            </a:r>
            <a:r>
              <a:rPr lang="ko-KR" altLang="en-US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</a:t>
            </a:r>
            <a:endParaRPr lang="en-US" altLang="ko-KR" sz="1400" kern="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2" indent="-28440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r>
              <a:rPr lang="ko-KR" altLang="en-US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파일의 스크립트 수정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request.open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('POST', "../example/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fbv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/books/", true);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request.setRequestHeader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("Content-type", "application/x-www-form-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urlencoded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let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= "";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for (let pair of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formdata.entries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()) {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+= pair[0]+ '=' + pair[1] + "&amp;";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}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request.send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request.addEventListener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('load', function(){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	alert(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request.responseText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});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&lt;/script&gt;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&lt;/html&gt;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35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400" cy="47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File Upload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&lt;!DOCTYPE html&gt;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&lt;html&gt;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&lt;head&gt;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&lt;meta charset="UTF-8"&gt;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&lt;title&gt;post parameter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&lt;/title&gt;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&lt;/head&gt;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&lt;body&gt;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&lt;form id="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myform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 method="POST"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enctype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="multipart/form-data"&gt;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&lt;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fieldset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&lt;legend&gt;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업로드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&lt;/legend&gt;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&lt;input type='text' name='writer' /&gt;&lt;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&lt;input type="file" name="file" /&gt;&lt;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&lt;/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fieldset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&lt;input type="button" value="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 id="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sendbtn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 /&gt;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&lt;/form&gt;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20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File Upload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&lt;script&gt;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sendbtn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').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addEventListener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('click', function(){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let request = new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//form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enctype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설정되어 있어서 별도로 설정하지 않아도 됨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let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= new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myform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'));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for(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in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){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}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//form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없는 경우 직접 추가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("image", DOM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.files[0]);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request.open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('POST', "../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postfile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", true);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request.send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request.addEventListener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('load', function() {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	alert(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request.responseText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});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});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&lt;/script&gt;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&lt;/body&gt;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&lt;/html&gt;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3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개요</a:t>
            </a:r>
            <a:endParaRPr lang="en-US" altLang="ko-KR" sz="1400" kern="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파이프라인을 구성하는 요청과 응답 등의 요소를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접근하고 조작할 수 있는 인터페이스를 제공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전역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fetch( )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함수로 네트워크의 리소스를 쉽게 비동기적으로 가져올 수 있음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이전에는 이런 기능을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사용해 할 수 있었는데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Fetch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더 좋은 방법이면서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 워커 등 다른 기술에서도 쉽게 사용할 수 있는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이며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또한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같이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관련된 다른 개념들을 한 곳에 모아서 정의할 수 있는 논리적인 장소도 제공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33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 </a:t>
            </a:r>
            <a:r>
              <a:rPr lang="ko-KR" altLang="en-US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</a:t>
            </a:r>
            <a:endParaRPr lang="en-US" altLang="ko-KR" sz="1400" kern="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&lt;!DOCTYPE html&gt;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&lt;html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="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ko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"&gt;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&lt;head&gt;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&lt;meta charset="UTF-8"&gt;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&lt;meta http-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equiv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="X-UA-Compatible" content="IE=edge"&gt;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&lt;meta name="viewport" content="width=device-width, initial-scale=1.0"&gt;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&lt;title&gt;fetch&lt;/title&gt;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&lt;script&gt;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fetch('../example/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fbv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/books/')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.then((response) =&gt;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response.json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())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.then((data) =&gt;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console.log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(data));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&lt;/script&gt;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&lt;/head&gt;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&lt;body&gt;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&lt;/body&gt;</a:t>
            </a: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60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&lt;/html&gt;</a:t>
            </a:r>
          </a:p>
          <a:p>
            <a:pPr marL="1656000" lvl="3" indent="-284400">
              <a:tabLst>
                <a:tab pos="311045" algn="l"/>
                <a:tab pos="717131" algn="l"/>
                <a:tab pos="1124657" algn="l"/>
                <a:tab pos="1532183" algn="l"/>
                <a:tab pos="1939709" algn="l"/>
                <a:tab pos="2347235" algn="l"/>
                <a:tab pos="2754761" algn="l"/>
                <a:tab pos="3162287" algn="l"/>
                <a:tab pos="3569813" algn="l"/>
                <a:tab pos="3977339" algn="l"/>
                <a:tab pos="4384865" algn="l"/>
                <a:tab pos="4792391" algn="l"/>
                <a:tab pos="5199917" algn="l"/>
                <a:tab pos="5607443" algn="l"/>
                <a:tab pos="6014969" algn="l"/>
                <a:tab pos="6422495" algn="l"/>
                <a:tab pos="6830021" algn="l"/>
                <a:tab pos="7237547" algn="l"/>
                <a:tab pos="7645073" algn="l"/>
                <a:tab pos="8052599" algn="l"/>
                <a:tab pos="8460125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48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 </a:t>
            </a:r>
            <a:r>
              <a:rPr lang="ko-KR" altLang="en-US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</a:t>
            </a:r>
            <a:endParaRPr lang="en-US" altLang="ko-KR" sz="1400" kern="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0265F2-DB55-E947-B18C-8E7E9635E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8" y="2204864"/>
            <a:ext cx="6948264" cy="28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60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옵션 설정</a:t>
            </a:r>
            <a:endParaRPr lang="en-US" altLang="ko-KR" sz="1400" kern="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단순한 형태의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fetch()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가져오고자 하는 리소스의 경로를 나타내는 하나의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인수만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받으며 응답은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객체로 표현되고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직접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 본문을 받을 수는 없음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 역시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 본문을 그대로 포함하지는 않는데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Response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 전체를 나타내는 객체로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JSON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본문 콘텐츠를 추출하기 위해서는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메서드를 호출해야 하며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 응답 본문 텍스트를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으로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파싱한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결과로 이행하는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또 다른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Promise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반환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옵션을 설정할 수 있음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fetch(resource, options)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옵션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https://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developer.mozilla.org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-US/docs/Web/API/fetch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06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옵션 설정</a:t>
            </a:r>
            <a:endParaRPr lang="en-US" altLang="ko-KR" sz="1400" kern="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&lt;!DOCTYPE html&gt;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&lt;html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ko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"&gt;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&lt;head&gt;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&lt;meta charset="UTF-8"&gt;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&lt;meta http-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equiv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="X-UA-Compatible" content="IE=edge"&gt;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&lt;meta name="viewport" content="width=device-width, initial-scale=1.0"&gt;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&lt;title&gt;fetch&lt;/title&gt;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67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옵션 설정</a:t>
            </a:r>
            <a:endParaRPr lang="en-US" altLang="ko-KR" sz="1400" kern="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&lt;script&gt;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data = {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bid:9,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title:'Java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',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        author:'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제임스 고슬링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',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        category:'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프로그래밍 언어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',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        pages:300,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price:35000,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published_date:'2023-07-26',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description:'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 지향 언어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};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fetch('../example/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fbv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/books/', {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method: 'POST',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headers: {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'Content-Type': 'application/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',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},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body: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JSON.stringify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(data),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})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99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 API</a:t>
            </a: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가지 제약 조건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Client-Server</a:t>
            </a:r>
          </a:p>
          <a:p>
            <a:pPr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서버라는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것은 리소스를 관리하는 서버가 존재하고 다수의 클라이언트가 리소스를 소비하려고 네트워크를 통해 서버에 접근하는 구조를 의미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가장 친숙한 것이 바로 웹 애플리케이션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Stateless</a:t>
            </a:r>
          </a:p>
          <a:p>
            <a:pPr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상태가 없다는 것은 클라이언트가 서버에 요청을 보낼 때 이전 요청의 영향을 받지 않음을 의미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Cacheable Data</a:t>
            </a:r>
          </a:p>
          <a:p>
            <a:pPr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서버에서 리소스를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리턴할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때 캐시가 가능한지 아닌지 명시할 수 있어야 함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에서는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cache-control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이라는 헤더에 리소스의 캐시 여부를 명시할 수 있음</a:t>
            </a:r>
          </a:p>
          <a:p>
            <a:pPr lvl="2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Layered System</a:t>
            </a:r>
          </a:p>
          <a:p>
            <a:pPr marL="1601550"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클라이언트가 서버에 요청을 할 때 여러 개의 레이어로 된 서버를 거칠 수 있음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01550"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서버가 인증 서버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캐싱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서버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로드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밸런서를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거쳐서 최종적으로 애플리케이션에 도착한다고 가정했을 때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사이의 레이어들은 요청과 응답에 어떤 영향을 미치지 않으며  클라이언트는 서버의 레이어 존재 유무를 알지 못함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837550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옵션 설정</a:t>
            </a:r>
            <a:endParaRPr lang="en-US" altLang="ko-KR" sz="1400" kern="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.then((response) =&gt;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response.json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())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.then((data) =&gt; {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성공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:', data);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})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.catch((error) =&gt; {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console.error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실패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:', error);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});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&lt;/script&gt;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&lt;/head&gt;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&lt;body&gt;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&lt;/body&gt;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&lt;/html&gt;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73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옵션 설정</a:t>
            </a:r>
            <a:endParaRPr lang="en-US" altLang="ko-KR" sz="1400" kern="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0B0C41-1291-5D4B-AB3E-29FC3F860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6872"/>
            <a:ext cx="7380312" cy="211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95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하나의 파일 업로드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= new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();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fileField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document.querySelector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('input[type="file"]');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('username', 'abc123');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('avatar',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fileField.files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[0]);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fetch('https://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example.com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/profile/avatar', {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method: 'PUT',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body: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})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.then((response) =&gt;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response.json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())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.then((result) =&gt; {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성공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:', result);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})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.catch((error) =&gt; {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console.error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실패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:', error);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});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41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여러 개의 파일 업로드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= new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();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photos =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document.querySelector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('input[type="file"][multiple]');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('title', '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제주도 수학여행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');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 (let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photos.files.length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++) {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formData.append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(`photos_${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}`,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photos.files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]);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fetch('https://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example.com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/posts', {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method: 'POST',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body: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})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.then((response) =&gt;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response.json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())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.then((result) =&gt; {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성공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:', result);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})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.catch((error) =&gt; {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console.error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실패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:', error);</a:t>
            </a:r>
          </a:p>
          <a:p>
            <a:pPr marL="1198800" lvl="3" indent="-28440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});</a:t>
            </a:r>
          </a:p>
          <a:p>
            <a:pPr marL="1370250" lvl="4" indent="0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14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 객체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440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속성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Response.status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상태 코드 값을 담은 정수 값으로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기본 값은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200</a:t>
            </a: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Response.statusText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-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상태 코드 메시지를 담은 문자열 값으로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기본 값은 빈 문자열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Response.ok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상태 코드가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200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이상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299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이하인지 간단하게 확인할 수 있는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불리언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값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643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 객체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440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본문 데이터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ArrayBuffer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ArrayBufferView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(Uint8Array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등등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Blob/File</a:t>
            </a: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문자열</a:t>
            </a: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URLSearchParams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FormData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522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</a:p>
          <a:p>
            <a:pPr marL="74160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 객체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1500" lvl="2" indent="-28440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 (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-US)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인터페이스는 본문을 추출할 수 있는 다음의 메서드들을 공유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Request.arrayBuffer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 /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Response.arrayBuffer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Request.blob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 /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Response.blob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 /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Response.formData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Request.json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 /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Response.json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Request.text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 /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Response.text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74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5041" algn="l"/>
                <a:tab pos="502568" algn="l"/>
                <a:tab pos="910093" algn="l"/>
                <a:tab pos="1317620" algn="l"/>
                <a:tab pos="1725145" algn="l"/>
                <a:tab pos="2132672" algn="l"/>
                <a:tab pos="2540197" algn="l"/>
                <a:tab pos="2947724" algn="l"/>
                <a:tab pos="3355250" algn="l"/>
                <a:tab pos="3762776" algn="l"/>
                <a:tab pos="4170302" algn="l"/>
                <a:tab pos="4577828" algn="l"/>
                <a:tab pos="4985354" algn="l"/>
                <a:tab pos="5392880" algn="l"/>
                <a:tab pos="5800406" algn="l"/>
                <a:tab pos="6207932" algn="l"/>
                <a:tab pos="6615458" algn="l"/>
                <a:tab pos="7022984" algn="l"/>
                <a:tab pos="7430510" algn="l"/>
                <a:tab pos="7838036" algn="l"/>
                <a:tab pos="7879796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440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5041" algn="l"/>
                <a:tab pos="502568" algn="l"/>
                <a:tab pos="910093" algn="l"/>
                <a:tab pos="1317620" algn="l"/>
                <a:tab pos="1725145" algn="l"/>
                <a:tab pos="2132672" algn="l"/>
                <a:tab pos="2540197" algn="l"/>
                <a:tab pos="2947724" algn="l"/>
                <a:tab pos="3355250" algn="l"/>
                <a:tab pos="3762776" algn="l"/>
                <a:tab pos="4170302" algn="l"/>
                <a:tab pos="4577828" algn="l"/>
                <a:tab pos="4985354" algn="l"/>
                <a:tab pos="5392880" algn="l"/>
                <a:tab pos="5800406" algn="l"/>
                <a:tab pos="6207932" algn="l"/>
                <a:tab pos="6615458" algn="l"/>
                <a:tab pos="7022984" algn="l"/>
                <a:tab pos="7430510" algn="l"/>
                <a:tab pos="7838036" algn="l"/>
                <a:tab pos="7879796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node.js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와 브라우저를 위한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440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5041" algn="l"/>
                <a:tab pos="502568" algn="l"/>
                <a:tab pos="910093" algn="l"/>
                <a:tab pos="1317620" algn="l"/>
                <a:tab pos="1725145" algn="l"/>
                <a:tab pos="2132672" algn="l"/>
                <a:tab pos="2540197" algn="l"/>
                <a:tab pos="2947724" algn="l"/>
                <a:tab pos="3355250" algn="l"/>
                <a:tab pos="3762776" algn="l"/>
                <a:tab pos="4170302" algn="l"/>
                <a:tab pos="4577828" algn="l"/>
                <a:tab pos="4985354" algn="l"/>
                <a:tab pos="5392880" algn="l"/>
                <a:tab pos="5800406" algn="l"/>
                <a:tab pos="6207932" algn="l"/>
                <a:tab pos="6615458" algn="l"/>
                <a:tab pos="7022984" algn="l"/>
                <a:tab pos="7430510" algn="l"/>
                <a:tab pos="7838036" algn="l"/>
                <a:tab pos="7879796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동일한 코드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베이스로 브라우저와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node.js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실행할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440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5041" algn="l"/>
                <a:tab pos="502568" algn="l"/>
                <a:tab pos="910093" algn="l"/>
                <a:tab pos="1317620" algn="l"/>
                <a:tab pos="1725145" algn="l"/>
                <a:tab pos="2132672" algn="l"/>
                <a:tab pos="2540197" algn="l"/>
                <a:tab pos="2947724" algn="l"/>
                <a:tab pos="3355250" algn="l"/>
                <a:tab pos="3762776" algn="l"/>
                <a:tab pos="4170302" algn="l"/>
                <a:tab pos="4577828" algn="l"/>
                <a:tab pos="4985354" algn="l"/>
                <a:tab pos="5392880" algn="l"/>
                <a:tab pos="5800406" algn="l"/>
                <a:tab pos="6207932" algn="l"/>
                <a:tab pos="6615458" algn="l"/>
                <a:tab pos="7022984" algn="l"/>
                <a:tab pos="7430510" algn="l"/>
                <a:tab pos="7838036" algn="l"/>
                <a:tab pos="7879796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 사이드에서는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네이티브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node.js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모듈을 사용하고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XMLHttpRequests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440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5041" algn="l"/>
                <a:tab pos="502568" algn="l"/>
                <a:tab pos="910093" algn="l"/>
                <a:tab pos="1317620" algn="l"/>
                <a:tab pos="1725145" algn="l"/>
                <a:tab pos="2132672" algn="l"/>
                <a:tab pos="2540197" algn="l"/>
                <a:tab pos="2947724" algn="l"/>
                <a:tab pos="3355250" algn="l"/>
                <a:tab pos="3762776" algn="l"/>
                <a:tab pos="4170302" algn="l"/>
                <a:tab pos="4577828" algn="l"/>
                <a:tab pos="4985354" algn="l"/>
                <a:tab pos="5392880" algn="l"/>
                <a:tab pos="5800406" algn="l"/>
                <a:tab pos="6207932" algn="l"/>
                <a:tab pos="6615458" algn="l"/>
                <a:tab pos="7022984" algn="l"/>
                <a:tab pos="7430510" algn="l"/>
                <a:tab pos="7838036" algn="l"/>
                <a:tab pos="7879796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https://axios-http.com/kr/docs/intro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440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5041" algn="l"/>
                <a:tab pos="502568" algn="l"/>
                <a:tab pos="910093" algn="l"/>
                <a:tab pos="1317620" algn="l"/>
                <a:tab pos="1725145" algn="l"/>
                <a:tab pos="2132672" algn="l"/>
                <a:tab pos="2540197" algn="l"/>
                <a:tab pos="2947724" algn="l"/>
                <a:tab pos="3355250" algn="l"/>
                <a:tab pos="3762776" algn="l"/>
                <a:tab pos="4170302" algn="l"/>
                <a:tab pos="4577828" algn="l"/>
                <a:tab pos="4985354" algn="l"/>
                <a:tab pos="5392880" algn="l"/>
                <a:tab pos="5800406" algn="l"/>
                <a:tab pos="6207932" algn="l"/>
                <a:tab pos="6615458" algn="l"/>
                <a:tab pos="7022984" algn="l"/>
                <a:tab pos="7430510" algn="l"/>
                <a:tab pos="7838036" algn="l"/>
                <a:tab pos="7879796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5041" algn="l"/>
                <a:tab pos="502568" algn="l"/>
                <a:tab pos="910093" algn="l"/>
                <a:tab pos="1317620" algn="l"/>
                <a:tab pos="1725145" algn="l"/>
                <a:tab pos="2132672" algn="l"/>
                <a:tab pos="2540197" algn="l"/>
                <a:tab pos="2947724" algn="l"/>
                <a:tab pos="3355250" algn="l"/>
                <a:tab pos="3762776" algn="l"/>
                <a:tab pos="4170302" algn="l"/>
                <a:tab pos="4577828" algn="l"/>
                <a:tab pos="4985354" algn="l"/>
                <a:tab pos="5392880" algn="l"/>
                <a:tab pos="5800406" algn="l"/>
                <a:tab pos="6207932" algn="l"/>
                <a:tab pos="6615458" algn="l"/>
                <a:tab pos="7022984" algn="l"/>
                <a:tab pos="7430510" algn="l"/>
                <a:tab pos="7838036" algn="l"/>
                <a:tab pos="7879796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yarn add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440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5041" algn="l"/>
                <a:tab pos="502568" algn="l"/>
                <a:tab pos="910093" algn="l"/>
                <a:tab pos="1317620" algn="l"/>
                <a:tab pos="1725145" algn="l"/>
                <a:tab pos="2132672" algn="l"/>
                <a:tab pos="2540197" algn="l"/>
                <a:tab pos="2947724" algn="l"/>
                <a:tab pos="3355250" algn="l"/>
                <a:tab pos="3762776" algn="l"/>
                <a:tab pos="4170302" algn="l"/>
                <a:tab pos="4577828" algn="l"/>
                <a:tab pos="4985354" algn="l"/>
                <a:tab pos="5392880" algn="l"/>
                <a:tab pos="5800406" algn="l"/>
                <a:tab pos="6207932" algn="l"/>
                <a:tab pos="6615458" algn="l"/>
                <a:tab pos="7022984" algn="l"/>
                <a:tab pos="7430510" algn="l"/>
                <a:tab pos="7838036" algn="l"/>
                <a:tab pos="7879796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 사이트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&lt;script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cdn.jsdelivr.net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axios.min.js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"&gt;&lt;/script&gt;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33857A-50F0-3045-B6F4-4BD38F857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1" y="4433788"/>
            <a:ext cx="7340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axios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5041" algn="l"/>
                <a:tab pos="502568" algn="l"/>
                <a:tab pos="910093" algn="l"/>
                <a:tab pos="1317620" algn="l"/>
                <a:tab pos="1725145" algn="l"/>
                <a:tab pos="2132672" algn="l"/>
                <a:tab pos="2540197" algn="l"/>
                <a:tab pos="2947724" algn="l"/>
                <a:tab pos="3355250" algn="l"/>
                <a:tab pos="3762776" algn="l"/>
                <a:tab pos="4170302" algn="l"/>
                <a:tab pos="4577828" algn="l"/>
                <a:tab pos="4985354" algn="l"/>
                <a:tab pos="5392880" algn="l"/>
                <a:tab pos="5800406" algn="l"/>
                <a:tab pos="6207932" algn="l"/>
                <a:tab pos="6615458" algn="l"/>
                <a:tab pos="7022984" algn="l"/>
                <a:tab pos="7430510" algn="l"/>
                <a:tab pos="7838036" algn="l"/>
                <a:tab pos="7879796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기본 사용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// ID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사용자 요청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axios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.get('/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user?ID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=12345')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성공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.then(function(response)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(response)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})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실패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.catch(function(error)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(error)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})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항상 실행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.then(function()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// ...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})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2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axios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5041" algn="l"/>
                <a:tab pos="502568" algn="l"/>
                <a:tab pos="910093" algn="l"/>
                <a:tab pos="1317620" algn="l"/>
                <a:tab pos="1725145" algn="l"/>
                <a:tab pos="2132672" algn="l"/>
                <a:tab pos="2540197" algn="l"/>
                <a:tab pos="2947724" algn="l"/>
                <a:tab pos="3355250" algn="l"/>
                <a:tab pos="3762776" algn="l"/>
                <a:tab pos="4170302" algn="l"/>
                <a:tab pos="4577828" algn="l"/>
                <a:tab pos="4985354" algn="l"/>
                <a:tab pos="5392880" algn="l"/>
                <a:tab pos="5800406" algn="l"/>
                <a:tab pos="6207932" algn="l"/>
                <a:tab pos="6615458" algn="l"/>
                <a:tab pos="7022984" algn="l"/>
                <a:tab pos="7430510" algn="l"/>
                <a:tab pos="7838036" algn="l"/>
                <a:tab pos="7879796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await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이용한 사용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function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getUser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try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response = await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axios.get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user?ID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=12345')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(response)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} catch (error)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console.error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(error)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46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540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 API</a:t>
            </a: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가지 제약 조건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 Uniform Interface</a:t>
            </a:r>
          </a:p>
          <a:p>
            <a:pPr marL="1601550"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리소스에 접근할 때 인터페이스가 일관적이어야 한다는 의미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01550"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아이템을 가져오려고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http://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fsoftwareengineer.com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todo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사용했는데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아이템을 업데이트하는 데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http://fsoftwareengineer2.com/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사용해야 한다면 이는 일관적인 인터페이스가 아님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01550"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http://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fsoftwareengineer.com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todo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JSON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형식의 리소스를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리턴했는데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http://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fsoftwareengineer.com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/account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HTML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리턴하는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경우 리턴 타입에 일관성이 있다고 할 수 없음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01550"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리소스에 접근하는 방식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 형식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그리고 응답 형식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즉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URI,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요청의 형태와 응답의 형태가 애플리케이션 전반에 걸쳐 일관적이어야 한다는 것이 일관적인 인터페이스 방침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01550"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서버가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리턴하는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응답에는 해당 리소스를 수정할 수 있는 충분한 정보가 있어야 하는데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아이템을 받아왔는데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없다면 이후 클라이언트는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아이템을 업데이트하거나 삭제하지 못하게 되는데 이는 리소스를 수정하는 데 충분한 정보가 부족한 것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Code-On-Demand</a:t>
            </a:r>
          </a:p>
          <a:p>
            <a:pPr lvl="3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 사항으로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클라이언트는 서버에 코드를 요청할 수 있고 서버가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리턴한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코드를 실행할 수 있음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348945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axios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5041" algn="l"/>
                <a:tab pos="502568" algn="l"/>
                <a:tab pos="910093" algn="l"/>
                <a:tab pos="1317620" algn="l"/>
                <a:tab pos="1725145" algn="l"/>
                <a:tab pos="2132672" algn="l"/>
                <a:tab pos="2540197" algn="l"/>
                <a:tab pos="2947724" algn="l"/>
                <a:tab pos="3355250" algn="l"/>
                <a:tab pos="3762776" algn="l"/>
                <a:tab pos="4170302" algn="l"/>
                <a:tab pos="4577828" algn="l"/>
                <a:tab pos="4985354" algn="l"/>
                <a:tab pos="5392880" algn="l"/>
                <a:tab pos="5800406" algn="l"/>
                <a:tab pos="6207932" algn="l"/>
                <a:tab pos="6615458" algn="l"/>
                <a:tab pos="7022984" algn="l"/>
                <a:tab pos="7430510" algn="l"/>
                <a:tab pos="7838036" algn="l"/>
                <a:tab pos="7879796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ajax.html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파일의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script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&lt;script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="https://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cdn.jsdelivr.net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npm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axios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axios.min.js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"&gt;&lt;/script&gt;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&lt;script&gt;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axios.get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('../example/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fbv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/books/')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.then(function (response)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            //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성공한 경우 실행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        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response.data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})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.catch(function (error)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            //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에러인 경우 실행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        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(error);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})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.then(function 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            //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항상 실행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무조건 실행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")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&lt;/script&gt;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30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axios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5041" algn="l"/>
                <a:tab pos="502568" algn="l"/>
                <a:tab pos="910093" algn="l"/>
                <a:tab pos="1317620" algn="l"/>
                <a:tab pos="1725145" algn="l"/>
                <a:tab pos="2132672" algn="l"/>
                <a:tab pos="2540197" algn="l"/>
                <a:tab pos="2947724" algn="l"/>
                <a:tab pos="3355250" algn="l"/>
                <a:tab pos="3762776" algn="l"/>
                <a:tab pos="4170302" algn="l"/>
                <a:tab pos="4577828" algn="l"/>
                <a:tab pos="4985354" algn="l"/>
                <a:tab pos="5392880" algn="l"/>
                <a:tab pos="5800406" algn="l"/>
                <a:tab pos="6207932" algn="l"/>
                <a:tab pos="6615458" algn="l"/>
                <a:tab pos="7022984" algn="l"/>
                <a:tab pos="7430510" algn="l"/>
                <a:tab pos="7838036" algn="l"/>
                <a:tab pos="7879796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D6C71-338D-D24A-AB10-C060000DF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6" y="2172938"/>
            <a:ext cx="7884368" cy="25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73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SOP(Same Origin Policy -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동일 출처 정책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어떤 출처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origin)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불러온 문서나 스크립트가 다른 출처에서 가져온 리소스와 상호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작용하는 것을 제한하는 브라우저의 보안 방식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출처와 같은 출처를 구분하는 기준은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URI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프로토콜 그리고 호스트  및 포트가 동일한 지 여부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방식의 요청에 적용 되는 것은 아님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적용되지 않는 경우</a:t>
            </a: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img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태그로 다른 도메인의 이미지 파일을 가져오는 경우</a:t>
            </a: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link&gt;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태그로 다른 도메인의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가져오는 경우</a:t>
            </a: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script&gt;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태그로 다른 도메인의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가져오는 경우</a:t>
            </a:r>
          </a:p>
          <a:p>
            <a:pPr marL="119880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video&gt; &lt;audio&gt; &lt;object&gt; &lt;embed&gt; &lt;applet&gt;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태그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SOP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script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나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를 사용해 다른 출처에 리소스를 요청할 때 적용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76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Cross-Origin Resource Sharing, CORS)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추가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헤더를 사용하여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 출처에서 실행 중인 웹 애플리케이션이 다른 출처의 자원에 접근할 수 있는 권한을 부여하도록 브라우저에 알려주는 체제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 애플리케이션은 리소스가 자신의 출처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도메인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포트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다를 때 교차 출처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요청을 실행함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보안 상의 이유로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브라우저는 스크립트에서 시작한 교차 출처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요청을 제한함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동일 출처 정책을 따르기 때문에 이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사용하는 웹 애플리케이션은 자신의 출처와 동일한 리소스만 불러올 수 있으며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출처의 리소스를 불러오려면 그 출처에서 올바른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헤더를 포함한 응답을 반환해야 함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서버의 설정을 변경할 수 없는 경우에는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Proxy Server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이용해서 서버의 데이터를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ajax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이용해서 사용할 수 있음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51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에서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패키지 설치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pip install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-headers</a:t>
            </a:r>
          </a:p>
          <a:p>
            <a:pPr marL="120015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settings.py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파일에 설정 추가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INSTALLED_APPS =[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...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  <a:r>
              <a:rPr lang="en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corsheaders</a:t>
            </a: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', # CORS </a:t>
            </a:r>
            <a:r>
              <a:rPr lang="ko-KR" altLang="en-US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관련 추가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ko-KR" altLang="en-US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...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MIDDLEWARE = [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'</a:t>
            </a:r>
            <a:r>
              <a:rPr lang="en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corsheaders.middleware.CorsMiddleware</a:t>
            </a:r>
            <a:r>
              <a:rPr lang="en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',     # CORS </a:t>
            </a:r>
            <a:r>
              <a:rPr lang="ko-KR" altLang="en-US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관련 추가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...  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...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51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에서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settings.py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파일에 설정 추가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관련 추가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CORS_ORIGIN_WHITELIST = ['http://127.0.0.1:3000'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,'http://localhost:3000’]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또는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CORS_ORIGIN_ALLOW_ALL=True # &lt;-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호스트 허용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CORS_ALLOW_CREDENTIALS = True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39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에서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settings.py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파일에 설정 추가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CORS_ALLOW_METHODS = (  #&lt;-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실제 요청에 허용되는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동사 리스트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DELETE',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'GET',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'OPTIONS',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'PATCH',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'POST',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'PUT',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071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4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</a:p>
          <a:p>
            <a:pPr marL="741600" lvl="3" indent="-28440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에서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4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settings.py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파일에 설정 추가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CORS_ALLOW_HEADERS = ( &lt;-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실제 요청을 할 때 사용될 수 있는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non-standard HTTP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헤더 목록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현재 기본값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accept',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'accept-encoding',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'authorization',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'content-type',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dnt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'origin',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'user-agent',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'x-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csrftoken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'x-requested-with',</a:t>
            </a:r>
          </a:p>
          <a:p>
            <a:pPr marL="1371600" lvl="5"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 b="1" dirty="0">
                <a:solidFill>
                  <a:schemeClr val="bg1"/>
                </a:solidFill>
              </a:rPr>
              <a:t>자바스크립트 비동기 요청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47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Django REST Framework</a:t>
            </a: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 API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만들 수 있는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프레임워크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indent="-28440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설치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pip install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djangorestframework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REST API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4C1DA3-1ADB-E948-B1AB-747C6C1E3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75" y="2424305"/>
            <a:ext cx="5375250" cy="36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06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32330</TotalTime>
  <Words>5803</Words>
  <Application>Microsoft Macintosh PowerPoint</Application>
  <PresentationFormat>화면 슬라이드 쇼(4:3)</PresentationFormat>
  <Paragraphs>1181</Paragraphs>
  <Slides>87</Slides>
  <Notes>86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4" baseType="lpstr">
      <vt:lpstr>Malgun Gothic</vt:lpstr>
      <vt:lpstr>Malgun Gothic</vt:lpstr>
      <vt:lpstr>Arial</vt:lpstr>
      <vt:lpstr>Times New Roman</vt:lpstr>
      <vt:lpstr>Wingdings</vt:lpstr>
      <vt:lpstr>ms01_1</vt:lpstr>
      <vt:lpstr>Image</vt:lpstr>
      <vt:lpstr>REST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995</cp:revision>
  <dcterms:created xsi:type="dcterms:W3CDTF">2010-03-14T12:09:21Z</dcterms:created>
  <dcterms:modified xsi:type="dcterms:W3CDTF">2024-01-25T22:15:49Z</dcterms:modified>
</cp:coreProperties>
</file>