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338" r:id="rId3"/>
    <p:sldId id="340" r:id="rId5"/>
    <p:sldId id="33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7" autoAdjust="0"/>
    <p:restoredTop sz="94424" autoAdjust="0"/>
  </p:normalViewPr>
  <p:slideViewPr>
    <p:cSldViewPr>
      <p:cViewPr varScale="1">
        <p:scale>
          <a:sx n="88" d="100"/>
          <a:sy n="88" d="100"/>
        </p:scale>
        <p:origin x="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4644008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6" name="椭圆 35"/>
          <p:cNvSpPr/>
          <p:nvPr/>
        </p:nvSpPr>
        <p:spPr>
          <a:xfrm>
            <a:off x="5364088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004048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68" name="组合 167"/>
          <p:cNvGrpSpPr/>
          <p:nvPr/>
        </p:nvGrpSpPr>
        <p:grpSpPr>
          <a:xfrm>
            <a:off x="3596819" y="476206"/>
            <a:ext cx="2304256" cy="3873205"/>
            <a:chOff x="3596819" y="476206"/>
            <a:chExt cx="2304256" cy="3873205"/>
          </a:xfrm>
        </p:grpSpPr>
        <p:grpSp>
          <p:nvGrpSpPr>
            <p:cNvPr id="164" name="组合 163"/>
            <p:cNvGrpSpPr/>
            <p:nvPr/>
          </p:nvGrpSpPr>
          <p:grpSpPr>
            <a:xfrm>
              <a:off x="3596819" y="633899"/>
              <a:ext cx="2304256" cy="3715512"/>
              <a:chOff x="9540552" y="2174172"/>
              <a:chExt cx="2304256" cy="3715512"/>
            </a:xfrm>
          </p:grpSpPr>
          <p:cxnSp>
            <p:nvCxnSpPr>
              <p:cNvPr id="158" name="直接连接符 157"/>
              <p:cNvCxnSpPr/>
              <p:nvPr/>
            </p:nvCxnSpPr>
            <p:spPr>
              <a:xfrm>
                <a:off x="9540552" y="2174172"/>
                <a:ext cx="0" cy="371551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>
                <a:off x="9540552" y="5889683"/>
                <a:ext cx="230425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/>
              <p:cNvCxnSpPr/>
              <p:nvPr/>
            </p:nvCxnSpPr>
            <p:spPr>
              <a:xfrm flipV="1">
                <a:off x="11841605" y="2220269"/>
                <a:ext cx="0" cy="36694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文本框 4"/>
            <p:cNvSpPr txBox="1"/>
            <p:nvPr/>
          </p:nvSpPr>
          <p:spPr>
            <a:xfrm>
              <a:off x="4550415" y="476206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solidFill>
                    <a:srgbClr val="FF0000"/>
                  </a:solidFill>
                </a:rPr>
                <a:t>栈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6300192" y="503094"/>
            <a:ext cx="2736304" cy="3849310"/>
            <a:chOff x="6300192" y="503094"/>
            <a:chExt cx="2736304" cy="3849310"/>
          </a:xfrm>
        </p:grpSpPr>
        <p:sp>
          <p:nvSpPr>
            <p:cNvPr id="27" name="矩形 26"/>
            <p:cNvSpPr/>
            <p:nvPr/>
          </p:nvSpPr>
          <p:spPr>
            <a:xfrm>
              <a:off x="6300192" y="679996"/>
              <a:ext cx="2736304" cy="367240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308305" y="503094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solidFill>
                    <a:srgbClr val="FF0000"/>
                  </a:solidFill>
                </a:rPr>
                <a:t>堆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3690888" y="2060545"/>
            <a:ext cx="2105248" cy="2242303"/>
            <a:chOff x="3690888" y="2060545"/>
            <a:chExt cx="2105248" cy="2242303"/>
          </a:xfrm>
        </p:grpSpPr>
        <p:sp>
          <p:nvSpPr>
            <p:cNvPr id="50" name="矩形 49"/>
            <p:cNvSpPr/>
            <p:nvPr/>
          </p:nvSpPr>
          <p:spPr>
            <a:xfrm>
              <a:off x="3690888" y="2322155"/>
              <a:ext cx="2105248" cy="1980693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348477" y="2060545"/>
              <a:ext cx="7521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FF0000"/>
                  </a:solidFill>
                </a:rPr>
                <a:t>m</a:t>
              </a:r>
              <a:r>
                <a:rPr lang="en-US" altLang="zh-CN" sz="1100" dirty="0" smtClean="0">
                  <a:solidFill>
                    <a:srgbClr val="FF0000"/>
                  </a:solidFill>
                </a:rPr>
                <a:t>ain</a:t>
              </a:r>
              <a:r>
                <a:rPr lang="zh-CN" altLang="en-US" sz="1100" dirty="0" smtClean="0">
                  <a:solidFill>
                    <a:srgbClr val="FF0000"/>
                  </a:solidFill>
                </a:rPr>
                <a:t>方法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3737848" y="2382703"/>
            <a:ext cx="1858377" cy="246221"/>
            <a:chOff x="3737848" y="2382703"/>
            <a:chExt cx="1858377" cy="246221"/>
          </a:xfrm>
        </p:grpSpPr>
        <p:sp>
          <p:nvSpPr>
            <p:cNvPr id="52" name="矩形 51"/>
            <p:cNvSpPr/>
            <p:nvPr/>
          </p:nvSpPr>
          <p:spPr>
            <a:xfrm>
              <a:off x="3779912" y="2390415"/>
              <a:ext cx="1816313" cy="191886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737848" y="2382703"/>
              <a:ext cx="17454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Phone p </a:t>
              </a:r>
              <a:r>
                <a:rPr lang="en-US" altLang="zh-CN" sz="1000" dirty="0" smtClean="0"/>
                <a:t>= new </a:t>
              </a:r>
              <a:r>
                <a:rPr lang="en-US" altLang="zh-CN" sz="1000" dirty="0"/>
                <a:t>Phone</a:t>
              </a:r>
              <a:r>
                <a:rPr lang="en-US" altLang="zh-CN" sz="1000" dirty="0" smtClean="0"/>
                <a:t>();</a:t>
              </a:r>
              <a:endParaRPr lang="zh-CN" altLang="en-US" sz="1000" dirty="0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245318" y="432005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</a:rPr>
              <a:t>方法区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1268" y="4518611"/>
            <a:ext cx="5737236" cy="173468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73" name="组合 172"/>
          <p:cNvGrpSpPr/>
          <p:nvPr/>
        </p:nvGrpSpPr>
        <p:grpSpPr>
          <a:xfrm>
            <a:off x="5913378" y="706294"/>
            <a:ext cx="2979102" cy="1274751"/>
            <a:chOff x="5913378" y="706294"/>
            <a:chExt cx="2979102" cy="1274751"/>
          </a:xfrm>
        </p:grpSpPr>
        <p:sp>
          <p:nvSpPr>
            <p:cNvPr id="65" name="文本框 64"/>
            <p:cNvSpPr txBox="1"/>
            <p:nvPr/>
          </p:nvSpPr>
          <p:spPr>
            <a:xfrm>
              <a:off x="6683456" y="709550"/>
              <a:ext cx="9653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new Phone();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6444208" y="971159"/>
              <a:ext cx="2448272" cy="10098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连接符 69"/>
            <p:cNvCxnSpPr>
              <a:endCxn id="71" idx="2"/>
            </p:cNvCxnSpPr>
            <p:nvPr/>
          </p:nvCxnSpPr>
          <p:spPr>
            <a:xfrm flipH="1" flipV="1">
              <a:off x="6113914" y="967904"/>
              <a:ext cx="330295" cy="32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>
              <a:off x="5913378" y="706294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>
                  <a:solidFill>
                    <a:schemeClr val="accent5"/>
                  </a:solidFill>
                </a:rPr>
                <a:t>001</a:t>
              </a:r>
              <a:endParaRPr lang="zh-CN" altLang="en-US" sz="11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6574131" y="981308"/>
            <a:ext cx="724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String brand;</a:t>
            </a:r>
            <a:endParaRPr lang="en-US" altLang="zh-CN" sz="800" dirty="0"/>
          </a:p>
        </p:txBody>
      </p:sp>
      <p:sp>
        <p:nvSpPr>
          <p:cNvPr id="68" name="文本框 67"/>
          <p:cNvSpPr txBox="1"/>
          <p:nvPr/>
        </p:nvSpPr>
        <p:spPr>
          <a:xfrm>
            <a:off x="6596220" y="1220417"/>
            <a:ext cx="5629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err="1"/>
              <a:t>int</a:t>
            </a:r>
            <a:r>
              <a:rPr lang="en-US" altLang="zh-CN" sz="800" b="1" dirty="0"/>
              <a:t> price;</a:t>
            </a:r>
            <a:endParaRPr lang="en-US" altLang="zh-CN" sz="800" b="1" dirty="0"/>
          </a:p>
        </p:txBody>
      </p:sp>
      <p:sp>
        <p:nvSpPr>
          <p:cNvPr id="72" name="文本框 71"/>
          <p:cNvSpPr txBox="1"/>
          <p:nvPr/>
        </p:nvSpPr>
        <p:spPr>
          <a:xfrm>
            <a:off x="9919922" y="966489"/>
            <a:ext cx="401072" cy="216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chemeClr val="accent5"/>
                </a:solidFill>
              </a:rPr>
              <a:t>001</a:t>
            </a:r>
            <a:endParaRPr lang="zh-CN" altLang="en-US" sz="1100" dirty="0">
              <a:solidFill>
                <a:schemeClr val="accent5"/>
              </a:solidFill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 flipV="1">
            <a:off x="5322274" y="966489"/>
            <a:ext cx="1119722" cy="1504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>
            <a:off x="9684568" y="3549912"/>
            <a:ext cx="2109482" cy="858874"/>
            <a:chOff x="3705596" y="1348929"/>
            <a:chExt cx="2109482" cy="858874"/>
          </a:xfrm>
        </p:grpSpPr>
        <p:sp>
          <p:nvSpPr>
            <p:cNvPr id="84" name="矩形 83"/>
            <p:cNvSpPr/>
            <p:nvPr/>
          </p:nvSpPr>
          <p:spPr>
            <a:xfrm>
              <a:off x="3705596" y="1639399"/>
              <a:ext cx="2109482" cy="5684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292473" y="1348929"/>
              <a:ext cx="1149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FF0000"/>
                  </a:solidFill>
                </a:rPr>
                <a:t>call</a:t>
              </a:r>
              <a:r>
                <a:rPr lang="en-US" altLang="zh-CN" sz="1100" dirty="0"/>
                <a:t>(String name)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3784657" y="1732073"/>
              <a:ext cx="20114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/>
                <a:t>System.</a:t>
              </a:r>
              <a:r>
                <a:rPr lang="en-US" altLang="zh-CN" sz="1100" b="1" i="1" dirty="0" err="1"/>
                <a:t>out.println</a:t>
              </a:r>
              <a:r>
                <a:rPr lang="en-US" altLang="zh-CN" sz="1100" b="1" i="1" dirty="0"/>
                <a:t>("</a:t>
              </a:r>
              <a:r>
                <a:rPr lang="zh-CN" altLang="en-US" sz="1100" b="1" i="1" dirty="0"/>
                <a:t>给</a:t>
              </a:r>
              <a:r>
                <a:rPr lang="en-US" altLang="zh-CN" sz="1100" b="1" i="1" dirty="0"/>
                <a:t>"+name+"</a:t>
              </a:r>
              <a:r>
                <a:rPr lang="zh-CN" altLang="en-US" sz="1100" b="1" i="1" dirty="0"/>
                <a:t>打电话</a:t>
              </a:r>
              <a:r>
                <a:rPr lang="en-US" altLang="zh-CN" sz="1100" b="1" i="1" dirty="0"/>
                <a:t>");</a:t>
              </a:r>
              <a:endParaRPr lang="en-US" altLang="zh-CN" sz="1100" b="1" dirty="0"/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3714023" y="2536319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/>
              <a:t>System.</a:t>
            </a:r>
            <a:r>
              <a:rPr lang="en-US" altLang="zh-CN" sz="900" b="1" i="1" dirty="0" err="1"/>
              <a:t>out.println</a:t>
            </a:r>
            <a:r>
              <a:rPr lang="en-US" altLang="zh-CN" sz="900" b="1" i="1" dirty="0"/>
              <a:t>(</a:t>
            </a:r>
            <a:r>
              <a:rPr lang="en-US" altLang="zh-CN" sz="900" b="1" i="1" dirty="0" err="1"/>
              <a:t>p.brand</a:t>
            </a:r>
            <a:r>
              <a:rPr lang="en-US" altLang="zh-CN" sz="900" b="1" i="1" dirty="0"/>
              <a:t> + </a:t>
            </a:r>
            <a:r>
              <a:rPr lang="en-US" altLang="zh-CN" sz="900" b="1" i="1" dirty="0" smtClean="0"/>
              <a:t>"---“</a:t>
            </a:r>
            <a:endParaRPr lang="en-US" altLang="zh-CN" sz="900" b="1" i="1" dirty="0" smtClean="0"/>
          </a:p>
          <a:p>
            <a:r>
              <a:rPr lang="en-US" altLang="zh-CN" sz="900" b="1" i="1" dirty="0" smtClean="0"/>
              <a:t> </a:t>
            </a:r>
            <a:r>
              <a:rPr lang="en-US" altLang="zh-CN" sz="900" b="1" i="1" dirty="0"/>
              <a:t>+ </a:t>
            </a:r>
            <a:r>
              <a:rPr lang="en-US" altLang="zh-CN" sz="900" b="1" i="1" dirty="0" err="1"/>
              <a:t>p.price</a:t>
            </a:r>
            <a:r>
              <a:rPr lang="en-US" altLang="zh-CN" sz="900" b="1" i="1" dirty="0"/>
              <a:t> + "---" + </a:t>
            </a:r>
            <a:r>
              <a:rPr lang="en-US" altLang="zh-CN" sz="900" b="1" i="1" dirty="0" err="1"/>
              <a:t>p.color</a:t>
            </a:r>
            <a:r>
              <a:rPr lang="en-US" altLang="zh-CN" sz="900" b="1" i="1" dirty="0"/>
              <a:t>);</a:t>
            </a:r>
            <a:endParaRPr lang="zh-CN" altLang="en-US" sz="900" dirty="0"/>
          </a:p>
        </p:txBody>
      </p:sp>
      <p:sp>
        <p:nvSpPr>
          <p:cNvPr id="89" name="文本框 88"/>
          <p:cNvSpPr txBox="1"/>
          <p:nvPr/>
        </p:nvSpPr>
        <p:spPr>
          <a:xfrm>
            <a:off x="3696351" y="2822739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p.brand</a:t>
            </a:r>
            <a:r>
              <a:rPr lang="en-US" altLang="zh-CN" sz="1000" dirty="0"/>
              <a:t> = "</a:t>
            </a:r>
            <a:r>
              <a:rPr lang="zh-CN" altLang="en-US" sz="1000" dirty="0"/>
              <a:t>锤子</a:t>
            </a:r>
            <a:r>
              <a:rPr lang="en-US" altLang="zh-CN" sz="1000" dirty="0"/>
              <a:t>";</a:t>
            </a:r>
            <a:endParaRPr lang="zh-CN" altLang="en-US" sz="10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3682003" y="3284984"/>
            <a:ext cx="10615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p.color</a:t>
            </a:r>
            <a:r>
              <a:rPr lang="en-US" altLang="zh-CN" sz="1000" dirty="0"/>
              <a:t> = "</a:t>
            </a:r>
            <a:r>
              <a:rPr lang="zh-CN" altLang="en-US" sz="1000" dirty="0"/>
              <a:t>棕色</a:t>
            </a:r>
            <a:r>
              <a:rPr lang="en-US" altLang="zh-CN" sz="1000" dirty="0"/>
              <a:t>";</a:t>
            </a:r>
            <a:endParaRPr lang="zh-CN" altLang="en-US" sz="10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3671946" y="350100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System.</a:t>
            </a:r>
            <a:r>
              <a:rPr lang="en-US" altLang="zh-CN" sz="1000" b="1" i="1" dirty="0" err="1"/>
              <a:t>out.println</a:t>
            </a:r>
            <a:r>
              <a:rPr lang="en-US" altLang="zh-CN" sz="1000" b="1" i="1" dirty="0"/>
              <a:t>(</a:t>
            </a:r>
            <a:r>
              <a:rPr lang="en-US" altLang="zh-CN" sz="1000" b="1" i="1" dirty="0" err="1"/>
              <a:t>p.brand</a:t>
            </a:r>
            <a:r>
              <a:rPr lang="en-US" altLang="zh-CN" sz="1000" b="1" i="1" dirty="0"/>
              <a:t> + </a:t>
            </a:r>
            <a:r>
              <a:rPr lang="en-US" altLang="zh-CN" sz="1000" b="1" i="1" dirty="0" smtClean="0"/>
              <a:t>"---“</a:t>
            </a:r>
            <a:endParaRPr lang="en-US" altLang="zh-CN" sz="1000" b="1" i="1" dirty="0" smtClean="0"/>
          </a:p>
          <a:p>
            <a:r>
              <a:rPr lang="en-US" altLang="zh-CN" sz="1000" b="1" i="1" dirty="0" smtClean="0"/>
              <a:t> </a:t>
            </a:r>
            <a:r>
              <a:rPr lang="en-US" altLang="zh-CN" sz="1000" b="1" i="1" dirty="0"/>
              <a:t>+ </a:t>
            </a:r>
            <a:r>
              <a:rPr lang="en-US" altLang="zh-CN" sz="1000" b="1" i="1" dirty="0" err="1"/>
              <a:t>p.price</a:t>
            </a:r>
            <a:r>
              <a:rPr lang="en-US" altLang="zh-CN" sz="1000" b="1" i="1" dirty="0"/>
              <a:t> + "---" + </a:t>
            </a:r>
            <a:r>
              <a:rPr lang="en-US" altLang="zh-CN" sz="1000" b="1" i="1" dirty="0" err="1"/>
              <a:t>p.color</a:t>
            </a:r>
            <a:r>
              <a:rPr lang="en-US" altLang="zh-CN" sz="1000" b="1" i="1" dirty="0"/>
              <a:t>);</a:t>
            </a:r>
            <a:endParaRPr lang="zh-CN" altLang="en-US" sz="10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3696351" y="3861048"/>
            <a:ext cx="1055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p.call</a:t>
            </a:r>
            <a:r>
              <a:rPr lang="en-US" altLang="zh-CN" sz="1000" dirty="0"/>
              <a:t>("</a:t>
            </a:r>
            <a:r>
              <a:rPr lang="zh-CN" altLang="en-US" sz="1000" dirty="0"/>
              <a:t>林青霞</a:t>
            </a:r>
            <a:r>
              <a:rPr lang="en-US" altLang="zh-CN" sz="1000" dirty="0"/>
              <a:t>");</a:t>
            </a:r>
            <a:endParaRPr lang="zh-CN" altLang="en-US" sz="100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3696351" y="4077072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p.sendMessage</a:t>
            </a:r>
            <a:r>
              <a:rPr lang="en-US" altLang="zh-CN" sz="1000" dirty="0"/>
              <a:t>();</a:t>
            </a:r>
            <a:endParaRPr lang="zh-CN" altLang="en-US" sz="1000" dirty="0"/>
          </a:p>
        </p:txBody>
      </p:sp>
      <p:sp>
        <p:nvSpPr>
          <p:cNvPr id="122" name="文本框 121"/>
          <p:cNvSpPr txBox="1"/>
          <p:nvPr/>
        </p:nvSpPr>
        <p:spPr>
          <a:xfrm>
            <a:off x="3695345" y="3068960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p.price</a:t>
            </a:r>
            <a:r>
              <a:rPr lang="en-US" altLang="zh-CN" sz="1000" dirty="0"/>
              <a:t> = 2999;</a:t>
            </a:r>
            <a:endParaRPr lang="zh-CN" altLang="en-US" sz="1000" dirty="0"/>
          </a:p>
        </p:txBody>
      </p:sp>
      <p:sp>
        <p:nvSpPr>
          <p:cNvPr id="174" name="文本框 173"/>
          <p:cNvSpPr txBox="1"/>
          <p:nvPr/>
        </p:nvSpPr>
        <p:spPr>
          <a:xfrm>
            <a:off x="7599130" y="991071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/>
              <a:t>“</a:t>
            </a:r>
            <a:r>
              <a:rPr lang="zh-CN" altLang="en-US" sz="800" b="1" dirty="0"/>
              <a:t>锤子</a:t>
            </a:r>
            <a:r>
              <a:rPr lang="en-US" altLang="zh-CN" sz="800" b="1" dirty="0" smtClean="0"/>
              <a:t>”</a:t>
            </a:r>
            <a:endParaRPr lang="zh-CN" altLang="en-US" sz="800" dirty="0"/>
          </a:p>
        </p:txBody>
      </p:sp>
      <p:sp>
        <p:nvSpPr>
          <p:cNvPr id="175" name="文本框 174"/>
          <p:cNvSpPr txBox="1"/>
          <p:nvPr/>
        </p:nvSpPr>
        <p:spPr>
          <a:xfrm>
            <a:off x="7587244" y="120103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/>
              <a:t>2999</a:t>
            </a:r>
            <a:endParaRPr lang="zh-CN" altLang="en-US" sz="800" dirty="0"/>
          </a:p>
        </p:txBody>
      </p:sp>
      <p:sp>
        <p:nvSpPr>
          <p:cNvPr id="4" name="文本框 3"/>
          <p:cNvSpPr txBox="1"/>
          <p:nvPr/>
        </p:nvSpPr>
        <p:spPr>
          <a:xfrm>
            <a:off x="162565" y="914077"/>
            <a:ext cx="3082432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public class Phone {</a:t>
            </a:r>
            <a:endParaRPr lang="en-US" altLang="zh-CN" sz="1100" b="1" dirty="0"/>
          </a:p>
          <a:p>
            <a:r>
              <a:rPr lang="en-US" altLang="zh-CN" sz="1100" dirty="0" smtClean="0"/>
              <a:t>    String </a:t>
            </a:r>
            <a:r>
              <a:rPr lang="en-US" altLang="zh-CN" sz="1100" dirty="0"/>
              <a:t>brand;</a:t>
            </a:r>
            <a:endParaRPr lang="en-US" altLang="zh-CN" sz="1100" dirty="0"/>
          </a:p>
          <a:p>
            <a:r>
              <a:rPr lang="en-US" altLang="zh-CN" sz="1100" b="1" dirty="0" smtClean="0"/>
              <a:t>    </a:t>
            </a:r>
            <a:r>
              <a:rPr lang="en-US" altLang="zh-CN" sz="1100" b="1" dirty="0" err="1" smtClean="0"/>
              <a:t>int</a:t>
            </a:r>
            <a:r>
              <a:rPr lang="en-US" altLang="zh-CN" sz="1100" b="1" dirty="0" smtClean="0"/>
              <a:t> </a:t>
            </a:r>
            <a:r>
              <a:rPr lang="en-US" altLang="zh-CN" sz="1100" b="1" dirty="0"/>
              <a:t>price;</a:t>
            </a:r>
            <a:endParaRPr lang="en-US" altLang="zh-CN" sz="1100" b="1" dirty="0"/>
          </a:p>
          <a:p>
            <a:r>
              <a:rPr lang="en-US" altLang="zh-CN" sz="1100" dirty="0" smtClean="0"/>
              <a:t>    String </a:t>
            </a:r>
            <a:r>
              <a:rPr lang="en-US" altLang="zh-CN" sz="1100" dirty="0"/>
              <a:t>color;</a:t>
            </a:r>
            <a:endParaRPr lang="en-US" altLang="zh-CN" sz="1100" dirty="0"/>
          </a:p>
          <a:p>
            <a:endParaRPr lang="zh-CN" altLang="en-US" sz="1100" dirty="0"/>
          </a:p>
          <a:p>
            <a:r>
              <a:rPr lang="en-US" altLang="zh-CN" sz="1100" b="1" dirty="0" smtClean="0"/>
              <a:t>    public </a:t>
            </a:r>
            <a:r>
              <a:rPr lang="en-US" altLang="zh-CN" sz="1100" b="1" dirty="0"/>
              <a:t>void call(String name) {</a:t>
            </a:r>
            <a:endParaRPr lang="en-US" altLang="zh-CN" sz="1100" b="1" dirty="0"/>
          </a:p>
          <a:p>
            <a:r>
              <a:rPr lang="en-US" altLang="zh-CN" sz="1100" dirty="0" smtClean="0"/>
              <a:t>        </a:t>
            </a:r>
            <a:r>
              <a:rPr lang="en-US" altLang="zh-CN" sz="1100" dirty="0" err="1" smtClean="0"/>
              <a:t>System.</a:t>
            </a:r>
            <a:r>
              <a:rPr lang="en-US" altLang="zh-CN" sz="1100" b="1" i="1" dirty="0" err="1" smtClean="0"/>
              <a:t>out.println</a:t>
            </a:r>
            <a:r>
              <a:rPr lang="en-US" altLang="zh-CN" sz="1100" b="1" i="1" dirty="0"/>
              <a:t>("</a:t>
            </a:r>
            <a:r>
              <a:rPr lang="zh-CN" altLang="en-US" sz="1100" b="1" i="1" dirty="0"/>
              <a:t>给</a:t>
            </a:r>
            <a:r>
              <a:rPr lang="en-US" altLang="zh-CN" sz="1100" b="1" i="1" dirty="0"/>
              <a:t>"+name+"</a:t>
            </a:r>
            <a:r>
              <a:rPr lang="zh-CN" altLang="en-US" sz="1100" b="1" i="1" dirty="0"/>
              <a:t>打电话</a:t>
            </a:r>
            <a:r>
              <a:rPr lang="en-US" altLang="zh-CN" sz="1100" b="1" i="1" dirty="0"/>
              <a:t>");</a:t>
            </a:r>
            <a:endParaRPr lang="en-US" altLang="zh-CN" sz="1100" b="1" i="1" dirty="0"/>
          </a:p>
          <a:p>
            <a:r>
              <a:rPr lang="en-US" altLang="zh-CN" sz="1100" dirty="0" smtClean="0"/>
              <a:t>    }</a:t>
            </a:r>
            <a:endParaRPr lang="en-US" altLang="zh-CN" sz="1100" dirty="0"/>
          </a:p>
          <a:p>
            <a:endParaRPr lang="zh-CN" altLang="en-US" sz="1100" dirty="0"/>
          </a:p>
          <a:p>
            <a:r>
              <a:rPr lang="en-US" altLang="zh-CN" sz="1100" b="1" dirty="0" smtClean="0"/>
              <a:t>    public </a:t>
            </a:r>
            <a:r>
              <a:rPr lang="en-US" altLang="zh-CN" sz="1100" b="1" dirty="0"/>
              <a:t>void </a:t>
            </a:r>
            <a:r>
              <a:rPr lang="en-US" altLang="zh-CN" sz="1100" b="1" dirty="0" err="1"/>
              <a:t>sendMessage</a:t>
            </a:r>
            <a:r>
              <a:rPr lang="en-US" altLang="zh-CN" sz="1100" b="1" dirty="0"/>
              <a:t>() {</a:t>
            </a:r>
            <a:endParaRPr lang="en-US" altLang="zh-CN" sz="1100" b="1" dirty="0"/>
          </a:p>
          <a:p>
            <a:r>
              <a:rPr lang="en-US" altLang="zh-CN" sz="1100" dirty="0" smtClean="0"/>
              <a:t>        </a:t>
            </a:r>
            <a:r>
              <a:rPr lang="en-US" altLang="zh-CN" sz="1100" dirty="0" err="1" smtClean="0"/>
              <a:t>System.</a:t>
            </a:r>
            <a:r>
              <a:rPr lang="en-US" altLang="zh-CN" sz="1100" b="1" i="1" dirty="0" err="1" smtClean="0"/>
              <a:t>out.println</a:t>
            </a:r>
            <a:r>
              <a:rPr lang="en-US" altLang="zh-CN" sz="1100" b="1" i="1" dirty="0"/>
              <a:t>("</a:t>
            </a:r>
            <a:r>
              <a:rPr lang="zh-CN" altLang="en-US" sz="1100" b="1" i="1" dirty="0"/>
              <a:t>群发短信</a:t>
            </a:r>
            <a:r>
              <a:rPr lang="en-US" altLang="zh-CN" sz="1100" b="1" i="1" dirty="0"/>
              <a:t>");</a:t>
            </a:r>
            <a:endParaRPr lang="en-US" altLang="zh-CN" sz="1100" b="1" i="1" dirty="0"/>
          </a:p>
          <a:p>
            <a:r>
              <a:rPr lang="en-US" altLang="zh-CN" sz="1100" dirty="0" smtClean="0"/>
              <a:t>    }</a:t>
            </a:r>
            <a:endParaRPr lang="en-US" altLang="zh-CN" sz="1100" dirty="0"/>
          </a:p>
          <a:p>
            <a:r>
              <a:rPr lang="en-US" altLang="zh-CN" sz="1100" dirty="0"/>
              <a:t>}</a:t>
            </a:r>
            <a:endParaRPr lang="zh-CN" altLang="en-US" sz="1100" dirty="0"/>
          </a:p>
        </p:txBody>
      </p:sp>
      <p:sp>
        <p:nvSpPr>
          <p:cNvPr id="130" name="文本框 129"/>
          <p:cNvSpPr txBox="1"/>
          <p:nvPr/>
        </p:nvSpPr>
        <p:spPr>
          <a:xfrm>
            <a:off x="97346" y="3192070"/>
            <a:ext cx="308243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public class </a:t>
            </a:r>
            <a:r>
              <a:rPr lang="en-US" altLang="zh-CN" sz="1100" b="1" dirty="0" smtClean="0"/>
              <a:t>Demo04 {</a:t>
            </a:r>
            <a:endParaRPr lang="en-US" altLang="zh-CN" sz="1100" b="1" dirty="0"/>
          </a:p>
          <a:p>
            <a:r>
              <a:rPr lang="en-US" altLang="zh-CN" sz="1100" b="1" dirty="0" smtClean="0"/>
              <a:t>    public </a:t>
            </a:r>
            <a:r>
              <a:rPr lang="en-US" altLang="zh-CN" sz="1100" b="1" dirty="0"/>
              <a:t>static void main(String[] </a:t>
            </a:r>
            <a:r>
              <a:rPr lang="en-US" altLang="zh-CN" sz="1100" b="1" dirty="0" err="1"/>
              <a:t>args</a:t>
            </a:r>
            <a:r>
              <a:rPr lang="en-US" altLang="zh-CN" sz="1100" b="1" dirty="0"/>
              <a:t>) {</a:t>
            </a:r>
            <a:endParaRPr lang="en-US" altLang="zh-CN" sz="1100" b="1" dirty="0"/>
          </a:p>
          <a:p>
            <a:r>
              <a:rPr lang="en-US" altLang="zh-CN" sz="1100" dirty="0" smtClean="0"/>
              <a:t>        Phone </a:t>
            </a:r>
            <a:r>
              <a:rPr lang="en-US" altLang="zh-CN" sz="1100" dirty="0"/>
              <a:t>p = </a:t>
            </a:r>
            <a:r>
              <a:rPr lang="en-US" altLang="zh-CN" sz="1100" b="1" dirty="0"/>
              <a:t>new Phone</a:t>
            </a:r>
            <a:r>
              <a:rPr lang="en-US" altLang="zh-CN" sz="1100" b="1" dirty="0" smtClean="0"/>
              <a:t>();</a:t>
            </a:r>
            <a:endParaRPr lang="zh-CN" altLang="en-US" sz="1100" dirty="0"/>
          </a:p>
          <a:p>
            <a:r>
              <a:rPr lang="en-US" altLang="zh-CN" sz="1100" dirty="0" smtClean="0"/>
              <a:t>        </a:t>
            </a:r>
            <a:r>
              <a:rPr lang="en-US" altLang="zh-CN" sz="1100" dirty="0" err="1" smtClean="0"/>
              <a:t>System.</a:t>
            </a:r>
            <a:r>
              <a:rPr lang="en-US" altLang="zh-CN" sz="1100" b="1" i="1" dirty="0" err="1" smtClean="0"/>
              <a:t>out.println</a:t>
            </a:r>
            <a:r>
              <a:rPr lang="en-US" altLang="zh-CN" sz="1100" b="1" i="1" dirty="0" smtClean="0"/>
              <a:t>(</a:t>
            </a:r>
            <a:r>
              <a:rPr lang="en-US" altLang="zh-CN" sz="1100" b="1" i="1" dirty="0" err="1" smtClean="0"/>
              <a:t>p.brand</a:t>
            </a:r>
            <a:r>
              <a:rPr lang="en-US" altLang="zh-CN" sz="1100" b="1" i="1" dirty="0" smtClean="0"/>
              <a:t> </a:t>
            </a:r>
            <a:r>
              <a:rPr lang="en-US" altLang="zh-CN" sz="1100" b="1" i="1" dirty="0"/>
              <a:t>+ "---" + </a:t>
            </a:r>
            <a:r>
              <a:rPr lang="en-US" altLang="zh-CN" sz="1100" b="1" i="1" dirty="0" err="1"/>
              <a:t>p.price</a:t>
            </a:r>
            <a:r>
              <a:rPr lang="en-US" altLang="zh-CN" sz="1100" b="1" i="1" dirty="0"/>
              <a:t> + "---" + </a:t>
            </a:r>
            <a:r>
              <a:rPr lang="en-US" altLang="zh-CN" sz="1100" b="1" i="1" dirty="0" err="1"/>
              <a:t>p.color</a:t>
            </a:r>
            <a:r>
              <a:rPr lang="en-US" altLang="zh-CN" sz="1100" b="1" i="1" dirty="0" smtClean="0"/>
              <a:t>);</a:t>
            </a:r>
            <a:endParaRPr lang="zh-CN" altLang="en-US" sz="1100" dirty="0"/>
          </a:p>
          <a:p>
            <a:r>
              <a:rPr lang="en-US" altLang="zh-CN" sz="1100" dirty="0" smtClean="0"/>
              <a:t>        </a:t>
            </a:r>
            <a:r>
              <a:rPr lang="en-US" altLang="zh-CN" sz="1100" dirty="0" err="1" smtClean="0"/>
              <a:t>p.brand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= "</a:t>
            </a:r>
            <a:r>
              <a:rPr lang="zh-CN" altLang="en-US" sz="1100" dirty="0"/>
              <a:t>锤子</a:t>
            </a:r>
            <a:r>
              <a:rPr lang="en-US" altLang="zh-CN" sz="1100" dirty="0"/>
              <a:t>";</a:t>
            </a:r>
            <a:endParaRPr lang="en-US" altLang="zh-CN" sz="1100" dirty="0"/>
          </a:p>
          <a:p>
            <a:r>
              <a:rPr lang="en-US" altLang="zh-CN" sz="1100" dirty="0" smtClean="0"/>
              <a:t>        </a:t>
            </a:r>
            <a:r>
              <a:rPr lang="en-US" altLang="zh-CN" sz="1100" dirty="0" err="1" smtClean="0"/>
              <a:t>p.price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= 2999;</a:t>
            </a:r>
            <a:endParaRPr lang="en-US" altLang="zh-CN" sz="1100" dirty="0"/>
          </a:p>
          <a:p>
            <a:r>
              <a:rPr lang="en-US" altLang="zh-CN" sz="1100" dirty="0" smtClean="0"/>
              <a:t>        </a:t>
            </a:r>
            <a:r>
              <a:rPr lang="en-US" altLang="zh-CN" sz="1100" dirty="0" err="1" smtClean="0"/>
              <a:t>p.color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= "</a:t>
            </a:r>
            <a:r>
              <a:rPr lang="zh-CN" altLang="en-US" sz="1100" dirty="0"/>
              <a:t>棕色</a:t>
            </a:r>
            <a:r>
              <a:rPr lang="en-US" altLang="zh-CN" sz="1100" dirty="0" smtClean="0"/>
              <a:t>";</a:t>
            </a:r>
            <a:endParaRPr lang="en-US" altLang="zh-CN" sz="1100" dirty="0" smtClean="0"/>
          </a:p>
          <a:p>
            <a:endParaRPr lang="zh-CN" altLang="en-US" sz="1100" dirty="0"/>
          </a:p>
          <a:p>
            <a:r>
              <a:rPr lang="en-US" altLang="zh-CN" sz="1100" dirty="0" smtClean="0"/>
              <a:t>        </a:t>
            </a:r>
            <a:r>
              <a:rPr lang="en-US" altLang="zh-CN" sz="1100" dirty="0" err="1" smtClean="0"/>
              <a:t>System.</a:t>
            </a:r>
            <a:r>
              <a:rPr lang="en-US" altLang="zh-CN" sz="1100" b="1" i="1" dirty="0" err="1" smtClean="0"/>
              <a:t>out.println</a:t>
            </a:r>
            <a:r>
              <a:rPr lang="en-US" altLang="zh-CN" sz="1100" b="1" i="1" dirty="0" smtClean="0"/>
              <a:t>(</a:t>
            </a:r>
            <a:r>
              <a:rPr lang="en-US" altLang="zh-CN" sz="1100" b="1" i="1" dirty="0" err="1" smtClean="0"/>
              <a:t>p.brand</a:t>
            </a:r>
            <a:r>
              <a:rPr lang="en-US" altLang="zh-CN" sz="1100" b="1" i="1" dirty="0" smtClean="0"/>
              <a:t> </a:t>
            </a:r>
            <a:r>
              <a:rPr lang="en-US" altLang="zh-CN" sz="1100" b="1" i="1" dirty="0"/>
              <a:t>+ "---" + </a:t>
            </a:r>
            <a:r>
              <a:rPr lang="en-US" altLang="zh-CN" sz="1100" b="1" i="1" dirty="0" err="1"/>
              <a:t>p.price</a:t>
            </a:r>
            <a:r>
              <a:rPr lang="en-US" altLang="zh-CN" sz="1100" b="1" i="1" dirty="0"/>
              <a:t> + "---" + </a:t>
            </a:r>
            <a:r>
              <a:rPr lang="en-US" altLang="zh-CN" sz="1100" b="1" i="1" dirty="0" err="1"/>
              <a:t>p.color</a:t>
            </a:r>
            <a:r>
              <a:rPr lang="en-US" altLang="zh-CN" sz="1100" b="1" i="1" dirty="0" smtClean="0"/>
              <a:t>);</a:t>
            </a:r>
            <a:endParaRPr lang="zh-CN" altLang="en-US" sz="1100" dirty="0"/>
          </a:p>
          <a:p>
            <a:r>
              <a:rPr lang="en-US" altLang="zh-CN" sz="1100" dirty="0" smtClean="0"/>
              <a:t>        </a:t>
            </a:r>
            <a:r>
              <a:rPr lang="en-US" altLang="zh-CN" sz="1100" dirty="0" err="1" smtClean="0"/>
              <a:t>p.call</a:t>
            </a:r>
            <a:r>
              <a:rPr lang="en-US" altLang="zh-CN" sz="1100" dirty="0"/>
              <a:t>("</a:t>
            </a:r>
            <a:r>
              <a:rPr lang="zh-CN" altLang="en-US" sz="1100" dirty="0"/>
              <a:t>林青霞</a:t>
            </a:r>
            <a:r>
              <a:rPr lang="en-US" altLang="zh-CN" sz="1100" dirty="0"/>
              <a:t>");</a:t>
            </a:r>
            <a:endParaRPr lang="en-US" altLang="zh-CN" sz="1100" dirty="0"/>
          </a:p>
          <a:p>
            <a:r>
              <a:rPr lang="en-US" altLang="zh-CN" sz="1100" dirty="0" smtClean="0"/>
              <a:t>        </a:t>
            </a:r>
            <a:r>
              <a:rPr lang="en-US" altLang="zh-CN" sz="1100" dirty="0" err="1" smtClean="0"/>
              <a:t>p.sendMessage</a:t>
            </a:r>
            <a:r>
              <a:rPr lang="en-US" altLang="zh-CN" sz="1100" dirty="0"/>
              <a:t>();</a:t>
            </a:r>
            <a:endParaRPr lang="en-US" altLang="zh-CN" sz="1100" dirty="0"/>
          </a:p>
          <a:p>
            <a:r>
              <a:rPr lang="en-US" altLang="zh-CN" sz="1100" dirty="0" smtClean="0"/>
              <a:t>    }</a:t>
            </a:r>
            <a:endParaRPr lang="en-US" altLang="zh-CN" sz="1100" dirty="0"/>
          </a:p>
          <a:p>
            <a:r>
              <a:rPr lang="en-US" altLang="zh-CN" sz="1100" dirty="0"/>
              <a:t>}</a:t>
            </a:r>
            <a:endParaRPr lang="zh-CN" altLang="en-US" sz="11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614739" y="4596070"/>
            <a:ext cx="2181397" cy="1543821"/>
            <a:chOff x="3614739" y="4596070"/>
            <a:chExt cx="2181397" cy="1543821"/>
          </a:xfrm>
        </p:grpSpPr>
        <p:sp>
          <p:nvSpPr>
            <p:cNvPr id="132" name="矩形 131"/>
            <p:cNvSpPr/>
            <p:nvPr/>
          </p:nvSpPr>
          <p:spPr>
            <a:xfrm>
              <a:off x="3614739" y="4596070"/>
              <a:ext cx="2181397" cy="154382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49293" y="4611415"/>
              <a:ext cx="1226852" cy="269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smtClean="0">
                  <a:solidFill>
                    <a:srgbClr val="FF0000"/>
                  </a:solidFill>
                </a:rPr>
                <a:t>Demo04</a:t>
              </a:r>
              <a:r>
                <a:rPr lang="en-US" altLang="zh-CN" sz="1100" smtClean="0"/>
                <a:t>.class</a:t>
              </a:r>
              <a:endParaRPr lang="zh-CN" altLang="en-US" sz="1100" dirty="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3661993" y="5017815"/>
              <a:ext cx="7576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/>
                <a:t>main</a:t>
              </a:r>
              <a:r>
                <a:rPr lang="zh-CN" altLang="en-US" sz="1100" b="1" dirty="0" smtClean="0"/>
                <a:t>方法</a:t>
              </a:r>
              <a:endParaRPr lang="zh-CN" altLang="en-US" sz="11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171024" y="4601230"/>
            <a:ext cx="2899780" cy="1550443"/>
            <a:chOff x="6171024" y="4601230"/>
            <a:chExt cx="2899780" cy="1550443"/>
          </a:xfrm>
        </p:grpSpPr>
        <p:sp>
          <p:nvSpPr>
            <p:cNvPr id="134" name="矩形 133"/>
            <p:cNvSpPr/>
            <p:nvPr/>
          </p:nvSpPr>
          <p:spPr>
            <a:xfrm>
              <a:off x="6171024" y="4601230"/>
              <a:ext cx="2865472" cy="154382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6205578" y="4616575"/>
              <a:ext cx="1226852" cy="269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 smtClean="0">
                  <a:solidFill>
                    <a:srgbClr val="FF0000"/>
                  </a:solidFill>
                </a:rPr>
                <a:t>Phone</a:t>
              </a:r>
              <a:r>
                <a:rPr lang="en-US" altLang="zh-CN" sz="1100" dirty="0" err="1" smtClean="0"/>
                <a:t>.class</a:t>
              </a:r>
              <a:endParaRPr lang="zh-CN" altLang="en-US" sz="1100" dirty="0"/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6239886" y="4848631"/>
              <a:ext cx="9794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/>
                <a:t>成</a:t>
              </a:r>
              <a:r>
                <a:rPr lang="zh-CN" altLang="en-US" sz="1100" b="1" dirty="0" smtClean="0"/>
                <a:t>员变量</a:t>
              </a:r>
              <a:endParaRPr lang="en-US" altLang="zh-CN" sz="1100" b="1" dirty="0" smtClean="0"/>
            </a:p>
            <a:p>
              <a:r>
                <a:rPr lang="en-US" altLang="zh-CN" sz="1100" dirty="0"/>
                <a:t>String brand;</a:t>
              </a:r>
              <a:endParaRPr lang="en-US" altLang="zh-CN" sz="1100" dirty="0"/>
            </a:p>
            <a:p>
              <a:r>
                <a:rPr lang="en-US" altLang="zh-CN" sz="1100" b="1" dirty="0" err="1"/>
                <a:t>int</a:t>
              </a:r>
              <a:r>
                <a:rPr lang="en-US" altLang="zh-CN" sz="1100" b="1" dirty="0"/>
                <a:t> price;</a:t>
              </a:r>
              <a:endParaRPr lang="en-US" altLang="zh-CN" sz="1100" b="1" dirty="0"/>
            </a:p>
            <a:p>
              <a:r>
                <a:rPr lang="en-US" altLang="zh-CN" sz="1100" dirty="0"/>
                <a:t>String color;</a:t>
              </a:r>
              <a:endParaRPr lang="zh-CN" altLang="en-US" sz="1100" dirty="0"/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7219383" y="4643568"/>
              <a:ext cx="1851421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/>
                <a:t>成</a:t>
              </a:r>
              <a:r>
                <a:rPr lang="zh-CN" altLang="en-US" sz="1100" b="1" dirty="0" smtClean="0"/>
                <a:t>员</a:t>
              </a:r>
              <a:r>
                <a:rPr lang="zh-CN" altLang="en-US" sz="1100" b="1" dirty="0"/>
                <a:t>方法</a:t>
              </a:r>
              <a:endParaRPr lang="en-US" altLang="zh-CN" sz="1100" b="1" dirty="0" smtClean="0"/>
            </a:p>
            <a:p>
              <a:r>
                <a:rPr lang="zh-CN" altLang="en-US" sz="900" b="1" dirty="0"/>
                <a:t>内</a:t>
              </a:r>
              <a:r>
                <a:rPr lang="zh-CN" altLang="en-US" sz="900" b="1" dirty="0" smtClean="0"/>
                <a:t>存地址</a:t>
              </a:r>
              <a:r>
                <a:rPr lang="en-US" altLang="zh-CN" sz="900" b="1" dirty="0" smtClean="0">
                  <a:solidFill>
                    <a:srgbClr val="FF0000"/>
                  </a:solidFill>
                </a:rPr>
                <a:t>910</a:t>
              </a:r>
              <a:endParaRPr lang="en-US" altLang="zh-CN" sz="900" b="1" dirty="0" smtClean="0">
                <a:solidFill>
                  <a:srgbClr val="FF0000"/>
                </a:solidFill>
              </a:endParaRPr>
            </a:p>
            <a:p>
              <a:r>
                <a:rPr lang="en-US" altLang="zh-CN" sz="900" b="1" dirty="0" smtClean="0"/>
                <a:t>public </a:t>
              </a:r>
              <a:r>
                <a:rPr lang="en-US" altLang="zh-CN" sz="900" b="1" dirty="0"/>
                <a:t>void call(String name) {</a:t>
              </a:r>
              <a:endParaRPr lang="en-US" altLang="zh-CN" sz="900" b="1" dirty="0"/>
            </a:p>
            <a:p>
              <a:r>
                <a:rPr lang="en-US" altLang="zh-CN" sz="900" dirty="0" smtClean="0"/>
                <a:t>    </a:t>
              </a:r>
              <a:r>
                <a:rPr lang="en-US" altLang="zh-CN" sz="900" dirty="0" err="1" smtClean="0"/>
                <a:t>System.</a:t>
              </a:r>
              <a:r>
                <a:rPr lang="en-US" altLang="zh-CN" sz="900" b="1" i="1" dirty="0" err="1" smtClean="0"/>
                <a:t>out.println</a:t>
              </a:r>
              <a:r>
                <a:rPr lang="en-US" altLang="zh-CN" sz="900" b="1" i="1" dirty="0"/>
                <a:t>("</a:t>
              </a:r>
              <a:r>
                <a:rPr lang="zh-CN" altLang="en-US" sz="900" b="1" i="1" dirty="0"/>
                <a:t>给</a:t>
              </a:r>
              <a:r>
                <a:rPr lang="en-US" altLang="zh-CN" sz="900" b="1" i="1" dirty="0"/>
                <a:t>"+name+"</a:t>
              </a:r>
              <a:r>
                <a:rPr lang="zh-CN" altLang="en-US" sz="900" b="1" i="1" dirty="0"/>
                <a:t>打电话</a:t>
              </a:r>
              <a:r>
                <a:rPr lang="en-US" altLang="zh-CN" sz="900" b="1" i="1" dirty="0"/>
                <a:t>");</a:t>
              </a:r>
              <a:endParaRPr lang="en-US" altLang="zh-CN" sz="900" b="1" i="1" dirty="0"/>
            </a:p>
            <a:p>
              <a:r>
                <a:rPr lang="en-US" altLang="zh-CN" sz="900" dirty="0" smtClean="0"/>
                <a:t>}</a:t>
              </a:r>
              <a:endParaRPr lang="en-US" altLang="zh-CN" sz="900" dirty="0" smtClean="0"/>
            </a:p>
            <a:p>
              <a:r>
                <a:rPr lang="zh-CN" altLang="en-US" sz="900" b="1" dirty="0"/>
                <a:t>内</a:t>
              </a:r>
              <a:r>
                <a:rPr lang="zh-CN" altLang="en-US" sz="900" b="1" dirty="0" smtClean="0"/>
                <a:t>存</a:t>
              </a:r>
              <a:r>
                <a:rPr lang="zh-CN" altLang="en-US" sz="900" b="1" dirty="0"/>
                <a:t>地址</a:t>
              </a:r>
              <a:r>
                <a:rPr lang="en-US" altLang="zh-CN" sz="900" b="1" dirty="0" smtClean="0">
                  <a:solidFill>
                    <a:srgbClr val="FF0000"/>
                  </a:solidFill>
                </a:rPr>
                <a:t>911</a:t>
              </a:r>
              <a:endParaRPr lang="zh-CN" altLang="en-US" sz="900" dirty="0">
                <a:solidFill>
                  <a:srgbClr val="FF0000"/>
                </a:solidFill>
              </a:endParaRPr>
            </a:p>
            <a:p>
              <a:r>
                <a:rPr lang="en-US" altLang="zh-CN" sz="900" b="1" dirty="0" smtClean="0"/>
                <a:t>public </a:t>
              </a:r>
              <a:r>
                <a:rPr lang="en-US" altLang="zh-CN" sz="900" b="1" dirty="0"/>
                <a:t>void </a:t>
              </a:r>
              <a:r>
                <a:rPr lang="en-US" altLang="zh-CN" sz="900" b="1" dirty="0" err="1"/>
                <a:t>sendMessage</a:t>
              </a:r>
              <a:r>
                <a:rPr lang="en-US" altLang="zh-CN" sz="900" b="1" dirty="0"/>
                <a:t>() {</a:t>
              </a:r>
              <a:endParaRPr lang="en-US" altLang="zh-CN" sz="900" b="1" dirty="0"/>
            </a:p>
            <a:p>
              <a:r>
                <a:rPr lang="en-US" altLang="zh-CN" sz="900" dirty="0" smtClean="0"/>
                <a:t>    </a:t>
              </a:r>
              <a:r>
                <a:rPr lang="en-US" altLang="zh-CN" sz="900" dirty="0" err="1" smtClean="0"/>
                <a:t>System.</a:t>
              </a:r>
              <a:r>
                <a:rPr lang="en-US" altLang="zh-CN" sz="900" b="1" i="1" dirty="0" err="1" smtClean="0"/>
                <a:t>out.println</a:t>
              </a:r>
              <a:r>
                <a:rPr lang="en-US" altLang="zh-CN" sz="900" b="1" i="1" dirty="0"/>
                <a:t>("</a:t>
              </a:r>
              <a:r>
                <a:rPr lang="zh-CN" altLang="en-US" sz="900" b="1" i="1" dirty="0"/>
                <a:t>群发短信</a:t>
              </a:r>
              <a:r>
                <a:rPr lang="en-US" altLang="zh-CN" sz="900" b="1" i="1" dirty="0"/>
                <a:t>");</a:t>
              </a:r>
              <a:endParaRPr lang="en-US" altLang="zh-CN" sz="900" b="1" i="1" dirty="0"/>
            </a:p>
            <a:p>
              <a:r>
                <a:rPr lang="en-US" altLang="zh-CN" sz="900" dirty="0" smtClean="0"/>
                <a:t>}</a:t>
              </a:r>
              <a:endParaRPr lang="zh-CN" altLang="en-US" sz="900" dirty="0"/>
            </a:p>
          </p:txBody>
        </p:sp>
      </p:grpSp>
      <p:sp>
        <p:nvSpPr>
          <p:cNvPr id="151" name="文本框 150"/>
          <p:cNvSpPr txBox="1"/>
          <p:nvPr/>
        </p:nvSpPr>
        <p:spPr>
          <a:xfrm>
            <a:off x="6596220" y="1423617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String color;</a:t>
            </a:r>
            <a:endParaRPr lang="en-US" altLang="zh-CN" sz="800" b="1" dirty="0"/>
          </a:p>
        </p:txBody>
      </p:sp>
      <p:sp>
        <p:nvSpPr>
          <p:cNvPr id="154" name="文本框 153"/>
          <p:cNvSpPr txBox="1"/>
          <p:nvPr/>
        </p:nvSpPr>
        <p:spPr>
          <a:xfrm>
            <a:off x="7607471" y="144103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棕色</a:t>
            </a:r>
            <a:endParaRPr lang="zh-CN" altLang="en-US" sz="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284229" y="965919"/>
            <a:ext cx="383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null</a:t>
            </a:r>
            <a:endParaRPr lang="zh-CN" altLang="en-US" sz="1000" dirty="0"/>
          </a:p>
        </p:txBody>
      </p:sp>
      <p:sp>
        <p:nvSpPr>
          <p:cNvPr id="157" name="文本框 156"/>
          <p:cNvSpPr txBox="1"/>
          <p:nvPr/>
        </p:nvSpPr>
        <p:spPr>
          <a:xfrm>
            <a:off x="7284229" y="1188169"/>
            <a:ext cx="383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0</a:t>
            </a:r>
            <a:endParaRPr lang="zh-CN" altLang="en-US" sz="10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7277879" y="1423119"/>
            <a:ext cx="383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null</a:t>
            </a:r>
            <a:endParaRPr lang="zh-CN" altLang="en-US" sz="10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7412726" y="971133"/>
            <a:ext cx="131349" cy="2308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>
            <a:off x="7342178" y="1192285"/>
            <a:ext cx="131349" cy="2308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/>
        </p:nvCxnSpPr>
        <p:spPr>
          <a:xfrm>
            <a:off x="7433024" y="1446913"/>
            <a:ext cx="131349" cy="2308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5" name="组合 164"/>
          <p:cNvGrpSpPr/>
          <p:nvPr/>
        </p:nvGrpSpPr>
        <p:grpSpPr>
          <a:xfrm>
            <a:off x="9684568" y="4759587"/>
            <a:ext cx="2109482" cy="858874"/>
            <a:chOff x="3705596" y="1348929"/>
            <a:chExt cx="2109482" cy="858874"/>
          </a:xfrm>
        </p:grpSpPr>
        <p:sp>
          <p:nvSpPr>
            <p:cNvPr id="166" name="矩形 165"/>
            <p:cNvSpPr/>
            <p:nvPr/>
          </p:nvSpPr>
          <p:spPr>
            <a:xfrm>
              <a:off x="3705596" y="1639399"/>
              <a:ext cx="2109482" cy="5684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4292473" y="1348929"/>
              <a:ext cx="10470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FF0000"/>
                  </a:solidFill>
                </a:rPr>
                <a:t>sendMessage</a:t>
              </a:r>
              <a:r>
                <a:rPr lang="en-US" altLang="zh-CN" sz="1100" dirty="0" smtClean="0"/>
                <a:t>()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3784657" y="1732073"/>
              <a:ext cx="20114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/>
                <a:t>System.</a:t>
              </a:r>
              <a:r>
                <a:rPr lang="en-US" altLang="zh-CN" sz="1100" b="1" i="1" dirty="0" err="1"/>
                <a:t>out.println</a:t>
              </a:r>
              <a:r>
                <a:rPr lang="en-US" altLang="zh-CN" sz="1100" b="1" i="1" dirty="0"/>
                <a:t>("</a:t>
              </a:r>
              <a:r>
                <a:rPr lang="zh-CN" altLang="en-US" sz="1100" b="1" i="1" dirty="0"/>
                <a:t>群发短信</a:t>
              </a:r>
              <a:r>
                <a:rPr lang="en-US" altLang="zh-CN" sz="1100" b="1" i="1" dirty="0"/>
                <a:t>");</a:t>
              </a:r>
              <a:endParaRPr lang="en-US" altLang="zh-CN" sz="1100" b="1" dirty="0"/>
            </a:p>
          </p:txBody>
        </p:sp>
      </p:grpSp>
      <p:sp>
        <p:nvSpPr>
          <p:cNvPr id="179" name="文本框 178"/>
          <p:cNvSpPr txBox="1"/>
          <p:nvPr/>
        </p:nvSpPr>
        <p:spPr>
          <a:xfrm>
            <a:off x="641802" y="557627"/>
            <a:ext cx="2306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一个对象内存图</a:t>
            </a:r>
            <a:endParaRPr lang="zh-CN" altLang="en-US" sz="2000" b="1" dirty="0"/>
          </a:p>
        </p:txBody>
      </p:sp>
      <p:sp>
        <p:nvSpPr>
          <p:cNvPr id="180" name="文本框 179"/>
          <p:cNvSpPr txBox="1"/>
          <p:nvPr/>
        </p:nvSpPr>
        <p:spPr>
          <a:xfrm>
            <a:off x="6566028" y="1680263"/>
            <a:ext cx="1601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/>
              <a:t>call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方法地址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910</a:t>
            </a:r>
            <a:endParaRPr lang="en-US" altLang="zh-CN" sz="800" b="1" dirty="0" smtClean="0">
              <a:solidFill>
                <a:srgbClr val="FF0000"/>
              </a:solidFill>
            </a:endParaRPr>
          </a:p>
          <a:p>
            <a:r>
              <a:rPr lang="en-US" altLang="zh-CN" sz="800" b="1" dirty="0" err="1" smtClean="0"/>
              <a:t>sendMessage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方法地址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911</a:t>
            </a:r>
            <a:endParaRPr lang="en-US" altLang="zh-CN" sz="800" b="1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6727861" y="1772816"/>
            <a:ext cx="1182099" cy="3244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964279" y="1916832"/>
            <a:ext cx="1327327" cy="3783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62565" y="5949280"/>
            <a:ext cx="3017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1.</a:t>
            </a:r>
            <a:r>
              <a:rPr lang="zh-CN" altLang="en-US" sz="1200" dirty="0" smtClean="0">
                <a:solidFill>
                  <a:srgbClr val="FF0000"/>
                </a:solidFill>
              </a:rPr>
              <a:t>程序将</a:t>
            </a:r>
            <a:r>
              <a:rPr lang="en-US" altLang="zh-CN" sz="1200" dirty="0" smtClean="0">
                <a:solidFill>
                  <a:srgbClr val="FF0000"/>
                </a:solidFill>
              </a:rPr>
              <a:t>class</a:t>
            </a:r>
            <a:r>
              <a:rPr lang="zh-CN" altLang="en-US" sz="1200" dirty="0" smtClean="0">
                <a:solidFill>
                  <a:srgbClr val="FF0000"/>
                </a:solidFill>
              </a:rPr>
              <a:t>文件加载到内存中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2.</a:t>
            </a:r>
            <a:r>
              <a:rPr lang="zh-CN" altLang="en-US" sz="1200" dirty="0" smtClean="0">
                <a:solidFill>
                  <a:srgbClr val="FF0000"/>
                </a:solidFill>
              </a:rPr>
              <a:t>程序从</a:t>
            </a:r>
            <a:r>
              <a:rPr lang="en-US" altLang="zh-CN" sz="1200" dirty="0" smtClean="0">
                <a:solidFill>
                  <a:srgbClr val="FF0000"/>
                </a:solidFill>
              </a:rPr>
              <a:t>main</a:t>
            </a:r>
            <a:r>
              <a:rPr lang="zh-CN" altLang="en-US" sz="1200" dirty="0" smtClean="0">
                <a:solidFill>
                  <a:srgbClr val="FF0000"/>
                </a:solidFill>
              </a:rPr>
              <a:t>方法开始执行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b="51029"/>
          <a:stretch>
            <a:fillRect/>
          </a:stretch>
        </p:blipFill>
        <p:spPr>
          <a:xfrm>
            <a:off x="1498939" y="3102793"/>
            <a:ext cx="1247775" cy="265874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 rotWithShape="1">
          <a:blip r:embed="rId1"/>
          <a:srcRect t="51099"/>
          <a:stretch>
            <a:fillRect/>
          </a:stretch>
        </p:blipFill>
        <p:spPr>
          <a:xfrm>
            <a:off x="1400576" y="959631"/>
            <a:ext cx="1247775" cy="2654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889 -0.03055 L -0.54792 0.20093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1" y="1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365 -0.64699 L -0.65399 -0.34745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399 -0.34745 L -0.65365 -0.64699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1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365 -0.82338 L -0.65399 -0.52384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1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399 -0.52384 L -0.65365 -0.82338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67" grpId="0"/>
      <p:bldP spid="68" grpId="0"/>
      <p:bldP spid="72" grpId="0"/>
      <p:bldP spid="88" grpId="0"/>
      <p:bldP spid="89" grpId="0"/>
      <p:bldP spid="115" grpId="0"/>
      <p:bldP spid="116" grpId="0"/>
      <p:bldP spid="117" grpId="0"/>
      <p:bldP spid="118" grpId="0"/>
      <p:bldP spid="122" grpId="0"/>
      <p:bldP spid="174" grpId="0"/>
      <p:bldP spid="175" grpId="0"/>
      <p:bldP spid="151" grpId="0"/>
      <p:bldP spid="154" grpId="0"/>
      <p:bldP spid="12" grpId="0"/>
      <p:bldP spid="157" grpId="0"/>
      <p:bldP spid="159" grpId="0"/>
      <p:bldP spid="1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67944" y="3140968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/>
              <a:t>分割页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组合 167"/>
          <p:cNvGrpSpPr/>
          <p:nvPr/>
        </p:nvGrpSpPr>
        <p:grpSpPr>
          <a:xfrm>
            <a:off x="3596819" y="476206"/>
            <a:ext cx="2304256" cy="4189030"/>
            <a:chOff x="3596819" y="476206"/>
            <a:chExt cx="2304256" cy="3873205"/>
          </a:xfrm>
        </p:grpSpPr>
        <p:grpSp>
          <p:nvGrpSpPr>
            <p:cNvPr id="164" name="组合 163"/>
            <p:cNvGrpSpPr/>
            <p:nvPr/>
          </p:nvGrpSpPr>
          <p:grpSpPr>
            <a:xfrm>
              <a:off x="3596819" y="633899"/>
              <a:ext cx="2304256" cy="3715512"/>
              <a:chOff x="9540552" y="2174172"/>
              <a:chExt cx="2304256" cy="3715512"/>
            </a:xfrm>
          </p:grpSpPr>
          <p:cxnSp>
            <p:nvCxnSpPr>
              <p:cNvPr id="158" name="直接连接符 157"/>
              <p:cNvCxnSpPr/>
              <p:nvPr/>
            </p:nvCxnSpPr>
            <p:spPr>
              <a:xfrm>
                <a:off x="9540552" y="2174172"/>
                <a:ext cx="0" cy="371551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>
                <a:off x="9540552" y="5889683"/>
                <a:ext cx="230425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/>
              <p:cNvCxnSpPr/>
              <p:nvPr/>
            </p:nvCxnSpPr>
            <p:spPr>
              <a:xfrm flipV="1">
                <a:off x="11841605" y="2220269"/>
                <a:ext cx="0" cy="36694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文本框 4"/>
            <p:cNvSpPr txBox="1"/>
            <p:nvPr/>
          </p:nvSpPr>
          <p:spPr>
            <a:xfrm>
              <a:off x="4550415" y="476206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solidFill>
                    <a:srgbClr val="FF0000"/>
                  </a:solidFill>
                </a:rPr>
                <a:t>栈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6300192" y="503094"/>
            <a:ext cx="2736304" cy="3849310"/>
            <a:chOff x="6300192" y="503094"/>
            <a:chExt cx="2736304" cy="3849310"/>
          </a:xfrm>
        </p:grpSpPr>
        <p:sp>
          <p:nvSpPr>
            <p:cNvPr id="27" name="矩形 26"/>
            <p:cNvSpPr/>
            <p:nvPr/>
          </p:nvSpPr>
          <p:spPr>
            <a:xfrm>
              <a:off x="6300192" y="679996"/>
              <a:ext cx="2736304" cy="367240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308305" y="503094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solidFill>
                    <a:srgbClr val="FF0000"/>
                  </a:solidFill>
                </a:rPr>
                <a:t>堆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3690888" y="1625628"/>
            <a:ext cx="2105248" cy="2986114"/>
            <a:chOff x="3690888" y="1621766"/>
            <a:chExt cx="2105248" cy="2681082"/>
          </a:xfrm>
        </p:grpSpPr>
        <p:sp>
          <p:nvSpPr>
            <p:cNvPr id="50" name="矩形 49"/>
            <p:cNvSpPr/>
            <p:nvPr/>
          </p:nvSpPr>
          <p:spPr>
            <a:xfrm>
              <a:off x="3690888" y="1835547"/>
              <a:ext cx="2105248" cy="246730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336181" y="1621766"/>
              <a:ext cx="7521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FF0000"/>
                  </a:solidFill>
                </a:rPr>
                <a:t>m</a:t>
              </a:r>
              <a:r>
                <a:rPr lang="en-US" altLang="zh-CN" sz="1100" dirty="0" smtClean="0">
                  <a:solidFill>
                    <a:srgbClr val="FF0000"/>
                  </a:solidFill>
                </a:rPr>
                <a:t>ain</a:t>
              </a:r>
              <a:r>
                <a:rPr lang="zh-CN" altLang="en-US" sz="1100" dirty="0" smtClean="0">
                  <a:solidFill>
                    <a:srgbClr val="FF0000"/>
                  </a:solidFill>
                </a:rPr>
                <a:t>方法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3737849" y="1916832"/>
            <a:ext cx="1858376" cy="246221"/>
            <a:chOff x="3737849" y="2382703"/>
            <a:chExt cx="1858376" cy="246221"/>
          </a:xfrm>
        </p:grpSpPr>
        <p:sp>
          <p:nvSpPr>
            <p:cNvPr id="52" name="矩形 51"/>
            <p:cNvSpPr/>
            <p:nvPr/>
          </p:nvSpPr>
          <p:spPr>
            <a:xfrm>
              <a:off x="3779912" y="2390415"/>
              <a:ext cx="1816313" cy="191886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737849" y="2382703"/>
              <a:ext cx="1428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Phone p = new Phone();</a:t>
              </a:r>
              <a:endParaRPr lang="zh-CN" altLang="en-US" sz="1000" dirty="0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035415" y="458702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</a:rPr>
              <a:t>方法区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1268" y="4725144"/>
            <a:ext cx="5737236" cy="173468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73" name="组合 172"/>
          <p:cNvGrpSpPr/>
          <p:nvPr/>
        </p:nvGrpSpPr>
        <p:grpSpPr>
          <a:xfrm>
            <a:off x="5913378" y="706294"/>
            <a:ext cx="2979102" cy="1274751"/>
            <a:chOff x="5913378" y="706294"/>
            <a:chExt cx="2979102" cy="1274751"/>
          </a:xfrm>
        </p:grpSpPr>
        <p:sp>
          <p:nvSpPr>
            <p:cNvPr id="65" name="文本框 64"/>
            <p:cNvSpPr txBox="1"/>
            <p:nvPr/>
          </p:nvSpPr>
          <p:spPr>
            <a:xfrm>
              <a:off x="6683456" y="709550"/>
              <a:ext cx="9653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new Phone();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6444208" y="971159"/>
              <a:ext cx="2448272" cy="10098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连接符 69"/>
            <p:cNvCxnSpPr>
              <a:endCxn id="71" idx="2"/>
            </p:cNvCxnSpPr>
            <p:nvPr/>
          </p:nvCxnSpPr>
          <p:spPr>
            <a:xfrm flipH="1" flipV="1">
              <a:off x="6113914" y="967904"/>
              <a:ext cx="330295" cy="32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>
              <a:off x="5913378" y="706294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>
                  <a:solidFill>
                    <a:schemeClr val="accent5"/>
                  </a:solidFill>
                </a:rPr>
                <a:t>001</a:t>
              </a:r>
              <a:endParaRPr lang="zh-CN" altLang="en-US" sz="11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6574131" y="981308"/>
            <a:ext cx="724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String brand;</a:t>
            </a:r>
            <a:endParaRPr lang="en-US" altLang="zh-CN" sz="800" dirty="0"/>
          </a:p>
        </p:txBody>
      </p:sp>
      <p:sp>
        <p:nvSpPr>
          <p:cNvPr id="68" name="文本框 67"/>
          <p:cNvSpPr txBox="1"/>
          <p:nvPr/>
        </p:nvSpPr>
        <p:spPr>
          <a:xfrm>
            <a:off x="6596220" y="1220417"/>
            <a:ext cx="5629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err="1"/>
              <a:t>int</a:t>
            </a:r>
            <a:r>
              <a:rPr lang="en-US" altLang="zh-CN" sz="800" b="1" dirty="0"/>
              <a:t> price;</a:t>
            </a:r>
            <a:endParaRPr lang="en-US" altLang="zh-CN" sz="800" b="1" dirty="0"/>
          </a:p>
        </p:txBody>
      </p:sp>
      <p:sp>
        <p:nvSpPr>
          <p:cNvPr id="72" name="文本框 71"/>
          <p:cNvSpPr txBox="1"/>
          <p:nvPr/>
        </p:nvSpPr>
        <p:spPr>
          <a:xfrm>
            <a:off x="9919922" y="966489"/>
            <a:ext cx="401072" cy="216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chemeClr val="accent5"/>
                </a:solidFill>
              </a:rPr>
              <a:t>001</a:t>
            </a:r>
            <a:endParaRPr lang="zh-CN" altLang="en-US" sz="1100" dirty="0">
              <a:solidFill>
                <a:schemeClr val="accent5"/>
              </a:solidFill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 flipV="1">
            <a:off x="5219743" y="966490"/>
            <a:ext cx="1222253" cy="1025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>
            <a:off x="9684568" y="3549912"/>
            <a:ext cx="2109482" cy="858874"/>
            <a:chOff x="3705596" y="1348929"/>
            <a:chExt cx="2109482" cy="858874"/>
          </a:xfrm>
        </p:grpSpPr>
        <p:sp>
          <p:nvSpPr>
            <p:cNvPr id="84" name="矩形 83"/>
            <p:cNvSpPr/>
            <p:nvPr/>
          </p:nvSpPr>
          <p:spPr>
            <a:xfrm>
              <a:off x="3705596" y="1639399"/>
              <a:ext cx="2109482" cy="5684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292473" y="1348929"/>
              <a:ext cx="1149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FF0000"/>
                  </a:solidFill>
                </a:rPr>
                <a:t>call</a:t>
              </a:r>
              <a:r>
                <a:rPr lang="en-US" altLang="zh-CN" sz="1100" dirty="0"/>
                <a:t>(String name)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3784657" y="1732073"/>
              <a:ext cx="20114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/>
                <a:t>System.</a:t>
              </a:r>
              <a:r>
                <a:rPr lang="en-US" altLang="zh-CN" sz="1100" b="1" i="1" dirty="0" err="1"/>
                <a:t>out.println</a:t>
              </a:r>
              <a:r>
                <a:rPr lang="en-US" altLang="zh-CN" sz="1100" b="1" i="1" dirty="0"/>
                <a:t>("</a:t>
              </a:r>
              <a:r>
                <a:rPr lang="zh-CN" altLang="en-US" sz="1100" b="1" i="1" dirty="0"/>
                <a:t>给</a:t>
              </a:r>
              <a:r>
                <a:rPr lang="en-US" altLang="zh-CN" sz="1100" b="1" i="1" dirty="0"/>
                <a:t>"+name+"</a:t>
              </a:r>
              <a:r>
                <a:rPr lang="zh-CN" altLang="en-US" sz="1100" b="1" i="1" dirty="0"/>
                <a:t>打电话</a:t>
              </a:r>
              <a:r>
                <a:rPr lang="en-US" altLang="zh-CN" sz="1100" b="1" i="1" dirty="0"/>
                <a:t>");</a:t>
              </a:r>
              <a:endParaRPr lang="en-US" altLang="zh-CN" sz="1100" b="1" dirty="0"/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3714023" y="2070448"/>
            <a:ext cx="1444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err="1"/>
              <a:t>System.</a:t>
            </a:r>
            <a:r>
              <a:rPr lang="en-US" altLang="zh-CN" sz="700" b="1" i="1" dirty="0" err="1"/>
              <a:t>out.println</a:t>
            </a:r>
            <a:r>
              <a:rPr lang="en-US" altLang="zh-CN" sz="700" b="1" i="1" dirty="0"/>
              <a:t>(</a:t>
            </a:r>
            <a:r>
              <a:rPr lang="en-US" altLang="zh-CN" sz="700" b="1" i="1" dirty="0" err="1"/>
              <a:t>p.brand</a:t>
            </a:r>
            <a:r>
              <a:rPr lang="en-US" altLang="zh-CN" sz="700" b="1" i="1" dirty="0"/>
              <a:t> + </a:t>
            </a:r>
            <a:r>
              <a:rPr lang="en-US" altLang="zh-CN" sz="700" b="1" i="1" dirty="0" smtClean="0"/>
              <a:t>"---“</a:t>
            </a:r>
            <a:endParaRPr lang="en-US" altLang="zh-CN" sz="700" b="1" i="1" dirty="0" smtClean="0"/>
          </a:p>
          <a:p>
            <a:r>
              <a:rPr lang="en-US" altLang="zh-CN" sz="700" b="1" i="1" dirty="0" smtClean="0"/>
              <a:t> </a:t>
            </a:r>
            <a:r>
              <a:rPr lang="en-US" altLang="zh-CN" sz="700" b="1" i="1" dirty="0"/>
              <a:t>+ </a:t>
            </a:r>
            <a:r>
              <a:rPr lang="en-US" altLang="zh-CN" sz="700" b="1" i="1" dirty="0" err="1"/>
              <a:t>p.price</a:t>
            </a:r>
            <a:r>
              <a:rPr lang="en-US" altLang="zh-CN" sz="700" b="1" i="1" dirty="0"/>
              <a:t> + "---" + </a:t>
            </a:r>
            <a:r>
              <a:rPr lang="en-US" altLang="zh-CN" sz="700" b="1" i="1" dirty="0" err="1"/>
              <a:t>p.color</a:t>
            </a:r>
            <a:r>
              <a:rPr lang="en-US" altLang="zh-CN" sz="700" b="1" i="1" dirty="0"/>
              <a:t>);</a:t>
            </a:r>
            <a:endParaRPr lang="zh-CN" altLang="en-US" sz="700" dirty="0"/>
          </a:p>
        </p:txBody>
      </p:sp>
      <p:sp>
        <p:nvSpPr>
          <p:cNvPr id="89" name="文本框 88"/>
          <p:cNvSpPr txBox="1"/>
          <p:nvPr/>
        </p:nvSpPr>
        <p:spPr>
          <a:xfrm>
            <a:off x="3696351" y="2292841"/>
            <a:ext cx="9092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err="1"/>
              <a:t>p.brand</a:t>
            </a:r>
            <a:r>
              <a:rPr lang="en-US" altLang="zh-CN" sz="700" dirty="0"/>
              <a:t> = </a:t>
            </a:r>
            <a:r>
              <a:rPr lang="en-US" altLang="zh-CN" sz="700" dirty="0" smtClean="0"/>
              <a:t>"</a:t>
            </a:r>
            <a:r>
              <a:rPr lang="zh-CN" altLang="en-US" sz="700" dirty="0"/>
              <a:t>小米</a:t>
            </a:r>
            <a:r>
              <a:rPr lang="en-US" altLang="zh-CN" sz="700" dirty="0"/>
              <a:t>5s</a:t>
            </a:r>
            <a:r>
              <a:rPr lang="en-US" altLang="zh-CN" sz="700" dirty="0" smtClean="0"/>
              <a:t>";</a:t>
            </a:r>
            <a:endParaRPr lang="zh-CN" altLang="en-US" sz="7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3682003" y="2564904"/>
            <a:ext cx="8018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err="1"/>
              <a:t>p.color</a:t>
            </a:r>
            <a:r>
              <a:rPr lang="en-US" altLang="zh-CN" sz="700" dirty="0"/>
              <a:t> = </a:t>
            </a:r>
            <a:r>
              <a:rPr lang="en-US" altLang="zh-CN" sz="700" dirty="0" smtClean="0"/>
              <a:t>"</a:t>
            </a:r>
            <a:r>
              <a:rPr lang="zh-CN" altLang="en-US" sz="700" dirty="0"/>
              <a:t>银色</a:t>
            </a:r>
            <a:r>
              <a:rPr lang="en-US" altLang="zh-CN" sz="700" dirty="0" smtClean="0"/>
              <a:t>";</a:t>
            </a:r>
            <a:endParaRPr lang="zh-CN" altLang="en-US" sz="7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3671946" y="2708920"/>
            <a:ext cx="1444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err="1"/>
              <a:t>System.</a:t>
            </a:r>
            <a:r>
              <a:rPr lang="en-US" altLang="zh-CN" sz="700" b="1" i="1" dirty="0" err="1"/>
              <a:t>out.println</a:t>
            </a:r>
            <a:r>
              <a:rPr lang="en-US" altLang="zh-CN" sz="700" b="1" i="1" dirty="0"/>
              <a:t>(</a:t>
            </a:r>
            <a:r>
              <a:rPr lang="en-US" altLang="zh-CN" sz="700" b="1" i="1" dirty="0" err="1"/>
              <a:t>p.brand</a:t>
            </a:r>
            <a:r>
              <a:rPr lang="en-US" altLang="zh-CN" sz="700" b="1" i="1" dirty="0"/>
              <a:t> + </a:t>
            </a:r>
            <a:r>
              <a:rPr lang="en-US" altLang="zh-CN" sz="700" b="1" i="1" dirty="0" smtClean="0"/>
              <a:t>"---“</a:t>
            </a:r>
            <a:endParaRPr lang="en-US" altLang="zh-CN" sz="700" b="1" i="1" dirty="0" smtClean="0"/>
          </a:p>
          <a:p>
            <a:r>
              <a:rPr lang="en-US" altLang="zh-CN" sz="700" b="1" i="1" dirty="0" smtClean="0"/>
              <a:t> </a:t>
            </a:r>
            <a:r>
              <a:rPr lang="en-US" altLang="zh-CN" sz="700" b="1" i="1" dirty="0"/>
              <a:t>+ </a:t>
            </a:r>
            <a:r>
              <a:rPr lang="en-US" altLang="zh-CN" sz="700" b="1" i="1" dirty="0" err="1"/>
              <a:t>p.price</a:t>
            </a:r>
            <a:r>
              <a:rPr lang="en-US" altLang="zh-CN" sz="700" b="1" i="1" dirty="0"/>
              <a:t> + "---" + </a:t>
            </a:r>
            <a:r>
              <a:rPr lang="en-US" altLang="zh-CN" sz="700" b="1" i="1" dirty="0" err="1"/>
              <a:t>p.color</a:t>
            </a:r>
            <a:r>
              <a:rPr lang="en-US" altLang="zh-CN" sz="700" b="1" i="1" dirty="0"/>
              <a:t>);</a:t>
            </a:r>
            <a:endParaRPr lang="zh-CN" altLang="en-US" sz="7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3696351" y="2940913"/>
            <a:ext cx="7954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err="1"/>
              <a:t>p.call</a:t>
            </a:r>
            <a:r>
              <a:rPr lang="en-US" altLang="zh-CN" sz="700" dirty="0"/>
              <a:t>("</a:t>
            </a:r>
            <a:r>
              <a:rPr lang="zh-CN" altLang="en-US" sz="700" dirty="0"/>
              <a:t>林青霞</a:t>
            </a:r>
            <a:r>
              <a:rPr lang="en-US" altLang="zh-CN" sz="700" dirty="0"/>
              <a:t>");</a:t>
            </a:r>
            <a:endParaRPr lang="zh-CN" altLang="en-US" sz="70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3696351" y="3068960"/>
            <a:ext cx="8274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err="1"/>
              <a:t>p.sendMessage</a:t>
            </a:r>
            <a:r>
              <a:rPr lang="en-US" altLang="zh-CN" sz="700" dirty="0"/>
              <a:t>();</a:t>
            </a:r>
            <a:endParaRPr lang="zh-CN" altLang="en-US" sz="700" dirty="0"/>
          </a:p>
        </p:txBody>
      </p:sp>
      <p:sp>
        <p:nvSpPr>
          <p:cNvPr id="122" name="文本框 121"/>
          <p:cNvSpPr txBox="1"/>
          <p:nvPr/>
        </p:nvSpPr>
        <p:spPr>
          <a:xfrm>
            <a:off x="3695345" y="2420888"/>
            <a:ext cx="7264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err="1"/>
              <a:t>p.price</a:t>
            </a:r>
            <a:r>
              <a:rPr lang="en-US" altLang="zh-CN" sz="700" dirty="0"/>
              <a:t> = </a:t>
            </a:r>
            <a:r>
              <a:rPr lang="en-US" altLang="zh-CN" sz="700" dirty="0" smtClean="0"/>
              <a:t>1999</a:t>
            </a:r>
            <a:r>
              <a:rPr lang="en-US" altLang="zh-CN" sz="700" dirty="0"/>
              <a:t>;</a:t>
            </a:r>
            <a:endParaRPr lang="zh-CN" altLang="en-US" sz="700" dirty="0"/>
          </a:p>
        </p:txBody>
      </p:sp>
      <p:sp>
        <p:nvSpPr>
          <p:cNvPr id="174" name="文本框 173"/>
          <p:cNvSpPr txBox="1"/>
          <p:nvPr/>
        </p:nvSpPr>
        <p:spPr>
          <a:xfrm>
            <a:off x="7599130" y="991071"/>
            <a:ext cx="5709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/>
              <a:t>“</a:t>
            </a:r>
            <a:r>
              <a:rPr lang="zh-CN" altLang="en-US" sz="800" dirty="0"/>
              <a:t>小米</a:t>
            </a:r>
            <a:r>
              <a:rPr lang="en-US" altLang="zh-CN" sz="800" dirty="0"/>
              <a:t>5s</a:t>
            </a:r>
            <a:r>
              <a:rPr lang="en-US" altLang="zh-CN" sz="800" b="1" dirty="0" smtClean="0"/>
              <a:t>”</a:t>
            </a:r>
            <a:endParaRPr lang="zh-CN" altLang="en-US" sz="800" dirty="0"/>
          </a:p>
        </p:txBody>
      </p:sp>
      <p:sp>
        <p:nvSpPr>
          <p:cNvPr id="175" name="文本框 174"/>
          <p:cNvSpPr txBox="1"/>
          <p:nvPr/>
        </p:nvSpPr>
        <p:spPr>
          <a:xfrm>
            <a:off x="7587244" y="120103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1999</a:t>
            </a:r>
            <a:endParaRPr lang="zh-CN" altLang="en-US" sz="800" dirty="0"/>
          </a:p>
        </p:txBody>
      </p:sp>
      <p:sp>
        <p:nvSpPr>
          <p:cNvPr id="4" name="文本框 3"/>
          <p:cNvSpPr txBox="1"/>
          <p:nvPr/>
        </p:nvSpPr>
        <p:spPr>
          <a:xfrm>
            <a:off x="136951" y="776025"/>
            <a:ext cx="3082432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public class Phone {</a:t>
            </a:r>
            <a:endParaRPr lang="en-US" altLang="zh-CN" sz="1100" b="1" dirty="0"/>
          </a:p>
          <a:p>
            <a:r>
              <a:rPr lang="en-US" altLang="zh-CN" sz="1100" dirty="0" smtClean="0"/>
              <a:t>    String </a:t>
            </a:r>
            <a:r>
              <a:rPr lang="en-US" altLang="zh-CN" sz="1100" dirty="0"/>
              <a:t>brand;</a:t>
            </a:r>
            <a:endParaRPr lang="en-US" altLang="zh-CN" sz="1100" dirty="0"/>
          </a:p>
          <a:p>
            <a:r>
              <a:rPr lang="en-US" altLang="zh-CN" sz="1100" b="1" dirty="0" smtClean="0"/>
              <a:t>    </a:t>
            </a:r>
            <a:r>
              <a:rPr lang="en-US" altLang="zh-CN" sz="1100" b="1" dirty="0" err="1" smtClean="0"/>
              <a:t>int</a:t>
            </a:r>
            <a:r>
              <a:rPr lang="en-US" altLang="zh-CN" sz="1100" b="1" dirty="0" smtClean="0"/>
              <a:t> </a:t>
            </a:r>
            <a:r>
              <a:rPr lang="en-US" altLang="zh-CN" sz="1100" b="1" dirty="0"/>
              <a:t>price;</a:t>
            </a:r>
            <a:endParaRPr lang="en-US" altLang="zh-CN" sz="1100" b="1" dirty="0"/>
          </a:p>
          <a:p>
            <a:r>
              <a:rPr lang="en-US" altLang="zh-CN" sz="1100" dirty="0" smtClean="0"/>
              <a:t>    String </a:t>
            </a:r>
            <a:r>
              <a:rPr lang="en-US" altLang="zh-CN" sz="1100" dirty="0"/>
              <a:t>color;</a:t>
            </a:r>
            <a:endParaRPr lang="en-US" altLang="zh-CN" sz="1100" dirty="0"/>
          </a:p>
          <a:p>
            <a:endParaRPr lang="zh-CN" altLang="en-US" sz="1100" dirty="0"/>
          </a:p>
          <a:p>
            <a:r>
              <a:rPr lang="en-US" altLang="zh-CN" sz="1100" b="1" dirty="0" smtClean="0"/>
              <a:t>    public </a:t>
            </a:r>
            <a:r>
              <a:rPr lang="en-US" altLang="zh-CN" sz="1100" b="1" dirty="0"/>
              <a:t>void call(String name) {</a:t>
            </a:r>
            <a:endParaRPr lang="en-US" altLang="zh-CN" sz="1100" b="1" dirty="0"/>
          </a:p>
          <a:p>
            <a:r>
              <a:rPr lang="en-US" altLang="zh-CN" sz="1100" dirty="0" smtClean="0"/>
              <a:t>        </a:t>
            </a:r>
            <a:r>
              <a:rPr lang="en-US" altLang="zh-CN" sz="1100" dirty="0" err="1" smtClean="0"/>
              <a:t>System.</a:t>
            </a:r>
            <a:r>
              <a:rPr lang="en-US" altLang="zh-CN" sz="1100" b="1" i="1" dirty="0" err="1" smtClean="0"/>
              <a:t>out.println</a:t>
            </a:r>
            <a:r>
              <a:rPr lang="en-US" altLang="zh-CN" sz="1100" b="1" i="1" dirty="0"/>
              <a:t>("</a:t>
            </a:r>
            <a:r>
              <a:rPr lang="zh-CN" altLang="en-US" sz="1100" b="1" i="1" dirty="0"/>
              <a:t>给</a:t>
            </a:r>
            <a:r>
              <a:rPr lang="en-US" altLang="zh-CN" sz="1100" b="1" i="1" dirty="0"/>
              <a:t>"+name+"</a:t>
            </a:r>
            <a:r>
              <a:rPr lang="zh-CN" altLang="en-US" sz="1100" b="1" i="1" dirty="0"/>
              <a:t>打电话</a:t>
            </a:r>
            <a:r>
              <a:rPr lang="en-US" altLang="zh-CN" sz="1100" b="1" i="1" dirty="0"/>
              <a:t>");</a:t>
            </a:r>
            <a:endParaRPr lang="en-US" altLang="zh-CN" sz="1100" b="1" i="1" dirty="0"/>
          </a:p>
          <a:p>
            <a:r>
              <a:rPr lang="en-US" altLang="zh-CN" sz="1100" dirty="0" smtClean="0"/>
              <a:t>    }</a:t>
            </a:r>
            <a:endParaRPr lang="en-US" altLang="zh-CN" sz="1100" dirty="0"/>
          </a:p>
          <a:p>
            <a:endParaRPr lang="zh-CN" altLang="en-US" sz="1100" dirty="0"/>
          </a:p>
          <a:p>
            <a:r>
              <a:rPr lang="en-US" altLang="zh-CN" sz="1100" b="1" dirty="0" smtClean="0"/>
              <a:t>    public </a:t>
            </a:r>
            <a:r>
              <a:rPr lang="en-US" altLang="zh-CN" sz="1100" b="1" dirty="0"/>
              <a:t>void </a:t>
            </a:r>
            <a:r>
              <a:rPr lang="en-US" altLang="zh-CN" sz="1100" b="1" dirty="0" err="1"/>
              <a:t>sendMessage</a:t>
            </a:r>
            <a:r>
              <a:rPr lang="en-US" altLang="zh-CN" sz="1100" b="1" dirty="0"/>
              <a:t>() {</a:t>
            </a:r>
            <a:endParaRPr lang="en-US" altLang="zh-CN" sz="1100" b="1" dirty="0"/>
          </a:p>
          <a:p>
            <a:r>
              <a:rPr lang="en-US" altLang="zh-CN" sz="1100" dirty="0" smtClean="0"/>
              <a:t>        </a:t>
            </a:r>
            <a:r>
              <a:rPr lang="en-US" altLang="zh-CN" sz="1100" dirty="0" err="1" smtClean="0"/>
              <a:t>System.</a:t>
            </a:r>
            <a:r>
              <a:rPr lang="en-US" altLang="zh-CN" sz="1100" b="1" i="1" dirty="0" err="1" smtClean="0"/>
              <a:t>out.println</a:t>
            </a:r>
            <a:r>
              <a:rPr lang="en-US" altLang="zh-CN" sz="1100" b="1" i="1" dirty="0"/>
              <a:t>("</a:t>
            </a:r>
            <a:r>
              <a:rPr lang="zh-CN" altLang="en-US" sz="1100" b="1" i="1" dirty="0"/>
              <a:t>群发短信</a:t>
            </a:r>
            <a:r>
              <a:rPr lang="en-US" altLang="zh-CN" sz="1100" b="1" i="1" dirty="0"/>
              <a:t>");</a:t>
            </a:r>
            <a:endParaRPr lang="en-US" altLang="zh-CN" sz="1100" b="1" i="1" dirty="0"/>
          </a:p>
          <a:p>
            <a:r>
              <a:rPr lang="en-US" altLang="zh-CN" sz="1100" dirty="0" smtClean="0"/>
              <a:t>    }</a:t>
            </a:r>
            <a:endParaRPr lang="en-US" altLang="zh-CN" sz="1100" dirty="0"/>
          </a:p>
          <a:p>
            <a:r>
              <a:rPr lang="en-US" altLang="zh-CN" sz="1100" dirty="0"/>
              <a:t>}</a:t>
            </a:r>
            <a:endParaRPr lang="zh-CN" altLang="en-US" sz="1100" dirty="0"/>
          </a:p>
        </p:txBody>
      </p:sp>
      <p:sp>
        <p:nvSpPr>
          <p:cNvPr id="130" name="文本框 129"/>
          <p:cNvSpPr txBox="1"/>
          <p:nvPr/>
        </p:nvSpPr>
        <p:spPr>
          <a:xfrm>
            <a:off x="72634" y="3025055"/>
            <a:ext cx="308243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public class </a:t>
            </a:r>
            <a:r>
              <a:rPr lang="en-US" altLang="zh-CN" sz="1100" b="1" dirty="0" smtClean="0"/>
              <a:t>Demo04 {</a:t>
            </a:r>
            <a:endParaRPr lang="en-US" altLang="zh-CN" sz="1100" b="1" dirty="0"/>
          </a:p>
          <a:p>
            <a:r>
              <a:rPr lang="en-US" altLang="zh-CN" sz="1100" b="1" dirty="0" smtClean="0"/>
              <a:t>    public </a:t>
            </a:r>
            <a:r>
              <a:rPr lang="en-US" altLang="zh-CN" sz="1100" b="1" dirty="0"/>
              <a:t>static void main(String[] </a:t>
            </a:r>
            <a:r>
              <a:rPr lang="en-US" altLang="zh-CN" sz="1100" b="1" dirty="0" err="1"/>
              <a:t>args</a:t>
            </a:r>
            <a:r>
              <a:rPr lang="en-US" altLang="zh-CN" sz="1100" b="1" dirty="0"/>
              <a:t>) {</a:t>
            </a:r>
            <a:endParaRPr lang="en-US" altLang="zh-CN" sz="1100" b="1" dirty="0"/>
          </a:p>
          <a:p>
            <a:r>
              <a:rPr lang="en-US" altLang="zh-CN" sz="1100" dirty="0" smtClean="0"/>
              <a:t>        Phone </a:t>
            </a:r>
            <a:r>
              <a:rPr lang="en-US" altLang="zh-CN" sz="1100" dirty="0"/>
              <a:t>p = </a:t>
            </a:r>
            <a:r>
              <a:rPr lang="en-US" altLang="zh-CN" sz="1100" b="1" dirty="0"/>
              <a:t>new Phone();</a:t>
            </a:r>
            <a:endParaRPr lang="en-US" altLang="zh-CN" sz="1100" b="1" dirty="0"/>
          </a:p>
          <a:p>
            <a:r>
              <a:rPr lang="en-US" altLang="zh-CN" sz="1100" dirty="0" smtClean="0"/>
              <a:t>        </a:t>
            </a:r>
            <a:r>
              <a:rPr lang="en-US" altLang="zh-CN" sz="1100" dirty="0" err="1" smtClean="0"/>
              <a:t>p.brand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= "</a:t>
            </a:r>
            <a:r>
              <a:rPr lang="zh-CN" altLang="en-US" sz="1100" dirty="0"/>
              <a:t>小米</a:t>
            </a:r>
            <a:r>
              <a:rPr lang="en-US" altLang="zh-CN" sz="1100" dirty="0"/>
              <a:t>5s";</a:t>
            </a:r>
            <a:endParaRPr lang="en-US" altLang="zh-CN" sz="1100" dirty="0"/>
          </a:p>
          <a:p>
            <a:r>
              <a:rPr lang="en-US" altLang="zh-CN" sz="1100" dirty="0" smtClean="0"/>
              <a:t>        </a:t>
            </a:r>
            <a:r>
              <a:rPr lang="en-US" altLang="zh-CN" sz="1100" dirty="0" err="1" smtClean="0"/>
              <a:t>p.price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= 1999;</a:t>
            </a:r>
            <a:endParaRPr lang="en-US" altLang="zh-CN" sz="1100" dirty="0"/>
          </a:p>
          <a:p>
            <a:r>
              <a:rPr lang="en-US" altLang="zh-CN" sz="1100" dirty="0" smtClean="0"/>
              <a:t>        </a:t>
            </a:r>
            <a:r>
              <a:rPr lang="en-US" altLang="zh-CN" sz="1100" dirty="0" err="1" smtClean="0"/>
              <a:t>p.color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= "</a:t>
            </a:r>
            <a:r>
              <a:rPr lang="zh-CN" altLang="en-US" sz="1100" dirty="0"/>
              <a:t>银色</a:t>
            </a:r>
            <a:r>
              <a:rPr lang="en-US" altLang="zh-CN" sz="1100" dirty="0"/>
              <a:t>";</a:t>
            </a:r>
            <a:endParaRPr lang="en-US" altLang="zh-CN" sz="1100" dirty="0"/>
          </a:p>
          <a:p>
            <a:r>
              <a:rPr lang="en-US" altLang="zh-CN" sz="1100" dirty="0" smtClean="0"/>
              <a:t>        </a:t>
            </a:r>
            <a:r>
              <a:rPr lang="en-US" altLang="zh-CN" sz="1100" dirty="0" err="1" smtClean="0"/>
              <a:t>System.</a:t>
            </a:r>
            <a:r>
              <a:rPr lang="en-US" altLang="zh-CN" sz="1100" b="1" i="1" dirty="0" err="1" smtClean="0"/>
              <a:t>out.println</a:t>
            </a:r>
            <a:r>
              <a:rPr lang="en-US" altLang="zh-CN" sz="1100" b="1" i="1" dirty="0" smtClean="0"/>
              <a:t>(</a:t>
            </a:r>
            <a:r>
              <a:rPr lang="en-US" altLang="zh-CN" sz="1100" b="1" i="1" dirty="0" err="1" smtClean="0"/>
              <a:t>p.brand</a:t>
            </a:r>
            <a:r>
              <a:rPr lang="en-US" altLang="zh-CN" sz="1100" b="1" i="1" dirty="0"/>
              <a:t>+"---"+</a:t>
            </a:r>
            <a:r>
              <a:rPr lang="en-US" altLang="zh-CN" sz="1100" b="1" i="1" dirty="0" err="1"/>
              <a:t>p.price</a:t>
            </a:r>
            <a:r>
              <a:rPr lang="en-US" altLang="zh-CN" sz="1100" b="1" i="1" dirty="0"/>
              <a:t>+"---"+</a:t>
            </a:r>
            <a:r>
              <a:rPr lang="en-US" altLang="zh-CN" sz="1100" b="1" i="1" dirty="0" err="1"/>
              <a:t>p.color</a:t>
            </a:r>
            <a:r>
              <a:rPr lang="en-US" altLang="zh-CN" sz="1100" b="1" i="1" dirty="0"/>
              <a:t>);</a:t>
            </a:r>
            <a:endParaRPr lang="en-US" altLang="zh-CN" sz="1100" b="1" i="1" dirty="0"/>
          </a:p>
          <a:p>
            <a:r>
              <a:rPr lang="en-US" altLang="zh-CN" sz="1100" dirty="0" smtClean="0"/>
              <a:t>        </a:t>
            </a:r>
            <a:r>
              <a:rPr lang="en-US" altLang="zh-CN" sz="1100" dirty="0" err="1" smtClean="0"/>
              <a:t>p.call</a:t>
            </a:r>
            <a:r>
              <a:rPr lang="en-US" altLang="zh-CN" sz="1100" dirty="0"/>
              <a:t>("</a:t>
            </a:r>
            <a:r>
              <a:rPr lang="zh-CN" altLang="en-US" sz="1100" dirty="0"/>
              <a:t>林青霞</a:t>
            </a:r>
            <a:r>
              <a:rPr lang="en-US" altLang="zh-CN" sz="1100" dirty="0"/>
              <a:t>");</a:t>
            </a:r>
            <a:endParaRPr lang="en-US" altLang="zh-CN" sz="1100" dirty="0"/>
          </a:p>
          <a:p>
            <a:r>
              <a:rPr lang="en-US" altLang="zh-CN" sz="1100" dirty="0" smtClean="0"/>
              <a:t>        </a:t>
            </a:r>
            <a:r>
              <a:rPr lang="en-US" altLang="zh-CN" sz="1100" dirty="0" err="1" smtClean="0"/>
              <a:t>p.sendMessage</a:t>
            </a:r>
            <a:r>
              <a:rPr lang="en-US" altLang="zh-CN" sz="1100" dirty="0"/>
              <a:t>();</a:t>
            </a:r>
            <a:endParaRPr lang="en-US" altLang="zh-CN" sz="1100" dirty="0"/>
          </a:p>
          <a:p>
            <a:endParaRPr lang="zh-CN" altLang="en-US" sz="1100" dirty="0"/>
          </a:p>
          <a:p>
            <a:r>
              <a:rPr lang="en-US" altLang="zh-CN" sz="1100" dirty="0" smtClean="0"/>
              <a:t>        Phone </a:t>
            </a:r>
            <a:r>
              <a:rPr lang="en-US" altLang="zh-CN" sz="1100" dirty="0"/>
              <a:t>p2 = </a:t>
            </a:r>
            <a:r>
              <a:rPr lang="en-US" altLang="zh-CN" sz="1100" b="1" dirty="0"/>
              <a:t>new Phone();</a:t>
            </a:r>
            <a:endParaRPr lang="en-US" altLang="zh-CN" sz="1100" b="1" dirty="0"/>
          </a:p>
          <a:p>
            <a:r>
              <a:rPr lang="en-US" altLang="zh-CN" sz="1100" dirty="0" smtClean="0"/>
              <a:t>        p2.brand </a:t>
            </a:r>
            <a:r>
              <a:rPr lang="en-US" altLang="zh-CN" sz="1100" dirty="0"/>
              <a:t>= "IPhone7S";</a:t>
            </a:r>
            <a:endParaRPr lang="en-US" altLang="zh-CN" sz="1100" dirty="0"/>
          </a:p>
          <a:p>
            <a:r>
              <a:rPr lang="en-US" altLang="zh-CN" sz="1100" dirty="0" smtClean="0"/>
              <a:t>        p2.</a:t>
            </a:r>
            <a:r>
              <a:rPr lang="en-US" altLang="zh-CN" sz="1100" u="sng" dirty="0" smtClean="0"/>
              <a:t>price </a:t>
            </a:r>
            <a:r>
              <a:rPr lang="en-US" altLang="zh-CN" sz="1100" u="sng" dirty="0"/>
              <a:t>= 7999;</a:t>
            </a:r>
            <a:endParaRPr lang="en-US" altLang="zh-CN" sz="1100" u="sng" dirty="0"/>
          </a:p>
          <a:p>
            <a:r>
              <a:rPr lang="en-US" altLang="zh-CN" sz="1100" dirty="0" smtClean="0"/>
              <a:t>        p2.color </a:t>
            </a:r>
            <a:r>
              <a:rPr lang="en-US" altLang="zh-CN" sz="1100" dirty="0"/>
              <a:t>= "</a:t>
            </a:r>
            <a:r>
              <a:rPr lang="zh-CN" altLang="en-US" sz="1100" dirty="0"/>
              <a:t>土豪金</a:t>
            </a:r>
            <a:r>
              <a:rPr lang="en-US" altLang="zh-CN" sz="1100" dirty="0"/>
              <a:t>";</a:t>
            </a:r>
            <a:endParaRPr lang="en-US" altLang="zh-CN" sz="1100" dirty="0"/>
          </a:p>
          <a:p>
            <a:r>
              <a:rPr lang="en-US" altLang="zh-CN" sz="1100" dirty="0" smtClean="0"/>
              <a:t>        </a:t>
            </a:r>
            <a:r>
              <a:rPr lang="en-US" altLang="zh-CN" sz="1100" dirty="0" err="1" smtClean="0"/>
              <a:t>System.</a:t>
            </a:r>
            <a:r>
              <a:rPr lang="en-US" altLang="zh-CN" sz="1100" b="1" i="1" dirty="0" err="1" smtClean="0"/>
              <a:t>out.println</a:t>
            </a:r>
            <a:r>
              <a:rPr lang="en-US" altLang="zh-CN" sz="1100" b="1" i="1" dirty="0" smtClean="0"/>
              <a:t>(p2.brand</a:t>
            </a:r>
            <a:r>
              <a:rPr lang="en-US" altLang="zh-CN" sz="1100" b="1" i="1" dirty="0"/>
              <a:t>+"---"+p2.price+"---"+p2.color);</a:t>
            </a:r>
            <a:endParaRPr lang="en-US" altLang="zh-CN" sz="1100" b="1" i="1" dirty="0"/>
          </a:p>
          <a:p>
            <a:r>
              <a:rPr lang="en-US" altLang="zh-CN" sz="1100" dirty="0" smtClean="0"/>
              <a:t>        p2.call</a:t>
            </a:r>
            <a:r>
              <a:rPr lang="en-US" altLang="zh-CN" sz="1100" dirty="0"/>
              <a:t>("</a:t>
            </a:r>
            <a:r>
              <a:rPr lang="zh-CN" altLang="en-US" sz="1100" dirty="0"/>
              <a:t>张曼玉</a:t>
            </a:r>
            <a:r>
              <a:rPr lang="en-US" altLang="zh-CN" sz="1100" dirty="0"/>
              <a:t>");</a:t>
            </a:r>
            <a:endParaRPr lang="en-US" altLang="zh-CN" sz="1100" dirty="0"/>
          </a:p>
          <a:p>
            <a:r>
              <a:rPr lang="en-US" altLang="zh-CN" sz="1100" dirty="0" smtClean="0"/>
              <a:t>        p2.sendMessage</a:t>
            </a:r>
            <a:r>
              <a:rPr lang="en-US" altLang="zh-CN" sz="1100" dirty="0"/>
              <a:t>();</a:t>
            </a:r>
            <a:endParaRPr lang="en-US" altLang="zh-CN" sz="1100" dirty="0"/>
          </a:p>
          <a:p>
            <a:r>
              <a:rPr lang="en-US" altLang="zh-CN" sz="1100" dirty="0" smtClean="0"/>
              <a:t>    }</a:t>
            </a:r>
            <a:endParaRPr lang="en-US" altLang="zh-CN" sz="1100" dirty="0"/>
          </a:p>
          <a:p>
            <a:r>
              <a:rPr lang="en-US" altLang="zh-CN" sz="1100" dirty="0"/>
              <a:t>}</a:t>
            </a:r>
            <a:endParaRPr lang="zh-CN" altLang="en-US" sz="11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614739" y="4802603"/>
            <a:ext cx="2181397" cy="1543821"/>
            <a:chOff x="3614739" y="4596070"/>
            <a:chExt cx="2181397" cy="1543821"/>
          </a:xfrm>
        </p:grpSpPr>
        <p:sp>
          <p:nvSpPr>
            <p:cNvPr id="132" name="矩形 131"/>
            <p:cNvSpPr/>
            <p:nvPr/>
          </p:nvSpPr>
          <p:spPr>
            <a:xfrm>
              <a:off x="3614739" y="4596070"/>
              <a:ext cx="2181397" cy="154382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49293" y="4611415"/>
              <a:ext cx="1226852" cy="269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FF0000"/>
                  </a:solidFill>
                </a:rPr>
                <a:t>Demo04</a:t>
              </a:r>
              <a:r>
                <a:rPr lang="en-US" altLang="zh-CN" sz="1100" dirty="0" smtClean="0"/>
                <a:t>.class</a:t>
              </a:r>
              <a:endParaRPr lang="zh-CN" altLang="en-US" sz="1100" dirty="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3661993" y="5017815"/>
              <a:ext cx="7576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/>
                <a:t>main</a:t>
              </a:r>
              <a:r>
                <a:rPr lang="zh-CN" altLang="en-US" sz="1100" b="1" dirty="0" smtClean="0"/>
                <a:t>方法</a:t>
              </a:r>
              <a:endParaRPr lang="zh-CN" altLang="en-US" sz="11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171024" y="4807763"/>
            <a:ext cx="2899780" cy="1550443"/>
            <a:chOff x="6171024" y="4601230"/>
            <a:chExt cx="2899780" cy="1550443"/>
          </a:xfrm>
        </p:grpSpPr>
        <p:sp>
          <p:nvSpPr>
            <p:cNvPr id="134" name="矩形 133"/>
            <p:cNvSpPr/>
            <p:nvPr/>
          </p:nvSpPr>
          <p:spPr>
            <a:xfrm>
              <a:off x="6171024" y="4601230"/>
              <a:ext cx="2865472" cy="154382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6205578" y="4616575"/>
              <a:ext cx="1226852" cy="269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 smtClean="0">
                  <a:solidFill>
                    <a:srgbClr val="FF0000"/>
                  </a:solidFill>
                </a:rPr>
                <a:t>Phone</a:t>
              </a:r>
              <a:r>
                <a:rPr lang="en-US" altLang="zh-CN" sz="1100" dirty="0" err="1" smtClean="0"/>
                <a:t>.class</a:t>
              </a:r>
              <a:endParaRPr lang="zh-CN" altLang="en-US" sz="1100" dirty="0"/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6239886" y="4848631"/>
              <a:ext cx="9794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/>
                <a:t>成</a:t>
              </a:r>
              <a:r>
                <a:rPr lang="zh-CN" altLang="en-US" sz="1100" b="1" dirty="0" smtClean="0"/>
                <a:t>员变量</a:t>
              </a:r>
              <a:endParaRPr lang="en-US" altLang="zh-CN" sz="1100" b="1" dirty="0" smtClean="0"/>
            </a:p>
            <a:p>
              <a:r>
                <a:rPr lang="en-US" altLang="zh-CN" sz="1100" dirty="0"/>
                <a:t>String brand;</a:t>
              </a:r>
              <a:endParaRPr lang="en-US" altLang="zh-CN" sz="1100" dirty="0"/>
            </a:p>
            <a:p>
              <a:r>
                <a:rPr lang="en-US" altLang="zh-CN" sz="1100" b="1" dirty="0" err="1"/>
                <a:t>int</a:t>
              </a:r>
              <a:r>
                <a:rPr lang="en-US" altLang="zh-CN" sz="1100" b="1" dirty="0"/>
                <a:t> price;</a:t>
              </a:r>
              <a:endParaRPr lang="en-US" altLang="zh-CN" sz="1100" b="1" dirty="0"/>
            </a:p>
            <a:p>
              <a:r>
                <a:rPr lang="en-US" altLang="zh-CN" sz="1100" dirty="0"/>
                <a:t>String color;</a:t>
              </a:r>
              <a:endParaRPr lang="zh-CN" altLang="en-US" sz="1100" dirty="0"/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7219383" y="4643568"/>
              <a:ext cx="1851421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/>
                <a:t>成</a:t>
              </a:r>
              <a:r>
                <a:rPr lang="zh-CN" altLang="en-US" sz="1100" b="1" dirty="0" smtClean="0"/>
                <a:t>员</a:t>
              </a:r>
              <a:r>
                <a:rPr lang="zh-CN" altLang="en-US" sz="1100" b="1" dirty="0"/>
                <a:t>方法</a:t>
              </a:r>
              <a:endParaRPr lang="en-US" altLang="zh-CN" sz="1100" b="1" dirty="0" smtClean="0"/>
            </a:p>
            <a:p>
              <a:r>
                <a:rPr lang="zh-CN" altLang="en-US" sz="900" b="1" dirty="0"/>
                <a:t>内</a:t>
              </a:r>
              <a:r>
                <a:rPr lang="zh-CN" altLang="en-US" sz="900" b="1" dirty="0" smtClean="0"/>
                <a:t>存地址</a:t>
              </a:r>
              <a:r>
                <a:rPr lang="en-US" altLang="zh-CN" sz="900" b="1" dirty="0" smtClean="0">
                  <a:solidFill>
                    <a:srgbClr val="FF0000"/>
                  </a:solidFill>
                </a:rPr>
                <a:t>910</a:t>
              </a:r>
              <a:endParaRPr lang="en-US" altLang="zh-CN" sz="900" b="1" dirty="0" smtClean="0">
                <a:solidFill>
                  <a:srgbClr val="FF0000"/>
                </a:solidFill>
              </a:endParaRPr>
            </a:p>
            <a:p>
              <a:r>
                <a:rPr lang="en-US" altLang="zh-CN" sz="900" b="1" dirty="0" smtClean="0"/>
                <a:t>public </a:t>
              </a:r>
              <a:r>
                <a:rPr lang="en-US" altLang="zh-CN" sz="900" b="1" dirty="0"/>
                <a:t>void call(String name) {</a:t>
              </a:r>
              <a:endParaRPr lang="en-US" altLang="zh-CN" sz="900" b="1" dirty="0"/>
            </a:p>
            <a:p>
              <a:r>
                <a:rPr lang="en-US" altLang="zh-CN" sz="900" dirty="0" smtClean="0"/>
                <a:t>    </a:t>
              </a:r>
              <a:r>
                <a:rPr lang="en-US" altLang="zh-CN" sz="900" dirty="0" err="1" smtClean="0"/>
                <a:t>System.</a:t>
              </a:r>
              <a:r>
                <a:rPr lang="en-US" altLang="zh-CN" sz="900" b="1" i="1" dirty="0" err="1" smtClean="0"/>
                <a:t>out.println</a:t>
              </a:r>
              <a:r>
                <a:rPr lang="en-US" altLang="zh-CN" sz="900" b="1" i="1" dirty="0"/>
                <a:t>("</a:t>
              </a:r>
              <a:r>
                <a:rPr lang="zh-CN" altLang="en-US" sz="900" b="1" i="1" dirty="0"/>
                <a:t>给</a:t>
              </a:r>
              <a:r>
                <a:rPr lang="en-US" altLang="zh-CN" sz="900" b="1" i="1" dirty="0"/>
                <a:t>"+name+"</a:t>
              </a:r>
              <a:r>
                <a:rPr lang="zh-CN" altLang="en-US" sz="900" b="1" i="1" dirty="0"/>
                <a:t>打电话</a:t>
              </a:r>
              <a:r>
                <a:rPr lang="en-US" altLang="zh-CN" sz="900" b="1" i="1" dirty="0"/>
                <a:t>");</a:t>
              </a:r>
              <a:endParaRPr lang="en-US" altLang="zh-CN" sz="900" b="1" i="1" dirty="0"/>
            </a:p>
            <a:p>
              <a:r>
                <a:rPr lang="en-US" altLang="zh-CN" sz="900" dirty="0" smtClean="0"/>
                <a:t>}</a:t>
              </a:r>
              <a:endParaRPr lang="en-US" altLang="zh-CN" sz="900" dirty="0" smtClean="0"/>
            </a:p>
            <a:p>
              <a:r>
                <a:rPr lang="zh-CN" altLang="en-US" sz="900" b="1" dirty="0"/>
                <a:t>内</a:t>
              </a:r>
              <a:r>
                <a:rPr lang="zh-CN" altLang="en-US" sz="900" b="1" dirty="0" smtClean="0"/>
                <a:t>存</a:t>
              </a:r>
              <a:r>
                <a:rPr lang="zh-CN" altLang="en-US" sz="900" b="1" dirty="0"/>
                <a:t>地址</a:t>
              </a:r>
              <a:r>
                <a:rPr lang="en-US" altLang="zh-CN" sz="900" b="1" dirty="0" smtClean="0">
                  <a:solidFill>
                    <a:srgbClr val="FF0000"/>
                  </a:solidFill>
                </a:rPr>
                <a:t>911</a:t>
              </a:r>
              <a:endParaRPr lang="zh-CN" altLang="en-US" sz="900" dirty="0">
                <a:solidFill>
                  <a:srgbClr val="FF0000"/>
                </a:solidFill>
              </a:endParaRPr>
            </a:p>
            <a:p>
              <a:r>
                <a:rPr lang="en-US" altLang="zh-CN" sz="900" b="1" dirty="0" smtClean="0"/>
                <a:t>public </a:t>
              </a:r>
              <a:r>
                <a:rPr lang="en-US" altLang="zh-CN" sz="900" b="1" dirty="0"/>
                <a:t>void </a:t>
              </a:r>
              <a:r>
                <a:rPr lang="en-US" altLang="zh-CN" sz="900" b="1" dirty="0" err="1"/>
                <a:t>sendMessage</a:t>
              </a:r>
              <a:r>
                <a:rPr lang="en-US" altLang="zh-CN" sz="900" b="1" dirty="0"/>
                <a:t>() {</a:t>
              </a:r>
              <a:endParaRPr lang="en-US" altLang="zh-CN" sz="900" b="1" dirty="0"/>
            </a:p>
            <a:p>
              <a:r>
                <a:rPr lang="en-US" altLang="zh-CN" sz="900" dirty="0" smtClean="0"/>
                <a:t>    </a:t>
              </a:r>
              <a:r>
                <a:rPr lang="en-US" altLang="zh-CN" sz="900" dirty="0" err="1" smtClean="0"/>
                <a:t>System.</a:t>
              </a:r>
              <a:r>
                <a:rPr lang="en-US" altLang="zh-CN" sz="900" b="1" i="1" dirty="0" err="1" smtClean="0"/>
                <a:t>out.println</a:t>
              </a:r>
              <a:r>
                <a:rPr lang="en-US" altLang="zh-CN" sz="900" b="1" i="1" dirty="0"/>
                <a:t>("</a:t>
              </a:r>
              <a:r>
                <a:rPr lang="zh-CN" altLang="en-US" sz="900" b="1" i="1" dirty="0"/>
                <a:t>群发短信</a:t>
              </a:r>
              <a:r>
                <a:rPr lang="en-US" altLang="zh-CN" sz="900" b="1" i="1" dirty="0"/>
                <a:t>");</a:t>
              </a:r>
              <a:endParaRPr lang="en-US" altLang="zh-CN" sz="900" b="1" i="1" dirty="0"/>
            </a:p>
            <a:p>
              <a:r>
                <a:rPr lang="en-US" altLang="zh-CN" sz="900" dirty="0" smtClean="0"/>
                <a:t>}</a:t>
              </a:r>
              <a:endParaRPr lang="zh-CN" altLang="en-US" sz="900" dirty="0"/>
            </a:p>
          </p:txBody>
        </p:sp>
      </p:grpSp>
      <p:sp>
        <p:nvSpPr>
          <p:cNvPr id="151" name="文本框 150"/>
          <p:cNvSpPr txBox="1"/>
          <p:nvPr/>
        </p:nvSpPr>
        <p:spPr>
          <a:xfrm>
            <a:off x="6596220" y="1423617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String color;</a:t>
            </a:r>
            <a:endParaRPr lang="en-US" altLang="zh-CN" sz="800" b="1" dirty="0"/>
          </a:p>
        </p:txBody>
      </p:sp>
      <p:sp>
        <p:nvSpPr>
          <p:cNvPr id="154" name="文本框 153"/>
          <p:cNvSpPr txBox="1"/>
          <p:nvPr/>
        </p:nvSpPr>
        <p:spPr>
          <a:xfrm>
            <a:off x="7607471" y="144103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/>
              <a:t>银色</a:t>
            </a:r>
            <a:endParaRPr lang="zh-CN" altLang="en-US" sz="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284229" y="965919"/>
            <a:ext cx="383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null</a:t>
            </a:r>
            <a:endParaRPr lang="zh-CN" altLang="en-US" sz="1000" dirty="0"/>
          </a:p>
        </p:txBody>
      </p:sp>
      <p:sp>
        <p:nvSpPr>
          <p:cNvPr id="157" name="文本框 156"/>
          <p:cNvSpPr txBox="1"/>
          <p:nvPr/>
        </p:nvSpPr>
        <p:spPr>
          <a:xfrm>
            <a:off x="7284229" y="1188169"/>
            <a:ext cx="383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0</a:t>
            </a:r>
            <a:endParaRPr lang="zh-CN" altLang="en-US" sz="10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7277879" y="1423119"/>
            <a:ext cx="383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null</a:t>
            </a:r>
            <a:endParaRPr lang="zh-CN" altLang="en-US" sz="10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7412726" y="971133"/>
            <a:ext cx="131349" cy="2308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>
            <a:off x="7342178" y="1192285"/>
            <a:ext cx="131349" cy="2308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/>
        </p:nvCxnSpPr>
        <p:spPr>
          <a:xfrm>
            <a:off x="7433024" y="1446913"/>
            <a:ext cx="131349" cy="2308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5" name="组合 164"/>
          <p:cNvGrpSpPr/>
          <p:nvPr/>
        </p:nvGrpSpPr>
        <p:grpSpPr>
          <a:xfrm>
            <a:off x="9684568" y="4759587"/>
            <a:ext cx="2109482" cy="858874"/>
            <a:chOff x="3705596" y="1348929"/>
            <a:chExt cx="2109482" cy="858874"/>
          </a:xfrm>
        </p:grpSpPr>
        <p:sp>
          <p:nvSpPr>
            <p:cNvPr id="166" name="矩形 165"/>
            <p:cNvSpPr/>
            <p:nvPr/>
          </p:nvSpPr>
          <p:spPr>
            <a:xfrm>
              <a:off x="3705596" y="1639399"/>
              <a:ext cx="2109482" cy="5684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4292473" y="1348929"/>
              <a:ext cx="10470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FF0000"/>
                  </a:solidFill>
                </a:rPr>
                <a:t>sendMessage</a:t>
              </a:r>
              <a:r>
                <a:rPr lang="en-US" altLang="zh-CN" sz="1100" dirty="0" smtClean="0"/>
                <a:t>()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3784657" y="1732073"/>
              <a:ext cx="20114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/>
                <a:t>System.</a:t>
              </a:r>
              <a:r>
                <a:rPr lang="en-US" altLang="zh-CN" sz="1100" b="1" i="1" dirty="0" err="1"/>
                <a:t>out.println</a:t>
              </a:r>
              <a:r>
                <a:rPr lang="en-US" altLang="zh-CN" sz="1100" b="1" i="1" dirty="0"/>
                <a:t>("</a:t>
              </a:r>
              <a:r>
                <a:rPr lang="zh-CN" altLang="en-US" sz="1100" b="1" i="1" dirty="0"/>
                <a:t>群发短信</a:t>
              </a:r>
              <a:r>
                <a:rPr lang="en-US" altLang="zh-CN" sz="1100" b="1" i="1" dirty="0"/>
                <a:t>");</a:t>
              </a:r>
              <a:endParaRPr lang="en-US" altLang="zh-CN" sz="1100" b="1" dirty="0"/>
            </a:p>
          </p:txBody>
        </p:sp>
      </p:grpSp>
      <p:sp>
        <p:nvSpPr>
          <p:cNvPr id="179" name="文本框 178"/>
          <p:cNvSpPr txBox="1"/>
          <p:nvPr/>
        </p:nvSpPr>
        <p:spPr>
          <a:xfrm>
            <a:off x="1538254" y="473584"/>
            <a:ext cx="2306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二</a:t>
            </a:r>
            <a:r>
              <a:rPr lang="zh-CN" altLang="en-US" sz="2000" b="1" dirty="0" smtClean="0"/>
              <a:t>个对象内存图</a:t>
            </a:r>
            <a:endParaRPr lang="zh-CN" altLang="en-US" sz="2000" b="1" dirty="0"/>
          </a:p>
        </p:txBody>
      </p:sp>
      <p:sp>
        <p:nvSpPr>
          <p:cNvPr id="180" name="文本框 179"/>
          <p:cNvSpPr txBox="1"/>
          <p:nvPr/>
        </p:nvSpPr>
        <p:spPr>
          <a:xfrm>
            <a:off x="6566028" y="1680263"/>
            <a:ext cx="1498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call</a:t>
            </a:r>
            <a:r>
              <a:rPr lang="zh-CN" altLang="en-US" sz="800" b="1" dirty="0">
                <a:solidFill>
                  <a:srgbClr val="FF0000"/>
                </a:solidFill>
              </a:rPr>
              <a:t>方法地址</a:t>
            </a:r>
            <a:r>
              <a:rPr lang="en-US" altLang="zh-CN" sz="800" b="1" dirty="0">
                <a:solidFill>
                  <a:srgbClr val="FF0000"/>
                </a:solidFill>
              </a:rPr>
              <a:t>910</a:t>
            </a:r>
            <a:endParaRPr lang="en-US" altLang="zh-CN" sz="800" b="1" dirty="0">
              <a:solidFill>
                <a:srgbClr val="FF0000"/>
              </a:solidFill>
            </a:endParaRPr>
          </a:p>
          <a:p>
            <a:r>
              <a:rPr lang="en-US" altLang="zh-CN" sz="800" b="1" dirty="0" err="1"/>
              <a:t>sendMessage</a:t>
            </a:r>
            <a:r>
              <a:rPr lang="zh-CN" altLang="en-US" sz="800" b="1" dirty="0">
                <a:solidFill>
                  <a:srgbClr val="FF0000"/>
                </a:solidFill>
              </a:rPr>
              <a:t>方法地址</a:t>
            </a:r>
            <a:r>
              <a:rPr lang="en-US" altLang="zh-CN" sz="800" b="1" dirty="0">
                <a:solidFill>
                  <a:srgbClr val="FF0000"/>
                </a:solidFill>
              </a:rPr>
              <a:t>911</a:t>
            </a:r>
            <a:endParaRPr lang="en-US" altLang="zh-CN" sz="800" b="1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6715360" y="1835547"/>
            <a:ext cx="1169008" cy="3388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7075367" y="1916832"/>
            <a:ext cx="1385065" cy="4013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3713354" y="3272169"/>
            <a:ext cx="1858376" cy="246221"/>
            <a:chOff x="3737849" y="2382703"/>
            <a:chExt cx="1858376" cy="246221"/>
          </a:xfrm>
        </p:grpSpPr>
        <p:sp>
          <p:nvSpPr>
            <p:cNvPr id="76" name="矩形 75"/>
            <p:cNvSpPr/>
            <p:nvPr/>
          </p:nvSpPr>
          <p:spPr>
            <a:xfrm>
              <a:off x="3779912" y="2390415"/>
              <a:ext cx="1816313" cy="191886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3737849" y="2382703"/>
              <a:ext cx="14943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Phone </a:t>
              </a:r>
              <a:r>
                <a:rPr lang="en-US" altLang="zh-CN" sz="1000" dirty="0" smtClean="0"/>
                <a:t>p2 </a:t>
              </a:r>
              <a:r>
                <a:rPr lang="en-US" altLang="zh-CN" sz="1000" dirty="0"/>
                <a:t>= new Phone();</a:t>
              </a:r>
              <a:endParaRPr lang="zh-CN" altLang="en-US" sz="1000" dirty="0"/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3671856" y="3501008"/>
            <a:ext cx="1130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p2.brand </a:t>
            </a:r>
            <a:r>
              <a:rPr lang="en-US" altLang="zh-CN" sz="700" dirty="0"/>
              <a:t>= </a:t>
            </a:r>
            <a:r>
              <a:rPr lang="en-US" altLang="zh-CN" sz="700" dirty="0" smtClean="0"/>
              <a:t>"</a:t>
            </a:r>
            <a:r>
              <a:rPr lang="en-US" altLang="zh-CN" sz="800" dirty="0"/>
              <a:t> IPhone7S </a:t>
            </a:r>
            <a:r>
              <a:rPr lang="en-US" altLang="zh-CN" sz="700" dirty="0" smtClean="0"/>
              <a:t>";</a:t>
            </a:r>
            <a:endParaRPr lang="zh-CN" altLang="en-US" sz="700" dirty="0"/>
          </a:p>
        </p:txBody>
      </p:sp>
      <p:sp>
        <p:nvSpPr>
          <p:cNvPr id="80" name="文本框 79"/>
          <p:cNvSpPr txBox="1"/>
          <p:nvPr/>
        </p:nvSpPr>
        <p:spPr>
          <a:xfrm>
            <a:off x="3657508" y="3789620"/>
            <a:ext cx="9749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p2.color </a:t>
            </a:r>
            <a:r>
              <a:rPr lang="en-US" altLang="zh-CN" sz="700" dirty="0"/>
              <a:t>= </a:t>
            </a:r>
            <a:r>
              <a:rPr lang="en-US" altLang="zh-CN" sz="700" dirty="0" smtClean="0"/>
              <a:t>"</a:t>
            </a:r>
            <a:r>
              <a:rPr lang="zh-CN" altLang="en-US" sz="800" dirty="0"/>
              <a:t>土豪金</a:t>
            </a:r>
            <a:r>
              <a:rPr lang="en-US" altLang="zh-CN" sz="700" dirty="0" smtClean="0"/>
              <a:t>";</a:t>
            </a:r>
            <a:endParaRPr lang="zh-CN" altLang="en-US" sz="700" dirty="0"/>
          </a:p>
        </p:txBody>
      </p:sp>
      <p:sp>
        <p:nvSpPr>
          <p:cNvPr id="81" name="文本框 80"/>
          <p:cNvSpPr txBox="1"/>
          <p:nvPr/>
        </p:nvSpPr>
        <p:spPr>
          <a:xfrm>
            <a:off x="3647451" y="3985319"/>
            <a:ext cx="148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err="1" smtClean="0"/>
              <a:t>System.</a:t>
            </a:r>
            <a:r>
              <a:rPr lang="en-US" altLang="zh-CN" sz="700" b="1" i="1" dirty="0" err="1" smtClean="0"/>
              <a:t>out.println</a:t>
            </a:r>
            <a:r>
              <a:rPr lang="en-US" altLang="zh-CN" sz="700" b="1" i="1" dirty="0" smtClean="0"/>
              <a:t>(p2.brand </a:t>
            </a:r>
            <a:r>
              <a:rPr lang="en-US" altLang="zh-CN" sz="700" b="1" i="1" dirty="0"/>
              <a:t>+ </a:t>
            </a:r>
            <a:r>
              <a:rPr lang="en-US" altLang="zh-CN" sz="700" b="1" i="1" dirty="0" smtClean="0"/>
              <a:t>"---“</a:t>
            </a:r>
            <a:endParaRPr lang="en-US" altLang="zh-CN" sz="700" b="1" i="1" dirty="0" smtClean="0"/>
          </a:p>
          <a:p>
            <a:r>
              <a:rPr lang="en-US" altLang="zh-CN" sz="700" b="1" i="1" dirty="0" smtClean="0"/>
              <a:t> </a:t>
            </a:r>
            <a:r>
              <a:rPr lang="en-US" altLang="zh-CN" sz="700" b="1" i="1" dirty="0"/>
              <a:t>+ </a:t>
            </a:r>
            <a:r>
              <a:rPr lang="en-US" altLang="zh-CN" sz="700" b="1" i="1" dirty="0" smtClean="0"/>
              <a:t>p2.price </a:t>
            </a:r>
            <a:r>
              <a:rPr lang="en-US" altLang="zh-CN" sz="700" b="1" i="1" dirty="0"/>
              <a:t>+ "---" + </a:t>
            </a:r>
            <a:r>
              <a:rPr lang="en-US" altLang="zh-CN" sz="700" b="1" i="1" dirty="0" smtClean="0"/>
              <a:t>p2.color</a:t>
            </a:r>
            <a:r>
              <a:rPr lang="en-US" altLang="zh-CN" sz="700" b="1" i="1" dirty="0"/>
              <a:t>);</a:t>
            </a:r>
            <a:endParaRPr lang="zh-CN" altLang="en-US" sz="700" dirty="0"/>
          </a:p>
        </p:txBody>
      </p:sp>
      <p:sp>
        <p:nvSpPr>
          <p:cNvPr id="82" name="文本框 81"/>
          <p:cNvSpPr txBox="1"/>
          <p:nvPr/>
        </p:nvSpPr>
        <p:spPr>
          <a:xfrm>
            <a:off x="3671856" y="4221088"/>
            <a:ext cx="8787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p2.call("</a:t>
            </a:r>
            <a:r>
              <a:rPr lang="zh-CN" altLang="en-US" sz="800" dirty="0"/>
              <a:t>张曼玉</a:t>
            </a:r>
            <a:r>
              <a:rPr lang="en-US" altLang="zh-CN" sz="700" dirty="0" smtClean="0"/>
              <a:t>");</a:t>
            </a:r>
            <a:endParaRPr lang="zh-CN" altLang="en-US" sz="700" dirty="0"/>
          </a:p>
        </p:txBody>
      </p:sp>
      <p:sp>
        <p:nvSpPr>
          <p:cNvPr id="83" name="文本框 82"/>
          <p:cNvSpPr txBox="1"/>
          <p:nvPr/>
        </p:nvSpPr>
        <p:spPr>
          <a:xfrm>
            <a:off x="3671856" y="4440266"/>
            <a:ext cx="8723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p2.sendMessage</a:t>
            </a:r>
            <a:r>
              <a:rPr lang="en-US" altLang="zh-CN" sz="700" dirty="0"/>
              <a:t>();</a:t>
            </a:r>
            <a:endParaRPr lang="zh-CN" altLang="en-US" sz="700" dirty="0"/>
          </a:p>
        </p:txBody>
      </p:sp>
      <p:sp>
        <p:nvSpPr>
          <p:cNvPr id="87" name="文本框 86"/>
          <p:cNvSpPr txBox="1"/>
          <p:nvPr/>
        </p:nvSpPr>
        <p:spPr>
          <a:xfrm>
            <a:off x="3670850" y="3645024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p2.price </a:t>
            </a:r>
            <a:r>
              <a:rPr lang="en-US" altLang="zh-CN" sz="700" dirty="0"/>
              <a:t>= </a:t>
            </a:r>
            <a:r>
              <a:rPr lang="en-US" altLang="zh-CN" sz="800" dirty="0"/>
              <a:t>7999</a:t>
            </a:r>
            <a:r>
              <a:rPr lang="en-US" altLang="zh-CN" sz="700" dirty="0" smtClean="0"/>
              <a:t>;</a:t>
            </a:r>
            <a:endParaRPr lang="zh-CN" altLang="en-US" sz="700" dirty="0"/>
          </a:p>
        </p:txBody>
      </p:sp>
      <p:grpSp>
        <p:nvGrpSpPr>
          <p:cNvPr id="91" name="组合 90"/>
          <p:cNvGrpSpPr/>
          <p:nvPr/>
        </p:nvGrpSpPr>
        <p:grpSpPr>
          <a:xfrm>
            <a:off x="5915809" y="2196772"/>
            <a:ext cx="2979102" cy="1274751"/>
            <a:chOff x="5913378" y="706294"/>
            <a:chExt cx="2979102" cy="1274751"/>
          </a:xfrm>
        </p:grpSpPr>
        <p:sp>
          <p:nvSpPr>
            <p:cNvPr id="92" name="文本框 91"/>
            <p:cNvSpPr txBox="1"/>
            <p:nvPr/>
          </p:nvSpPr>
          <p:spPr>
            <a:xfrm>
              <a:off x="6683456" y="709550"/>
              <a:ext cx="9653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new Phone();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6444208" y="971159"/>
              <a:ext cx="2448272" cy="10098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4" name="直接连接符 93"/>
            <p:cNvCxnSpPr>
              <a:endCxn id="95" idx="2"/>
            </p:cNvCxnSpPr>
            <p:nvPr/>
          </p:nvCxnSpPr>
          <p:spPr>
            <a:xfrm flipH="1" flipV="1">
              <a:off x="6113914" y="967904"/>
              <a:ext cx="330295" cy="32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5913378" y="706294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>
                  <a:solidFill>
                    <a:schemeClr val="accent5"/>
                  </a:solidFill>
                </a:rPr>
                <a:t>002</a:t>
              </a:r>
              <a:endParaRPr lang="zh-CN" altLang="en-US" sz="11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96" name="文本框 95"/>
          <p:cNvSpPr txBox="1"/>
          <p:nvPr/>
        </p:nvSpPr>
        <p:spPr>
          <a:xfrm>
            <a:off x="6576562" y="2471786"/>
            <a:ext cx="724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String brand;</a:t>
            </a:r>
            <a:endParaRPr lang="en-US" altLang="zh-CN" sz="800" dirty="0"/>
          </a:p>
        </p:txBody>
      </p:sp>
      <p:sp>
        <p:nvSpPr>
          <p:cNvPr id="97" name="文本框 96"/>
          <p:cNvSpPr txBox="1"/>
          <p:nvPr/>
        </p:nvSpPr>
        <p:spPr>
          <a:xfrm>
            <a:off x="6598651" y="2710895"/>
            <a:ext cx="5629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err="1"/>
              <a:t>int</a:t>
            </a:r>
            <a:r>
              <a:rPr lang="en-US" altLang="zh-CN" sz="800" b="1" dirty="0"/>
              <a:t> price;</a:t>
            </a:r>
            <a:endParaRPr lang="en-US" altLang="zh-CN" sz="800" b="1" dirty="0"/>
          </a:p>
        </p:txBody>
      </p:sp>
      <p:sp>
        <p:nvSpPr>
          <p:cNvPr id="98" name="文本框 97"/>
          <p:cNvSpPr txBox="1"/>
          <p:nvPr/>
        </p:nvSpPr>
        <p:spPr>
          <a:xfrm>
            <a:off x="7601561" y="2481549"/>
            <a:ext cx="6655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/>
              <a:t>“</a:t>
            </a:r>
            <a:r>
              <a:rPr lang="en-US" altLang="zh-CN" sz="800" dirty="0"/>
              <a:t>IPhone7S</a:t>
            </a:r>
            <a:r>
              <a:rPr lang="en-US" altLang="zh-CN" sz="800" b="1" dirty="0" smtClean="0"/>
              <a:t>”</a:t>
            </a:r>
            <a:endParaRPr lang="zh-CN" altLang="en-US" sz="800" dirty="0"/>
          </a:p>
        </p:txBody>
      </p:sp>
      <p:sp>
        <p:nvSpPr>
          <p:cNvPr id="99" name="文本框 98"/>
          <p:cNvSpPr txBox="1"/>
          <p:nvPr/>
        </p:nvSpPr>
        <p:spPr>
          <a:xfrm>
            <a:off x="7589675" y="269150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/>
              <a:t>7</a:t>
            </a:r>
            <a:r>
              <a:rPr lang="en-US" altLang="zh-CN" sz="800" b="1" dirty="0" smtClean="0"/>
              <a:t>999</a:t>
            </a:r>
            <a:endParaRPr lang="zh-CN" altLang="en-US" sz="8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6598651" y="2914095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String color;</a:t>
            </a:r>
            <a:endParaRPr lang="en-US" altLang="zh-CN" sz="800" b="1" dirty="0"/>
          </a:p>
        </p:txBody>
      </p:sp>
      <p:sp>
        <p:nvSpPr>
          <p:cNvPr id="101" name="文本框 100"/>
          <p:cNvSpPr txBox="1"/>
          <p:nvPr/>
        </p:nvSpPr>
        <p:spPr>
          <a:xfrm>
            <a:off x="7609902" y="29315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/>
              <a:t>土豪金</a:t>
            </a:r>
            <a:endParaRPr lang="zh-CN" altLang="en-US" sz="800" dirty="0"/>
          </a:p>
        </p:txBody>
      </p:sp>
      <p:sp>
        <p:nvSpPr>
          <p:cNvPr id="102" name="文本框 101"/>
          <p:cNvSpPr txBox="1"/>
          <p:nvPr/>
        </p:nvSpPr>
        <p:spPr>
          <a:xfrm>
            <a:off x="7286660" y="2456397"/>
            <a:ext cx="383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null</a:t>
            </a:r>
            <a:endParaRPr lang="zh-CN" altLang="en-US" sz="1000" dirty="0"/>
          </a:p>
        </p:txBody>
      </p:sp>
      <p:sp>
        <p:nvSpPr>
          <p:cNvPr id="103" name="文本框 102"/>
          <p:cNvSpPr txBox="1"/>
          <p:nvPr/>
        </p:nvSpPr>
        <p:spPr>
          <a:xfrm>
            <a:off x="7286660" y="2678647"/>
            <a:ext cx="383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0</a:t>
            </a:r>
            <a:endParaRPr lang="zh-CN" altLang="en-US" sz="10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7280310" y="2913597"/>
            <a:ext cx="383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null</a:t>
            </a:r>
            <a:endParaRPr lang="zh-CN" altLang="en-US" sz="1000" dirty="0"/>
          </a:p>
        </p:txBody>
      </p:sp>
      <p:cxnSp>
        <p:nvCxnSpPr>
          <p:cNvPr id="105" name="直接连接符 104"/>
          <p:cNvCxnSpPr/>
          <p:nvPr/>
        </p:nvCxnSpPr>
        <p:spPr>
          <a:xfrm>
            <a:off x="7415157" y="2461611"/>
            <a:ext cx="131349" cy="2308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7344609" y="2682763"/>
            <a:ext cx="131349" cy="2308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7435455" y="2937391"/>
            <a:ext cx="131349" cy="2308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6568459" y="3170741"/>
            <a:ext cx="1601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call</a:t>
            </a:r>
            <a:r>
              <a:rPr lang="zh-CN" altLang="en-US" sz="800" b="1" dirty="0">
                <a:solidFill>
                  <a:srgbClr val="FF0000"/>
                </a:solidFill>
              </a:rPr>
              <a:t>方法地址</a:t>
            </a:r>
            <a:r>
              <a:rPr lang="en-US" altLang="zh-CN" sz="800" b="1" dirty="0">
                <a:solidFill>
                  <a:srgbClr val="FF0000"/>
                </a:solidFill>
              </a:rPr>
              <a:t>910</a:t>
            </a:r>
            <a:endParaRPr lang="en-US" altLang="zh-CN" sz="800" b="1" dirty="0">
              <a:solidFill>
                <a:srgbClr val="FF0000"/>
              </a:solidFill>
            </a:endParaRPr>
          </a:p>
          <a:p>
            <a:r>
              <a:rPr lang="en-US" altLang="zh-CN" sz="800" b="1" dirty="0" err="1"/>
              <a:t>sendMessage</a:t>
            </a:r>
            <a:r>
              <a:rPr lang="zh-CN" altLang="en-US" sz="800" b="1" dirty="0">
                <a:solidFill>
                  <a:srgbClr val="FF0000"/>
                </a:solidFill>
              </a:rPr>
              <a:t>方法地址</a:t>
            </a:r>
            <a:r>
              <a:rPr lang="en-US" altLang="zh-CN" sz="800" b="1" dirty="0">
                <a:solidFill>
                  <a:srgbClr val="FF0000"/>
                </a:solidFill>
              </a:rPr>
              <a:t>911</a:t>
            </a:r>
            <a:endParaRPr lang="en-US" altLang="zh-CN" sz="800" b="1" dirty="0"/>
          </a:p>
        </p:txBody>
      </p:sp>
      <p:sp>
        <p:nvSpPr>
          <p:cNvPr id="110" name="文本框 109"/>
          <p:cNvSpPr txBox="1"/>
          <p:nvPr/>
        </p:nvSpPr>
        <p:spPr>
          <a:xfrm>
            <a:off x="9900592" y="2420888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chemeClr val="accent5"/>
                </a:solidFill>
              </a:rPr>
              <a:t>002</a:t>
            </a:r>
            <a:endParaRPr lang="zh-CN" altLang="en-US" sz="1100" dirty="0">
              <a:solidFill>
                <a:schemeClr val="accent5"/>
              </a:solidFill>
            </a:endParaRPr>
          </a:p>
        </p:txBody>
      </p:sp>
      <p:cxnSp>
        <p:nvCxnSpPr>
          <p:cNvPr id="111" name="直接箭头连接符 110"/>
          <p:cNvCxnSpPr/>
          <p:nvPr/>
        </p:nvCxnSpPr>
        <p:spPr>
          <a:xfrm flipV="1">
            <a:off x="5207011" y="2476980"/>
            <a:ext cx="1234755" cy="918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6727398" y="3279881"/>
            <a:ext cx="1156970" cy="1944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>
            <a:off x="7056425" y="3395279"/>
            <a:ext cx="1404007" cy="2534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9" name="图片 108"/>
          <p:cNvPicPr>
            <a:picLocks noChangeAspect="1"/>
          </p:cNvPicPr>
          <p:nvPr/>
        </p:nvPicPr>
        <p:blipFill rotWithShape="1">
          <a:blip r:embed="rId1"/>
          <a:srcRect b="51029"/>
          <a:stretch>
            <a:fillRect/>
          </a:stretch>
        </p:blipFill>
        <p:spPr>
          <a:xfrm>
            <a:off x="1484924" y="2934621"/>
            <a:ext cx="1247775" cy="265874"/>
          </a:xfrm>
          <a:prstGeom prst="rect">
            <a:avLst/>
          </a:prstGeom>
        </p:spPr>
      </p:pic>
      <p:pic>
        <p:nvPicPr>
          <p:cNvPr id="114" name="图片 113"/>
          <p:cNvPicPr>
            <a:picLocks noChangeAspect="1"/>
          </p:cNvPicPr>
          <p:nvPr/>
        </p:nvPicPr>
        <p:blipFill rotWithShape="1">
          <a:blip r:embed="rId1"/>
          <a:srcRect t="51099"/>
          <a:stretch>
            <a:fillRect/>
          </a:stretch>
        </p:blipFill>
        <p:spPr>
          <a:xfrm>
            <a:off x="1376155" y="819247"/>
            <a:ext cx="1247775" cy="2654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889 -0.03055 L -0.55851 0.1338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451 -0.68912 L -0.65486 -0.38958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868 -0.40324 L -0.65833 -0.70278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833 -0.87129 L -0.65868 -0.57153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868 -0.57616 L -0.65833 -0.87592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4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889 -0.03055 L -0.56597 0.11875 " pathEditMode="relative" rAng="0" ptsTypes="AA">
                                      <p:cBhvr>
                                        <p:cTn id="228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54" y="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834 -0.70277 L -0.65868 -0.40324 " pathEditMode="relative" rAng="0" ptsTypes="AA">
                                      <p:cBhvr>
                                        <p:cTn id="292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1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486 -0.38958 L -0.65451 -0.68912 " pathEditMode="relative" rAng="0" ptsTypes="AA">
                                      <p:cBhvr>
                                        <p:cTn id="29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-1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833 -0.87917 L -0.65868 -0.57963 " pathEditMode="relative" rAng="0" ptsTypes="AA">
                                      <p:cBhvr>
                                        <p:cTn id="305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1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486 -0.56597 L -0.65452 -0.86551 " pathEditMode="relative" rAng="0" ptsTypes="AA">
                                      <p:cBhvr>
                                        <p:cTn id="309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67" grpId="0"/>
      <p:bldP spid="68" grpId="0"/>
      <p:bldP spid="72" grpId="0"/>
      <p:bldP spid="88" grpId="0"/>
      <p:bldP spid="89" grpId="0"/>
      <p:bldP spid="115" grpId="0"/>
      <p:bldP spid="116" grpId="0"/>
      <p:bldP spid="117" grpId="0"/>
      <p:bldP spid="118" grpId="0"/>
      <p:bldP spid="122" grpId="0"/>
      <p:bldP spid="174" grpId="0"/>
      <p:bldP spid="175" grpId="0"/>
      <p:bldP spid="151" grpId="0"/>
      <p:bldP spid="154" grpId="0"/>
      <p:bldP spid="12" grpId="0"/>
      <p:bldP spid="157" grpId="0"/>
      <p:bldP spid="159" grpId="0"/>
      <p:bldP spid="180" grpId="0"/>
      <p:bldP spid="79" grpId="0"/>
      <p:bldP spid="80" grpId="0"/>
      <p:bldP spid="81" grpId="0"/>
      <p:bldP spid="82" grpId="0"/>
      <p:bldP spid="83" grpId="0"/>
      <p:bldP spid="87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8" grpId="0"/>
      <p:bldP spid="1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2952</Words>
  <Application>WPS 演示</Application>
  <PresentationFormat>全屏显示(4:3)</PresentationFormat>
  <Paragraphs>283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dingpf</cp:lastModifiedBy>
  <cp:revision>2511</cp:revision>
  <dcterms:created xsi:type="dcterms:W3CDTF">2015-06-29T07:19:00Z</dcterms:created>
  <dcterms:modified xsi:type="dcterms:W3CDTF">2020-06-07T04:42:40Z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