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4"/>
  </p:sldMasterIdLst>
  <p:notesMasterIdLst>
    <p:notesMasterId r:id="rId6"/>
  </p:notesMasterIdLst>
  <p:sldIdLst>
    <p:sldId id="263" r:id="rId5"/>
  </p:sldIdLst>
  <p:sldSz cx="32918400" cy="43891200"/>
  <p:notesSz cx="6858000" cy="9144000"/>
  <p:embeddedFontLst>
    <p:embeddedFont>
      <p:font typeface="Amasis MT Pro" panose="020B0604020202020204" pitchFamily="18" charset="0"/>
      <p:regular r:id="rId7"/>
      <p:bold r:id="rId8"/>
      <p:italic r:id="rId9"/>
      <p:boldItalic r:id="rId10"/>
    </p:embeddedFont>
    <p:embeddedFont>
      <p:font typeface="Arial Black" panose="020B0A04020102020204" pitchFamily="34" charset="0"/>
      <p:bold r:id="rId11"/>
    </p:embeddedFont>
    <p:embeddedFont>
      <p:font typeface="Calibri" panose="020F0502020204030204" pitchFamily="34" charset="0"/>
      <p:regular r:id="rId12"/>
      <p:bold r:id="rId13"/>
      <p:italic r:id="rId14"/>
      <p:boldItalic r:id="rId15"/>
    </p:embeddedFont>
    <p:embeddedFont>
      <p:font typeface="Montserrat Extra Bold" panose="020B0604020202020204" charset="0"/>
      <p:bold r:id="rId16"/>
    </p:embeddedFont>
  </p:embeddedFontLst>
  <p:custDataLst>
    <p:tags r:id="rId17"/>
  </p:custDataLst>
  <p:defaultTex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7776" userDrawn="1">
          <p15:clr>
            <a:srgbClr val="A4A3A4"/>
          </p15:clr>
        </p15:guide>
        <p15:guide id="3" orient="horz" pos="13824"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HARBI" initials="SG" lastIdx="11" clrIdx="0">
    <p:extLst>
      <p:ext uri="{19B8F6BF-5375-455C-9EA6-DF929625EA0E}">
        <p15:presenceInfo xmlns:p15="http://schemas.microsoft.com/office/powerpoint/2012/main" userId="S-1-5-21-2141010622-1332239004-1031210941-66964" providerId="AD"/>
      </p:ext>
    </p:extLst>
  </p:cmAuthor>
  <p:cmAuthor id="2" name="Sandra" initials="S" lastIdx="2" clrIdx="1">
    <p:extLst>
      <p:ext uri="{19B8F6BF-5375-455C-9EA6-DF929625EA0E}">
        <p15:presenceInfo xmlns:p15="http://schemas.microsoft.com/office/powerpoint/2012/main" userId="46ce70771fbe2960" providerId="Windows Live"/>
      </p:ext>
    </p:extLst>
  </p:cmAuthor>
  <p:cmAuthor id="3" name="Nadim Saleem" initials="NS" lastIdx="10" clrIdx="2">
    <p:extLst>
      <p:ext uri="{19B8F6BF-5375-455C-9EA6-DF929625EA0E}">
        <p15:presenceInfo xmlns:p15="http://schemas.microsoft.com/office/powerpoint/2012/main" userId="S::saleem1u@etu.univ-lorraine.fr::506f01dd-dc1f-4b5b-a9c0-7ef4ae95fe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C6C6C6"/>
    <a:srgbClr val="E3E3E3"/>
    <a:srgbClr val="B3CBD3"/>
    <a:srgbClr val="F59696"/>
    <a:srgbClr val="A0BEC8"/>
    <a:srgbClr val="C9F1FF"/>
    <a:srgbClr val="93E2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898B6-34F9-4A7E-8A89-CE41AD54FB8D}" v="6" dt="2021-11-18T22:28:39.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65" autoAdjust="0"/>
    <p:restoredTop sz="93519" autoAdjust="0"/>
  </p:normalViewPr>
  <p:slideViewPr>
    <p:cSldViewPr snapToGrid="0">
      <p:cViewPr varScale="1">
        <p:scale>
          <a:sx n="13" d="100"/>
          <a:sy n="13" d="100"/>
        </p:scale>
        <p:origin x="2746" y="10"/>
      </p:cViewPr>
      <p:guideLst>
        <p:guide orient="horz" pos="9216"/>
        <p:guide pos="7776"/>
        <p:guide orient="horz" pos="13824"/>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23" Type="http://schemas.microsoft.com/office/2015/10/relationships/revisionInfo" Target="revisionInfo.xml"/><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smtId="4294967295"/>
            </a:defPPr>
            <a:lvl1pPr algn="r">
              <a:defRPr sz="1200"/>
            </a:lvl1pPr>
          </a:lstStyle>
          <a:p>
            <a:fld id="{7B0E8FA9-8B5F-4493-A208-FBBD06A1EBF4}" type="datetimeFigureOut">
              <a:rPr lang="en-US" smtClean="0"/>
              <a:t>3/2/2023</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smtId="4294967295"/>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8077" rtl="0" eaLnBrk="1" latinLnBrk="0" hangingPunct="1">
      <a:defRPr sz="5700" kern="1200">
        <a:solidFill>
          <a:schemeClr val="tx1"/>
        </a:solidFill>
        <a:latin typeface="+mn-lt"/>
        <a:ea typeface="+mn-ea"/>
        <a:cs typeface="+mn-cs"/>
      </a:defRPr>
    </a:lvl1pPr>
    <a:lvl2pPr marL="2194039" algn="l" defTabSz="4388077" rtl="0" eaLnBrk="1" latinLnBrk="0" hangingPunct="1">
      <a:defRPr sz="5700" kern="1200">
        <a:solidFill>
          <a:schemeClr val="tx1"/>
        </a:solidFill>
        <a:latin typeface="+mn-lt"/>
        <a:ea typeface="+mn-ea"/>
        <a:cs typeface="+mn-cs"/>
      </a:defRPr>
    </a:lvl2pPr>
    <a:lvl3pPr marL="4388077" algn="l" defTabSz="4388077" rtl="0" eaLnBrk="1" latinLnBrk="0" hangingPunct="1">
      <a:defRPr sz="5700" kern="1200">
        <a:solidFill>
          <a:schemeClr val="tx1"/>
        </a:solidFill>
        <a:latin typeface="+mn-lt"/>
        <a:ea typeface="+mn-ea"/>
        <a:cs typeface="+mn-cs"/>
      </a:defRPr>
    </a:lvl3pPr>
    <a:lvl4pPr marL="6582120" algn="l" defTabSz="4388077" rtl="0" eaLnBrk="1" latinLnBrk="0" hangingPunct="1">
      <a:defRPr sz="5700" kern="1200">
        <a:solidFill>
          <a:schemeClr val="tx1"/>
        </a:solidFill>
        <a:latin typeface="+mn-lt"/>
        <a:ea typeface="+mn-ea"/>
        <a:cs typeface="+mn-cs"/>
      </a:defRPr>
    </a:lvl4pPr>
    <a:lvl5pPr marL="8776160" algn="l" defTabSz="4388077" rtl="0" eaLnBrk="1" latinLnBrk="0" hangingPunct="1">
      <a:defRPr sz="5700" kern="1200">
        <a:solidFill>
          <a:schemeClr val="tx1"/>
        </a:solidFill>
        <a:latin typeface="+mn-lt"/>
        <a:ea typeface="+mn-ea"/>
        <a:cs typeface="+mn-cs"/>
      </a:defRPr>
    </a:lvl5pPr>
    <a:lvl6pPr marL="10970199" algn="l" defTabSz="4388077" rtl="0" eaLnBrk="1" latinLnBrk="0" hangingPunct="1">
      <a:defRPr sz="5700" kern="1200">
        <a:solidFill>
          <a:schemeClr val="tx1"/>
        </a:solidFill>
        <a:latin typeface="+mn-lt"/>
        <a:ea typeface="+mn-ea"/>
        <a:cs typeface="+mn-cs"/>
      </a:defRPr>
    </a:lvl6pPr>
    <a:lvl7pPr marL="13164238" algn="l" defTabSz="4388077" rtl="0" eaLnBrk="1" latinLnBrk="0" hangingPunct="1">
      <a:defRPr sz="5700" kern="1200">
        <a:solidFill>
          <a:schemeClr val="tx1"/>
        </a:solidFill>
        <a:latin typeface="+mn-lt"/>
        <a:ea typeface="+mn-ea"/>
        <a:cs typeface="+mn-cs"/>
      </a:defRPr>
    </a:lvl7pPr>
    <a:lvl8pPr marL="15358277" algn="l" defTabSz="4388077" rtl="0" eaLnBrk="1" latinLnBrk="0" hangingPunct="1">
      <a:defRPr sz="5700" kern="1200">
        <a:solidFill>
          <a:schemeClr val="tx1"/>
        </a:solidFill>
        <a:latin typeface="+mn-lt"/>
        <a:ea typeface="+mn-ea"/>
        <a:cs typeface="+mn-cs"/>
      </a:defRPr>
    </a:lvl8pPr>
    <a:lvl9pPr marL="17552318" algn="l" defTabSz="4388077"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506200" y="21945600"/>
            <a:ext cx="14274800" cy="4368800"/>
          </a:xfrm>
          <a:prstGeom prst="rect">
            <a:avLst/>
          </a:prstGeom>
        </p:spPr>
      </p:pic>
      <p:pic>
        <p:nvPicPr>
          <p:cNvPr id="3" name="New picture"/>
          <p:cNvPicPr/>
          <p:nvPr/>
        </p:nvPicPr>
        <p:blipFill>
          <a:blip r:embed="rId4"/>
          <a:stretch>
            <a:fillRect/>
          </a:stretch>
        </p:blipFill>
        <p:spPr>
          <a:xfrm rot="5400000">
            <a:off x="30149800" y="21945600"/>
            <a:ext cx="14274800" cy="4368800"/>
          </a:xfrm>
          <a:prstGeom prst="rect">
            <a:avLst/>
          </a:prstGeom>
        </p:spPr>
      </p:pic>
      <p:pic>
        <p:nvPicPr>
          <p:cNvPr id="4" name="New picture"/>
          <p:cNvPicPr/>
          <p:nvPr/>
        </p:nvPicPr>
        <p:blipFill>
          <a:blip r:embed="rId5"/>
          <a:stretch>
            <a:fillRect/>
          </a:stretch>
        </p:blipFill>
        <p:spPr>
          <a:xfrm>
            <a:off x="1473200" y="44399200"/>
            <a:ext cx="29972000" cy="1549400"/>
          </a:xfrm>
          <a:prstGeom prst="rect">
            <a:avLst/>
          </a:prstGeom>
        </p:spPr>
      </p:pic>
      <p:sp>
        <p:nvSpPr>
          <p:cNvPr id="5" name="New shape"/>
          <p:cNvSpPr/>
          <p:nvPr/>
        </p:nvSpPr>
        <p:spPr>
          <a:xfrm>
            <a:off x="14732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assessingslate  Size: 36x48</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smtId="4294967295"/>
      </a:defPPr>
      <a:lvl1pPr algn="ctr" defTabSz="3291771" rtl="0" eaLnBrk="1" latinLnBrk="0" hangingPunct="1">
        <a:spcBef>
          <a:spcPct val="0"/>
        </a:spcBef>
        <a:buNone/>
        <a:defRPr sz="10050" kern="1200">
          <a:solidFill>
            <a:schemeClr val="tx1"/>
          </a:solidFill>
          <a:latin typeface="+mj-lt"/>
          <a:ea typeface="+mj-ea"/>
          <a:cs typeface="+mj-cs"/>
        </a:defRPr>
      </a:lvl1pPr>
    </p:titleStyle>
    <p:bodyStyle>
      <a:defPPr>
        <a:defRPr kern="1200" smtId="4294967295"/>
      </a:defPPr>
      <a:lvl1pPr marL="0" indent="0" algn="l" defTabSz="3291771" rtl="0" eaLnBrk="1" latinLnBrk="0" hangingPunct="1">
        <a:spcBef>
          <a:spcPct val="20000"/>
        </a:spcBef>
        <a:buFont typeface="Arial" pitchFamily="34" charset="0"/>
        <a:buNone/>
        <a:defRPr sz="10050" kern="1200">
          <a:solidFill>
            <a:schemeClr val="tx1"/>
          </a:solidFill>
          <a:latin typeface="+mn-lt"/>
          <a:ea typeface="+mn-ea"/>
          <a:cs typeface="+mn-cs"/>
        </a:defRPr>
      </a:lvl1pPr>
      <a:lvl2pPr marL="2674565" indent="-1028679" algn="l" defTabSz="3291771" rtl="0" eaLnBrk="1" latinLnBrk="0" hangingPunct="1">
        <a:spcBef>
          <a:spcPct val="20000"/>
        </a:spcBef>
        <a:buFont typeface="Arial" pitchFamily="34" charset="0"/>
        <a:buChar char="–"/>
        <a:defRPr sz="10050" kern="1200">
          <a:solidFill>
            <a:schemeClr val="tx1"/>
          </a:solidFill>
          <a:latin typeface="+mn-lt"/>
          <a:ea typeface="+mn-ea"/>
          <a:cs typeface="+mn-cs"/>
        </a:defRPr>
      </a:lvl2pPr>
      <a:lvl3pPr marL="4114715" indent="-822943" algn="l" defTabSz="3291771" rtl="0" eaLnBrk="1" latinLnBrk="0" hangingPunct="1">
        <a:spcBef>
          <a:spcPct val="20000"/>
        </a:spcBef>
        <a:buFont typeface="Arial" pitchFamily="34" charset="0"/>
        <a:buChar char="•"/>
        <a:defRPr sz="8625" kern="1200">
          <a:solidFill>
            <a:schemeClr val="tx1"/>
          </a:solidFill>
          <a:latin typeface="+mn-lt"/>
          <a:ea typeface="+mn-ea"/>
          <a:cs typeface="+mn-cs"/>
        </a:defRPr>
      </a:lvl3pPr>
      <a:lvl4pPr marL="5760600"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4pPr>
      <a:lvl5pPr marL="7406486"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5pPr>
      <a:lvl6pPr marL="9052371"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6pPr>
      <a:lvl7pPr marL="10698257"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7pPr>
      <a:lvl8pPr marL="12344143"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8pPr>
      <a:lvl9pPr marL="13990028"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9pPr>
    </p:bodyStyle>
    <p:otherStyle>
      <a:defPPr>
        <a:defRPr lang="en-US"/>
      </a:defPPr>
      <a:lvl1pPr marL="0" algn="l" defTabSz="3291771" rtl="0" eaLnBrk="1" latinLnBrk="0" hangingPunct="1">
        <a:defRPr sz="6525" kern="1200">
          <a:solidFill>
            <a:schemeClr val="tx1"/>
          </a:solidFill>
          <a:latin typeface="+mn-lt"/>
          <a:ea typeface="+mn-ea"/>
          <a:cs typeface="+mn-cs"/>
        </a:defRPr>
      </a:lvl1pPr>
      <a:lvl2pPr marL="1645886" algn="l" defTabSz="3291771" rtl="0" eaLnBrk="1" latinLnBrk="0" hangingPunct="1">
        <a:defRPr sz="6525" kern="1200">
          <a:solidFill>
            <a:schemeClr val="tx1"/>
          </a:solidFill>
          <a:latin typeface="+mn-lt"/>
          <a:ea typeface="+mn-ea"/>
          <a:cs typeface="+mn-cs"/>
        </a:defRPr>
      </a:lvl2pPr>
      <a:lvl3pPr marL="3291771" algn="l" defTabSz="3291771" rtl="0" eaLnBrk="1" latinLnBrk="0" hangingPunct="1">
        <a:defRPr sz="6525" kern="1200">
          <a:solidFill>
            <a:schemeClr val="tx1"/>
          </a:solidFill>
          <a:latin typeface="+mn-lt"/>
          <a:ea typeface="+mn-ea"/>
          <a:cs typeface="+mn-cs"/>
        </a:defRPr>
      </a:lvl3pPr>
      <a:lvl4pPr marL="4937657" algn="l" defTabSz="3291771" rtl="0" eaLnBrk="1" latinLnBrk="0" hangingPunct="1">
        <a:defRPr sz="6525" kern="1200">
          <a:solidFill>
            <a:schemeClr val="tx1"/>
          </a:solidFill>
          <a:latin typeface="+mn-lt"/>
          <a:ea typeface="+mn-ea"/>
          <a:cs typeface="+mn-cs"/>
        </a:defRPr>
      </a:lvl4pPr>
      <a:lvl5pPr marL="6583543" algn="l" defTabSz="3291771" rtl="0" eaLnBrk="1" latinLnBrk="0" hangingPunct="1">
        <a:defRPr sz="6525" kern="1200">
          <a:solidFill>
            <a:schemeClr val="tx1"/>
          </a:solidFill>
          <a:latin typeface="+mn-lt"/>
          <a:ea typeface="+mn-ea"/>
          <a:cs typeface="+mn-cs"/>
        </a:defRPr>
      </a:lvl5pPr>
      <a:lvl6pPr marL="8229428" algn="l" defTabSz="3291771" rtl="0" eaLnBrk="1" latinLnBrk="0" hangingPunct="1">
        <a:defRPr sz="6525" kern="1200">
          <a:solidFill>
            <a:schemeClr val="tx1"/>
          </a:solidFill>
          <a:latin typeface="+mn-lt"/>
          <a:ea typeface="+mn-ea"/>
          <a:cs typeface="+mn-cs"/>
        </a:defRPr>
      </a:lvl6pPr>
      <a:lvl7pPr marL="9875314" algn="l" defTabSz="3291771" rtl="0" eaLnBrk="1" latinLnBrk="0" hangingPunct="1">
        <a:defRPr sz="6525" kern="1200">
          <a:solidFill>
            <a:schemeClr val="tx1"/>
          </a:solidFill>
          <a:latin typeface="+mn-lt"/>
          <a:ea typeface="+mn-ea"/>
          <a:cs typeface="+mn-cs"/>
        </a:defRPr>
      </a:lvl7pPr>
      <a:lvl8pPr marL="11521199" algn="l" defTabSz="3291771" rtl="0" eaLnBrk="1" latinLnBrk="0" hangingPunct="1">
        <a:defRPr sz="6525" kern="1200">
          <a:solidFill>
            <a:schemeClr val="tx1"/>
          </a:solidFill>
          <a:latin typeface="+mn-lt"/>
          <a:ea typeface="+mn-ea"/>
          <a:cs typeface="+mn-cs"/>
        </a:defRPr>
      </a:lvl8pPr>
      <a:lvl9pPr marL="13167086" algn="l" defTabSz="3291771" rtl="0" eaLnBrk="1" latinLnBrk="0" hangingPunct="1">
        <a:defRPr sz="65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p:cNvSpPr/>
          <p:nvPr/>
        </p:nvSpPr>
        <p:spPr>
          <a:xfrm>
            <a:off x="0" y="0"/>
            <a:ext cx="32918400" cy="4689069"/>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96012" tIns="48006" rIns="96012" bIns="48006" rtlCol="0" anchor="ctr"/>
          <a:lstStyle>
            <a:defPPr>
              <a:defRPr kern="1200" smtId="4294967295"/>
            </a:defPPr>
          </a:lstStyle>
          <a:p>
            <a:pPr algn="ctr"/>
            <a:endParaRPr lang="en-US" sz="6524" dirty="0"/>
          </a:p>
        </p:txBody>
      </p:sp>
      <p:sp>
        <p:nvSpPr>
          <p:cNvPr id="51" name="Title 11">
            <a:extLst>
              <a:ext uri="{FF2B5EF4-FFF2-40B4-BE49-F238E27FC236}">
                <a16:creationId xmlns:a16="http://schemas.microsoft.com/office/drawing/2014/main" id="{EE7A5C51-35F0-4B71-992D-43D344D16C04}"/>
              </a:ext>
            </a:extLst>
          </p:cNvPr>
          <p:cNvSpPr txBox="1"/>
          <p:nvPr/>
        </p:nvSpPr>
        <p:spPr>
          <a:xfrm>
            <a:off x="4937760" y="345593"/>
            <a:ext cx="23164800" cy="2298610"/>
          </a:xfrm>
          <a:prstGeom prst="rect">
            <a:avLst/>
          </a:prstGeom>
        </p:spPr>
        <p:txBody>
          <a:bodyPr lIns="96012" tIns="48006" rIns="96012" bIns="48006"/>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nSpc>
                <a:spcPct val="150000"/>
              </a:lnSpc>
            </a:pPr>
            <a:r>
              <a:rPr lang="en-US" sz="4800" dirty="0"/>
              <a:t>Cognitive abilities explaining age-related changes in time perception of short and long durations</a:t>
            </a:r>
            <a:endParaRPr lang="en-US" sz="34400" b="1" dirty="0">
              <a:solidFill>
                <a:schemeClr val="bg1"/>
              </a:solidFill>
              <a:latin typeface="Montserrat Extra Bold" panose="00000900000000000000" pitchFamily="50" charset="0"/>
            </a:endParaRP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1028700" y="2724421"/>
            <a:ext cx="30861000" cy="1229567"/>
          </a:xfrm>
          <a:prstGeom prst="rect">
            <a:avLst/>
          </a:prstGeom>
        </p:spPr>
        <p:txBody>
          <a:bodyPr lIns="96012" tIns="48006" rIns="96012" bIns="48006">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fr-FR" sz="4000" dirty="0">
                <a:ea typeface="+mj-ea"/>
                <a:cs typeface="+mj-cs"/>
              </a:rPr>
              <a:t>Pierre S. </a:t>
            </a:r>
            <a:r>
              <a:rPr lang="fr-FR" sz="4000" dirty="0" err="1">
                <a:ea typeface="+mj-ea"/>
                <a:cs typeface="+mj-cs"/>
              </a:rPr>
              <a:t>Zélanti</a:t>
            </a:r>
            <a:r>
              <a:rPr lang="fr-FR" sz="4000" dirty="0">
                <a:ea typeface="+mj-ea"/>
                <a:cs typeface="+mj-cs"/>
              </a:rPr>
              <a:t>, Sylvie Droit-Volet</a:t>
            </a:r>
          </a:p>
          <a:p>
            <a:pPr algn="ctr"/>
            <a:r>
              <a:rPr lang="fr-FR" sz="2800" dirty="0">
                <a:ea typeface="+mj-ea"/>
                <a:cs typeface="+mj-cs"/>
              </a:rPr>
              <a:t>Laboratoire de Psychologie Sociale et Cognitive, CNRS (UMR 6024), Université de Clermont, 63037 Clermont–Ferrand, France </a:t>
            </a:r>
            <a:endParaRPr lang="en-US" sz="2800" dirty="0">
              <a:ea typeface="+mj-ea"/>
              <a:cs typeface="+mj-cs"/>
            </a:endParaRPr>
          </a:p>
        </p:txBody>
      </p:sp>
      <p:sp>
        <p:nvSpPr>
          <p:cNvPr id="42" name="Rectangle: Rounded Corners 41"/>
          <p:cNvSpPr/>
          <p:nvPr/>
        </p:nvSpPr>
        <p:spPr>
          <a:xfrm>
            <a:off x="318228" y="11556004"/>
            <a:ext cx="32336367" cy="10247899"/>
          </a:xfrm>
          <a:prstGeom prst="roundRect">
            <a:avLst>
              <a:gd name="adj" fmla="val 0"/>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just">
              <a:lnSpc>
                <a:spcPct val="90000"/>
              </a:lnSpc>
            </a:pPr>
            <a:endParaRPr lang="fr-FR" sz="4400" b="0" i="0" dirty="0">
              <a:solidFill>
                <a:schemeClr val="tx1"/>
              </a:solidFill>
              <a:effectLst/>
              <a:latin typeface="Whitney"/>
            </a:endParaRPr>
          </a:p>
          <a:p>
            <a:pPr algn="just">
              <a:lnSpc>
                <a:spcPct val="90000"/>
              </a:lnSpc>
            </a:pPr>
            <a:r>
              <a:rPr lang="fr-FR" sz="4400" b="0" i="0" dirty="0">
                <a:solidFill>
                  <a:schemeClr val="tx1"/>
                </a:solidFill>
                <a:effectLst/>
                <a:latin typeface="Whitney"/>
              </a:rPr>
              <a:t>- </a:t>
            </a:r>
            <a:r>
              <a:rPr lang="fr-FR" sz="4400" b="0" i="0" dirty="0">
                <a:solidFill>
                  <a:schemeClr val="tx1"/>
                </a:solidFill>
                <a:effectLst/>
                <a:highlight>
                  <a:srgbClr val="C0C0C0"/>
                </a:highlight>
                <a:latin typeface="Whitney"/>
              </a:rPr>
              <a:t>Population</a:t>
            </a:r>
            <a:r>
              <a:rPr lang="fr-FR" sz="4400" b="0" i="0" dirty="0">
                <a:solidFill>
                  <a:schemeClr val="tx1"/>
                </a:solidFill>
                <a:effectLst/>
                <a:latin typeface="Whitney"/>
              </a:rPr>
              <a:t> : 60 candidats, 20 enfants de 5 ans (moyenne d’âge de 5,86), 20 enfants de 9 ans (moyenne d’âge de 9,11), 20 adultes (moyenne d’âge de 22,75), mais 2 enfants de 5 ans et 1 de 9 ans écartés dès le départ pour incompatibilité aux </a:t>
            </a:r>
          </a:p>
          <a:p>
            <a:pPr algn="just">
              <a:lnSpc>
                <a:spcPct val="90000"/>
              </a:lnSpc>
            </a:pPr>
            <a:r>
              <a:rPr lang="fr-FR" sz="4400" b="0" i="0" dirty="0">
                <a:solidFill>
                  <a:schemeClr val="tx1"/>
                </a:solidFill>
                <a:effectLst/>
                <a:latin typeface="Whitney"/>
              </a:rPr>
              <a:t>tests, donc 57 sujets exploitables.</a:t>
            </a:r>
          </a:p>
          <a:p>
            <a:pPr marL="571500" indent="-571500" algn="just">
              <a:lnSpc>
                <a:spcPct val="90000"/>
              </a:lnSpc>
              <a:buFontTx/>
              <a:buChar char="-"/>
            </a:pPr>
            <a:r>
              <a:rPr lang="fr-FR" sz="4400" b="0" i="0" dirty="0">
                <a:solidFill>
                  <a:schemeClr val="tx1"/>
                </a:solidFill>
                <a:effectLst/>
                <a:highlight>
                  <a:srgbClr val="C0C0C0"/>
                </a:highlight>
                <a:latin typeface="Whitney"/>
              </a:rPr>
              <a:t>Matériel</a:t>
            </a:r>
            <a:r>
              <a:rPr lang="fr-FR" sz="4400" b="0" i="0" dirty="0">
                <a:solidFill>
                  <a:schemeClr val="tx1"/>
                </a:solidFill>
                <a:effectLst/>
                <a:latin typeface="Whitney"/>
              </a:rPr>
              <a:t> : salle silencieuse pour faire les tests, logiciel E-prime Software, écran permettant l’affichage des tests, images de cartoons pour       retour pour les patients.     </a:t>
            </a:r>
          </a:p>
          <a:p>
            <a:pPr algn="just">
              <a:lnSpc>
                <a:spcPct val="90000"/>
              </a:lnSpc>
            </a:pPr>
            <a:r>
              <a:rPr lang="fr-FR" sz="4400" b="0" i="0" dirty="0">
                <a:solidFill>
                  <a:schemeClr val="tx1"/>
                </a:solidFill>
                <a:effectLst/>
                <a:latin typeface="Whitney"/>
              </a:rPr>
              <a:t>- </a:t>
            </a:r>
            <a:r>
              <a:rPr lang="fr-FR" sz="4400" b="0" i="0" dirty="0">
                <a:solidFill>
                  <a:schemeClr val="tx1"/>
                </a:solidFill>
                <a:effectLst/>
                <a:highlight>
                  <a:srgbClr val="C0C0C0"/>
                </a:highlight>
                <a:latin typeface="Whitney"/>
              </a:rPr>
              <a:t>Procédure</a:t>
            </a:r>
            <a:r>
              <a:rPr lang="fr-FR" sz="4400" b="0" i="0" dirty="0">
                <a:solidFill>
                  <a:schemeClr val="tx1"/>
                </a:solidFill>
                <a:effectLst/>
                <a:latin typeface="Whitney"/>
              </a:rPr>
              <a:t> : les candidats font 4 sessions de tests sur 4 jours séparés. Chaque session est différenciée par le temps de travail : 0.5s et 1s pour la première, 1.25s et 2.5s pour la deuxième, 4s et 8s pour la troisième et 15s et 30s pour la dernière. Chaque session comporte les mêmes 3 phases : pré-entraînement, entraînement et test. Chaque phase de test est composée de 3 séries de 3 blocs de 11 essais, soit 99 essais au total. A la suite de ce test et de même pour chaque session, les candidats passent des tests neuropsychologiques</a:t>
            </a:r>
            <a:r>
              <a:rPr lang="fr-FR" sz="4400" dirty="0">
                <a:solidFill>
                  <a:schemeClr val="tx1"/>
                </a:solidFill>
                <a:latin typeface="Whitney"/>
              </a:rPr>
              <a:t> </a:t>
            </a:r>
            <a:r>
              <a:rPr lang="fr-FR" sz="4400" b="0" i="0" dirty="0">
                <a:solidFill>
                  <a:schemeClr val="tx1"/>
                </a:solidFill>
                <a:effectLst/>
                <a:latin typeface="Whitney"/>
              </a:rPr>
              <a:t>axés sur la mémoire à court terme, la mémoire de travail et l’attention.</a:t>
            </a:r>
          </a:p>
          <a:p>
            <a:pPr marL="571500" indent="-571500" algn="just">
              <a:lnSpc>
                <a:spcPct val="90000"/>
              </a:lnSpc>
              <a:buFontTx/>
              <a:buChar char="-"/>
            </a:pPr>
            <a:r>
              <a:rPr lang="fr-FR" sz="4400" b="0" i="0" dirty="0">
                <a:solidFill>
                  <a:schemeClr val="tx1"/>
                </a:solidFill>
                <a:effectLst/>
                <a:highlight>
                  <a:srgbClr val="C0C0C0"/>
                </a:highlight>
                <a:latin typeface="Whitney"/>
              </a:rPr>
              <a:t>Mesures</a:t>
            </a:r>
            <a:r>
              <a:rPr lang="fr-FR" sz="4400" b="0" i="0" dirty="0">
                <a:solidFill>
                  <a:schemeClr val="tx1"/>
                </a:solidFill>
                <a:effectLst/>
                <a:latin typeface="Whitney"/>
              </a:rPr>
              <a:t> : index (attention/concentration) du CMS, (</a:t>
            </a:r>
            <a:r>
              <a:rPr lang="en-US" sz="4400" dirty="0">
                <a:solidFill>
                  <a:schemeClr val="tx1"/>
                </a:solidFill>
                <a:latin typeface="Whitney"/>
              </a:rPr>
              <a:t>attention/executive) fonction du NEPSY,</a:t>
            </a:r>
            <a:r>
              <a:rPr lang="fr-FR" sz="4400" dirty="0">
                <a:solidFill>
                  <a:schemeClr val="tx1"/>
                </a:solidFill>
                <a:latin typeface="Whitney"/>
              </a:rPr>
              <a:t> </a:t>
            </a:r>
            <a:r>
              <a:rPr lang="fr-FR" sz="4400" b="0" i="0" dirty="0">
                <a:solidFill>
                  <a:schemeClr val="tx1"/>
                </a:solidFill>
                <a:effectLst/>
                <a:latin typeface="Whitney"/>
              </a:rPr>
              <a:t>quantification des résultats sur les tests neuropsychologiques en notation par points, Wechsler Memory Scale</a:t>
            </a:r>
            <a:r>
              <a:rPr lang="fr-FR" sz="4400" dirty="0">
                <a:solidFill>
                  <a:schemeClr val="tx1"/>
                </a:solidFill>
                <a:latin typeface="Whitney"/>
              </a:rPr>
              <a:t>. </a:t>
            </a:r>
            <a:r>
              <a:rPr lang="fr-FR" sz="4400" dirty="0">
                <a:solidFill>
                  <a:schemeClr val="tx1"/>
                </a:solidFill>
                <a:highlight>
                  <a:srgbClr val="DCDCDC"/>
                </a:highlight>
                <a:latin typeface="Whitney"/>
              </a:rPr>
              <a:t>(BP) le point de bissection </a:t>
            </a:r>
            <a:r>
              <a:rPr lang="fr-FR" sz="4400" dirty="0">
                <a:solidFill>
                  <a:schemeClr val="tx1"/>
                </a:solidFill>
                <a:latin typeface="Whitney"/>
              </a:rPr>
              <a:t>est le point auquel une quelconque durée est considérée aussi longue que courte. </a:t>
            </a:r>
            <a:r>
              <a:rPr lang="fr-FR" sz="4400" dirty="0">
                <a:solidFill>
                  <a:schemeClr val="tx1"/>
                </a:solidFill>
                <a:highlight>
                  <a:srgbClr val="DCDCDC"/>
                </a:highlight>
                <a:latin typeface="Whitney"/>
              </a:rPr>
              <a:t>(DL) le seuil de différence </a:t>
            </a:r>
            <a:r>
              <a:rPr lang="fr-FR" sz="4400" dirty="0">
                <a:solidFill>
                  <a:schemeClr val="tx1"/>
                </a:solidFill>
                <a:latin typeface="Whitney"/>
              </a:rPr>
              <a:t>est une mesure de la sensibilité absolue temporelle</a:t>
            </a:r>
            <a:r>
              <a:rPr lang="fr-FR" sz="4400" dirty="0">
                <a:solidFill>
                  <a:schemeClr val="tx1"/>
                </a:solidFill>
                <a:highlight>
                  <a:srgbClr val="DCDCDC"/>
                </a:highlight>
                <a:latin typeface="Whitney"/>
              </a:rPr>
              <a:t>. (WL) le ratio de Weber </a:t>
            </a:r>
            <a:r>
              <a:rPr lang="fr-FR" sz="4400" dirty="0">
                <a:solidFill>
                  <a:schemeClr val="tx1"/>
                </a:solidFill>
                <a:latin typeface="Whitney"/>
              </a:rPr>
              <a:t>représente la sensibilité au temps relatif à l’exercice, {    WL   =    BP / DL    =    CONSTANT    }</a:t>
            </a:r>
            <a:endParaRPr lang="fr-FR" sz="4400" b="0" i="0" dirty="0">
              <a:solidFill>
                <a:schemeClr val="tx1"/>
              </a:solidFill>
              <a:effectLst/>
              <a:latin typeface="Whitney"/>
            </a:endParaRPr>
          </a:p>
          <a:p>
            <a:pPr algn="just">
              <a:lnSpc>
                <a:spcPct val="90000"/>
              </a:lnSpc>
            </a:pPr>
            <a:r>
              <a:rPr lang="fr-FR" sz="4400" b="0" i="0" dirty="0">
                <a:solidFill>
                  <a:schemeClr val="tx1"/>
                </a:solidFill>
                <a:effectLst/>
                <a:latin typeface="Whitney"/>
              </a:rPr>
              <a:t>- </a:t>
            </a:r>
            <a:r>
              <a:rPr lang="fr-FR" sz="4400" b="0" i="0" dirty="0">
                <a:solidFill>
                  <a:schemeClr val="tx1"/>
                </a:solidFill>
                <a:effectLst/>
                <a:highlight>
                  <a:srgbClr val="C0C0C0"/>
                </a:highlight>
                <a:latin typeface="Whitney"/>
              </a:rPr>
              <a:t>Analyse statistiques </a:t>
            </a:r>
            <a:r>
              <a:rPr lang="fr-FR" sz="4400" b="0" i="0" dirty="0">
                <a:solidFill>
                  <a:schemeClr val="tx1"/>
                </a:solidFill>
                <a:effectLst/>
                <a:latin typeface="Whitney"/>
              </a:rPr>
              <a:t>: </a:t>
            </a:r>
            <a:r>
              <a:rPr lang="fr-FR" sz="4400" dirty="0">
                <a:solidFill>
                  <a:schemeClr val="tx1"/>
                </a:solidFill>
                <a:latin typeface="Whitney"/>
              </a:rPr>
              <a:t>Nous avons calculé la moyenne des résultats avec le système de la variance nommé </a:t>
            </a:r>
            <a:r>
              <a:rPr lang="fr-FR" sz="4400" b="0" i="0" dirty="0">
                <a:solidFill>
                  <a:schemeClr val="tx1"/>
                </a:solidFill>
                <a:effectLst/>
                <a:latin typeface="Whitney"/>
              </a:rPr>
              <a:t>ANOVA.</a:t>
            </a:r>
            <a:endParaRPr lang="en-US" sz="4400" dirty="0">
              <a:solidFill>
                <a:schemeClr val="tx1"/>
              </a:solidFill>
            </a:endParaRPr>
          </a:p>
        </p:txBody>
      </p:sp>
      <p:sp>
        <p:nvSpPr>
          <p:cNvPr id="83" name="TextBox 82">
            <a:extLst>
              <a:ext uri="{FF2B5EF4-FFF2-40B4-BE49-F238E27FC236}">
                <a16:creationId xmlns:a16="http://schemas.microsoft.com/office/drawing/2014/main" id="{66B428E8-E946-4C04-BA2E-DBE7C90A92EC}"/>
              </a:ext>
            </a:extLst>
          </p:cNvPr>
          <p:cNvSpPr txBox="1"/>
          <p:nvPr/>
        </p:nvSpPr>
        <p:spPr>
          <a:xfrm>
            <a:off x="330164" y="11541705"/>
            <a:ext cx="2626396" cy="646331"/>
          </a:xfrm>
          <a:prstGeom prst="rect">
            <a:avLst/>
          </a:prstGeom>
          <a:noFill/>
          <a:ln>
            <a:solidFill>
              <a:schemeClr val="tx1">
                <a:lumMod val="50000"/>
                <a:lumOff val="50000"/>
              </a:schemeClr>
            </a:solidFill>
          </a:ln>
        </p:spPr>
        <p:txBody>
          <a:bodyPr wrap="square" rtlCol="0">
            <a:spAutoFit/>
          </a:bodyPr>
          <a:lstStyle>
            <a:defPPr>
              <a:defRPr kern="1200" smtId="4294967295"/>
            </a:defPPr>
          </a:lstStyle>
          <a:p>
            <a:r>
              <a:rPr lang="fr-FR" sz="3600" b="1" dirty="0">
                <a:solidFill>
                  <a:schemeClr val="tx1">
                    <a:lumMod val="75000"/>
                    <a:lumOff val="25000"/>
                  </a:schemeClr>
                </a:solidFill>
                <a:latin typeface="Montserrat Extra Bold" panose="00000900000000000000" pitchFamily="50" charset="0"/>
              </a:rPr>
              <a:t>M</a:t>
            </a:r>
            <a:r>
              <a:rPr lang="en-US" sz="3600" b="1" dirty="0">
                <a:solidFill>
                  <a:schemeClr val="tx1">
                    <a:lumMod val="75000"/>
                    <a:lumOff val="25000"/>
                  </a:schemeClr>
                </a:solidFill>
                <a:latin typeface="Montserrat Extra Bold" panose="00000900000000000000" pitchFamily="50" charset="0"/>
              </a:rPr>
              <a:t>ETHODE</a:t>
            </a:r>
          </a:p>
        </p:txBody>
      </p:sp>
      <p:sp>
        <p:nvSpPr>
          <p:cNvPr id="39" name="Rectangle: Rounded Corners 38"/>
          <p:cNvSpPr/>
          <p:nvPr/>
        </p:nvSpPr>
        <p:spPr>
          <a:xfrm>
            <a:off x="318228" y="5201792"/>
            <a:ext cx="19844293" cy="6103472"/>
          </a:xfrm>
          <a:custGeom>
            <a:avLst/>
            <a:gdLst>
              <a:gd name="connsiteX0" fmla="*/ 0 w 18044161"/>
              <a:gd name="connsiteY0" fmla="*/ 91442 h 5754677"/>
              <a:gd name="connsiteX1" fmla="*/ 91442 w 18044161"/>
              <a:gd name="connsiteY1" fmla="*/ 0 h 5754677"/>
              <a:gd name="connsiteX2" fmla="*/ 17952719 w 18044161"/>
              <a:gd name="connsiteY2" fmla="*/ 0 h 5754677"/>
              <a:gd name="connsiteX3" fmla="*/ 18044161 w 18044161"/>
              <a:gd name="connsiteY3" fmla="*/ 91442 h 5754677"/>
              <a:gd name="connsiteX4" fmla="*/ 18044161 w 18044161"/>
              <a:gd name="connsiteY4" fmla="*/ 5663235 h 5754677"/>
              <a:gd name="connsiteX5" fmla="*/ 17952719 w 18044161"/>
              <a:gd name="connsiteY5" fmla="*/ 5754677 h 5754677"/>
              <a:gd name="connsiteX6" fmla="*/ 91442 w 18044161"/>
              <a:gd name="connsiteY6" fmla="*/ 5754677 h 5754677"/>
              <a:gd name="connsiteX7" fmla="*/ 0 w 18044161"/>
              <a:gd name="connsiteY7" fmla="*/ 5663235 h 5754677"/>
              <a:gd name="connsiteX8" fmla="*/ 0 w 18044161"/>
              <a:gd name="connsiteY8" fmla="*/ 91442 h 5754677"/>
              <a:gd name="connsiteX0" fmla="*/ 0 w 18044161"/>
              <a:gd name="connsiteY0" fmla="*/ 101602 h 5764837"/>
              <a:gd name="connsiteX1" fmla="*/ 91442 w 18044161"/>
              <a:gd name="connsiteY1" fmla="*/ 10160 h 5764837"/>
              <a:gd name="connsiteX2" fmla="*/ 15717520 w 18044161"/>
              <a:gd name="connsiteY2" fmla="*/ 0 h 5764837"/>
              <a:gd name="connsiteX3" fmla="*/ 18044161 w 18044161"/>
              <a:gd name="connsiteY3" fmla="*/ 101602 h 5764837"/>
              <a:gd name="connsiteX4" fmla="*/ 18044161 w 18044161"/>
              <a:gd name="connsiteY4" fmla="*/ 5673395 h 5764837"/>
              <a:gd name="connsiteX5" fmla="*/ 17952719 w 18044161"/>
              <a:gd name="connsiteY5" fmla="*/ 5764837 h 5764837"/>
              <a:gd name="connsiteX6" fmla="*/ 91442 w 18044161"/>
              <a:gd name="connsiteY6" fmla="*/ 5764837 h 5764837"/>
              <a:gd name="connsiteX7" fmla="*/ 0 w 18044161"/>
              <a:gd name="connsiteY7" fmla="*/ 5673395 h 5764837"/>
              <a:gd name="connsiteX8" fmla="*/ 0 w 18044161"/>
              <a:gd name="connsiteY8" fmla="*/ 101602 h 5764837"/>
              <a:gd name="connsiteX0" fmla="*/ 0 w 18044161"/>
              <a:gd name="connsiteY0" fmla="*/ 101602 h 5764837"/>
              <a:gd name="connsiteX1" fmla="*/ 91442 w 18044161"/>
              <a:gd name="connsiteY1" fmla="*/ 10160 h 5764837"/>
              <a:gd name="connsiteX2" fmla="*/ 15717520 w 18044161"/>
              <a:gd name="connsiteY2" fmla="*/ 0 h 5764837"/>
              <a:gd name="connsiteX3" fmla="*/ 18034000 w 18044161"/>
              <a:gd name="connsiteY3" fmla="*/ 1330962 h 5764837"/>
              <a:gd name="connsiteX4" fmla="*/ 18044161 w 18044161"/>
              <a:gd name="connsiteY4" fmla="*/ 5673395 h 5764837"/>
              <a:gd name="connsiteX5" fmla="*/ 17952719 w 18044161"/>
              <a:gd name="connsiteY5" fmla="*/ 5764837 h 5764837"/>
              <a:gd name="connsiteX6" fmla="*/ 91442 w 18044161"/>
              <a:gd name="connsiteY6" fmla="*/ 5764837 h 5764837"/>
              <a:gd name="connsiteX7" fmla="*/ 0 w 18044161"/>
              <a:gd name="connsiteY7" fmla="*/ 5673395 h 5764837"/>
              <a:gd name="connsiteX8" fmla="*/ 0 w 18044161"/>
              <a:gd name="connsiteY8" fmla="*/ 101602 h 5764837"/>
              <a:gd name="connsiteX0" fmla="*/ 0 w 18044161"/>
              <a:gd name="connsiteY0" fmla="*/ 101602 h 5764837"/>
              <a:gd name="connsiteX1" fmla="*/ 91442 w 18044161"/>
              <a:gd name="connsiteY1" fmla="*/ 10160 h 5764837"/>
              <a:gd name="connsiteX2" fmla="*/ 15717520 w 18044161"/>
              <a:gd name="connsiteY2" fmla="*/ 0 h 5764837"/>
              <a:gd name="connsiteX3" fmla="*/ 18044160 w 18044161"/>
              <a:gd name="connsiteY3" fmla="*/ 1320802 h 5764837"/>
              <a:gd name="connsiteX4" fmla="*/ 18044161 w 18044161"/>
              <a:gd name="connsiteY4" fmla="*/ 5673395 h 5764837"/>
              <a:gd name="connsiteX5" fmla="*/ 17952719 w 18044161"/>
              <a:gd name="connsiteY5" fmla="*/ 5764837 h 5764837"/>
              <a:gd name="connsiteX6" fmla="*/ 91442 w 18044161"/>
              <a:gd name="connsiteY6" fmla="*/ 5764837 h 5764837"/>
              <a:gd name="connsiteX7" fmla="*/ 0 w 18044161"/>
              <a:gd name="connsiteY7" fmla="*/ 5673395 h 5764837"/>
              <a:gd name="connsiteX8" fmla="*/ 0 w 18044161"/>
              <a:gd name="connsiteY8" fmla="*/ 101602 h 576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44161" h="5764837">
                <a:moveTo>
                  <a:pt x="0" y="101602"/>
                </a:moveTo>
                <a:cubicBezTo>
                  <a:pt x="0" y="51100"/>
                  <a:pt x="40940" y="10160"/>
                  <a:pt x="91442" y="10160"/>
                </a:cubicBezTo>
                <a:lnTo>
                  <a:pt x="15717520" y="0"/>
                </a:lnTo>
                <a:cubicBezTo>
                  <a:pt x="15768022" y="0"/>
                  <a:pt x="18044160" y="1270300"/>
                  <a:pt x="18044160" y="1320802"/>
                </a:cubicBezTo>
                <a:cubicBezTo>
                  <a:pt x="18044160" y="2771666"/>
                  <a:pt x="18044161" y="4222531"/>
                  <a:pt x="18044161" y="5673395"/>
                </a:cubicBezTo>
                <a:cubicBezTo>
                  <a:pt x="18044161" y="5723897"/>
                  <a:pt x="18003221" y="5764837"/>
                  <a:pt x="17952719" y="5764837"/>
                </a:cubicBezTo>
                <a:lnTo>
                  <a:pt x="91442" y="5764837"/>
                </a:lnTo>
                <a:cubicBezTo>
                  <a:pt x="40940" y="5764837"/>
                  <a:pt x="0" y="5723897"/>
                  <a:pt x="0" y="5673395"/>
                </a:cubicBezTo>
                <a:lnTo>
                  <a:pt x="0" y="101602"/>
                </a:lnTo>
                <a:close/>
              </a:path>
            </a:pathLst>
          </a:cu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kern="1200" smtId="4294967295"/>
            </a:defPPr>
          </a:lstStyle>
          <a:p>
            <a:pPr marR="0" algn="just">
              <a:lnSpc>
                <a:spcPct val="90000"/>
              </a:lnSpc>
              <a:spcBef>
                <a:spcPts val="0"/>
              </a:spcBef>
              <a:spcAft>
                <a:spcPts val="800"/>
              </a:spcAft>
            </a:pPr>
            <a:r>
              <a:rPr lang="fr-FR" sz="4400" dirty="0">
                <a:solidFill>
                  <a:schemeClr val="tx1"/>
                </a:solidFill>
                <a:latin typeface="Whitney"/>
              </a:rPr>
              <a:t>Dans les modèles scalaires basés sur le temps, qui correspondent aux modèles de temps les plus éminents, le jugement temporel est considéré comme la résultante d’une interaction entre l’horloge interne, la capacité de mémoire et le processus de prise de décision. Ainsi, des changements dans une seule composante cognitive (mémoire, décision ou attention) peuvent résulter en des variations liées à l’âge dans les différences de temps. Le but de cette étude est de rechercher quelles dimensions du développement cognitif reconnues par les tests neuropsychologiques expliquent les variations d’âge entre les courtes et longues durées.</a:t>
            </a:r>
            <a:endParaRPr lang="en-US" sz="4400" dirty="0">
              <a:solidFill>
                <a:schemeClr val="tx1"/>
              </a:solidFill>
              <a:latin typeface="Whitney"/>
            </a:endParaRPr>
          </a:p>
        </p:txBody>
      </p:sp>
      <p:sp>
        <p:nvSpPr>
          <p:cNvPr id="47" name="TextBox 46"/>
          <p:cNvSpPr txBox="1"/>
          <p:nvPr/>
        </p:nvSpPr>
        <p:spPr>
          <a:xfrm>
            <a:off x="330164" y="5216924"/>
            <a:ext cx="4377188" cy="722185"/>
          </a:xfrm>
          <a:prstGeom prst="rect">
            <a:avLst/>
          </a:prstGeom>
          <a:noFill/>
          <a:ln>
            <a:solidFill>
              <a:schemeClr val="tx1">
                <a:lumMod val="50000"/>
                <a:lumOff val="50000"/>
              </a:schemeClr>
            </a:solidFill>
          </a:ln>
        </p:spPr>
        <p:txBody>
          <a:bodyPr wrap="square" rtlCol="0">
            <a:spAutoFit/>
          </a:bodyPr>
          <a:lstStyle>
            <a:defPPr>
              <a:defRPr kern="1200" smtId="4294967295"/>
            </a:defPPr>
          </a:lstStyle>
          <a:p>
            <a:r>
              <a:rPr lang="en-US" sz="4000" b="1" dirty="0">
                <a:solidFill>
                  <a:schemeClr val="tx1">
                    <a:lumMod val="75000"/>
                    <a:lumOff val="25000"/>
                  </a:schemeClr>
                </a:solidFill>
                <a:latin typeface="Montserrat Extra Bold" panose="00000900000000000000" pitchFamily="50" charset="0"/>
              </a:rPr>
              <a:t>INTRODUCTION</a:t>
            </a:r>
          </a:p>
        </p:txBody>
      </p:sp>
      <p:sp>
        <p:nvSpPr>
          <p:cNvPr id="71" name="Rectangle: Rounded Corners 70"/>
          <p:cNvSpPr/>
          <p:nvPr/>
        </p:nvSpPr>
        <p:spPr>
          <a:xfrm>
            <a:off x="318230" y="39708584"/>
            <a:ext cx="32336365" cy="3837024"/>
          </a:xfrm>
          <a:prstGeom prst="roundRect">
            <a:avLst>
              <a:gd name="adj" fmla="val 0"/>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just" fontAlgn="base">
              <a:lnSpc>
                <a:spcPct val="90000"/>
              </a:lnSpc>
              <a:buFont typeface="+mj-lt"/>
              <a:buAutoNum type="arabicPeriod"/>
            </a:pPr>
            <a:endParaRPr lang="en-US" sz="4400" dirty="0">
              <a:solidFill>
                <a:schemeClr val="tx1"/>
              </a:solidFill>
              <a:latin typeface="Whitney"/>
            </a:endParaRPr>
          </a:p>
          <a:p>
            <a:pPr algn="just" fontAlgn="base">
              <a:lnSpc>
                <a:spcPct val="90000"/>
              </a:lnSpc>
              <a:buFont typeface="+mj-lt"/>
              <a:buAutoNum type="arabicPeriod"/>
            </a:pPr>
            <a:r>
              <a:rPr lang="en-US" sz="4400" dirty="0" err="1">
                <a:solidFill>
                  <a:schemeClr val="tx1"/>
                </a:solidFill>
                <a:latin typeface="Whitney"/>
              </a:rPr>
              <a:t>Korkman</a:t>
            </a:r>
            <a:r>
              <a:rPr lang="en-US" sz="4400" dirty="0">
                <a:solidFill>
                  <a:schemeClr val="tx1"/>
                </a:solidFill>
                <a:latin typeface="Whitney"/>
              </a:rPr>
              <a:t>, M., Kirk, U., &amp; Kemp, S. (1998). NEPSY: A developmental neuropsychological assessment. San Antonio, TX: Psychological Corporation.</a:t>
            </a:r>
          </a:p>
          <a:p>
            <a:pPr algn="just" fontAlgn="base">
              <a:lnSpc>
                <a:spcPct val="90000"/>
              </a:lnSpc>
              <a:buFont typeface="+mj-lt"/>
              <a:buAutoNum type="arabicPeriod"/>
            </a:pPr>
            <a:r>
              <a:rPr lang="en-US" sz="4400" dirty="0">
                <a:solidFill>
                  <a:schemeClr val="tx1"/>
                </a:solidFill>
                <a:latin typeface="Whitney"/>
              </a:rPr>
              <a:t>Baudouin, A., Vanneste, S., </a:t>
            </a:r>
            <a:r>
              <a:rPr lang="en-US" sz="4400" dirty="0" err="1">
                <a:solidFill>
                  <a:schemeClr val="tx1"/>
                </a:solidFill>
                <a:latin typeface="Whitney"/>
              </a:rPr>
              <a:t>Pouthas</a:t>
            </a:r>
            <a:r>
              <a:rPr lang="en-US" sz="4400" dirty="0">
                <a:solidFill>
                  <a:schemeClr val="tx1"/>
                </a:solidFill>
                <a:latin typeface="Whitney"/>
              </a:rPr>
              <a:t>, V., &amp; </a:t>
            </a:r>
            <a:r>
              <a:rPr lang="en-US" sz="4400" dirty="0" err="1">
                <a:solidFill>
                  <a:schemeClr val="tx1"/>
                </a:solidFill>
                <a:latin typeface="Whitney"/>
              </a:rPr>
              <a:t>Isingrini</a:t>
            </a:r>
            <a:r>
              <a:rPr lang="en-US" sz="4400" dirty="0">
                <a:solidFill>
                  <a:schemeClr val="tx1"/>
                </a:solidFill>
                <a:latin typeface="Whitney"/>
              </a:rPr>
              <a:t>, M. (2006). Age-related changes in duration reproduction: Involvement of working memory processes. Brain and Cognition, 62, 17–23.</a:t>
            </a:r>
          </a:p>
          <a:p>
            <a:pPr algn="just" fontAlgn="base">
              <a:lnSpc>
                <a:spcPct val="90000"/>
              </a:lnSpc>
              <a:buFont typeface="+mj-lt"/>
              <a:buAutoNum type="arabicPeriod"/>
            </a:pPr>
            <a:r>
              <a:rPr lang="en-US" sz="4400" dirty="0">
                <a:solidFill>
                  <a:schemeClr val="tx1"/>
                </a:solidFill>
                <a:latin typeface="Whitney"/>
              </a:rPr>
              <a:t>Cohen, M. J. (1997). Examiner’s manual: Children’s Memory Scale. San Antonio, TX: Harcourt Brace.</a:t>
            </a:r>
          </a:p>
        </p:txBody>
      </p:sp>
      <p:sp>
        <p:nvSpPr>
          <p:cNvPr id="60" name="TextBox 59">
            <a:extLst>
              <a:ext uri="{FF2B5EF4-FFF2-40B4-BE49-F238E27FC236}">
                <a16:creationId xmlns:a16="http://schemas.microsoft.com/office/drawing/2014/main" id="{1043F711-D47E-42B5-B443-99A2ED27753E}"/>
              </a:ext>
            </a:extLst>
          </p:cNvPr>
          <p:cNvSpPr txBox="1"/>
          <p:nvPr/>
        </p:nvSpPr>
        <p:spPr>
          <a:xfrm>
            <a:off x="318230" y="39708583"/>
            <a:ext cx="4389121" cy="707885"/>
          </a:xfrm>
          <a:prstGeom prst="rect">
            <a:avLst/>
          </a:prstGeom>
          <a:noFill/>
          <a:ln>
            <a:solidFill>
              <a:schemeClr val="tx1">
                <a:lumMod val="50000"/>
                <a:lumOff val="50000"/>
              </a:schemeClr>
            </a:solidFill>
          </a:ln>
        </p:spPr>
        <p:txBody>
          <a:bodyPr wrap="square" rtlCol="0">
            <a:spAutoFit/>
          </a:bodyPr>
          <a:lstStyle>
            <a:defPPr>
              <a:defRPr kern="1200" smtId="4294967295"/>
            </a:defPPr>
          </a:lstStyle>
          <a:p>
            <a:r>
              <a:rPr lang="fr-FR" sz="4000" b="1" dirty="0">
                <a:solidFill>
                  <a:schemeClr val="tx1">
                    <a:lumMod val="75000"/>
                    <a:lumOff val="25000"/>
                  </a:schemeClr>
                </a:solidFill>
                <a:latin typeface="Montserrat Extra Bold" panose="00000900000000000000" pitchFamily="50" charset="0"/>
              </a:rPr>
              <a:t>B</a:t>
            </a:r>
            <a:r>
              <a:rPr lang="en-US" sz="4000" b="1" dirty="0">
                <a:solidFill>
                  <a:schemeClr val="tx1">
                    <a:lumMod val="75000"/>
                    <a:lumOff val="25000"/>
                  </a:schemeClr>
                </a:solidFill>
                <a:latin typeface="Montserrat Extra Bold" panose="00000900000000000000" pitchFamily="50" charset="0"/>
              </a:rPr>
              <a:t>IBLIOGRAPHIE</a:t>
            </a:r>
          </a:p>
        </p:txBody>
      </p:sp>
      <p:sp>
        <p:nvSpPr>
          <p:cNvPr id="43" name="Rectangle: Rounded Corners 42"/>
          <p:cNvSpPr/>
          <p:nvPr/>
        </p:nvSpPr>
        <p:spPr bwMode="auto">
          <a:xfrm>
            <a:off x="318228" y="22033636"/>
            <a:ext cx="32336367" cy="13260277"/>
          </a:xfrm>
          <a:prstGeom prst="roundRect">
            <a:avLst>
              <a:gd name="adj" fmla="val 0"/>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just"/>
            <a:endParaRPr lang="fr-FR" sz="4400" dirty="0">
              <a:solidFill>
                <a:schemeClr val="tx1"/>
              </a:solidFill>
              <a:latin typeface="Whitney"/>
            </a:endParaRPr>
          </a:p>
          <a:p>
            <a:pPr algn="just"/>
            <a:endParaRPr lang="fr-FR" sz="4400" dirty="0">
              <a:solidFill>
                <a:schemeClr val="tx1"/>
              </a:solidFill>
              <a:latin typeface="Whitney"/>
            </a:endParaRPr>
          </a:p>
          <a:p>
            <a:pPr algn="just"/>
            <a:endParaRPr lang="fr-FR" sz="4400" dirty="0">
              <a:solidFill>
                <a:schemeClr val="tx1"/>
              </a:solidFill>
              <a:latin typeface="Whitney"/>
            </a:endParaRPr>
          </a:p>
          <a:p>
            <a:pPr algn="just"/>
            <a:endParaRPr lang="fr-FR" sz="4400" dirty="0">
              <a:solidFill>
                <a:schemeClr val="tx1"/>
              </a:solidFill>
              <a:latin typeface="Whitney"/>
            </a:endParaRPr>
          </a:p>
          <a:p>
            <a:pPr algn="just"/>
            <a:endParaRPr lang="fr-FR" sz="4400" dirty="0">
              <a:solidFill>
                <a:schemeClr val="tx1"/>
              </a:solidFill>
              <a:latin typeface="Whitney"/>
            </a:endParaRPr>
          </a:p>
          <a:p>
            <a:pPr algn="just"/>
            <a:endParaRPr lang="fr-FR" sz="4400" dirty="0">
              <a:solidFill>
                <a:schemeClr val="tx1"/>
              </a:solidFill>
              <a:latin typeface="Whitney"/>
            </a:endParaRPr>
          </a:p>
          <a:p>
            <a:pPr algn="just"/>
            <a:endParaRPr lang="fr-FR" sz="4400" dirty="0">
              <a:solidFill>
                <a:schemeClr val="tx1"/>
              </a:solidFill>
              <a:latin typeface="Whitney"/>
            </a:endParaRPr>
          </a:p>
          <a:p>
            <a:pPr algn="just"/>
            <a:r>
              <a:rPr lang="fr-FR" sz="4400" dirty="0">
                <a:solidFill>
                  <a:schemeClr val="tx1"/>
                </a:solidFill>
                <a:latin typeface="Whitney"/>
              </a:rPr>
              <a:t>Fig. 1. (BP) Les résultats du point de bissection : </a:t>
            </a:r>
          </a:p>
          <a:p>
            <a:pPr algn="just"/>
            <a:r>
              <a:rPr lang="fr-FR" sz="4400" dirty="0">
                <a:solidFill>
                  <a:schemeClr val="tx1"/>
                </a:solidFill>
                <a:latin typeface="Whitney"/>
              </a:rPr>
              <a:t>  l’âge n’influence en rien l’atteinte ou non du point</a:t>
            </a:r>
          </a:p>
          <a:p>
            <a:pPr algn="just"/>
            <a:r>
              <a:rPr lang="fr-FR" sz="4400" dirty="0">
                <a:solidFill>
                  <a:schemeClr val="tx1"/>
                </a:solidFill>
                <a:latin typeface="Whitney"/>
              </a:rPr>
              <a:t>    de bissection, le seul facteur influent sur le</a:t>
            </a:r>
          </a:p>
          <a:p>
            <a:pPr algn="just"/>
            <a:r>
              <a:rPr lang="fr-FR" sz="4400" dirty="0">
                <a:solidFill>
                  <a:schemeClr val="tx1"/>
                </a:solidFill>
                <a:latin typeface="Whitney"/>
              </a:rPr>
              <a:t>      point de bissection étant la durée du test.</a:t>
            </a:r>
          </a:p>
          <a:p>
            <a:pPr algn="just"/>
            <a:endParaRPr lang="fr-FR" sz="4400" dirty="0">
              <a:solidFill>
                <a:schemeClr val="tx1"/>
              </a:solidFill>
              <a:latin typeface="Whitney"/>
            </a:endParaRPr>
          </a:p>
          <a:p>
            <a:pPr algn="just"/>
            <a:r>
              <a:rPr lang="fr-FR" sz="4400" dirty="0">
                <a:solidFill>
                  <a:schemeClr val="tx1"/>
                </a:solidFill>
                <a:latin typeface="Whitney"/>
              </a:rPr>
              <a:t>Fig. 2(DL) le seuil de différence donne les résultats suivants :</a:t>
            </a:r>
          </a:p>
          <a:p>
            <a:pPr algn="just"/>
            <a:r>
              <a:rPr lang="fr-FR" sz="4400" dirty="0">
                <a:solidFill>
                  <a:schemeClr val="tx1"/>
                </a:solidFill>
                <a:latin typeface="Whitney"/>
              </a:rPr>
              <a:t> il diminue avec l’âge, les adultes ayant le seuil de différence</a:t>
            </a:r>
          </a:p>
          <a:p>
            <a:pPr algn="just"/>
            <a:r>
              <a:rPr lang="fr-FR" sz="4400" dirty="0">
                <a:solidFill>
                  <a:schemeClr val="tx1"/>
                </a:solidFill>
                <a:latin typeface="Whitney"/>
              </a:rPr>
              <a:t>   le plus faible, les enfants de 5 ans ayant le seuil de </a:t>
            </a:r>
          </a:p>
          <a:p>
            <a:pPr algn="just"/>
            <a:r>
              <a:rPr lang="fr-FR" sz="4400" dirty="0">
                <a:solidFill>
                  <a:schemeClr val="tx1"/>
                </a:solidFill>
                <a:latin typeface="Whitney"/>
              </a:rPr>
              <a:t>     différence le plus élevé et les enfants de 9 se situant</a:t>
            </a:r>
          </a:p>
          <a:p>
            <a:pPr algn="just"/>
            <a:r>
              <a:rPr lang="fr-FR" sz="4400" dirty="0">
                <a:solidFill>
                  <a:schemeClr val="tx1"/>
                </a:solidFill>
                <a:latin typeface="Whitney"/>
              </a:rPr>
              <a:t>       entre les deux autres groupes.</a:t>
            </a:r>
          </a:p>
          <a:p>
            <a:pPr algn="just"/>
            <a:endParaRPr lang="fr-FR" sz="4400" dirty="0">
              <a:solidFill>
                <a:schemeClr val="tx1"/>
              </a:solidFill>
              <a:latin typeface="Whitney"/>
            </a:endParaRPr>
          </a:p>
          <a:p>
            <a:pPr algn="just"/>
            <a:r>
              <a:rPr lang="fr-FR" sz="4400" dirty="0">
                <a:solidFill>
                  <a:schemeClr val="tx1"/>
                </a:solidFill>
                <a:latin typeface="Whitney"/>
              </a:rPr>
              <a:t>Fig.  3. (WL) le ratio de Weber donne les mêmes résultats</a:t>
            </a:r>
          </a:p>
          <a:p>
            <a:pPr algn="just"/>
            <a:r>
              <a:rPr lang="fr-FR" sz="4400" dirty="0">
                <a:solidFill>
                  <a:schemeClr val="tx1"/>
                </a:solidFill>
                <a:latin typeface="Whitney"/>
              </a:rPr>
              <a:t>que le seuil de différence : </a:t>
            </a:r>
          </a:p>
          <a:p>
            <a:pPr algn="just" fontAlgn="base"/>
            <a:r>
              <a:rPr lang="fr-FR" sz="4400" dirty="0">
                <a:solidFill>
                  <a:schemeClr val="tx1"/>
                </a:solidFill>
                <a:latin typeface="Whitney"/>
              </a:rPr>
              <a:t>  Il diminue avec l’âge, les adultes possédants le ratio de</a:t>
            </a:r>
          </a:p>
          <a:p>
            <a:pPr algn="just" fontAlgn="base"/>
            <a:r>
              <a:rPr lang="fr-FR" sz="4400" dirty="0">
                <a:solidFill>
                  <a:schemeClr val="tx1"/>
                </a:solidFill>
                <a:latin typeface="Whitney"/>
              </a:rPr>
              <a:t>    Weber le plus faible, les enfants de 5 ans ayant un ratio </a:t>
            </a:r>
          </a:p>
          <a:p>
            <a:pPr algn="just" fontAlgn="base"/>
            <a:r>
              <a:rPr lang="fr-FR" sz="4400" dirty="0">
                <a:solidFill>
                  <a:schemeClr val="tx1"/>
                </a:solidFill>
                <a:latin typeface="Whitney"/>
              </a:rPr>
              <a:t>      de Weber le plus élevé, et les enfants de 9 ans</a:t>
            </a:r>
          </a:p>
          <a:p>
            <a:pPr algn="just" fontAlgn="base"/>
            <a:r>
              <a:rPr lang="fr-FR" sz="4400" dirty="0">
                <a:solidFill>
                  <a:schemeClr val="tx1"/>
                </a:solidFill>
                <a:latin typeface="Whitney"/>
              </a:rPr>
              <a:t>        se situant entre les deux autres </a:t>
            </a:r>
            <a:r>
              <a:rPr lang="fr-FR" sz="4400">
                <a:solidFill>
                  <a:schemeClr val="tx1"/>
                </a:solidFill>
                <a:latin typeface="Whitney"/>
              </a:rPr>
              <a:t>catégories.</a:t>
            </a:r>
            <a:endParaRPr lang="fr-FR" sz="4400" dirty="0">
              <a:solidFill>
                <a:schemeClr val="tx1"/>
              </a:solidFill>
              <a:latin typeface="Whitney"/>
            </a:endParaRPr>
          </a:p>
          <a:p>
            <a:pPr algn="just" fontAlgn="base"/>
            <a:endParaRPr lang="fr-FR" sz="4400" dirty="0">
              <a:solidFill>
                <a:schemeClr val="tx1"/>
              </a:solidFill>
              <a:latin typeface="Whitney"/>
            </a:endParaRPr>
          </a:p>
          <a:p>
            <a:pPr algn="just" fontAlgn="base"/>
            <a:endParaRPr lang="fr-FR" sz="4400" dirty="0">
              <a:solidFill>
                <a:schemeClr val="tx1"/>
              </a:solidFill>
              <a:latin typeface="Whitney"/>
            </a:endParaRPr>
          </a:p>
          <a:p>
            <a:pPr algn="just" fontAlgn="base"/>
            <a:endParaRPr lang="fr-FR" sz="4400" dirty="0">
              <a:solidFill>
                <a:schemeClr val="tx1"/>
              </a:solidFill>
              <a:latin typeface="Whitney"/>
            </a:endParaRPr>
          </a:p>
          <a:p>
            <a:pPr algn="just" fontAlgn="base"/>
            <a:endParaRPr lang="fr-FR" sz="4400" dirty="0">
              <a:solidFill>
                <a:schemeClr val="tx1"/>
              </a:solidFill>
              <a:latin typeface="Whitney"/>
            </a:endParaRPr>
          </a:p>
          <a:p>
            <a:pPr algn="just" fontAlgn="base"/>
            <a:endParaRPr lang="fr-FR" sz="4400" dirty="0">
              <a:solidFill>
                <a:schemeClr val="tx1"/>
              </a:solidFill>
              <a:latin typeface="Whitney"/>
            </a:endParaRPr>
          </a:p>
          <a:p>
            <a:pPr algn="just" fontAlgn="base"/>
            <a:endParaRPr lang="fr-FR" sz="4400" dirty="0">
              <a:solidFill>
                <a:schemeClr val="tx1"/>
              </a:solidFill>
              <a:latin typeface="Whitney"/>
            </a:endParaRPr>
          </a:p>
          <a:p>
            <a:pPr algn="l" fontAlgn="base"/>
            <a:endParaRPr lang="fr-FR" sz="4400" dirty="0">
              <a:solidFill>
                <a:schemeClr val="tx1"/>
              </a:solidFill>
              <a:latin typeface="Whitney"/>
            </a:endParaRPr>
          </a:p>
        </p:txBody>
      </p:sp>
      <p:sp>
        <p:nvSpPr>
          <p:cNvPr id="87" name="TextBox 86">
            <a:extLst>
              <a:ext uri="{FF2B5EF4-FFF2-40B4-BE49-F238E27FC236}">
                <a16:creationId xmlns:a16="http://schemas.microsoft.com/office/drawing/2014/main" id="{7DB2E49A-CE7A-4210-AE9F-5037030C938E}"/>
              </a:ext>
            </a:extLst>
          </p:cNvPr>
          <p:cNvSpPr txBox="1"/>
          <p:nvPr/>
        </p:nvSpPr>
        <p:spPr>
          <a:xfrm>
            <a:off x="318228" y="22033637"/>
            <a:ext cx="3444242" cy="707886"/>
          </a:xfrm>
          <a:prstGeom prst="rect">
            <a:avLst/>
          </a:prstGeom>
          <a:noFill/>
          <a:ln>
            <a:solidFill>
              <a:schemeClr val="tx1">
                <a:lumMod val="50000"/>
                <a:lumOff val="50000"/>
              </a:schemeClr>
            </a:solidFill>
          </a:ln>
        </p:spPr>
        <p:txBody>
          <a:bodyPr wrap="square" rtlCol="0">
            <a:spAutoFit/>
          </a:bodyPr>
          <a:lstStyle>
            <a:defPPr>
              <a:defRPr kern="1200" smtId="4294967295"/>
            </a:defPPr>
          </a:lstStyle>
          <a:p>
            <a:r>
              <a:rPr lang="fr-FR" sz="4000" b="1" dirty="0">
                <a:solidFill>
                  <a:schemeClr val="tx1">
                    <a:lumMod val="75000"/>
                    <a:lumOff val="25000"/>
                  </a:schemeClr>
                </a:solidFill>
                <a:latin typeface="Montserrat Extra Bold" panose="00000900000000000000" pitchFamily="50" charset="0"/>
              </a:rPr>
              <a:t>RESULTATS</a:t>
            </a:r>
            <a:endParaRPr lang="en-US" sz="4000" b="1" dirty="0">
              <a:solidFill>
                <a:schemeClr val="tx1">
                  <a:lumMod val="75000"/>
                  <a:lumOff val="25000"/>
                </a:schemeClr>
              </a:solidFill>
              <a:latin typeface="Montserrat Extra Bold" panose="00000900000000000000" pitchFamily="50" charset="0"/>
            </a:endParaRPr>
          </a:p>
        </p:txBody>
      </p:sp>
      <p:sp>
        <p:nvSpPr>
          <p:cNvPr id="22" name="Rectangle: Rounded Corners 21">
            <a:extLst>
              <a:ext uri="{FF2B5EF4-FFF2-40B4-BE49-F238E27FC236}">
                <a16:creationId xmlns:a16="http://schemas.microsoft.com/office/drawing/2014/main" id="{F578B130-766A-4EC4-9D68-E1A67460AD02}"/>
              </a:ext>
            </a:extLst>
          </p:cNvPr>
          <p:cNvSpPr/>
          <p:nvPr/>
        </p:nvSpPr>
        <p:spPr>
          <a:xfrm>
            <a:off x="318231" y="35530354"/>
            <a:ext cx="32336366" cy="4013048"/>
          </a:xfrm>
          <a:prstGeom prst="roundRect">
            <a:avLst>
              <a:gd name="adj" fmla="val 0"/>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just">
              <a:lnSpc>
                <a:spcPct val="90000"/>
              </a:lnSpc>
            </a:pPr>
            <a:endParaRPr lang="fr-FR" sz="4400" dirty="0">
              <a:solidFill>
                <a:schemeClr val="tx1"/>
              </a:solidFill>
              <a:latin typeface="Whitney"/>
            </a:endParaRPr>
          </a:p>
          <a:p>
            <a:pPr algn="just">
              <a:lnSpc>
                <a:spcPct val="90000"/>
              </a:lnSpc>
            </a:pPr>
            <a:r>
              <a:rPr lang="fr-FR" sz="4400" dirty="0">
                <a:solidFill>
                  <a:schemeClr val="tx1"/>
                </a:solidFill>
                <a:latin typeface="Whitney"/>
              </a:rPr>
              <a:t>D’après les tests neuropsychologiques, on observe que la mémoire à court-terme (et de ce fait, l’index temporel) affecte surtout les courtes durées, tandis que l’attention et la concentration affectent principalement les longues durées. Ainsi, la sensibilité au temps dépend en partie de ces aptitudes cognitives. En conclusion, notre postulat de départ supposant que la sensibilité au temps est plus faible chez les enfants c’est avéré inexact : les adultes présentent une sensibilité au temps plus faible, excepté pour les tests a courte durée, lors desquels les résultats sont similaires, peu importe l’âge des participants.</a:t>
            </a:r>
            <a:endParaRPr lang="en-US" sz="7200" dirty="0"/>
          </a:p>
        </p:txBody>
      </p:sp>
      <p:sp>
        <p:nvSpPr>
          <p:cNvPr id="23" name="TextBox 22">
            <a:extLst>
              <a:ext uri="{FF2B5EF4-FFF2-40B4-BE49-F238E27FC236}">
                <a16:creationId xmlns:a16="http://schemas.microsoft.com/office/drawing/2014/main" id="{5A1BCEEE-BCCD-49F7-A898-973ED71173C6}"/>
              </a:ext>
            </a:extLst>
          </p:cNvPr>
          <p:cNvSpPr txBox="1"/>
          <p:nvPr/>
        </p:nvSpPr>
        <p:spPr>
          <a:xfrm>
            <a:off x="318230" y="35530354"/>
            <a:ext cx="7863837" cy="707886"/>
          </a:xfrm>
          <a:prstGeom prst="rect">
            <a:avLst/>
          </a:prstGeom>
          <a:noFill/>
          <a:ln>
            <a:solidFill>
              <a:schemeClr val="tx1">
                <a:lumMod val="50000"/>
                <a:lumOff val="50000"/>
              </a:schemeClr>
            </a:solidFill>
          </a:ln>
        </p:spPr>
        <p:txBody>
          <a:bodyPr wrap="square" rtlCol="0">
            <a:spAutoFit/>
          </a:bodyPr>
          <a:lstStyle>
            <a:defPPr>
              <a:defRPr kern="1200" smtId="4294967295"/>
            </a:defPPr>
          </a:lstStyle>
          <a:p>
            <a:r>
              <a:rPr lang="fr-FR" sz="4000" b="1" dirty="0">
                <a:solidFill>
                  <a:schemeClr val="tx1">
                    <a:lumMod val="75000"/>
                    <a:lumOff val="25000"/>
                  </a:schemeClr>
                </a:solidFill>
                <a:latin typeface="Montserrat Extra Bold" panose="00000900000000000000" pitchFamily="50" charset="0"/>
              </a:rPr>
              <a:t>DISCUSSION ET CONCLUSION</a:t>
            </a:r>
            <a:endParaRPr lang="en-US" sz="4000" b="1" dirty="0">
              <a:solidFill>
                <a:schemeClr val="tx1">
                  <a:lumMod val="75000"/>
                  <a:lumOff val="25000"/>
                </a:schemeClr>
              </a:solidFill>
              <a:latin typeface="Montserrat Extra Bold" panose="00000900000000000000" pitchFamily="50" charset="0"/>
            </a:endParaRPr>
          </a:p>
        </p:txBody>
      </p:sp>
      <p:pic>
        <p:nvPicPr>
          <p:cNvPr id="3" name="Picture 2" descr="Text&#10;&#10;Description automatically generated">
            <a:extLst>
              <a:ext uri="{FF2B5EF4-FFF2-40B4-BE49-F238E27FC236}">
                <a16:creationId xmlns:a16="http://schemas.microsoft.com/office/drawing/2014/main" id="{14BE004E-5CFD-4B1D-8D00-8225512CF3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82598" y="898759"/>
            <a:ext cx="4572001" cy="1588772"/>
          </a:xfrm>
          <a:prstGeom prst="rect">
            <a:avLst/>
          </a:prstGeom>
        </p:spPr>
      </p:pic>
      <p:pic>
        <p:nvPicPr>
          <p:cNvPr id="5" name="Picture 4" descr="Text&#10;&#10;Description automatically generated">
            <a:extLst>
              <a:ext uri="{FF2B5EF4-FFF2-40B4-BE49-F238E27FC236}">
                <a16:creationId xmlns:a16="http://schemas.microsoft.com/office/drawing/2014/main" id="{7B271240-194C-4D81-B4BE-7532E9C1A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4039" y="2847223"/>
            <a:ext cx="4480560" cy="1078134"/>
          </a:xfrm>
          <a:prstGeom prst="rect">
            <a:avLst/>
          </a:prstGeom>
        </p:spPr>
      </p:pic>
      <p:sp>
        <p:nvSpPr>
          <p:cNvPr id="28" name="TextBox 27">
            <a:extLst>
              <a:ext uri="{FF2B5EF4-FFF2-40B4-BE49-F238E27FC236}">
                <a16:creationId xmlns:a16="http://schemas.microsoft.com/office/drawing/2014/main" id="{8AFFE383-3611-4BFF-AE67-2244B86104D4}"/>
              </a:ext>
            </a:extLst>
          </p:cNvPr>
          <p:cNvSpPr txBox="1"/>
          <p:nvPr/>
        </p:nvSpPr>
        <p:spPr>
          <a:xfrm>
            <a:off x="318232" y="1092365"/>
            <a:ext cx="4552039" cy="3724096"/>
          </a:xfrm>
          <a:prstGeom prst="rect">
            <a:avLst/>
          </a:prstGeom>
          <a:noFill/>
        </p:spPr>
        <p:txBody>
          <a:bodyPr wrap="square" rtlCol="0">
            <a:spAutoFit/>
          </a:bodyPr>
          <a:lstStyle>
            <a:defPPr>
              <a:defRPr kern="1200" smtId="4294967295"/>
            </a:defPPr>
          </a:lstStyle>
          <a:p>
            <a:r>
              <a:rPr lang="en-US" sz="4000" b="1" i="1" dirty="0">
                <a:solidFill>
                  <a:schemeClr val="tx1">
                    <a:lumMod val="75000"/>
                    <a:lumOff val="25000"/>
                  </a:schemeClr>
                </a:solidFill>
                <a:latin typeface="Amasis MT Pro" panose="020B0604020202020204" pitchFamily="18" charset="0"/>
              </a:rPr>
              <a:t>Brenda NOEL</a:t>
            </a:r>
          </a:p>
          <a:p>
            <a:r>
              <a:rPr lang="en-US" sz="4000" b="1" i="1" dirty="0">
                <a:solidFill>
                  <a:schemeClr val="tx1">
                    <a:lumMod val="75000"/>
                    <a:lumOff val="25000"/>
                  </a:schemeClr>
                </a:solidFill>
                <a:latin typeface="Amasis MT Pro" panose="020B0604020202020204" pitchFamily="18" charset="0"/>
              </a:rPr>
              <a:t>Solène SANTOS</a:t>
            </a:r>
          </a:p>
          <a:p>
            <a:r>
              <a:rPr lang="en-US" sz="4000" b="1" i="1" dirty="0">
                <a:solidFill>
                  <a:schemeClr val="tx1">
                    <a:lumMod val="75000"/>
                    <a:lumOff val="25000"/>
                  </a:schemeClr>
                </a:solidFill>
                <a:latin typeface="Amasis MT Pro" panose="020B0604020202020204" pitchFamily="18" charset="0"/>
              </a:rPr>
              <a:t>Nadim SALEEM</a:t>
            </a:r>
          </a:p>
          <a:p>
            <a:r>
              <a:rPr lang="en-US" sz="4000" b="1" i="1" dirty="0">
                <a:solidFill>
                  <a:schemeClr val="tx1">
                    <a:lumMod val="75000"/>
                    <a:lumOff val="25000"/>
                  </a:schemeClr>
                </a:solidFill>
                <a:latin typeface="Amasis MT Pro" panose="020B0604020202020204" pitchFamily="18" charset="0"/>
              </a:rPr>
              <a:t>Antonin SUSSON</a:t>
            </a:r>
          </a:p>
          <a:p>
            <a:endParaRPr lang="en-US" sz="4000" b="1" i="1" dirty="0">
              <a:solidFill>
                <a:schemeClr val="tx1">
                  <a:lumMod val="75000"/>
                  <a:lumOff val="25000"/>
                </a:schemeClr>
              </a:solidFill>
              <a:latin typeface="Amasis MT Pro" panose="020B0604020202020204" pitchFamily="18" charset="0"/>
            </a:endParaRPr>
          </a:p>
          <a:p>
            <a:endParaRPr lang="en-US" sz="3600" i="1" dirty="0">
              <a:solidFill>
                <a:schemeClr val="tx1">
                  <a:lumMod val="75000"/>
                  <a:lumOff val="25000"/>
                </a:schemeClr>
              </a:solidFill>
              <a:latin typeface="Amasis MT Pro" panose="020B0604020202020204" pitchFamily="18" charset="0"/>
            </a:endParaRPr>
          </a:p>
        </p:txBody>
      </p:sp>
      <p:sp>
        <p:nvSpPr>
          <p:cNvPr id="29" name="Rectangle: Rounded Corners 28">
            <a:extLst>
              <a:ext uri="{FF2B5EF4-FFF2-40B4-BE49-F238E27FC236}">
                <a16:creationId xmlns:a16="http://schemas.microsoft.com/office/drawing/2014/main" id="{41F182CF-B493-40B7-8E57-8B3FD2C0ACA2}"/>
              </a:ext>
            </a:extLst>
          </p:cNvPr>
          <p:cNvSpPr/>
          <p:nvPr/>
        </p:nvSpPr>
        <p:spPr>
          <a:xfrm>
            <a:off x="20335953" y="5211952"/>
            <a:ext cx="12318642" cy="6105884"/>
          </a:xfrm>
          <a:prstGeom prst="roundRect">
            <a:avLst>
              <a:gd name="adj" fmla="val 0"/>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endParaRPr lang="fr-FR" sz="4400" dirty="0">
              <a:solidFill>
                <a:srgbClr val="000000"/>
              </a:solidFill>
              <a:latin typeface="inherit"/>
            </a:endParaRPr>
          </a:p>
          <a:p>
            <a:pPr>
              <a:lnSpc>
                <a:spcPct val="90000"/>
              </a:lnSpc>
            </a:pPr>
            <a:r>
              <a:rPr lang="fr-FR" sz="4400" dirty="0">
                <a:solidFill>
                  <a:srgbClr val="000000"/>
                </a:solidFill>
                <a:latin typeface="inherit"/>
              </a:rPr>
              <a:t>- Démontrer l’influence de l’âge sur la perception du temps.</a:t>
            </a:r>
          </a:p>
          <a:p>
            <a:pPr>
              <a:lnSpc>
                <a:spcPct val="90000"/>
              </a:lnSpc>
            </a:pPr>
            <a:r>
              <a:rPr lang="fr-FR" sz="4400" dirty="0">
                <a:solidFill>
                  <a:srgbClr val="000000"/>
                </a:solidFill>
                <a:latin typeface="inherit"/>
              </a:rPr>
              <a:t>- Faire le lien entre capacité cognitives et perception temporelle. </a:t>
            </a:r>
          </a:p>
          <a:p>
            <a:pPr>
              <a:lnSpc>
                <a:spcPct val="90000"/>
              </a:lnSpc>
            </a:pPr>
            <a:r>
              <a:rPr lang="fr-FR" sz="4400" dirty="0">
                <a:solidFill>
                  <a:srgbClr val="000000"/>
                </a:solidFill>
                <a:latin typeface="inherit"/>
              </a:rPr>
              <a:t>- Montrer le développement des capacités cognitives en fonction de l’âge.</a:t>
            </a:r>
            <a:endParaRPr lang="en-US" sz="4400" dirty="0">
              <a:solidFill>
                <a:srgbClr val="000000"/>
              </a:solidFill>
              <a:latin typeface="inherit"/>
            </a:endParaRPr>
          </a:p>
        </p:txBody>
      </p:sp>
      <p:sp>
        <p:nvSpPr>
          <p:cNvPr id="31" name="TextBox 30">
            <a:extLst>
              <a:ext uri="{FF2B5EF4-FFF2-40B4-BE49-F238E27FC236}">
                <a16:creationId xmlns:a16="http://schemas.microsoft.com/office/drawing/2014/main" id="{80B4C81D-E775-4048-90A8-D231513A6A2B}"/>
              </a:ext>
            </a:extLst>
          </p:cNvPr>
          <p:cNvSpPr txBox="1"/>
          <p:nvPr/>
        </p:nvSpPr>
        <p:spPr>
          <a:xfrm>
            <a:off x="20335953" y="5231224"/>
            <a:ext cx="3433220" cy="707886"/>
          </a:xfrm>
          <a:prstGeom prst="rect">
            <a:avLst/>
          </a:prstGeom>
          <a:noFill/>
          <a:ln>
            <a:solidFill>
              <a:schemeClr val="tx1">
                <a:lumMod val="50000"/>
                <a:lumOff val="50000"/>
              </a:schemeClr>
            </a:solidFill>
          </a:ln>
        </p:spPr>
        <p:txBody>
          <a:bodyPr wrap="square" rtlCol="0">
            <a:spAutoFit/>
          </a:bodyPr>
          <a:lstStyle>
            <a:defPPr>
              <a:defRPr kern="1200" smtId="4294967295"/>
            </a:defPPr>
          </a:lstStyle>
          <a:p>
            <a:r>
              <a:rPr lang="fr-FR" sz="4000" b="1" dirty="0">
                <a:solidFill>
                  <a:schemeClr val="tx1">
                    <a:lumMod val="75000"/>
                    <a:lumOff val="25000"/>
                  </a:schemeClr>
                </a:solidFill>
                <a:latin typeface="Montserrat Extra Bold" panose="00000900000000000000" pitchFamily="50" charset="0"/>
              </a:rPr>
              <a:t>O</a:t>
            </a:r>
            <a:r>
              <a:rPr lang="en-US" sz="4000" b="1" dirty="0">
                <a:solidFill>
                  <a:schemeClr val="tx1">
                    <a:lumMod val="75000"/>
                    <a:lumOff val="25000"/>
                  </a:schemeClr>
                </a:solidFill>
                <a:latin typeface="Montserrat Extra Bold" panose="00000900000000000000" pitchFamily="50" charset="0"/>
              </a:rPr>
              <a:t>BJECTIFS</a:t>
            </a:r>
          </a:p>
        </p:txBody>
      </p:sp>
      <p:pic>
        <p:nvPicPr>
          <p:cNvPr id="4" name="Graphic 3">
            <a:extLst>
              <a:ext uri="{FF2B5EF4-FFF2-40B4-BE49-F238E27FC236}">
                <a16:creationId xmlns:a16="http://schemas.microsoft.com/office/drawing/2014/main" id="{455077A5-2662-46E6-9BDA-234EEF672C6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74107" y="4997804"/>
            <a:ext cx="1143302" cy="1143302"/>
          </a:xfrm>
          <a:prstGeom prst="rect">
            <a:avLst/>
          </a:prstGeom>
        </p:spPr>
      </p:pic>
      <p:pic>
        <p:nvPicPr>
          <p:cNvPr id="7" name="Graphic 6">
            <a:extLst>
              <a:ext uri="{FF2B5EF4-FFF2-40B4-BE49-F238E27FC236}">
                <a16:creationId xmlns:a16="http://schemas.microsoft.com/office/drawing/2014/main" id="{A3717D39-41AC-4A65-8242-8451C356E7B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32659" y="5059494"/>
            <a:ext cx="641448" cy="641448"/>
          </a:xfrm>
          <a:prstGeom prst="rect">
            <a:avLst/>
          </a:prstGeom>
        </p:spPr>
      </p:pic>
      <p:pic>
        <p:nvPicPr>
          <p:cNvPr id="9" name="Graphic 8">
            <a:extLst>
              <a:ext uri="{FF2B5EF4-FFF2-40B4-BE49-F238E27FC236}">
                <a16:creationId xmlns:a16="http://schemas.microsoft.com/office/drawing/2014/main" id="{C885ACA7-6811-4384-BA8A-5AF9779A877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052777" y="5077999"/>
            <a:ext cx="306450" cy="306450"/>
          </a:xfrm>
          <a:prstGeom prst="rect">
            <a:avLst/>
          </a:prstGeom>
        </p:spPr>
      </p:pic>
      <p:pic>
        <p:nvPicPr>
          <p:cNvPr id="17" name="Picture 16" descr="Chart, bar chart&#10;&#10;Description automatically generated">
            <a:extLst>
              <a:ext uri="{FF2B5EF4-FFF2-40B4-BE49-F238E27FC236}">
                <a16:creationId xmlns:a16="http://schemas.microsoft.com/office/drawing/2014/main" id="{7081A665-0770-4EDB-872A-A260693629E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14061984" y="22164131"/>
            <a:ext cx="6035040" cy="5486400"/>
          </a:xfrm>
          <a:prstGeom prst="rect">
            <a:avLst/>
          </a:prstGeom>
        </p:spPr>
      </p:pic>
      <p:pic>
        <p:nvPicPr>
          <p:cNvPr id="19" name="Picture 18" descr="Diagram&#10;&#10;Description automatically generated with medium confidence">
            <a:extLst>
              <a:ext uri="{FF2B5EF4-FFF2-40B4-BE49-F238E27FC236}">
                <a16:creationId xmlns:a16="http://schemas.microsoft.com/office/drawing/2014/main" id="{0719F91F-9585-4C00-8C57-732E88A95BE0}"/>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20278629" y="22164131"/>
            <a:ext cx="6035040" cy="5486400"/>
          </a:xfrm>
          <a:prstGeom prst="rect">
            <a:avLst/>
          </a:prstGeom>
        </p:spPr>
      </p:pic>
      <p:pic>
        <p:nvPicPr>
          <p:cNvPr id="25" name="Picture 24" descr="Chart, bar chart&#10;&#10;Description automatically generated">
            <a:extLst>
              <a:ext uri="{FF2B5EF4-FFF2-40B4-BE49-F238E27FC236}">
                <a16:creationId xmlns:a16="http://schemas.microsoft.com/office/drawing/2014/main" id="{E4D39A8D-7BB5-4BBE-9AD4-27B4E0F6E33B}"/>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26495274" y="22164131"/>
            <a:ext cx="6035040" cy="5486400"/>
          </a:xfrm>
          <a:prstGeom prst="rect">
            <a:avLst/>
          </a:prstGeom>
        </p:spPr>
      </p:pic>
      <p:sp>
        <p:nvSpPr>
          <p:cNvPr id="32" name="TextBox 31">
            <a:extLst>
              <a:ext uri="{FF2B5EF4-FFF2-40B4-BE49-F238E27FC236}">
                <a16:creationId xmlns:a16="http://schemas.microsoft.com/office/drawing/2014/main" id="{10A97A54-3DA8-48EA-B1CC-77DDD18E016D}"/>
              </a:ext>
            </a:extLst>
          </p:cNvPr>
          <p:cNvSpPr txBox="1"/>
          <p:nvPr/>
        </p:nvSpPr>
        <p:spPr>
          <a:xfrm>
            <a:off x="14050040" y="27650531"/>
            <a:ext cx="6035040" cy="6186309"/>
          </a:xfrm>
          <a:prstGeom prst="rect">
            <a:avLst/>
          </a:prstGeom>
          <a:gradFill>
            <a:gsLst>
              <a:gs pos="79000">
                <a:schemeClr val="bg1">
                  <a:lumMod val="95000"/>
                </a:schemeClr>
              </a:gs>
              <a:gs pos="0">
                <a:schemeClr val="bg1">
                  <a:lumMod val="95000"/>
                </a:schemeClr>
              </a:gs>
              <a:gs pos="100000">
                <a:schemeClr val="bg1">
                  <a:lumMod val="85000"/>
                </a:schemeClr>
              </a:gs>
            </a:gsLst>
            <a:lin ang="2700000" scaled="1"/>
          </a:gradFill>
        </p:spPr>
        <p:txBody>
          <a:bodyPr wrap="square" rtlCol="0">
            <a:spAutoFit/>
          </a:bodyPr>
          <a:lstStyle/>
          <a:p>
            <a:pPr algn="just"/>
            <a:r>
              <a:rPr lang="fr-FR" sz="4400" dirty="0">
                <a:latin typeface="Whitney"/>
              </a:rPr>
              <a:t>Fig. 1. (BP) Points de bissection moyens dans les conditions de durée d'ancrage 0,5/1,0-, 1,25/2,5-, 4,0/8,0- et 15,0/30,0-s pour les enfants de 5 ans,</a:t>
            </a:r>
          </a:p>
          <a:p>
            <a:pPr algn="just"/>
            <a:r>
              <a:rPr lang="fr-FR" sz="4400" dirty="0">
                <a:latin typeface="Whitney"/>
              </a:rPr>
              <a:t>9 ans et adultes.</a:t>
            </a:r>
          </a:p>
          <a:p>
            <a:pPr algn="just"/>
            <a:endParaRPr lang="fr-FR" sz="4400" dirty="0">
              <a:latin typeface="Whitney"/>
            </a:endParaRPr>
          </a:p>
        </p:txBody>
      </p:sp>
      <p:sp>
        <p:nvSpPr>
          <p:cNvPr id="33" name="TextBox 32">
            <a:extLst>
              <a:ext uri="{FF2B5EF4-FFF2-40B4-BE49-F238E27FC236}">
                <a16:creationId xmlns:a16="http://schemas.microsoft.com/office/drawing/2014/main" id="{0CA0AEB0-96DB-4F0C-A32A-B44639AC0D20}"/>
              </a:ext>
            </a:extLst>
          </p:cNvPr>
          <p:cNvSpPr txBox="1"/>
          <p:nvPr/>
        </p:nvSpPr>
        <p:spPr>
          <a:xfrm>
            <a:off x="20272657" y="27650531"/>
            <a:ext cx="6041012" cy="6186309"/>
          </a:xfrm>
          <a:prstGeom prst="rect">
            <a:avLst/>
          </a:prstGeom>
          <a:gradFill>
            <a:gsLst>
              <a:gs pos="79000">
                <a:schemeClr val="bg1">
                  <a:lumMod val="95000"/>
                </a:schemeClr>
              </a:gs>
              <a:gs pos="0">
                <a:schemeClr val="bg1">
                  <a:lumMod val="95000"/>
                </a:schemeClr>
              </a:gs>
              <a:gs pos="100000">
                <a:schemeClr val="bg1">
                  <a:lumMod val="85000"/>
                </a:schemeClr>
              </a:gs>
            </a:gsLst>
            <a:lin ang="2700000" scaled="1"/>
          </a:gradFill>
        </p:spPr>
        <p:txBody>
          <a:bodyPr wrap="square" rtlCol="0">
            <a:spAutoFit/>
          </a:bodyPr>
          <a:lstStyle/>
          <a:p>
            <a:pPr algn="just"/>
            <a:r>
              <a:rPr lang="fr-FR" sz="4400" dirty="0">
                <a:latin typeface="Whitney"/>
              </a:rPr>
              <a:t>Fig. 2. (DL) Différence moyenne des limes dans les conditions de durée d'ancrage 0,5/1,0-, 1,25/2,5-, 4,0/8,0- et 15,0/30,0-s pour les enfants de 5 ans, les enfants de 9 ans et les adultes.</a:t>
            </a:r>
          </a:p>
        </p:txBody>
      </p:sp>
      <p:sp>
        <p:nvSpPr>
          <p:cNvPr id="34" name="TextBox 33">
            <a:extLst>
              <a:ext uri="{FF2B5EF4-FFF2-40B4-BE49-F238E27FC236}">
                <a16:creationId xmlns:a16="http://schemas.microsoft.com/office/drawing/2014/main" id="{7A7693E5-4859-4525-A33F-2D3C50D30282}"/>
              </a:ext>
            </a:extLst>
          </p:cNvPr>
          <p:cNvSpPr txBox="1"/>
          <p:nvPr/>
        </p:nvSpPr>
        <p:spPr>
          <a:xfrm>
            <a:off x="26501246" y="27651065"/>
            <a:ext cx="6035040" cy="6186309"/>
          </a:xfrm>
          <a:prstGeom prst="rect">
            <a:avLst/>
          </a:prstGeom>
          <a:gradFill flip="none" rotWithShape="1">
            <a:gsLst>
              <a:gs pos="79000">
                <a:schemeClr val="bg1">
                  <a:lumMod val="95000"/>
                </a:schemeClr>
              </a:gs>
              <a:gs pos="0">
                <a:schemeClr val="bg1">
                  <a:lumMod val="95000"/>
                </a:schemeClr>
              </a:gs>
              <a:gs pos="100000">
                <a:schemeClr val="bg1">
                  <a:lumMod val="85000"/>
                </a:schemeClr>
              </a:gs>
            </a:gsLst>
            <a:lin ang="2700000" scaled="1"/>
            <a:tileRect/>
          </a:gradFill>
        </p:spPr>
        <p:txBody>
          <a:bodyPr wrap="square" rtlCol="0">
            <a:spAutoFit/>
          </a:bodyPr>
          <a:lstStyle/>
          <a:p>
            <a:pPr algn="just"/>
            <a:r>
              <a:rPr lang="fr-FR" sz="4400" dirty="0">
                <a:latin typeface="Whitney"/>
              </a:rPr>
              <a:t>Fig.  3. (WL) Ratios de Weber moyens (WR) dans les conditions de durée d'ancrage 0,5/1,0-, 1,25/2,5-, 4,0/8,0- et 15,0/30,0-s pour les enfants de 5 ans,</a:t>
            </a:r>
          </a:p>
          <a:p>
            <a:pPr algn="just"/>
            <a:r>
              <a:rPr lang="fr-FR" sz="4400" dirty="0">
                <a:latin typeface="Whitney"/>
              </a:rPr>
              <a:t>9 ans et adultes</a:t>
            </a:r>
          </a:p>
          <a:p>
            <a:pPr algn="just"/>
            <a:endParaRPr lang="en-US" sz="4400" dirty="0">
              <a:latin typeface="Whitney"/>
            </a:endParaRPr>
          </a:p>
        </p:txBody>
      </p:sp>
    </p:spTree>
    <p:extLst>
      <p:ext uri="{BB962C8B-B14F-4D97-AF65-F5344CB8AC3E}">
        <p14:creationId xmlns:p14="http://schemas.microsoft.com/office/powerpoint/2010/main" val="4128123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assessingslate|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73F2E98D57374CB320905B158A20D6" ma:contentTypeVersion="11" ma:contentTypeDescription="Crée un document." ma:contentTypeScope="" ma:versionID="eb919e65d5059c8559fe4cfb7535b614">
  <xsd:schema xmlns:xsd="http://www.w3.org/2001/XMLSchema" xmlns:xs="http://www.w3.org/2001/XMLSchema" xmlns:p="http://schemas.microsoft.com/office/2006/metadata/properties" xmlns:ns3="ff3479b7-4772-4408-bb14-4e40c782d437" xmlns:ns4="60062597-2ff6-461a-b408-b6f4f93799de" targetNamespace="http://schemas.microsoft.com/office/2006/metadata/properties" ma:root="true" ma:fieldsID="c7106bbcbee78e52b251a59745faa41e" ns3:_="" ns4:_="">
    <xsd:import namespace="ff3479b7-4772-4408-bb14-4e40c782d437"/>
    <xsd:import namespace="60062597-2ff6-461a-b408-b6f4f93799d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3479b7-4772-4408-bb14-4e40c782d4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062597-2ff6-461a-b408-b6f4f93799de"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SharingHintHash" ma:index="14"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447FB9-3535-4E56-A056-2A13DBF5F2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3479b7-4772-4408-bb14-4e40c782d437"/>
    <ds:schemaRef ds:uri="60062597-2ff6-461a-b408-b6f4f93799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8A948D-5042-4E92-8512-C8E8C6C047F7}">
  <ds:schemaRefs>
    <ds:schemaRef ds:uri="http://schemas.microsoft.com/sharepoint/v3/contenttype/forms"/>
  </ds:schemaRefs>
</ds:datastoreItem>
</file>

<file path=customXml/itemProps3.xml><?xml version="1.0" encoding="utf-8"?>
<ds:datastoreItem xmlns:ds="http://schemas.openxmlformats.org/officeDocument/2006/customXml" ds:itemID="{CC1F46B1-9C5C-48DF-B77A-8A147B174149}">
  <ds:schemaRefs>
    <ds:schemaRef ds:uri="http://schemas.microsoft.com/office/2006/documentManagement/types"/>
    <ds:schemaRef ds:uri="http://purl.org/dc/dcmitype/"/>
    <ds:schemaRef ds:uri="http://schemas.microsoft.com/office/2006/metadata/properties"/>
    <ds:schemaRef ds:uri="http://www.w3.org/XML/1998/namespace"/>
    <ds:schemaRef ds:uri="http://schemas.microsoft.com/office/infopath/2007/PartnerControls"/>
    <ds:schemaRef ds:uri="http://purl.org/dc/elements/1.1/"/>
    <ds:schemaRef ds:uri="http://purl.org/dc/terms/"/>
    <ds:schemaRef ds:uri="http://schemas.openxmlformats.org/package/2006/metadata/core-properties"/>
    <ds:schemaRef ds:uri="60062597-2ff6-461a-b408-b6f4f93799de"/>
    <ds:schemaRef ds:uri="ff3479b7-4772-4408-bb14-4e40c782d437"/>
  </ds:schemaRefs>
</ds:datastoreItem>
</file>

<file path=docProps/app.xml><?xml version="1.0" encoding="utf-8"?>
<Properties xmlns="http://schemas.openxmlformats.org/officeDocument/2006/extended-properties" xmlns:vt="http://schemas.openxmlformats.org/officeDocument/2006/docPropsVTypes">
  <TotalTime>6795</TotalTime>
  <Words>1019</Words>
  <Application>Microsoft Office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Montserrat Extra Bold</vt:lpstr>
      <vt:lpstr>Whitney</vt:lpstr>
      <vt:lpstr>inherit</vt:lpstr>
      <vt:lpstr>Arial Black</vt:lpstr>
      <vt:lpstr>Amasis MT Pro</vt:lpstr>
      <vt:lpstr>Calibri</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Nadim Saleem</cp:lastModifiedBy>
  <cp:revision>34</cp:revision>
  <dcterms:modified xsi:type="dcterms:W3CDTF">2023-03-02T01:32:35Z</dcterms:modified>
  <cp:category>science research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0x010100B773F2E98D57374CB320905B158A20D6</vt:lpwstr>
  </property>
</Properties>
</file>