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7" r:id="rId6"/>
    <p:sldId id="258" r:id="rId7"/>
    <p:sldId id="259" r:id="rId8"/>
    <p:sldId id="261" r:id="rId9"/>
    <p:sldId id="262" r:id="rId10"/>
    <p:sldId id="263" r:id="rId11"/>
    <p:sldId id="264"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57" autoAdjust="0"/>
  </p:normalViewPr>
  <p:slideViewPr>
    <p:cSldViewPr snapToGrid="0">
      <p:cViewPr varScale="1">
        <p:scale>
          <a:sx n="88" d="100"/>
          <a:sy n="88"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BCE9E-304D-4246-8270-15BE9D279334}"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1CE88-3236-4603-9A1D-7023C7EEDCE5}" type="slidenum">
              <a:rPr lang="en-US" smtClean="0"/>
              <a:t>‹#›</a:t>
            </a:fld>
            <a:endParaRPr lang="en-US"/>
          </a:p>
        </p:txBody>
      </p:sp>
    </p:spTree>
    <p:extLst>
      <p:ext uri="{BB962C8B-B14F-4D97-AF65-F5344CB8AC3E}">
        <p14:creationId xmlns:p14="http://schemas.microsoft.com/office/powerpoint/2010/main" val="311104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talk on Terraform</a:t>
            </a:r>
          </a:p>
          <a:p>
            <a:r>
              <a:rPr lang="en-US" dirty="0"/>
              <a:t>I’ve used terraform since 2019</a:t>
            </a:r>
          </a:p>
          <a:p>
            <a:r>
              <a:rPr lang="en-US" dirty="0"/>
              <a:t>To head off questions: I have not tried </a:t>
            </a:r>
            <a:r>
              <a:rPr lang="en-US" dirty="0" err="1"/>
              <a:t>OpenTofu</a:t>
            </a:r>
            <a:r>
              <a:rPr lang="en-US" dirty="0"/>
              <a:t> but from what I know it’s minimally different and won’t impact us as we aren’t reselling terraform as our own service. I am happy to gossip about the drama at the end if we finish early.</a:t>
            </a:r>
          </a:p>
        </p:txBody>
      </p:sp>
      <p:sp>
        <p:nvSpPr>
          <p:cNvPr id="4" name="Slide Number Placeholder 3"/>
          <p:cNvSpPr>
            <a:spLocks noGrp="1"/>
          </p:cNvSpPr>
          <p:nvPr>
            <p:ph type="sldNum" sz="quarter" idx="5"/>
          </p:nvPr>
        </p:nvSpPr>
        <p:spPr/>
        <p:txBody>
          <a:bodyPr/>
          <a:lstStyle/>
          <a:p>
            <a:fld id="{4EF1CE88-3236-4603-9A1D-7023C7EEDCE5}" type="slidenum">
              <a:rPr lang="en-US" smtClean="0"/>
              <a:t>1</a:t>
            </a:fld>
            <a:endParaRPr lang="en-US"/>
          </a:p>
        </p:txBody>
      </p:sp>
    </p:spTree>
    <p:extLst>
      <p:ext uri="{BB962C8B-B14F-4D97-AF65-F5344CB8AC3E}">
        <p14:creationId xmlns:p14="http://schemas.microsoft.com/office/powerpoint/2010/main" val="422353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and </a:t>
            </a:r>
            <a:r>
              <a:rPr lang="en-US" dirty="0" err="1"/>
              <a:t>CaC</a:t>
            </a:r>
            <a:r>
              <a:rPr lang="en-US" dirty="0"/>
              <a:t> are unlike other languages in that they are simple, declarative rather than imperative, and describe the intended infrastructure configurations in human readable terms.</a:t>
            </a:r>
          </a:p>
          <a:p>
            <a:r>
              <a:rPr lang="en-US" dirty="0"/>
              <a:t>Configuration as Code by itself would expect servers to be more stateful, already running and not be removed or recreated.</a:t>
            </a:r>
          </a:p>
          <a:p>
            <a:r>
              <a:rPr lang="en-US" dirty="0"/>
              <a:t>Infrastructure as Code is more wholistic than Config as code. It is excellent for scaling repeatable environments on demand where Config as code by itself, would not help with scaling up new resources. </a:t>
            </a:r>
          </a:p>
        </p:txBody>
      </p:sp>
      <p:sp>
        <p:nvSpPr>
          <p:cNvPr id="4" name="Slide Number Placeholder 3"/>
          <p:cNvSpPr>
            <a:spLocks noGrp="1"/>
          </p:cNvSpPr>
          <p:nvPr>
            <p:ph type="sldNum" sz="quarter" idx="5"/>
          </p:nvPr>
        </p:nvSpPr>
        <p:spPr/>
        <p:txBody>
          <a:bodyPr/>
          <a:lstStyle/>
          <a:p>
            <a:fld id="{4EF1CE88-3236-4603-9A1D-7023C7EEDCE5}" type="slidenum">
              <a:rPr lang="en-US" smtClean="0"/>
              <a:t>2</a:t>
            </a:fld>
            <a:endParaRPr lang="en-US"/>
          </a:p>
        </p:txBody>
      </p:sp>
    </p:spTree>
    <p:extLst>
      <p:ext uri="{BB962C8B-B14F-4D97-AF65-F5344CB8AC3E}">
        <p14:creationId xmlns:p14="http://schemas.microsoft.com/office/powerpoint/2010/main" val="18137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wondering why you should use terraform over something native to your platform which for many here is Azure. </a:t>
            </a:r>
          </a:p>
          <a:p>
            <a:r>
              <a:rPr lang="en-US" dirty="0"/>
              <a:t>	I’d counter with that are you sure you only need that one platform? Why tie yourself to one when you might want to move later? </a:t>
            </a:r>
          </a:p>
          <a:p>
            <a:r>
              <a:rPr lang="en-US" dirty="0"/>
              <a:t>	Platform specific tools require specialized non-transferable investments of effort to build knowledge, and time to document the configuration in the tool.</a:t>
            </a:r>
          </a:p>
          <a:p>
            <a:r>
              <a:rPr lang="en-US" dirty="0"/>
              <a:t>	Being cloud agnostic, you can shift a platform in terraform from one service like AKS to another like ECS.</a:t>
            </a:r>
          </a:p>
          <a:p>
            <a:r>
              <a:rPr lang="en-US" dirty="0"/>
              <a:t>HCL is basically </a:t>
            </a:r>
            <a:r>
              <a:rPr lang="en-US" dirty="0" err="1"/>
              <a:t>yaml</a:t>
            </a:r>
            <a:r>
              <a:rPr lang="en-US" dirty="0"/>
              <a:t>, it’s simple to write, like making a grocery list.</a:t>
            </a:r>
          </a:p>
          <a:p>
            <a:r>
              <a:rPr lang="en-US" dirty="0"/>
              <a:t>State Management lets you track terraform managed resources, the state you expect them to be in when you start a run, query the state they are currently in, and make a delta to get to the state you want them to be in. In this way you can manage resources more durably and make iterative changes in source control to roll out to environments.</a:t>
            </a:r>
          </a:p>
        </p:txBody>
      </p:sp>
      <p:sp>
        <p:nvSpPr>
          <p:cNvPr id="4" name="Slide Number Placeholder 3"/>
          <p:cNvSpPr>
            <a:spLocks noGrp="1"/>
          </p:cNvSpPr>
          <p:nvPr>
            <p:ph type="sldNum" sz="quarter" idx="5"/>
          </p:nvPr>
        </p:nvSpPr>
        <p:spPr/>
        <p:txBody>
          <a:bodyPr/>
          <a:lstStyle/>
          <a:p>
            <a:fld id="{4EF1CE88-3236-4603-9A1D-7023C7EEDCE5}" type="slidenum">
              <a:rPr lang="en-US" smtClean="0"/>
              <a:t>3</a:t>
            </a:fld>
            <a:endParaRPr lang="en-US"/>
          </a:p>
        </p:txBody>
      </p:sp>
    </p:spTree>
    <p:extLst>
      <p:ext uri="{BB962C8B-B14F-4D97-AF65-F5344CB8AC3E}">
        <p14:creationId xmlns:p14="http://schemas.microsoft.com/office/powerpoint/2010/main" val="372343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files</a:t>
            </a:r>
          </a:p>
          <a:p>
            <a:endParaRPr lang="en-US" dirty="0"/>
          </a:p>
          <a:p>
            <a:r>
              <a:rPr lang="en-US" dirty="0"/>
              <a:t>What they are</a:t>
            </a:r>
          </a:p>
          <a:p>
            <a:endParaRPr lang="en-US" dirty="0"/>
          </a:p>
          <a:p>
            <a:r>
              <a:rPr lang="en-US" dirty="0"/>
              <a:t>How to store them </a:t>
            </a:r>
          </a:p>
          <a:p>
            <a:r>
              <a:rPr lang="en-US" dirty="0"/>
              <a:t>	You could use terraform cloud, but their pricing model gets expensive as you manage more resources.</a:t>
            </a:r>
          </a:p>
          <a:p>
            <a:r>
              <a:rPr lang="en-US" dirty="0"/>
              <a:t>	You can only store it locally if you’re running it locally, if you want it to be a part of a pipeline it needs a cloud storage location.</a:t>
            </a:r>
          </a:p>
          <a:p>
            <a:r>
              <a:rPr lang="en-US" dirty="0"/>
              <a:t>	we’ve been setting ours up in Azure Storage and calling/manipulating them from there to avoid those costs.</a:t>
            </a:r>
          </a:p>
          <a:p>
            <a:endParaRPr lang="en-US" dirty="0"/>
          </a:p>
          <a:p>
            <a:r>
              <a:rPr lang="en-US" dirty="0"/>
              <a:t>Reference them in other configurations – You can call a state file from another run to pull outputs for a different stage. When setting up an AKS cluster you should separate the underlying infrastructure from the Kubernetes configuration on top, because if your Kubernetes configuration is broken through manual changes outside of terraform, it’ll break the state checking preventing you from even redeploying the underlying hardware to rebuild the cluster.</a:t>
            </a:r>
          </a:p>
          <a:p>
            <a:endParaRPr lang="en-US" dirty="0"/>
          </a:p>
          <a:p>
            <a:r>
              <a:rPr lang="en-US" dirty="0"/>
              <a:t>Providers</a:t>
            </a:r>
          </a:p>
          <a:p>
            <a:r>
              <a:rPr lang="en-US" dirty="0"/>
              <a:t>These are the representations for the upstream APIs, they interact with the </a:t>
            </a:r>
            <a:r>
              <a:rPr lang="en-US" dirty="0" err="1"/>
              <a:t>apis</a:t>
            </a:r>
            <a:r>
              <a:rPr lang="en-US" dirty="0"/>
              <a:t> and manage resources on your behalf.</a:t>
            </a:r>
          </a:p>
        </p:txBody>
      </p:sp>
      <p:sp>
        <p:nvSpPr>
          <p:cNvPr id="4" name="Slide Number Placeholder 3"/>
          <p:cNvSpPr>
            <a:spLocks noGrp="1"/>
          </p:cNvSpPr>
          <p:nvPr>
            <p:ph type="sldNum" sz="quarter" idx="5"/>
          </p:nvPr>
        </p:nvSpPr>
        <p:spPr/>
        <p:txBody>
          <a:bodyPr/>
          <a:lstStyle/>
          <a:p>
            <a:fld id="{4EF1CE88-3236-4603-9A1D-7023C7EEDCE5}" type="slidenum">
              <a:rPr lang="en-US" smtClean="0"/>
              <a:t>4</a:t>
            </a:fld>
            <a:endParaRPr lang="en-US"/>
          </a:p>
        </p:txBody>
      </p:sp>
    </p:spTree>
    <p:extLst>
      <p:ext uri="{BB962C8B-B14F-4D97-AF65-F5344CB8AC3E}">
        <p14:creationId xmlns:p14="http://schemas.microsoft.com/office/powerpoint/2010/main" val="323272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Singleton Example</a:t>
            </a:r>
          </a:p>
          <a:p>
            <a:r>
              <a:rPr lang="en-US" dirty="0"/>
              <a:t>Building dev resources: Resource Group, and Web App.</a:t>
            </a:r>
          </a:p>
          <a:p>
            <a:endParaRPr lang="en-US" dirty="0"/>
          </a:p>
          <a:p>
            <a:r>
              <a:rPr lang="en-US" dirty="0"/>
              <a:t>Composite Example: </a:t>
            </a:r>
          </a:p>
          <a:p>
            <a:endParaRPr lang="en-US" dirty="0"/>
          </a:p>
        </p:txBody>
      </p:sp>
      <p:sp>
        <p:nvSpPr>
          <p:cNvPr id="4" name="Slide Number Placeholder 3"/>
          <p:cNvSpPr>
            <a:spLocks noGrp="1"/>
          </p:cNvSpPr>
          <p:nvPr>
            <p:ph type="sldNum" sz="quarter" idx="5"/>
          </p:nvPr>
        </p:nvSpPr>
        <p:spPr/>
        <p:txBody>
          <a:bodyPr/>
          <a:lstStyle/>
          <a:p>
            <a:fld id="{4EF1CE88-3236-4603-9A1D-7023C7EEDCE5}" type="slidenum">
              <a:rPr lang="en-US" smtClean="0"/>
              <a:t>5</a:t>
            </a:fld>
            <a:endParaRPr lang="en-US"/>
          </a:p>
        </p:txBody>
      </p:sp>
    </p:spTree>
    <p:extLst>
      <p:ext uri="{BB962C8B-B14F-4D97-AF65-F5344CB8AC3E}">
        <p14:creationId xmlns:p14="http://schemas.microsoft.com/office/powerpoint/2010/main" val="150386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Factory example: If you need to host a website per customer with minimal variation between client, you could create a factory that accepts a couple of inputs like $</a:t>
            </a:r>
            <a:r>
              <a:rPr lang="en-US" dirty="0" err="1"/>
              <a:t>client_name</a:t>
            </a:r>
            <a:r>
              <a:rPr lang="en-US" dirty="0"/>
              <a:t>, and then build out all of the resources with that variable in mind to stamp out thousands of sites from a list, and then create new ones with an onboarding form.</a:t>
            </a:r>
          </a:p>
          <a:p>
            <a:endParaRPr lang="en-US" dirty="0"/>
          </a:p>
          <a:p>
            <a:r>
              <a:rPr lang="en-US" dirty="0"/>
              <a:t>Prototype example: If you want to tag resources, you might pull all untagged resources, then tag them with a given value.</a:t>
            </a:r>
          </a:p>
        </p:txBody>
      </p:sp>
      <p:sp>
        <p:nvSpPr>
          <p:cNvPr id="4" name="Slide Number Placeholder 3"/>
          <p:cNvSpPr>
            <a:spLocks noGrp="1"/>
          </p:cNvSpPr>
          <p:nvPr>
            <p:ph type="sldNum" sz="quarter" idx="5"/>
          </p:nvPr>
        </p:nvSpPr>
        <p:spPr/>
        <p:txBody>
          <a:bodyPr/>
          <a:lstStyle/>
          <a:p>
            <a:fld id="{4EF1CE88-3236-4603-9A1D-7023C7EEDCE5}" type="slidenum">
              <a:rPr lang="en-US" smtClean="0"/>
              <a:t>6</a:t>
            </a:fld>
            <a:endParaRPr lang="en-US"/>
          </a:p>
        </p:txBody>
      </p:sp>
    </p:spTree>
    <p:extLst>
      <p:ext uri="{BB962C8B-B14F-4D97-AF65-F5344CB8AC3E}">
        <p14:creationId xmlns:p14="http://schemas.microsoft.com/office/powerpoint/2010/main" val="18109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built a terraform repo that could build one of three configurations: A full standalone environment, the base infrastructure for an environment, and the applications and configurations to apply to an environment. This way the same terraform repo could create new standalone clients, new shared regions to put clients on, or add new clients to existing infrastructure regions, all based on a parameter.</a:t>
            </a:r>
          </a:p>
        </p:txBody>
      </p:sp>
      <p:sp>
        <p:nvSpPr>
          <p:cNvPr id="4" name="Slide Number Placeholder 3"/>
          <p:cNvSpPr>
            <a:spLocks noGrp="1"/>
          </p:cNvSpPr>
          <p:nvPr>
            <p:ph type="sldNum" sz="quarter" idx="5"/>
          </p:nvPr>
        </p:nvSpPr>
        <p:spPr/>
        <p:txBody>
          <a:bodyPr/>
          <a:lstStyle/>
          <a:p>
            <a:fld id="{4EF1CE88-3236-4603-9A1D-7023C7EEDCE5}" type="slidenum">
              <a:rPr lang="en-US" smtClean="0"/>
              <a:t>7</a:t>
            </a:fld>
            <a:endParaRPr lang="en-US"/>
          </a:p>
        </p:txBody>
      </p:sp>
    </p:spTree>
    <p:extLst>
      <p:ext uri="{BB962C8B-B14F-4D97-AF65-F5344CB8AC3E}">
        <p14:creationId xmlns:p14="http://schemas.microsoft.com/office/powerpoint/2010/main" val="35658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DFD4-DE05-C209-DFD5-D5123D05A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75F10-F256-AA67-1C8A-8F8A6857C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103597-6247-5BFB-4AC7-A9F699137662}"/>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A3618279-5FCC-8375-5E2D-AFA0FC004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799BA-F2D9-99B2-6DF0-AE6E0D4CD409}"/>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92767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1A2E-CD58-41E5-F1BD-32AC03626F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0A484-DA83-E75E-3B16-73114FDC2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1A885-BB2E-E59F-BB6A-4B341BA8D3EC}"/>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3D30413C-ED3A-0C27-79BC-7CB31A367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FF7B-D65F-441B-9D04-9C51C8A51DAC}"/>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71107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A72F1-4367-1D0B-3598-1B6547E45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EDC2D1-9090-AA50-022D-D9F00E47A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0D7F-2C66-15C7-9C04-E69C740DBEEB}"/>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DA889D09-9E1F-3720-657E-0A12A4829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C494E-306B-3BED-1FB1-6965E1D66912}"/>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79958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D9EA-00A7-82D6-A9F3-668F5A20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8E30-47DD-7C9B-652F-6AE54AC111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640F4-C4D2-2ABD-0CAD-AD9657AFA164}"/>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DE278386-D1B5-7381-851D-0234B75B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47934-840B-F3AD-4C73-768DD8D8ADAD}"/>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0358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79E3-6052-7B11-BFE2-B140EA6AE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1B00B8-DB97-4180-728C-2E13B07AB7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6DBA7E-E448-CC41-03C1-F837ACC54B0D}"/>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15DAFDE9-413F-AA1D-5B1E-F593168A6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CB981-540C-9E71-D45D-AAD54FDC3787}"/>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6605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8995-8A57-F2A3-C4C6-A4A595156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0555CE-9FCC-3640-4D2E-188DF4A08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32554A-6BEC-B8E1-B924-931B088F2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B19AD-8800-2FC8-FD5E-7B21CD6F1D61}"/>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E573DA34-BAB7-8803-7B9D-2A8CC6789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FA9DE-6F3A-8BD4-20F2-3DC6DD0EC04D}"/>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97402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4437-CFC4-4F93-1D5B-4D044546A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7F749B-33B8-D836-BBC4-D1AE9C52D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A331B-F5D4-CFE3-3402-916C23630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1C513-0F67-B9C4-9F80-AEBD4CC31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64D81-7306-D50F-5595-24750A954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4243F-288B-0229-5E10-6F7A6681E6F8}"/>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8" name="Footer Placeholder 7">
            <a:extLst>
              <a:ext uri="{FF2B5EF4-FFF2-40B4-BE49-F238E27FC236}">
                <a16:creationId xmlns:a16="http://schemas.microsoft.com/office/drawing/2014/main" id="{FC16211E-2073-9521-039C-AA0D147273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A5AB4-A49E-A538-7C90-7B7509DD28A5}"/>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4090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BEC0-B5E0-2E19-1FB9-D2A98EE98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AB12F-CF99-79DD-C89B-2F13526D9049}"/>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4" name="Footer Placeholder 3">
            <a:extLst>
              <a:ext uri="{FF2B5EF4-FFF2-40B4-BE49-F238E27FC236}">
                <a16:creationId xmlns:a16="http://schemas.microsoft.com/office/drawing/2014/main" id="{F3654533-8A8E-1CD8-9BD3-B3838525B8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7FF81E-F0CA-50E5-5166-98F8D75CFFF2}"/>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161925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729D-D90C-243A-3AAE-42EF8900205B}"/>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3" name="Footer Placeholder 2">
            <a:extLst>
              <a:ext uri="{FF2B5EF4-FFF2-40B4-BE49-F238E27FC236}">
                <a16:creationId xmlns:a16="http://schemas.microsoft.com/office/drawing/2014/main" id="{82DB9924-9DC2-AE85-0EEC-7C2D1A4CB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7F163F-404A-7472-0B0E-FF239B7519CF}"/>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317970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73AE-3142-D60D-F008-040FA0599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4C89A-66C5-2964-223F-C9790CB8C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02342-29BB-DF67-8DC1-10F9DD818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8AC1B-CE18-9BCE-B59F-739F376C30A7}"/>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B3B4013A-DAB5-BF38-9448-DE0F6DC45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0BA3B-B521-E005-94A3-EF975BF3033A}"/>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9443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AC5-1AAA-62A8-AEED-905213216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BC5D6-705B-F7E3-5511-84695D6CA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4143A-A3D0-C78E-2967-5250227E5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2F20E-93E9-4E48-F376-8118DDA6B7E0}"/>
              </a:ext>
            </a:extLst>
          </p:cNvPr>
          <p:cNvSpPr>
            <a:spLocks noGrp="1"/>
          </p:cNvSpPr>
          <p:nvPr>
            <p:ph type="dt" sz="half" idx="10"/>
          </p:nvPr>
        </p:nvSpPr>
        <p:spPr/>
        <p:txBody>
          <a:bodyPr/>
          <a:lstStyle/>
          <a:p>
            <a:fld id="{46EF741B-8F3B-477F-95CC-F41594627B4C}" type="datetimeFigureOut">
              <a:rPr lang="en-US" smtClean="0"/>
              <a:t>6/26/2024</a:t>
            </a:fld>
            <a:endParaRPr lang="en-US"/>
          </a:p>
        </p:txBody>
      </p:sp>
      <p:sp>
        <p:nvSpPr>
          <p:cNvPr id="6" name="Footer Placeholder 5">
            <a:extLst>
              <a:ext uri="{FF2B5EF4-FFF2-40B4-BE49-F238E27FC236}">
                <a16:creationId xmlns:a16="http://schemas.microsoft.com/office/drawing/2014/main" id="{51CA5886-3D58-F678-2CC1-0E28E3D66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D816F-3858-209B-3FF9-C56804E8889B}"/>
              </a:ext>
            </a:extLst>
          </p:cNvPr>
          <p:cNvSpPr>
            <a:spLocks noGrp="1"/>
          </p:cNvSpPr>
          <p:nvPr>
            <p:ph type="sldNum" sz="quarter" idx="12"/>
          </p:nvPr>
        </p:nvSpPr>
        <p:spPr/>
        <p:txBody>
          <a:bodyPr/>
          <a:lstStyle/>
          <a:p>
            <a:fld id="{DC567816-7F31-4B5B-A1CD-B4D9F90C20C3}" type="slidenum">
              <a:rPr lang="en-US" smtClean="0"/>
              <a:t>‹#›</a:t>
            </a:fld>
            <a:endParaRPr lang="en-US"/>
          </a:p>
        </p:txBody>
      </p:sp>
    </p:spTree>
    <p:extLst>
      <p:ext uri="{BB962C8B-B14F-4D97-AF65-F5344CB8AC3E}">
        <p14:creationId xmlns:p14="http://schemas.microsoft.com/office/powerpoint/2010/main" val="21541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C3298-09E0-BBC8-6321-4DA5D079B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88B9F-8739-2959-066F-7E61EBACE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AFEAF-FC17-5FDD-83CA-BA4CD86FC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F741B-8F3B-477F-95CC-F41594627B4C}" type="datetimeFigureOut">
              <a:rPr lang="en-US" smtClean="0"/>
              <a:t>6/26/2024</a:t>
            </a:fld>
            <a:endParaRPr lang="en-US"/>
          </a:p>
        </p:txBody>
      </p:sp>
      <p:sp>
        <p:nvSpPr>
          <p:cNvPr id="5" name="Footer Placeholder 4">
            <a:extLst>
              <a:ext uri="{FF2B5EF4-FFF2-40B4-BE49-F238E27FC236}">
                <a16:creationId xmlns:a16="http://schemas.microsoft.com/office/drawing/2014/main" id="{4C324BCC-5C7A-A2FC-F2DE-626D698B9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2F0A69-9C8B-E0FC-CE65-1E10EE353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567816-7F31-4B5B-A1CD-B4D9F90C20C3}" type="slidenum">
              <a:rPr lang="en-US" smtClean="0"/>
              <a:t>‹#›</a:t>
            </a:fld>
            <a:endParaRPr lang="en-US"/>
          </a:p>
        </p:txBody>
      </p:sp>
    </p:spTree>
    <p:extLst>
      <p:ext uri="{BB962C8B-B14F-4D97-AF65-F5344CB8AC3E}">
        <p14:creationId xmlns:p14="http://schemas.microsoft.com/office/powerpoint/2010/main" val="105584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registry.terraform.io/providers/hashicorp/helm/latest" TargetMode="External"/><Relationship Id="rId3" Type="http://schemas.openxmlformats.org/officeDocument/2006/relationships/hyperlink" Target="https://registry.terraform.io/providers/cloudflare/cloudflare/latest" TargetMode="External"/><Relationship Id="rId7" Type="http://schemas.openxmlformats.org/officeDocument/2006/relationships/hyperlink" Target="https://registry.terraform.io/providers/hashicorp/kubernetes/lates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registry.terraform.io/providers/OctopusDeployLabs/octopusdeploy/latest" TargetMode="External"/><Relationship Id="rId5" Type="http://schemas.openxmlformats.org/officeDocument/2006/relationships/hyperlink" Target="https://registry.terraform.io/providers/integrations/github/latest/docs" TargetMode="External"/><Relationship Id="rId10" Type="http://schemas.openxmlformats.org/officeDocument/2006/relationships/hyperlink" Target="https://registry.terraform.io/browse/providers" TargetMode="External"/><Relationship Id="rId4" Type="http://schemas.openxmlformats.org/officeDocument/2006/relationships/hyperlink" Target="https://registry.terraform.io/providers/DataDog/datadog/latest" TargetMode="External"/><Relationship Id="rId9" Type="http://schemas.openxmlformats.org/officeDocument/2006/relationships/hyperlink" Target="https://registry.terraform.io/providers/ansible/ansible/la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hashicorp.com/terraform/language/settings/backends/azurer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egistry.terraform.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hashicorp.com/terraform/tutorials/azure-get-start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6D9A-8580-58FD-EB31-615E8ADE6574}"/>
              </a:ext>
            </a:extLst>
          </p:cNvPr>
          <p:cNvSpPr>
            <a:spLocks noGrp="1"/>
          </p:cNvSpPr>
          <p:nvPr>
            <p:ph type="ctrTitle"/>
          </p:nvPr>
        </p:nvSpPr>
        <p:spPr/>
        <p:txBody>
          <a:bodyPr/>
          <a:lstStyle/>
          <a:p>
            <a:r>
              <a:rPr lang="en-US" dirty="0"/>
              <a:t>Terraform Tech Talk</a:t>
            </a:r>
          </a:p>
        </p:txBody>
      </p:sp>
      <p:sp>
        <p:nvSpPr>
          <p:cNvPr id="3" name="Subtitle 2">
            <a:extLst>
              <a:ext uri="{FF2B5EF4-FFF2-40B4-BE49-F238E27FC236}">
                <a16:creationId xmlns:a16="http://schemas.microsoft.com/office/drawing/2014/main" id="{4B2BBF19-B8B7-EE24-C90D-6186F5CBF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48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F6329A-6204-E3B5-CAEB-DBF927CB3187}"/>
              </a:ext>
            </a:extLst>
          </p:cNvPr>
          <p:cNvSpPr>
            <a:spLocks noGrp="1"/>
          </p:cNvSpPr>
          <p:nvPr>
            <p:ph type="title"/>
          </p:nvPr>
        </p:nvSpPr>
        <p:spPr/>
        <p:txBody>
          <a:bodyPr/>
          <a:lstStyle/>
          <a:p>
            <a:r>
              <a:rPr lang="en-US" dirty="0"/>
              <a:t>Infrastructure as Code</a:t>
            </a:r>
          </a:p>
        </p:txBody>
      </p:sp>
      <p:sp>
        <p:nvSpPr>
          <p:cNvPr id="10" name="Text Placeholder 9">
            <a:extLst>
              <a:ext uri="{FF2B5EF4-FFF2-40B4-BE49-F238E27FC236}">
                <a16:creationId xmlns:a16="http://schemas.microsoft.com/office/drawing/2014/main" id="{E30083DD-3507-6812-EDDC-6552648ABB5D}"/>
              </a:ext>
            </a:extLst>
          </p:cNvPr>
          <p:cNvSpPr>
            <a:spLocks noGrp="1"/>
          </p:cNvSpPr>
          <p:nvPr>
            <p:ph type="body" idx="1"/>
          </p:nvPr>
        </p:nvSpPr>
        <p:spPr/>
        <p:txBody>
          <a:bodyPr/>
          <a:lstStyle/>
          <a:p>
            <a:r>
              <a:rPr lang="en-US" dirty="0" err="1"/>
              <a:t>IaC</a:t>
            </a:r>
            <a:r>
              <a:rPr lang="en-US" dirty="0"/>
              <a:t> vs </a:t>
            </a:r>
            <a:r>
              <a:rPr lang="en-US" dirty="0" err="1"/>
              <a:t>CaC</a:t>
            </a:r>
            <a:endParaRPr lang="en-US" dirty="0"/>
          </a:p>
        </p:txBody>
      </p:sp>
      <p:sp>
        <p:nvSpPr>
          <p:cNvPr id="5" name="Text Placeholder 4">
            <a:extLst>
              <a:ext uri="{FF2B5EF4-FFF2-40B4-BE49-F238E27FC236}">
                <a16:creationId xmlns:a16="http://schemas.microsoft.com/office/drawing/2014/main" id="{5292B2B8-A2EA-42BE-41AA-80C78687CB3D}"/>
              </a:ext>
            </a:extLst>
          </p:cNvPr>
          <p:cNvSpPr>
            <a:spLocks noGrp="1"/>
          </p:cNvSpPr>
          <p:nvPr>
            <p:ph sz="half" idx="2"/>
          </p:nvPr>
        </p:nvSpPr>
        <p:spPr/>
        <p:txBody>
          <a:bodyPr>
            <a:normAutofit fontScale="92500" lnSpcReduction="10000"/>
          </a:bodyPr>
          <a:lstStyle/>
          <a:p>
            <a:r>
              <a:rPr lang="en-US" dirty="0"/>
              <a:t>Configuration as Code</a:t>
            </a:r>
          </a:p>
          <a:p>
            <a:pPr lvl="1"/>
            <a:r>
              <a:rPr lang="en-US" dirty="0"/>
              <a:t>Focus: manage/maintain software and system configs.</a:t>
            </a:r>
          </a:p>
          <a:p>
            <a:pPr lvl="1"/>
            <a:r>
              <a:rPr lang="en-US" dirty="0"/>
              <a:t>Examples: PowerShell DSC, Ansible, Chef</a:t>
            </a:r>
          </a:p>
          <a:p>
            <a:r>
              <a:rPr lang="en-US" dirty="0"/>
              <a:t>Infrastructure as Code</a:t>
            </a:r>
          </a:p>
          <a:p>
            <a:pPr lvl="1"/>
            <a:r>
              <a:rPr lang="en-US" dirty="0"/>
              <a:t>Manages underlying infra (servers, networks) and their configs.</a:t>
            </a:r>
          </a:p>
          <a:p>
            <a:pPr lvl="1"/>
            <a:r>
              <a:rPr lang="en-US" dirty="0"/>
              <a:t>Complements cloud IaaS platform offerings.</a:t>
            </a:r>
          </a:p>
          <a:p>
            <a:pPr lvl="1"/>
            <a:r>
              <a:rPr lang="en-US" dirty="0"/>
              <a:t>Examples: </a:t>
            </a:r>
            <a:r>
              <a:rPr lang="en-US" dirty="0" err="1"/>
              <a:t>Tf</a:t>
            </a:r>
            <a:r>
              <a:rPr lang="en-US" dirty="0"/>
              <a:t>, Bicep, Arm</a:t>
            </a:r>
          </a:p>
          <a:p>
            <a:pPr lvl="1"/>
            <a:endParaRPr lang="en-US" dirty="0"/>
          </a:p>
          <a:p>
            <a:pPr lvl="1"/>
            <a:endParaRPr lang="en-US" dirty="0"/>
          </a:p>
        </p:txBody>
      </p:sp>
      <p:sp>
        <p:nvSpPr>
          <p:cNvPr id="11" name="Text Placeholder 10">
            <a:extLst>
              <a:ext uri="{FF2B5EF4-FFF2-40B4-BE49-F238E27FC236}">
                <a16:creationId xmlns:a16="http://schemas.microsoft.com/office/drawing/2014/main" id="{6EA1345E-7DBC-06C7-46B0-3BAE93CE703F}"/>
              </a:ext>
            </a:extLst>
          </p:cNvPr>
          <p:cNvSpPr>
            <a:spLocks noGrp="1"/>
          </p:cNvSpPr>
          <p:nvPr>
            <p:ph type="body" sz="quarter" idx="3"/>
          </p:nvPr>
        </p:nvSpPr>
        <p:spPr/>
        <p:txBody>
          <a:bodyPr/>
          <a:lstStyle/>
          <a:p>
            <a:r>
              <a:rPr lang="en-US" dirty="0"/>
              <a:t>Benefits</a:t>
            </a:r>
          </a:p>
        </p:txBody>
      </p:sp>
      <p:sp>
        <p:nvSpPr>
          <p:cNvPr id="7" name="Text Placeholder 6">
            <a:extLst>
              <a:ext uri="{FF2B5EF4-FFF2-40B4-BE49-F238E27FC236}">
                <a16:creationId xmlns:a16="http://schemas.microsoft.com/office/drawing/2014/main" id="{9777D9AC-0950-A725-E181-E6B9DA3C8847}"/>
              </a:ext>
            </a:extLst>
          </p:cNvPr>
          <p:cNvSpPr>
            <a:spLocks noGrp="1"/>
          </p:cNvSpPr>
          <p:nvPr>
            <p:ph sz="quarter" idx="4"/>
          </p:nvPr>
        </p:nvSpPr>
        <p:spPr/>
        <p:txBody>
          <a:bodyPr>
            <a:normAutofit fontScale="92500" lnSpcReduction="10000"/>
          </a:bodyPr>
          <a:lstStyle/>
          <a:p>
            <a:r>
              <a:rPr lang="en-US" dirty="0"/>
              <a:t>Consistency and repeatability in environments.</a:t>
            </a:r>
          </a:p>
          <a:p>
            <a:r>
              <a:rPr lang="en-US" dirty="0"/>
              <a:t>Speed and Efficiency with Auditable Deployments.</a:t>
            </a:r>
          </a:p>
          <a:p>
            <a:r>
              <a:rPr lang="en-US" dirty="0"/>
              <a:t>Reduced human error and enhanced collaboration.</a:t>
            </a:r>
          </a:p>
        </p:txBody>
      </p:sp>
    </p:spTree>
    <p:extLst>
      <p:ext uri="{BB962C8B-B14F-4D97-AF65-F5344CB8AC3E}">
        <p14:creationId xmlns:p14="http://schemas.microsoft.com/office/powerpoint/2010/main" val="147917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5FE3-9637-D6EB-FF0B-3BCB529AAAED}"/>
              </a:ext>
            </a:extLst>
          </p:cNvPr>
          <p:cNvSpPr>
            <a:spLocks noGrp="1"/>
          </p:cNvSpPr>
          <p:nvPr>
            <p:ph type="title"/>
          </p:nvPr>
        </p:nvSpPr>
        <p:spPr/>
        <p:txBody>
          <a:bodyPr/>
          <a:lstStyle/>
          <a:p>
            <a:r>
              <a:rPr lang="en-US" dirty="0"/>
              <a:t>Terraform Benefits by comparison</a:t>
            </a:r>
          </a:p>
        </p:txBody>
      </p:sp>
      <p:sp>
        <p:nvSpPr>
          <p:cNvPr id="3" name="Text Placeholder 2">
            <a:extLst>
              <a:ext uri="{FF2B5EF4-FFF2-40B4-BE49-F238E27FC236}">
                <a16:creationId xmlns:a16="http://schemas.microsoft.com/office/drawing/2014/main" id="{51BDAFF4-721E-E9FB-1284-170ECAE31A66}"/>
              </a:ext>
            </a:extLst>
          </p:cNvPr>
          <p:cNvSpPr>
            <a:spLocks noGrp="1"/>
          </p:cNvSpPr>
          <p:nvPr>
            <p:ph type="body" idx="1"/>
          </p:nvPr>
        </p:nvSpPr>
        <p:spPr/>
        <p:txBody>
          <a:bodyPr>
            <a:normAutofit/>
          </a:bodyPr>
          <a:lstStyle/>
          <a:p>
            <a:r>
              <a:rPr lang="en-US" dirty="0"/>
              <a:t>Terraform </a:t>
            </a:r>
          </a:p>
        </p:txBody>
      </p:sp>
      <p:sp>
        <p:nvSpPr>
          <p:cNvPr id="4" name="Content Placeholder 3">
            <a:extLst>
              <a:ext uri="{FF2B5EF4-FFF2-40B4-BE49-F238E27FC236}">
                <a16:creationId xmlns:a16="http://schemas.microsoft.com/office/drawing/2014/main" id="{9B794255-647D-DF9A-3D38-2E0739D1D237}"/>
              </a:ext>
            </a:extLst>
          </p:cNvPr>
          <p:cNvSpPr>
            <a:spLocks noGrp="1"/>
          </p:cNvSpPr>
          <p:nvPr>
            <p:ph sz="half" idx="2"/>
          </p:nvPr>
        </p:nvSpPr>
        <p:spPr/>
        <p:txBody>
          <a:bodyPr>
            <a:normAutofit fontScale="92500" lnSpcReduction="10000"/>
          </a:bodyPr>
          <a:lstStyle/>
          <a:p>
            <a:r>
              <a:rPr lang="en-US" dirty="0"/>
              <a:t>Platform: Multi-Cloud</a:t>
            </a:r>
          </a:p>
          <a:p>
            <a:r>
              <a:rPr lang="en-US" dirty="0"/>
              <a:t>Uses </a:t>
            </a:r>
            <a:r>
              <a:rPr lang="en-US" dirty="0" err="1"/>
              <a:t>Hashicorp</a:t>
            </a:r>
            <a:r>
              <a:rPr lang="en-US" dirty="0"/>
              <a:t> Configuration Language </a:t>
            </a:r>
          </a:p>
          <a:p>
            <a:r>
              <a:rPr lang="en-US" dirty="0"/>
              <a:t>State Management of all resources</a:t>
            </a:r>
          </a:p>
          <a:p>
            <a:r>
              <a:rPr lang="en-US" dirty="0"/>
              <a:t>Rich provider ecosystem: </a:t>
            </a:r>
            <a:r>
              <a:rPr lang="en-US" dirty="0">
                <a:hlinkClick r:id="rId3"/>
              </a:rPr>
              <a:t>Cloudflare</a:t>
            </a:r>
            <a:r>
              <a:rPr lang="en-US" dirty="0"/>
              <a:t>, </a:t>
            </a:r>
            <a:r>
              <a:rPr lang="en-US" dirty="0">
                <a:hlinkClick r:id="rId4"/>
              </a:rPr>
              <a:t>Datadog</a:t>
            </a:r>
            <a:r>
              <a:rPr lang="en-US" dirty="0"/>
              <a:t>, </a:t>
            </a:r>
            <a:r>
              <a:rPr lang="en-US" dirty="0">
                <a:hlinkClick r:id="rId5"/>
              </a:rPr>
              <a:t>GitHub</a:t>
            </a:r>
            <a:r>
              <a:rPr lang="en-US" dirty="0"/>
              <a:t>, </a:t>
            </a:r>
            <a:r>
              <a:rPr lang="en-US" dirty="0">
                <a:hlinkClick r:id="rId6"/>
              </a:rPr>
              <a:t>Octopus Deploy</a:t>
            </a:r>
            <a:r>
              <a:rPr lang="en-US" dirty="0"/>
              <a:t>, </a:t>
            </a:r>
            <a:r>
              <a:rPr lang="en-US" dirty="0">
                <a:hlinkClick r:id="rId7"/>
              </a:rPr>
              <a:t>Kubernetes</a:t>
            </a:r>
            <a:r>
              <a:rPr lang="en-US" dirty="0"/>
              <a:t>, </a:t>
            </a:r>
            <a:r>
              <a:rPr lang="en-US" dirty="0">
                <a:hlinkClick r:id="rId8"/>
              </a:rPr>
              <a:t>Helm</a:t>
            </a:r>
            <a:r>
              <a:rPr lang="en-US" dirty="0"/>
              <a:t>, </a:t>
            </a:r>
            <a:r>
              <a:rPr lang="en-US" dirty="0">
                <a:hlinkClick r:id="rId9"/>
              </a:rPr>
              <a:t>Ansible</a:t>
            </a:r>
            <a:r>
              <a:rPr lang="en-US" dirty="0"/>
              <a:t> (currently 4,289 </a:t>
            </a:r>
            <a:r>
              <a:rPr lang="en-US" dirty="0">
                <a:hlinkClick r:id="rId10"/>
              </a:rPr>
              <a:t>providers</a:t>
            </a:r>
            <a:r>
              <a:rPr lang="en-US" dirty="0"/>
              <a:t>)</a:t>
            </a:r>
          </a:p>
        </p:txBody>
      </p:sp>
      <p:sp>
        <p:nvSpPr>
          <p:cNvPr id="5" name="Text Placeholder 4">
            <a:extLst>
              <a:ext uri="{FF2B5EF4-FFF2-40B4-BE49-F238E27FC236}">
                <a16:creationId xmlns:a16="http://schemas.microsoft.com/office/drawing/2014/main" id="{A11F0E46-73E2-C87C-9D98-F5199234B38E}"/>
              </a:ext>
            </a:extLst>
          </p:cNvPr>
          <p:cNvSpPr>
            <a:spLocks noGrp="1"/>
          </p:cNvSpPr>
          <p:nvPr>
            <p:ph type="body" sz="quarter" idx="3"/>
          </p:nvPr>
        </p:nvSpPr>
        <p:spPr/>
        <p:txBody>
          <a:bodyPr>
            <a:normAutofit/>
          </a:bodyPr>
          <a:lstStyle/>
          <a:p>
            <a:r>
              <a:rPr lang="en-US" dirty="0"/>
              <a:t>Azure/ARM</a:t>
            </a:r>
          </a:p>
        </p:txBody>
      </p:sp>
      <p:sp>
        <p:nvSpPr>
          <p:cNvPr id="6" name="Content Placeholder 5">
            <a:extLst>
              <a:ext uri="{FF2B5EF4-FFF2-40B4-BE49-F238E27FC236}">
                <a16:creationId xmlns:a16="http://schemas.microsoft.com/office/drawing/2014/main" id="{583B587B-CC8C-57E5-DF40-52B599FFA01C}"/>
              </a:ext>
            </a:extLst>
          </p:cNvPr>
          <p:cNvSpPr>
            <a:spLocks noGrp="1"/>
          </p:cNvSpPr>
          <p:nvPr>
            <p:ph sz="quarter" idx="4"/>
          </p:nvPr>
        </p:nvSpPr>
        <p:spPr/>
        <p:txBody>
          <a:bodyPr>
            <a:normAutofit fontScale="92500" lnSpcReduction="10000"/>
          </a:bodyPr>
          <a:lstStyle/>
          <a:p>
            <a:r>
              <a:rPr lang="en-US" dirty="0"/>
              <a:t>Platform: Azure specific</a:t>
            </a:r>
          </a:p>
          <a:p>
            <a:r>
              <a:rPr lang="en-US" dirty="0"/>
              <a:t>Language: Bicep (domain specific)</a:t>
            </a:r>
          </a:p>
          <a:p>
            <a:r>
              <a:rPr lang="en-US" dirty="0"/>
              <a:t>Uses ARM for state of azure resources</a:t>
            </a:r>
          </a:p>
          <a:p>
            <a:endParaRPr lang="en-US" dirty="0"/>
          </a:p>
        </p:txBody>
      </p:sp>
    </p:spTree>
    <p:extLst>
      <p:ext uri="{BB962C8B-B14F-4D97-AF65-F5344CB8AC3E}">
        <p14:creationId xmlns:p14="http://schemas.microsoft.com/office/powerpoint/2010/main" val="25465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5F4AFC7-CA04-EEF6-9CE4-E3DC5FC82920}"/>
              </a:ext>
            </a:extLst>
          </p:cNvPr>
          <p:cNvSpPr>
            <a:spLocks noGrp="1"/>
          </p:cNvSpPr>
          <p:nvPr>
            <p:ph type="title"/>
          </p:nvPr>
        </p:nvSpPr>
        <p:spPr/>
        <p:txBody>
          <a:bodyPr/>
          <a:lstStyle/>
          <a:p>
            <a:r>
              <a:rPr lang="en-US" dirty="0"/>
              <a:t>Terraform features to know</a:t>
            </a:r>
          </a:p>
        </p:txBody>
      </p:sp>
      <p:sp>
        <p:nvSpPr>
          <p:cNvPr id="11" name="Content Placeholder 10">
            <a:extLst>
              <a:ext uri="{FF2B5EF4-FFF2-40B4-BE49-F238E27FC236}">
                <a16:creationId xmlns:a16="http://schemas.microsoft.com/office/drawing/2014/main" id="{BAD22A46-B52E-AA7F-6EAA-2B3A82B8EC0E}"/>
              </a:ext>
            </a:extLst>
          </p:cNvPr>
          <p:cNvSpPr>
            <a:spLocks noGrp="1"/>
          </p:cNvSpPr>
          <p:nvPr>
            <p:ph idx="1"/>
          </p:nvPr>
        </p:nvSpPr>
        <p:spPr/>
        <p:txBody>
          <a:bodyPr/>
          <a:lstStyle/>
          <a:p>
            <a:r>
              <a:rPr lang="en-US" dirty="0"/>
              <a:t>State Files</a:t>
            </a:r>
          </a:p>
          <a:p>
            <a:pPr lvl="1"/>
            <a:r>
              <a:rPr lang="en-US" dirty="0" err="1"/>
              <a:t>TFCloud</a:t>
            </a:r>
            <a:r>
              <a:rPr lang="en-US" dirty="0"/>
              <a:t>, Locally, Cloud (</a:t>
            </a:r>
            <a:r>
              <a:rPr lang="en-US" dirty="0">
                <a:hlinkClick r:id="rId3"/>
              </a:rPr>
              <a:t>Azure</a:t>
            </a:r>
            <a:r>
              <a:rPr lang="en-US" dirty="0"/>
              <a:t>)</a:t>
            </a:r>
          </a:p>
          <a:p>
            <a:r>
              <a:rPr lang="en-US" dirty="0"/>
              <a:t>Providers</a:t>
            </a:r>
          </a:p>
          <a:p>
            <a:pPr lvl="1"/>
            <a:r>
              <a:rPr lang="en-US" dirty="0"/>
              <a:t>Pin provider version</a:t>
            </a:r>
          </a:p>
          <a:p>
            <a:r>
              <a:rPr lang="en-US" dirty="0"/>
              <a:t>Variables and Locals</a:t>
            </a:r>
          </a:p>
          <a:p>
            <a:r>
              <a:rPr lang="en-US" dirty="0">
                <a:hlinkClick r:id="rId4"/>
              </a:rPr>
              <a:t>Navigating Provider Registry</a:t>
            </a:r>
            <a:endParaRPr lang="en-US" dirty="0"/>
          </a:p>
        </p:txBody>
      </p:sp>
    </p:spTree>
    <p:extLst>
      <p:ext uri="{BB962C8B-B14F-4D97-AF65-F5344CB8AC3E}">
        <p14:creationId xmlns:p14="http://schemas.microsoft.com/office/powerpoint/2010/main" val="8646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188-AE8B-CD20-E669-41B85F5A9AAD}"/>
              </a:ext>
            </a:extLst>
          </p:cNvPr>
          <p:cNvSpPr>
            <a:spLocks noGrp="1"/>
          </p:cNvSpPr>
          <p:nvPr>
            <p:ph type="title"/>
          </p:nvPr>
        </p:nvSpPr>
        <p:spPr/>
        <p:txBody>
          <a:bodyPr/>
          <a:lstStyle/>
          <a:p>
            <a:r>
              <a:rPr lang="en-US" dirty="0"/>
              <a:t>Design Patterns for Deployments</a:t>
            </a:r>
          </a:p>
        </p:txBody>
      </p:sp>
      <p:sp>
        <p:nvSpPr>
          <p:cNvPr id="4" name="Text Placeholder 3">
            <a:extLst>
              <a:ext uri="{FF2B5EF4-FFF2-40B4-BE49-F238E27FC236}">
                <a16:creationId xmlns:a16="http://schemas.microsoft.com/office/drawing/2014/main" id="{E0FCCB99-6DD3-5F07-1F00-FD507F37C35D}"/>
              </a:ext>
            </a:extLst>
          </p:cNvPr>
          <p:cNvSpPr>
            <a:spLocks noGrp="1"/>
          </p:cNvSpPr>
          <p:nvPr>
            <p:ph type="body" idx="1"/>
          </p:nvPr>
        </p:nvSpPr>
        <p:spPr/>
        <p:txBody>
          <a:bodyPr/>
          <a:lstStyle/>
          <a:p>
            <a:r>
              <a:rPr lang="en-US" dirty="0"/>
              <a:t>Singleton</a:t>
            </a:r>
          </a:p>
        </p:txBody>
      </p:sp>
      <p:sp>
        <p:nvSpPr>
          <p:cNvPr id="5" name="Content Placeholder 4">
            <a:extLst>
              <a:ext uri="{FF2B5EF4-FFF2-40B4-BE49-F238E27FC236}">
                <a16:creationId xmlns:a16="http://schemas.microsoft.com/office/drawing/2014/main" id="{43D568C6-A174-566B-FB50-6DE42041E0EC}"/>
              </a:ext>
            </a:extLst>
          </p:cNvPr>
          <p:cNvSpPr>
            <a:spLocks noGrp="1"/>
          </p:cNvSpPr>
          <p:nvPr>
            <p:ph sz="half" idx="2"/>
          </p:nvPr>
        </p:nvSpPr>
        <p:spPr/>
        <p:txBody>
          <a:bodyPr>
            <a:normAutofit lnSpcReduction="10000"/>
          </a:bodyPr>
          <a:lstStyle/>
          <a:p>
            <a:r>
              <a:rPr lang="en-US" dirty="0"/>
              <a:t>Most Simplistic</a:t>
            </a:r>
          </a:p>
          <a:p>
            <a:r>
              <a:rPr lang="en-US" dirty="0"/>
              <a:t>Declares a set of resources as singular instances in a system.</a:t>
            </a:r>
          </a:p>
          <a:p>
            <a:r>
              <a:rPr lang="en-US" dirty="0"/>
              <a:t>Deploys all resources with a single command</a:t>
            </a:r>
          </a:p>
          <a:p>
            <a:r>
              <a:rPr lang="en-US" dirty="0"/>
              <a:t>You want to create a single set of resources with fixed desired values.</a:t>
            </a:r>
          </a:p>
        </p:txBody>
      </p:sp>
      <p:sp>
        <p:nvSpPr>
          <p:cNvPr id="6" name="Text Placeholder 5">
            <a:extLst>
              <a:ext uri="{FF2B5EF4-FFF2-40B4-BE49-F238E27FC236}">
                <a16:creationId xmlns:a16="http://schemas.microsoft.com/office/drawing/2014/main" id="{1D474DFE-7DD9-5E40-F542-69930190F48F}"/>
              </a:ext>
            </a:extLst>
          </p:cNvPr>
          <p:cNvSpPr>
            <a:spLocks noGrp="1"/>
          </p:cNvSpPr>
          <p:nvPr>
            <p:ph type="body" sz="quarter" idx="3"/>
          </p:nvPr>
        </p:nvSpPr>
        <p:spPr/>
        <p:txBody>
          <a:bodyPr/>
          <a:lstStyle/>
          <a:p>
            <a:r>
              <a:rPr lang="en-US" dirty="0"/>
              <a:t>Composite</a:t>
            </a:r>
          </a:p>
        </p:txBody>
      </p:sp>
      <p:sp>
        <p:nvSpPr>
          <p:cNvPr id="7" name="Content Placeholder 6">
            <a:extLst>
              <a:ext uri="{FF2B5EF4-FFF2-40B4-BE49-F238E27FC236}">
                <a16:creationId xmlns:a16="http://schemas.microsoft.com/office/drawing/2014/main" id="{9122D165-A07D-89F2-4430-53C23249A7F4}"/>
              </a:ext>
            </a:extLst>
          </p:cNvPr>
          <p:cNvSpPr>
            <a:spLocks noGrp="1"/>
          </p:cNvSpPr>
          <p:nvPr>
            <p:ph sz="quarter" idx="4"/>
          </p:nvPr>
        </p:nvSpPr>
        <p:spPr/>
        <p:txBody>
          <a:bodyPr>
            <a:normAutofit lnSpcReduction="10000"/>
          </a:bodyPr>
          <a:lstStyle/>
          <a:p>
            <a:r>
              <a:rPr lang="en-US" dirty="0"/>
              <a:t>Leverages reusable prebuilt parameterized modules to deploy resources quickly.</a:t>
            </a:r>
          </a:p>
          <a:p>
            <a:r>
              <a:rPr lang="en-US" dirty="0"/>
              <a:t>Custom modules can be leveraged by multiple workflows.</a:t>
            </a:r>
          </a:p>
          <a:p>
            <a:r>
              <a:rPr lang="en-US" dirty="0"/>
              <a:t>Workflows can use versioned modules, and maintainers can update from a single point.</a:t>
            </a:r>
          </a:p>
        </p:txBody>
      </p:sp>
    </p:spTree>
    <p:extLst>
      <p:ext uri="{BB962C8B-B14F-4D97-AF65-F5344CB8AC3E}">
        <p14:creationId xmlns:p14="http://schemas.microsoft.com/office/powerpoint/2010/main" val="29291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52D9-F695-64AD-5725-C46EA17AFC89}"/>
              </a:ext>
            </a:extLst>
          </p:cNvPr>
          <p:cNvSpPr>
            <a:spLocks noGrp="1"/>
          </p:cNvSpPr>
          <p:nvPr>
            <p:ph type="title"/>
          </p:nvPr>
        </p:nvSpPr>
        <p:spPr/>
        <p:txBody>
          <a:bodyPr/>
          <a:lstStyle/>
          <a:p>
            <a:r>
              <a:rPr lang="en-US" dirty="0"/>
              <a:t>Design Patterns for Deployments</a:t>
            </a:r>
          </a:p>
        </p:txBody>
      </p:sp>
      <p:sp>
        <p:nvSpPr>
          <p:cNvPr id="3" name="Text Placeholder 2">
            <a:extLst>
              <a:ext uri="{FF2B5EF4-FFF2-40B4-BE49-F238E27FC236}">
                <a16:creationId xmlns:a16="http://schemas.microsoft.com/office/drawing/2014/main" id="{A9E936C6-B994-AEEC-6736-AE32755D9274}"/>
              </a:ext>
            </a:extLst>
          </p:cNvPr>
          <p:cNvSpPr>
            <a:spLocks noGrp="1"/>
          </p:cNvSpPr>
          <p:nvPr>
            <p:ph type="body" idx="1"/>
          </p:nvPr>
        </p:nvSpPr>
        <p:spPr/>
        <p:txBody>
          <a:bodyPr/>
          <a:lstStyle/>
          <a:p>
            <a:r>
              <a:rPr lang="en-US" dirty="0"/>
              <a:t>Factory</a:t>
            </a:r>
          </a:p>
        </p:txBody>
      </p:sp>
      <p:sp>
        <p:nvSpPr>
          <p:cNvPr id="4" name="Content Placeholder 3">
            <a:extLst>
              <a:ext uri="{FF2B5EF4-FFF2-40B4-BE49-F238E27FC236}">
                <a16:creationId xmlns:a16="http://schemas.microsoft.com/office/drawing/2014/main" id="{06DDFA7D-4700-985C-5724-E935B9DA3D71}"/>
              </a:ext>
            </a:extLst>
          </p:cNvPr>
          <p:cNvSpPr>
            <a:spLocks noGrp="1"/>
          </p:cNvSpPr>
          <p:nvPr>
            <p:ph sz="half" idx="2"/>
          </p:nvPr>
        </p:nvSpPr>
        <p:spPr/>
        <p:txBody>
          <a:bodyPr/>
          <a:lstStyle/>
          <a:p>
            <a:r>
              <a:rPr lang="en-US" dirty="0"/>
              <a:t>Factories let you churn out repeatable sets of resources based on inputs and constraints.</a:t>
            </a:r>
          </a:p>
          <a:p>
            <a:r>
              <a:rPr lang="en-US" dirty="0"/>
              <a:t>Useful for high volume requests.</a:t>
            </a:r>
          </a:p>
          <a:p>
            <a:r>
              <a:rPr lang="en-US" dirty="0"/>
              <a:t>Highly Parameterized, likely called by another function.</a:t>
            </a:r>
          </a:p>
        </p:txBody>
      </p:sp>
      <p:sp>
        <p:nvSpPr>
          <p:cNvPr id="5" name="Text Placeholder 4">
            <a:extLst>
              <a:ext uri="{FF2B5EF4-FFF2-40B4-BE49-F238E27FC236}">
                <a16:creationId xmlns:a16="http://schemas.microsoft.com/office/drawing/2014/main" id="{85141E1A-A19E-8CA8-86CF-8D0C1B92C949}"/>
              </a:ext>
            </a:extLst>
          </p:cNvPr>
          <p:cNvSpPr>
            <a:spLocks noGrp="1"/>
          </p:cNvSpPr>
          <p:nvPr>
            <p:ph type="body" sz="quarter" idx="3"/>
          </p:nvPr>
        </p:nvSpPr>
        <p:spPr/>
        <p:txBody>
          <a:bodyPr/>
          <a:lstStyle/>
          <a:p>
            <a:r>
              <a:rPr lang="en-US" dirty="0"/>
              <a:t>Prototype</a:t>
            </a:r>
          </a:p>
        </p:txBody>
      </p:sp>
      <p:sp>
        <p:nvSpPr>
          <p:cNvPr id="6" name="Content Placeholder 5">
            <a:extLst>
              <a:ext uri="{FF2B5EF4-FFF2-40B4-BE49-F238E27FC236}">
                <a16:creationId xmlns:a16="http://schemas.microsoft.com/office/drawing/2014/main" id="{1FC38A71-C399-7D23-9504-97D5A52ED8AE}"/>
              </a:ext>
            </a:extLst>
          </p:cNvPr>
          <p:cNvSpPr>
            <a:spLocks noGrp="1"/>
          </p:cNvSpPr>
          <p:nvPr>
            <p:ph sz="quarter" idx="4"/>
          </p:nvPr>
        </p:nvSpPr>
        <p:spPr/>
        <p:txBody>
          <a:bodyPr/>
          <a:lstStyle/>
          <a:p>
            <a:r>
              <a:rPr lang="en-US" dirty="0"/>
              <a:t>Export values rather than create resources.</a:t>
            </a:r>
          </a:p>
          <a:p>
            <a:r>
              <a:rPr lang="en-US" dirty="0"/>
              <a:t>Reference Data Resource Outputs.</a:t>
            </a:r>
          </a:p>
          <a:p>
            <a:r>
              <a:rPr lang="en-US" dirty="0"/>
              <a:t>Build complex objects for ingestion downstream.</a:t>
            </a:r>
          </a:p>
        </p:txBody>
      </p:sp>
    </p:spTree>
    <p:extLst>
      <p:ext uri="{BB962C8B-B14F-4D97-AF65-F5344CB8AC3E}">
        <p14:creationId xmlns:p14="http://schemas.microsoft.com/office/powerpoint/2010/main" val="190449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F6A16E-FAEA-80E2-36FB-54FEF206573B}"/>
              </a:ext>
            </a:extLst>
          </p:cNvPr>
          <p:cNvSpPr>
            <a:spLocks noGrp="1"/>
          </p:cNvSpPr>
          <p:nvPr>
            <p:ph type="title"/>
          </p:nvPr>
        </p:nvSpPr>
        <p:spPr/>
        <p:txBody>
          <a:bodyPr/>
          <a:lstStyle/>
          <a:p>
            <a:r>
              <a:rPr lang="en-US" dirty="0"/>
              <a:t>Builder Design Pattern</a:t>
            </a:r>
          </a:p>
        </p:txBody>
      </p:sp>
      <p:pic>
        <p:nvPicPr>
          <p:cNvPr id="17" name="Content Placeholder 16">
            <a:extLst>
              <a:ext uri="{FF2B5EF4-FFF2-40B4-BE49-F238E27FC236}">
                <a16:creationId xmlns:a16="http://schemas.microsoft.com/office/drawing/2014/main" id="{7B924EA2-5E10-CB84-A839-C6A27A7D08EB}"/>
              </a:ext>
            </a:extLst>
          </p:cNvPr>
          <p:cNvPicPr>
            <a:picLocks noGrp="1" noChangeAspect="1"/>
          </p:cNvPicPr>
          <p:nvPr>
            <p:ph idx="1"/>
          </p:nvPr>
        </p:nvPicPr>
        <p:blipFill>
          <a:blip r:embed="rId3"/>
          <a:stretch>
            <a:fillRect/>
          </a:stretch>
        </p:blipFill>
        <p:spPr>
          <a:xfrm>
            <a:off x="5754337" y="1233181"/>
            <a:ext cx="5029902" cy="4382112"/>
          </a:xfrm>
        </p:spPr>
      </p:pic>
      <p:sp>
        <p:nvSpPr>
          <p:cNvPr id="9" name="Text Placeholder 8">
            <a:extLst>
              <a:ext uri="{FF2B5EF4-FFF2-40B4-BE49-F238E27FC236}">
                <a16:creationId xmlns:a16="http://schemas.microsoft.com/office/drawing/2014/main" id="{D893CE1D-1275-8C30-E90F-25EABB6B22D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Most Complex, and powerful, but allows flexibility.</a:t>
            </a:r>
          </a:p>
          <a:p>
            <a:pPr marL="285750" indent="-285750">
              <a:buFont typeface="Arial" panose="020B0604020202020204" pitchFamily="34" charset="0"/>
              <a:buChar char="•"/>
            </a:pPr>
            <a:r>
              <a:rPr lang="en-US" dirty="0"/>
              <a:t>Blend of Composite and Factory with variable configuration based on parameters.</a:t>
            </a:r>
          </a:p>
          <a:p>
            <a:pPr marL="285750" indent="-285750">
              <a:buFont typeface="Arial" panose="020B0604020202020204" pitchFamily="34" charset="0"/>
              <a:buChar char="•"/>
            </a:pPr>
            <a:r>
              <a:rPr lang="en-US" dirty="0"/>
              <a:t>Allows you to scale out highly complex sets of resources for new clients/environments, and lets you manage those clients durably, updating configurations from central modules.</a:t>
            </a:r>
          </a:p>
        </p:txBody>
      </p:sp>
    </p:spTree>
    <p:extLst>
      <p:ext uri="{BB962C8B-B14F-4D97-AF65-F5344CB8AC3E}">
        <p14:creationId xmlns:p14="http://schemas.microsoft.com/office/powerpoint/2010/main" val="298177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648A-ED2C-8240-9D2F-6CD7889D625A}"/>
              </a:ext>
            </a:extLst>
          </p:cNvPr>
          <p:cNvSpPr>
            <a:spLocks noGrp="1"/>
          </p:cNvSpPr>
          <p:nvPr>
            <p:ph type="title"/>
          </p:nvPr>
        </p:nvSpPr>
        <p:spPr>
          <a:xfrm>
            <a:off x="838200" y="365125"/>
            <a:ext cx="5181600" cy="1325563"/>
          </a:xfrm>
        </p:spPr>
        <p:txBody>
          <a:bodyPr/>
          <a:lstStyle/>
          <a:p>
            <a:r>
              <a:rPr lang="en-US" dirty="0"/>
              <a:t>Choosing the right build pattern</a:t>
            </a:r>
          </a:p>
        </p:txBody>
      </p:sp>
      <p:sp>
        <p:nvSpPr>
          <p:cNvPr id="3" name="Content Placeholder 2">
            <a:extLst>
              <a:ext uri="{FF2B5EF4-FFF2-40B4-BE49-F238E27FC236}">
                <a16:creationId xmlns:a16="http://schemas.microsoft.com/office/drawing/2014/main" id="{228F5992-A435-298A-54D1-32F0DB49627A}"/>
              </a:ext>
            </a:extLst>
          </p:cNvPr>
          <p:cNvSpPr>
            <a:spLocks noGrp="1"/>
          </p:cNvSpPr>
          <p:nvPr>
            <p:ph sz="half" idx="1"/>
          </p:nvPr>
        </p:nvSpPr>
        <p:spPr/>
        <p:txBody>
          <a:bodyPr/>
          <a:lstStyle/>
          <a:p>
            <a:r>
              <a:rPr lang="en-US" dirty="0"/>
              <a:t>Considerations: purpose, reuse, update frequency, resource composition.</a:t>
            </a:r>
          </a:p>
          <a:p>
            <a:r>
              <a:rPr lang="en-US" dirty="0"/>
              <a:t>Balance standard attributes with flexibility.</a:t>
            </a:r>
          </a:p>
        </p:txBody>
      </p:sp>
      <p:pic>
        <p:nvPicPr>
          <p:cNvPr id="6" name="Content Placeholder 5" descr="A diagram of a process&#10;&#10;Description automatically generated">
            <a:extLst>
              <a:ext uri="{FF2B5EF4-FFF2-40B4-BE49-F238E27FC236}">
                <a16:creationId xmlns:a16="http://schemas.microsoft.com/office/drawing/2014/main" id="{733E8ADF-44BE-CE92-6420-A6F571BA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7416" y="365125"/>
            <a:ext cx="3669126" cy="5811838"/>
          </a:xfrm>
        </p:spPr>
      </p:pic>
    </p:spTree>
    <p:extLst>
      <p:ext uri="{BB962C8B-B14F-4D97-AF65-F5344CB8AC3E}">
        <p14:creationId xmlns:p14="http://schemas.microsoft.com/office/powerpoint/2010/main" val="24685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1D54-9946-4DBC-5085-B92B17E41271}"/>
              </a:ext>
            </a:extLst>
          </p:cNvPr>
          <p:cNvSpPr>
            <a:spLocks noGrp="1"/>
          </p:cNvSpPr>
          <p:nvPr>
            <p:ph type="title"/>
          </p:nvPr>
        </p:nvSpPr>
        <p:spPr/>
        <p:txBody>
          <a:bodyPr/>
          <a:lstStyle/>
          <a:p>
            <a:r>
              <a:rPr lang="en-US" dirty="0"/>
              <a:t>Recommended Learning Resources</a:t>
            </a:r>
          </a:p>
        </p:txBody>
      </p:sp>
      <p:sp>
        <p:nvSpPr>
          <p:cNvPr id="3" name="Content Placeholder 2">
            <a:extLst>
              <a:ext uri="{FF2B5EF4-FFF2-40B4-BE49-F238E27FC236}">
                <a16:creationId xmlns:a16="http://schemas.microsoft.com/office/drawing/2014/main" id="{367B691A-E45D-72FF-349D-B56131AB6FED}"/>
              </a:ext>
            </a:extLst>
          </p:cNvPr>
          <p:cNvSpPr>
            <a:spLocks noGrp="1"/>
          </p:cNvSpPr>
          <p:nvPr>
            <p:ph idx="1"/>
          </p:nvPr>
        </p:nvSpPr>
        <p:spPr/>
        <p:txBody>
          <a:bodyPr/>
          <a:lstStyle/>
          <a:p>
            <a:r>
              <a:rPr lang="en-US" dirty="0" err="1">
                <a:hlinkClick r:id="rId2"/>
              </a:rPr>
              <a:t>HashiCorp</a:t>
            </a:r>
            <a:r>
              <a:rPr lang="en-US" dirty="0">
                <a:hlinkClick r:id="rId2"/>
              </a:rPr>
              <a:t> Terraform Azure Tutorial</a:t>
            </a:r>
            <a:endParaRPr lang="en-US" dirty="0"/>
          </a:p>
        </p:txBody>
      </p:sp>
    </p:spTree>
    <p:extLst>
      <p:ext uri="{BB962C8B-B14F-4D97-AF65-F5344CB8AC3E}">
        <p14:creationId xmlns:p14="http://schemas.microsoft.com/office/powerpoint/2010/main" val="346054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A8A451842E764FABAFAEC5C3795537" ma:contentTypeVersion="15" ma:contentTypeDescription="Create a new document." ma:contentTypeScope="" ma:versionID="ff513c036fe7f44368879a347d38bf40">
  <xsd:schema xmlns:xsd="http://www.w3.org/2001/XMLSchema" xmlns:xs="http://www.w3.org/2001/XMLSchema" xmlns:p="http://schemas.microsoft.com/office/2006/metadata/properties" xmlns:ns3="cb837b2a-165d-46ec-a28c-42811268f45d" xmlns:ns4="a4569ba3-3b00-4ca7-aa12-73edb6a7195e" targetNamespace="http://schemas.microsoft.com/office/2006/metadata/properties" ma:root="true" ma:fieldsID="c739c5ebd563ea407c15e1be59592248" ns3:_="" ns4:_="">
    <xsd:import namespace="cb837b2a-165d-46ec-a28c-42811268f45d"/>
    <xsd:import namespace="a4569ba3-3b00-4ca7-aa12-73edb6a7195e"/>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GenerationTime" minOccurs="0"/>
                <xsd:element ref="ns3:MediaServiceEventHashCode" minOccurs="0"/>
                <xsd:element ref="ns3:MediaServiceOCR"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837b2a-165d-46ec-a28c-42811268f45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4569ba3-3b00-4ca7-aa12-73edb6a7195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b837b2a-165d-46ec-a28c-42811268f45d" xsi:nil="true"/>
  </documentManagement>
</p:properties>
</file>

<file path=customXml/itemProps1.xml><?xml version="1.0" encoding="utf-8"?>
<ds:datastoreItem xmlns:ds="http://schemas.openxmlformats.org/officeDocument/2006/customXml" ds:itemID="{D9D6C723-02BF-405E-90C0-3281ADBA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837b2a-165d-46ec-a28c-42811268f45d"/>
    <ds:schemaRef ds:uri="a4569ba3-3b00-4ca7-aa12-73edb6a71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CA178-9CF9-4005-97F4-9AF011B56357}">
  <ds:schemaRefs>
    <ds:schemaRef ds:uri="http://schemas.microsoft.com/sharepoint/v3/contenttype/forms"/>
  </ds:schemaRefs>
</ds:datastoreItem>
</file>

<file path=customXml/itemProps3.xml><?xml version="1.0" encoding="utf-8"?>
<ds:datastoreItem xmlns:ds="http://schemas.openxmlformats.org/officeDocument/2006/customXml" ds:itemID="{30B43509-E86D-4D16-A4E1-C4E63AFAF3E6}">
  <ds:schemaRef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dcmitype/"/>
    <ds:schemaRef ds:uri="http://www.w3.org/XML/1998/namespace"/>
    <ds:schemaRef ds:uri="a4569ba3-3b00-4ca7-aa12-73edb6a7195e"/>
    <ds:schemaRef ds:uri="cb837b2a-165d-46ec-a28c-42811268f45d"/>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7240</TotalTime>
  <Words>1069</Words>
  <Application>Microsoft Office PowerPoint</Application>
  <PresentationFormat>Widescreen</PresentationFormat>
  <Paragraphs>99</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Terraform Tech Talk</vt:lpstr>
      <vt:lpstr>Infrastructure as Code</vt:lpstr>
      <vt:lpstr>Terraform Benefits by comparison</vt:lpstr>
      <vt:lpstr>Terraform features to know</vt:lpstr>
      <vt:lpstr>Design Patterns for Deployments</vt:lpstr>
      <vt:lpstr>Design Patterns for Deployments</vt:lpstr>
      <vt:lpstr>Builder Design Pattern</vt:lpstr>
      <vt:lpstr>Choosing the right build pattern</vt:lpstr>
      <vt:lpstr>Recommended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Connelly</dc:creator>
  <cp:lastModifiedBy>Sean Connelly</cp:lastModifiedBy>
  <cp:revision>1</cp:revision>
  <dcterms:created xsi:type="dcterms:W3CDTF">2024-06-26T20:00:42Z</dcterms:created>
  <dcterms:modified xsi:type="dcterms:W3CDTF">2024-07-01T20:41:02Z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0x01010083A8A451842E764FABAFAEC5C3795537</vt:lpwstr>
  </property>
</Properties>
</file>