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1652" r:id="rId2"/>
    <p:sldId id="1800" r:id="rId3"/>
    <p:sldId id="1740" r:id="rId4"/>
    <p:sldId id="1777" r:id="rId5"/>
    <p:sldId id="1778" r:id="rId6"/>
    <p:sldId id="1780" r:id="rId7"/>
    <p:sldId id="1782" r:id="rId8"/>
    <p:sldId id="1783" r:id="rId9"/>
    <p:sldId id="1785" r:id="rId10"/>
    <p:sldId id="1786" r:id="rId11"/>
    <p:sldId id="1787" r:id="rId12"/>
    <p:sldId id="1788" r:id="rId13"/>
    <p:sldId id="1789" r:id="rId14"/>
    <p:sldId id="1790" r:id="rId15"/>
    <p:sldId id="1791" r:id="rId16"/>
    <p:sldId id="1792" r:id="rId17"/>
    <p:sldId id="1793" r:id="rId18"/>
    <p:sldId id="1795" r:id="rId19"/>
    <p:sldId id="1794" r:id="rId20"/>
    <p:sldId id="1796" r:id="rId21"/>
    <p:sldId id="1797" r:id="rId22"/>
    <p:sldId id="1798" r:id="rId23"/>
    <p:sldId id="1799" r:id="rId24"/>
    <p:sldId id="515" r:id="rId25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17">
          <p15:clr>
            <a:srgbClr val="A4A3A4"/>
          </p15:clr>
        </p15:guide>
        <p15:guide id="2" orient="horz" pos="2320">
          <p15:clr>
            <a:srgbClr val="A4A3A4"/>
          </p15:clr>
        </p15:guide>
        <p15:guide id="3" pos="26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97">
          <p15:clr>
            <a:srgbClr val="A4A3A4"/>
          </p15:clr>
        </p15:guide>
        <p15:guide id="2" pos="196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6016"/>
    <a:srgbClr val="00B0F0"/>
    <a:srgbClr val="92D050"/>
    <a:srgbClr val="FF6600"/>
    <a:srgbClr val="FF0000"/>
    <a:srgbClr val="FFC000"/>
    <a:srgbClr val="EB2403"/>
    <a:srgbClr val="E60D08"/>
    <a:srgbClr val="ED4511"/>
    <a:srgbClr val="E63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4472" autoAdjust="0"/>
  </p:normalViewPr>
  <p:slideViewPr>
    <p:cSldViewPr>
      <p:cViewPr varScale="1">
        <p:scale>
          <a:sx n="87" d="100"/>
          <a:sy n="87" d="100"/>
        </p:scale>
        <p:origin x="942" y="90"/>
      </p:cViewPr>
      <p:guideLst>
        <p:guide orient="horz" pos="1517"/>
        <p:guide orient="horz" pos="2320"/>
        <p:guide pos="26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10" y="-84"/>
      </p:cViewPr>
      <p:guideLst>
        <p:guide orient="horz" pos="2697"/>
        <p:guide pos="196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各位同学好，这个月的课程我们要学习的是电子商城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本单元的课程是电子商务运营模式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业务场景里</a:t>
            </a:r>
            <a:r>
              <a:rPr lang="en-US" altLang="zh-CN" dirty="0"/>
              <a:t>SKU</a:t>
            </a:r>
            <a:r>
              <a:rPr lang="zh-CN" altLang="en-US" dirty="0"/>
              <a:t>的产生背景及优势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115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首先说下</a:t>
            </a:r>
            <a:r>
              <a:rPr lang="en-US" altLang="zh-CN" dirty="0"/>
              <a:t>SKU</a:t>
            </a:r>
            <a:r>
              <a:rPr lang="zh-CN" altLang="en-US" dirty="0"/>
              <a:t>的概念。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业务场景里</a:t>
            </a:r>
            <a:r>
              <a:rPr lang="en-US" altLang="zh-CN" dirty="0"/>
              <a:t>SKU</a:t>
            </a:r>
            <a:r>
              <a:rPr lang="zh-CN" altLang="en-US" dirty="0"/>
              <a:t>的产生背景及优势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类目：现实社会内对物品的总体分类，规格属性；不同类目有不同的属性信息，例如 服装 的规格属性有：颜色，尺码等。</a:t>
            </a:r>
            <a:endParaRPr lang="en-US" altLang="zh-CN" dirty="0"/>
          </a:p>
          <a:p>
            <a:r>
              <a:rPr lang="zh-CN" altLang="en-US" dirty="0"/>
              <a:t>商品：对应一个产品。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类目，规格属性，商品 三个实体，商品</a:t>
            </a:r>
            <a:r>
              <a:rPr lang="en-US" altLang="zh-CN" dirty="0"/>
              <a:t>+</a:t>
            </a:r>
            <a:r>
              <a:rPr lang="zh-CN" altLang="en-US" dirty="0"/>
              <a:t>属性</a:t>
            </a:r>
            <a:r>
              <a:rPr lang="en-US" altLang="zh-CN" dirty="0"/>
              <a:t>=</a:t>
            </a:r>
            <a:r>
              <a:rPr lang="zh-CN" altLang="en-US" dirty="0"/>
              <a:t>商品属性值表，商品</a:t>
            </a:r>
            <a:r>
              <a:rPr lang="en-US" altLang="zh-CN" dirty="0"/>
              <a:t>SKU</a:t>
            </a:r>
            <a:r>
              <a:rPr lang="zh-CN" altLang="en-US" dirty="0"/>
              <a:t>存储</a:t>
            </a:r>
            <a:r>
              <a:rPr lang="en-US" altLang="zh-CN" dirty="0"/>
              <a:t>: </a:t>
            </a:r>
            <a:r>
              <a:rPr lang="zh-CN" altLang="en-US" dirty="0"/>
              <a:t>商品与属性值组合</a:t>
            </a: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 userDrawn="1"/>
        </p:nvSpPr>
        <p:spPr bwMode="auto">
          <a:xfrm>
            <a:off x="1671638" y="951313"/>
            <a:ext cx="0" cy="419219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835696" y="843559"/>
            <a:ext cx="6984776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07504" y="843558"/>
            <a:ext cx="14401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0" rIns="134463" bIns="107570" numCol="1" spcCol="0" rtlCol="0" fromWordArt="0" anchor="t" anchorCtr="0" forceAA="0" compatLnSpc="1">
            <a:noAutofit/>
          </a:bodyPr>
          <a:lstStyle/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首页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683568" y="2283718"/>
            <a:ext cx="7776864" cy="5940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3082826"/>
            <a:ext cx="9155113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2442815" y="3962401"/>
            <a:ext cx="4289425" cy="359569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2442812" y="3507854"/>
            <a:ext cx="426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深入浅出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PHP》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八维教育研究院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 userDrawn="1"/>
        </p:nvSpPr>
        <p:spPr>
          <a:xfrm rot="12469045">
            <a:off x="334249" y="3241580"/>
            <a:ext cx="279481" cy="23338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 userDrawn="1"/>
        </p:nvSpPr>
        <p:spPr>
          <a:xfrm rot="1434793">
            <a:off x="2559356" y="1889566"/>
            <a:ext cx="279481" cy="22470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991410"/>
            <a:ext cx="9144000" cy="13668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4358" y="2164378"/>
            <a:ext cx="6008712" cy="633088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rgbClr val="32323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84969" y="2787774"/>
            <a:ext cx="5991487" cy="44539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平行四边形 7"/>
          <p:cNvSpPr/>
          <p:nvPr userDrawn="1"/>
        </p:nvSpPr>
        <p:spPr>
          <a:xfrm>
            <a:off x="539552" y="1851670"/>
            <a:ext cx="2088232" cy="1673548"/>
          </a:xfrm>
          <a:prstGeom prst="parallelogram">
            <a:avLst>
              <a:gd name="adj" fmla="val 42998"/>
            </a:avLst>
          </a:prstGeom>
          <a:solidFill>
            <a:srgbClr val="005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3341752" y="1376610"/>
            <a:ext cx="465956" cy="465956"/>
            <a:chOff x="5496666" y="2998573"/>
            <a:chExt cx="465956" cy="465956"/>
          </a:xfrm>
        </p:grpSpPr>
        <p:sp>
          <p:nvSpPr>
            <p:cNvPr id="15" name="椭圆 14"/>
            <p:cNvSpPr/>
            <p:nvPr userDrawn="1"/>
          </p:nvSpPr>
          <p:spPr>
            <a:xfrm>
              <a:off x="5496666" y="2998573"/>
              <a:ext cx="465956" cy="4659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Freeform 47"/>
            <p:cNvSpPr>
              <a:spLocks noEditPoints="1"/>
            </p:cNvSpPr>
            <p:nvPr userDrawn="1"/>
          </p:nvSpPr>
          <p:spPr bwMode="auto">
            <a:xfrm>
              <a:off x="5563581" y="3138960"/>
              <a:ext cx="332844" cy="277943"/>
            </a:xfrm>
            <a:custGeom>
              <a:avLst/>
              <a:gdLst>
                <a:gd name="T0" fmla="*/ 328 w 328"/>
                <a:gd name="T1" fmla="*/ 42 h 274"/>
                <a:gd name="T2" fmla="*/ 163 w 328"/>
                <a:gd name="T3" fmla="*/ 0 h 274"/>
                <a:gd name="T4" fmla="*/ 0 w 328"/>
                <a:gd name="T5" fmla="*/ 42 h 274"/>
                <a:gd name="T6" fmla="*/ 1 w 328"/>
                <a:gd name="T7" fmla="*/ 53 h 274"/>
                <a:gd name="T8" fmla="*/ 66 w 328"/>
                <a:gd name="T9" fmla="*/ 70 h 274"/>
                <a:gd name="T10" fmla="*/ 66 w 328"/>
                <a:gd name="T11" fmla="*/ 150 h 274"/>
                <a:gd name="T12" fmla="*/ 160 w 328"/>
                <a:gd name="T13" fmla="*/ 197 h 274"/>
                <a:gd name="T14" fmla="*/ 261 w 328"/>
                <a:gd name="T15" fmla="*/ 150 h 274"/>
                <a:gd name="T16" fmla="*/ 262 w 328"/>
                <a:gd name="T17" fmla="*/ 71 h 274"/>
                <a:gd name="T18" fmla="*/ 266 w 328"/>
                <a:gd name="T19" fmla="*/ 70 h 274"/>
                <a:gd name="T20" fmla="*/ 272 w 328"/>
                <a:gd name="T21" fmla="*/ 134 h 274"/>
                <a:gd name="T22" fmla="*/ 269 w 328"/>
                <a:gd name="T23" fmla="*/ 204 h 274"/>
                <a:gd name="T24" fmla="*/ 258 w 328"/>
                <a:gd name="T25" fmla="*/ 216 h 274"/>
                <a:gd name="T26" fmla="*/ 267 w 328"/>
                <a:gd name="T27" fmla="*/ 228 h 274"/>
                <a:gd name="T28" fmla="*/ 252 w 328"/>
                <a:gd name="T29" fmla="*/ 272 h 274"/>
                <a:gd name="T30" fmla="*/ 256 w 328"/>
                <a:gd name="T31" fmla="*/ 273 h 274"/>
                <a:gd name="T32" fmla="*/ 263 w 328"/>
                <a:gd name="T33" fmla="*/ 256 h 274"/>
                <a:gd name="T34" fmla="*/ 259 w 328"/>
                <a:gd name="T35" fmla="*/ 273 h 274"/>
                <a:gd name="T36" fmla="*/ 264 w 328"/>
                <a:gd name="T37" fmla="*/ 274 h 274"/>
                <a:gd name="T38" fmla="*/ 266 w 328"/>
                <a:gd name="T39" fmla="*/ 261 h 274"/>
                <a:gd name="T40" fmla="*/ 267 w 328"/>
                <a:gd name="T41" fmla="*/ 274 h 274"/>
                <a:gd name="T42" fmla="*/ 272 w 328"/>
                <a:gd name="T43" fmla="*/ 274 h 274"/>
                <a:gd name="T44" fmla="*/ 272 w 328"/>
                <a:gd name="T45" fmla="*/ 261 h 274"/>
                <a:gd name="T46" fmla="*/ 274 w 328"/>
                <a:gd name="T47" fmla="*/ 274 h 274"/>
                <a:gd name="T48" fmla="*/ 278 w 328"/>
                <a:gd name="T49" fmla="*/ 274 h 274"/>
                <a:gd name="T50" fmla="*/ 276 w 328"/>
                <a:gd name="T51" fmla="*/ 259 h 274"/>
                <a:gd name="T52" fmla="*/ 281 w 328"/>
                <a:gd name="T53" fmla="*/ 273 h 274"/>
                <a:gd name="T54" fmla="*/ 284 w 328"/>
                <a:gd name="T55" fmla="*/ 272 h 274"/>
                <a:gd name="T56" fmla="*/ 274 w 328"/>
                <a:gd name="T57" fmla="*/ 228 h 274"/>
                <a:gd name="T58" fmla="*/ 283 w 328"/>
                <a:gd name="T59" fmla="*/ 216 h 274"/>
                <a:gd name="T60" fmla="*/ 274 w 328"/>
                <a:gd name="T61" fmla="*/ 204 h 274"/>
                <a:gd name="T62" fmla="*/ 277 w 328"/>
                <a:gd name="T63" fmla="*/ 134 h 274"/>
                <a:gd name="T64" fmla="*/ 271 w 328"/>
                <a:gd name="T65" fmla="*/ 68 h 274"/>
                <a:gd name="T66" fmla="*/ 327 w 328"/>
                <a:gd name="T67" fmla="*/ 54 h 274"/>
                <a:gd name="T68" fmla="*/ 328 w 328"/>
                <a:gd name="T69" fmla="*/ 42 h 274"/>
                <a:gd name="T70" fmla="*/ 162 w 328"/>
                <a:gd name="T71" fmla="*/ 57 h 274"/>
                <a:gd name="T72" fmla="*/ 66 w 328"/>
                <a:gd name="T73" fmla="*/ 40 h 274"/>
                <a:gd name="T74" fmla="*/ 162 w 328"/>
                <a:gd name="T75" fmla="*/ 23 h 274"/>
                <a:gd name="T76" fmla="*/ 258 w 328"/>
                <a:gd name="T77" fmla="*/ 40 h 274"/>
                <a:gd name="T78" fmla="*/ 162 w 328"/>
                <a:gd name="T79" fmla="*/ 57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8" h="274">
                  <a:moveTo>
                    <a:pt x="328" y="42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6" y="150"/>
                    <a:pt x="66" y="150"/>
                    <a:pt x="66" y="150"/>
                  </a:cubicBezTo>
                  <a:cubicBezTo>
                    <a:pt x="80" y="195"/>
                    <a:pt x="160" y="197"/>
                    <a:pt x="160" y="197"/>
                  </a:cubicBezTo>
                  <a:cubicBezTo>
                    <a:pt x="253" y="196"/>
                    <a:pt x="261" y="150"/>
                    <a:pt x="261" y="150"/>
                  </a:cubicBezTo>
                  <a:cubicBezTo>
                    <a:pt x="262" y="71"/>
                    <a:pt x="262" y="71"/>
                    <a:pt x="262" y="71"/>
                  </a:cubicBezTo>
                  <a:cubicBezTo>
                    <a:pt x="266" y="70"/>
                    <a:pt x="266" y="70"/>
                    <a:pt x="266" y="70"/>
                  </a:cubicBezTo>
                  <a:cubicBezTo>
                    <a:pt x="270" y="80"/>
                    <a:pt x="274" y="99"/>
                    <a:pt x="272" y="134"/>
                  </a:cubicBezTo>
                  <a:cubicBezTo>
                    <a:pt x="269" y="182"/>
                    <a:pt x="268" y="196"/>
                    <a:pt x="269" y="204"/>
                  </a:cubicBezTo>
                  <a:cubicBezTo>
                    <a:pt x="263" y="204"/>
                    <a:pt x="258" y="210"/>
                    <a:pt x="258" y="216"/>
                  </a:cubicBezTo>
                  <a:cubicBezTo>
                    <a:pt x="258" y="222"/>
                    <a:pt x="262" y="226"/>
                    <a:pt x="267" y="228"/>
                  </a:cubicBezTo>
                  <a:cubicBezTo>
                    <a:pt x="266" y="234"/>
                    <a:pt x="261" y="251"/>
                    <a:pt x="252" y="272"/>
                  </a:cubicBezTo>
                  <a:cubicBezTo>
                    <a:pt x="256" y="273"/>
                    <a:pt x="256" y="273"/>
                    <a:pt x="256" y="273"/>
                  </a:cubicBezTo>
                  <a:cubicBezTo>
                    <a:pt x="256" y="273"/>
                    <a:pt x="262" y="260"/>
                    <a:pt x="263" y="256"/>
                  </a:cubicBezTo>
                  <a:cubicBezTo>
                    <a:pt x="262" y="259"/>
                    <a:pt x="260" y="272"/>
                    <a:pt x="259" y="273"/>
                  </a:cubicBezTo>
                  <a:cubicBezTo>
                    <a:pt x="264" y="274"/>
                    <a:pt x="264" y="274"/>
                    <a:pt x="264" y="274"/>
                  </a:cubicBezTo>
                  <a:cubicBezTo>
                    <a:pt x="264" y="274"/>
                    <a:pt x="267" y="263"/>
                    <a:pt x="266" y="261"/>
                  </a:cubicBezTo>
                  <a:cubicBezTo>
                    <a:pt x="266" y="261"/>
                    <a:pt x="267" y="273"/>
                    <a:pt x="267" y="274"/>
                  </a:cubicBezTo>
                  <a:cubicBezTo>
                    <a:pt x="272" y="274"/>
                    <a:pt x="272" y="274"/>
                    <a:pt x="272" y="274"/>
                  </a:cubicBezTo>
                  <a:cubicBezTo>
                    <a:pt x="272" y="274"/>
                    <a:pt x="271" y="263"/>
                    <a:pt x="272" y="261"/>
                  </a:cubicBezTo>
                  <a:cubicBezTo>
                    <a:pt x="272" y="261"/>
                    <a:pt x="274" y="268"/>
                    <a:pt x="274" y="274"/>
                  </a:cubicBezTo>
                  <a:cubicBezTo>
                    <a:pt x="278" y="274"/>
                    <a:pt x="278" y="274"/>
                    <a:pt x="278" y="274"/>
                  </a:cubicBezTo>
                  <a:cubicBezTo>
                    <a:pt x="278" y="274"/>
                    <a:pt x="277" y="261"/>
                    <a:pt x="276" y="259"/>
                  </a:cubicBezTo>
                  <a:cubicBezTo>
                    <a:pt x="276" y="259"/>
                    <a:pt x="280" y="266"/>
                    <a:pt x="281" y="273"/>
                  </a:cubicBezTo>
                  <a:cubicBezTo>
                    <a:pt x="284" y="272"/>
                    <a:pt x="284" y="272"/>
                    <a:pt x="284" y="272"/>
                  </a:cubicBezTo>
                  <a:cubicBezTo>
                    <a:pt x="284" y="272"/>
                    <a:pt x="277" y="237"/>
                    <a:pt x="274" y="228"/>
                  </a:cubicBezTo>
                  <a:cubicBezTo>
                    <a:pt x="279" y="226"/>
                    <a:pt x="283" y="221"/>
                    <a:pt x="283" y="216"/>
                  </a:cubicBezTo>
                  <a:cubicBezTo>
                    <a:pt x="283" y="210"/>
                    <a:pt x="279" y="205"/>
                    <a:pt x="274" y="204"/>
                  </a:cubicBezTo>
                  <a:cubicBezTo>
                    <a:pt x="274" y="196"/>
                    <a:pt x="274" y="183"/>
                    <a:pt x="277" y="134"/>
                  </a:cubicBezTo>
                  <a:cubicBezTo>
                    <a:pt x="279" y="105"/>
                    <a:pt x="277" y="83"/>
                    <a:pt x="271" y="68"/>
                  </a:cubicBezTo>
                  <a:cubicBezTo>
                    <a:pt x="327" y="54"/>
                    <a:pt x="327" y="54"/>
                    <a:pt x="327" y="54"/>
                  </a:cubicBezTo>
                  <a:lnTo>
                    <a:pt x="328" y="42"/>
                  </a:lnTo>
                  <a:close/>
                  <a:moveTo>
                    <a:pt x="162" y="57"/>
                  </a:moveTo>
                  <a:cubicBezTo>
                    <a:pt x="109" y="57"/>
                    <a:pt x="66" y="50"/>
                    <a:pt x="66" y="40"/>
                  </a:cubicBezTo>
                  <a:cubicBezTo>
                    <a:pt x="66" y="30"/>
                    <a:pt x="109" y="23"/>
                    <a:pt x="162" y="23"/>
                  </a:cubicBezTo>
                  <a:cubicBezTo>
                    <a:pt x="215" y="23"/>
                    <a:pt x="258" y="30"/>
                    <a:pt x="258" y="40"/>
                  </a:cubicBezTo>
                  <a:cubicBezTo>
                    <a:pt x="258" y="50"/>
                    <a:pt x="215" y="57"/>
                    <a:pt x="162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2" tIns="34287" rIns="68572" bIns="3428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67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4001262" y="1376610"/>
            <a:ext cx="465956" cy="465956"/>
            <a:chOff x="6156176" y="2998573"/>
            <a:chExt cx="465956" cy="465956"/>
          </a:xfrm>
        </p:grpSpPr>
        <p:sp>
          <p:nvSpPr>
            <p:cNvPr id="18" name="椭圆 17"/>
            <p:cNvSpPr/>
            <p:nvPr userDrawn="1"/>
          </p:nvSpPr>
          <p:spPr>
            <a:xfrm>
              <a:off x="6156176" y="2998573"/>
              <a:ext cx="465956" cy="46595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36"/>
            <p:cNvSpPr>
              <a:spLocks noEditPoints="1"/>
            </p:cNvSpPr>
            <p:nvPr userDrawn="1"/>
          </p:nvSpPr>
          <p:spPr bwMode="auto">
            <a:xfrm>
              <a:off x="6291811" y="3093609"/>
              <a:ext cx="198896" cy="296993"/>
            </a:xfrm>
            <a:custGeom>
              <a:avLst/>
              <a:gdLst>
                <a:gd name="T0" fmla="*/ 93 w 187"/>
                <a:gd name="T1" fmla="*/ 1 h 279"/>
                <a:gd name="T2" fmla="*/ 18 w 187"/>
                <a:gd name="T3" fmla="*/ 38 h 279"/>
                <a:gd name="T4" fmla="*/ 2 w 187"/>
                <a:gd name="T5" fmla="*/ 103 h 279"/>
                <a:gd name="T6" fmla="*/ 27 w 187"/>
                <a:gd name="T7" fmla="*/ 158 h 279"/>
                <a:gd name="T8" fmla="*/ 27 w 187"/>
                <a:gd name="T9" fmla="*/ 158 h 279"/>
                <a:gd name="T10" fmla="*/ 42 w 187"/>
                <a:gd name="T11" fmla="*/ 204 h 279"/>
                <a:gd name="T12" fmla="*/ 51 w 187"/>
                <a:gd name="T13" fmla="*/ 269 h 279"/>
                <a:gd name="T14" fmla="*/ 55 w 187"/>
                <a:gd name="T15" fmla="*/ 273 h 279"/>
                <a:gd name="T16" fmla="*/ 91 w 187"/>
                <a:gd name="T17" fmla="*/ 279 h 279"/>
                <a:gd name="T18" fmla="*/ 134 w 187"/>
                <a:gd name="T19" fmla="*/ 271 h 279"/>
                <a:gd name="T20" fmla="*/ 144 w 187"/>
                <a:gd name="T21" fmla="*/ 246 h 279"/>
                <a:gd name="T22" fmla="*/ 149 w 187"/>
                <a:gd name="T23" fmla="*/ 184 h 279"/>
                <a:gd name="T24" fmla="*/ 160 w 187"/>
                <a:gd name="T25" fmla="*/ 156 h 279"/>
                <a:gd name="T26" fmla="*/ 176 w 187"/>
                <a:gd name="T27" fmla="*/ 127 h 279"/>
                <a:gd name="T28" fmla="*/ 185 w 187"/>
                <a:gd name="T29" fmla="*/ 70 h 279"/>
                <a:gd name="T30" fmla="*/ 94 w 187"/>
                <a:gd name="T31" fmla="*/ 1 h 279"/>
                <a:gd name="T32" fmla="*/ 164 w 187"/>
                <a:gd name="T33" fmla="*/ 74 h 279"/>
                <a:gd name="T34" fmla="*/ 130 w 187"/>
                <a:gd name="T35" fmla="*/ 169 h 279"/>
                <a:gd name="T36" fmla="*/ 127 w 187"/>
                <a:gd name="T37" fmla="*/ 184 h 279"/>
                <a:gd name="T38" fmla="*/ 125 w 187"/>
                <a:gd name="T39" fmla="*/ 193 h 279"/>
                <a:gd name="T40" fmla="*/ 103 w 187"/>
                <a:gd name="T41" fmla="*/ 199 h 279"/>
                <a:gd name="T42" fmla="*/ 101 w 187"/>
                <a:gd name="T43" fmla="*/ 148 h 279"/>
                <a:gd name="T44" fmla="*/ 125 w 187"/>
                <a:gd name="T45" fmla="*/ 71 h 279"/>
                <a:gd name="T46" fmla="*/ 112 w 187"/>
                <a:gd name="T47" fmla="*/ 65 h 279"/>
                <a:gd name="T48" fmla="*/ 99 w 187"/>
                <a:gd name="T49" fmla="*/ 66 h 279"/>
                <a:gd name="T50" fmla="*/ 75 w 187"/>
                <a:gd name="T51" fmla="*/ 68 h 279"/>
                <a:gd name="T52" fmla="*/ 66 w 187"/>
                <a:gd name="T53" fmla="*/ 69 h 279"/>
                <a:gd name="T54" fmla="*/ 52 w 187"/>
                <a:gd name="T55" fmla="*/ 77 h 279"/>
                <a:gd name="T56" fmla="*/ 83 w 187"/>
                <a:gd name="T57" fmla="*/ 153 h 279"/>
                <a:gd name="T58" fmla="*/ 65 w 187"/>
                <a:gd name="T59" fmla="*/ 198 h 279"/>
                <a:gd name="T60" fmla="*/ 62 w 187"/>
                <a:gd name="T61" fmla="*/ 194 h 279"/>
                <a:gd name="T62" fmla="*/ 60 w 187"/>
                <a:gd name="T63" fmla="*/ 185 h 279"/>
                <a:gd name="T64" fmla="*/ 57 w 187"/>
                <a:gd name="T65" fmla="*/ 170 h 279"/>
                <a:gd name="T66" fmla="*/ 31 w 187"/>
                <a:gd name="T67" fmla="*/ 122 h 279"/>
                <a:gd name="T68" fmla="*/ 23 w 187"/>
                <a:gd name="T69" fmla="*/ 76 h 279"/>
                <a:gd name="T70" fmla="*/ 36 w 187"/>
                <a:gd name="T71" fmla="*/ 47 h 279"/>
                <a:gd name="T72" fmla="*/ 93 w 187"/>
                <a:gd name="T73" fmla="*/ 20 h 279"/>
                <a:gd name="T74" fmla="*/ 93 w 187"/>
                <a:gd name="T75" fmla="*/ 19 h 279"/>
                <a:gd name="T76" fmla="*/ 150 w 187"/>
                <a:gd name="T77" fmla="*/ 45 h 279"/>
                <a:gd name="T78" fmla="*/ 72 w 187"/>
                <a:gd name="T79" fmla="*/ 71 h 279"/>
                <a:gd name="T80" fmla="*/ 80 w 187"/>
                <a:gd name="T81" fmla="*/ 76 h 279"/>
                <a:gd name="T82" fmla="*/ 83 w 187"/>
                <a:gd name="T83" fmla="*/ 69 h 279"/>
                <a:gd name="T84" fmla="*/ 91 w 187"/>
                <a:gd name="T85" fmla="*/ 69 h 279"/>
                <a:gd name="T86" fmla="*/ 95 w 187"/>
                <a:gd name="T87" fmla="*/ 69 h 279"/>
                <a:gd name="T88" fmla="*/ 98 w 187"/>
                <a:gd name="T89" fmla="*/ 79 h 279"/>
                <a:gd name="T90" fmla="*/ 103 w 187"/>
                <a:gd name="T91" fmla="*/ 77 h 279"/>
                <a:gd name="T92" fmla="*/ 116 w 187"/>
                <a:gd name="T93" fmla="*/ 78 h 279"/>
                <a:gd name="T94" fmla="*/ 63 w 187"/>
                <a:gd name="T95" fmla="*/ 80 h 279"/>
                <a:gd name="T96" fmla="*/ 72 w 187"/>
                <a:gd name="T97" fmla="*/ 71 h 279"/>
                <a:gd name="T98" fmla="*/ 114 w 187"/>
                <a:gd name="T99" fmla="*/ 71 h 279"/>
                <a:gd name="T100" fmla="*/ 115 w 187"/>
                <a:gd name="T101" fmla="*/ 69 h 279"/>
                <a:gd name="T102" fmla="*/ 107 w 187"/>
                <a:gd name="T103" fmla="*/ 68 h 279"/>
                <a:gd name="T104" fmla="*/ 103 w 187"/>
                <a:gd name="T105" fmla="*/ 69 h 279"/>
                <a:gd name="T106" fmla="*/ 62 w 187"/>
                <a:gd name="T107" fmla="*/ 77 h 279"/>
                <a:gd name="T108" fmla="*/ 62 w 187"/>
                <a:gd name="T109" fmla="*/ 77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7" h="279">
                  <a:moveTo>
                    <a:pt x="94" y="1"/>
                  </a:moveTo>
                  <a:cubicBezTo>
                    <a:pt x="93" y="1"/>
                    <a:pt x="93" y="1"/>
                    <a:pt x="93" y="1"/>
                  </a:cubicBezTo>
                  <a:cubicBezTo>
                    <a:pt x="93" y="1"/>
                    <a:pt x="93" y="1"/>
                    <a:pt x="92" y="1"/>
                  </a:cubicBezTo>
                  <a:cubicBezTo>
                    <a:pt x="53" y="2"/>
                    <a:pt x="30" y="21"/>
                    <a:pt x="18" y="38"/>
                  </a:cubicBezTo>
                  <a:cubicBezTo>
                    <a:pt x="6" y="54"/>
                    <a:pt x="2" y="71"/>
                    <a:pt x="2" y="73"/>
                  </a:cubicBezTo>
                  <a:cubicBezTo>
                    <a:pt x="0" y="82"/>
                    <a:pt x="0" y="92"/>
                    <a:pt x="2" y="103"/>
                  </a:cubicBezTo>
                  <a:cubicBezTo>
                    <a:pt x="4" y="112"/>
                    <a:pt x="7" y="121"/>
                    <a:pt x="11" y="130"/>
                  </a:cubicBezTo>
                  <a:cubicBezTo>
                    <a:pt x="18" y="146"/>
                    <a:pt x="26" y="157"/>
                    <a:pt x="27" y="158"/>
                  </a:cubicBezTo>
                  <a:cubicBezTo>
                    <a:pt x="27" y="158"/>
                    <a:pt x="27" y="158"/>
                    <a:pt x="27" y="158"/>
                  </a:cubicBezTo>
                  <a:cubicBezTo>
                    <a:pt x="27" y="158"/>
                    <a:pt x="27" y="158"/>
                    <a:pt x="27" y="158"/>
                  </a:cubicBezTo>
                  <a:cubicBezTo>
                    <a:pt x="34" y="166"/>
                    <a:pt x="37" y="180"/>
                    <a:pt x="37" y="185"/>
                  </a:cubicBezTo>
                  <a:cubicBezTo>
                    <a:pt x="37" y="193"/>
                    <a:pt x="40" y="200"/>
                    <a:pt x="42" y="204"/>
                  </a:cubicBezTo>
                  <a:cubicBezTo>
                    <a:pt x="41" y="222"/>
                    <a:pt x="41" y="236"/>
                    <a:pt x="43" y="248"/>
                  </a:cubicBezTo>
                  <a:cubicBezTo>
                    <a:pt x="45" y="257"/>
                    <a:pt x="47" y="265"/>
                    <a:pt x="51" y="269"/>
                  </a:cubicBezTo>
                  <a:cubicBezTo>
                    <a:pt x="52" y="272"/>
                    <a:pt x="52" y="272"/>
                    <a:pt x="52" y="272"/>
                  </a:cubicBezTo>
                  <a:cubicBezTo>
                    <a:pt x="55" y="273"/>
                    <a:pt x="55" y="273"/>
                    <a:pt x="55" y="273"/>
                  </a:cubicBezTo>
                  <a:cubicBezTo>
                    <a:pt x="61" y="275"/>
                    <a:pt x="73" y="279"/>
                    <a:pt x="91" y="279"/>
                  </a:cubicBezTo>
                  <a:cubicBezTo>
                    <a:pt x="91" y="279"/>
                    <a:pt x="91" y="279"/>
                    <a:pt x="91" y="279"/>
                  </a:cubicBezTo>
                  <a:cubicBezTo>
                    <a:pt x="104" y="278"/>
                    <a:pt x="117" y="276"/>
                    <a:pt x="131" y="272"/>
                  </a:cubicBezTo>
                  <a:cubicBezTo>
                    <a:pt x="134" y="271"/>
                    <a:pt x="134" y="271"/>
                    <a:pt x="134" y="271"/>
                  </a:cubicBezTo>
                  <a:cubicBezTo>
                    <a:pt x="137" y="268"/>
                    <a:pt x="137" y="268"/>
                    <a:pt x="137" y="268"/>
                  </a:cubicBezTo>
                  <a:cubicBezTo>
                    <a:pt x="140" y="263"/>
                    <a:pt x="142" y="256"/>
                    <a:pt x="144" y="246"/>
                  </a:cubicBezTo>
                  <a:cubicBezTo>
                    <a:pt x="146" y="234"/>
                    <a:pt x="146" y="220"/>
                    <a:pt x="145" y="202"/>
                  </a:cubicBezTo>
                  <a:cubicBezTo>
                    <a:pt x="147" y="198"/>
                    <a:pt x="150" y="192"/>
                    <a:pt x="149" y="184"/>
                  </a:cubicBezTo>
                  <a:cubicBezTo>
                    <a:pt x="150" y="178"/>
                    <a:pt x="152" y="164"/>
                    <a:pt x="159" y="156"/>
                  </a:cubicBezTo>
                  <a:cubicBezTo>
                    <a:pt x="160" y="156"/>
                    <a:pt x="160" y="156"/>
                    <a:pt x="160" y="156"/>
                  </a:cubicBezTo>
                  <a:cubicBezTo>
                    <a:pt x="160" y="155"/>
                    <a:pt x="160" y="155"/>
                    <a:pt x="160" y="155"/>
                  </a:cubicBezTo>
                  <a:cubicBezTo>
                    <a:pt x="160" y="155"/>
                    <a:pt x="169" y="143"/>
                    <a:pt x="176" y="127"/>
                  </a:cubicBezTo>
                  <a:cubicBezTo>
                    <a:pt x="180" y="118"/>
                    <a:pt x="183" y="108"/>
                    <a:pt x="185" y="100"/>
                  </a:cubicBezTo>
                  <a:cubicBezTo>
                    <a:pt x="187" y="89"/>
                    <a:pt x="187" y="79"/>
                    <a:pt x="185" y="70"/>
                  </a:cubicBezTo>
                  <a:cubicBezTo>
                    <a:pt x="184" y="67"/>
                    <a:pt x="180" y="51"/>
                    <a:pt x="168" y="35"/>
                  </a:cubicBezTo>
                  <a:cubicBezTo>
                    <a:pt x="156" y="19"/>
                    <a:pt x="133" y="0"/>
                    <a:pt x="94" y="1"/>
                  </a:cubicBezTo>
                  <a:close/>
                  <a:moveTo>
                    <a:pt x="164" y="73"/>
                  </a:moveTo>
                  <a:cubicBezTo>
                    <a:pt x="164" y="74"/>
                    <a:pt x="164" y="74"/>
                    <a:pt x="164" y="74"/>
                  </a:cubicBezTo>
                  <a:cubicBezTo>
                    <a:pt x="171" y="102"/>
                    <a:pt x="144" y="140"/>
                    <a:pt x="142" y="144"/>
                  </a:cubicBezTo>
                  <a:cubicBezTo>
                    <a:pt x="136" y="150"/>
                    <a:pt x="132" y="159"/>
                    <a:pt x="130" y="169"/>
                  </a:cubicBezTo>
                  <a:cubicBezTo>
                    <a:pt x="128" y="176"/>
                    <a:pt x="127" y="182"/>
                    <a:pt x="127" y="183"/>
                  </a:cubicBezTo>
                  <a:cubicBezTo>
                    <a:pt x="127" y="184"/>
                    <a:pt x="127" y="184"/>
                    <a:pt x="127" y="184"/>
                  </a:cubicBezTo>
                  <a:cubicBezTo>
                    <a:pt x="127" y="184"/>
                    <a:pt x="127" y="184"/>
                    <a:pt x="127" y="184"/>
                  </a:cubicBezTo>
                  <a:cubicBezTo>
                    <a:pt x="127" y="189"/>
                    <a:pt x="125" y="192"/>
                    <a:pt x="125" y="193"/>
                  </a:cubicBezTo>
                  <a:cubicBezTo>
                    <a:pt x="122" y="195"/>
                    <a:pt x="122" y="195"/>
                    <a:pt x="122" y="195"/>
                  </a:cubicBezTo>
                  <a:cubicBezTo>
                    <a:pt x="115" y="197"/>
                    <a:pt x="109" y="199"/>
                    <a:pt x="103" y="199"/>
                  </a:cubicBezTo>
                  <a:cubicBezTo>
                    <a:pt x="102" y="152"/>
                    <a:pt x="102" y="152"/>
                    <a:pt x="102" y="152"/>
                  </a:cubicBezTo>
                  <a:cubicBezTo>
                    <a:pt x="102" y="151"/>
                    <a:pt x="102" y="149"/>
                    <a:pt x="101" y="148"/>
                  </a:cubicBezTo>
                  <a:cubicBezTo>
                    <a:pt x="128" y="72"/>
                    <a:pt x="128" y="72"/>
                    <a:pt x="128" y="72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5" y="70"/>
                    <a:pt x="125" y="69"/>
                    <a:pt x="124" y="69"/>
                  </a:cubicBezTo>
                  <a:cubicBezTo>
                    <a:pt x="122" y="64"/>
                    <a:pt x="117" y="64"/>
                    <a:pt x="112" y="65"/>
                  </a:cubicBezTo>
                  <a:cubicBezTo>
                    <a:pt x="112" y="65"/>
                    <a:pt x="111" y="64"/>
                    <a:pt x="110" y="63"/>
                  </a:cubicBezTo>
                  <a:cubicBezTo>
                    <a:pt x="106" y="62"/>
                    <a:pt x="102" y="63"/>
                    <a:pt x="99" y="66"/>
                  </a:cubicBezTo>
                  <a:cubicBezTo>
                    <a:pt x="96" y="65"/>
                    <a:pt x="92" y="65"/>
                    <a:pt x="89" y="66"/>
                  </a:cubicBezTo>
                  <a:cubicBezTo>
                    <a:pt x="85" y="64"/>
                    <a:pt x="79" y="65"/>
                    <a:pt x="75" y="68"/>
                  </a:cubicBezTo>
                  <a:cubicBezTo>
                    <a:pt x="74" y="67"/>
                    <a:pt x="72" y="66"/>
                    <a:pt x="70" y="67"/>
                  </a:cubicBezTo>
                  <a:cubicBezTo>
                    <a:pt x="69" y="67"/>
                    <a:pt x="67" y="68"/>
                    <a:pt x="66" y="69"/>
                  </a:cubicBezTo>
                  <a:cubicBezTo>
                    <a:pt x="61" y="65"/>
                    <a:pt x="56" y="70"/>
                    <a:pt x="55" y="76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85" y="149"/>
                    <a:pt x="85" y="149"/>
                    <a:pt x="85" y="149"/>
                  </a:cubicBezTo>
                  <a:cubicBezTo>
                    <a:pt x="84" y="150"/>
                    <a:pt x="83" y="151"/>
                    <a:pt x="83" y="153"/>
                  </a:cubicBezTo>
                  <a:cubicBezTo>
                    <a:pt x="84" y="201"/>
                    <a:pt x="84" y="201"/>
                    <a:pt x="84" y="201"/>
                  </a:cubicBezTo>
                  <a:cubicBezTo>
                    <a:pt x="76" y="200"/>
                    <a:pt x="69" y="199"/>
                    <a:pt x="65" y="198"/>
                  </a:cubicBezTo>
                  <a:cubicBezTo>
                    <a:pt x="65" y="197"/>
                    <a:pt x="65" y="197"/>
                    <a:pt x="65" y="197"/>
                  </a:cubicBezTo>
                  <a:cubicBezTo>
                    <a:pt x="62" y="194"/>
                    <a:pt x="62" y="194"/>
                    <a:pt x="62" y="194"/>
                  </a:cubicBezTo>
                  <a:cubicBezTo>
                    <a:pt x="62" y="194"/>
                    <a:pt x="59" y="190"/>
                    <a:pt x="60" y="186"/>
                  </a:cubicBezTo>
                  <a:cubicBezTo>
                    <a:pt x="60" y="185"/>
                    <a:pt x="60" y="185"/>
                    <a:pt x="60" y="185"/>
                  </a:cubicBezTo>
                  <a:cubicBezTo>
                    <a:pt x="60" y="184"/>
                    <a:pt x="60" y="184"/>
                    <a:pt x="60" y="184"/>
                  </a:cubicBezTo>
                  <a:cubicBezTo>
                    <a:pt x="59" y="183"/>
                    <a:pt x="59" y="178"/>
                    <a:pt x="57" y="170"/>
                  </a:cubicBezTo>
                  <a:cubicBezTo>
                    <a:pt x="54" y="160"/>
                    <a:pt x="50" y="152"/>
                    <a:pt x="45" y="145"/>
                  </a:cubicBezTo>
                  <a:cubicBezTo>
                    <a:pt x="44" y="144"/>
                    <a:pt x="37" y="134"/>
                    <a:pt x="31" y="122"/>
                  </a:cubicBezTo>
                  <a:cubicBezTo>
                    <a:pt x="25" y="109"/>
                    <a:pt x="19" y="92"/>
                    <a:pt x="23" y="76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3" y="76"/>
                    <a:pt x="26" y="61"/>
                    <a:pt x="36" y="47"/>
                  </a:cubicBezTo>
                  <a:cubicBezTo>
                    <a:pt x="49" y="29"/>
                    <a:pt x="68" y="20"/>
                    <a:pt x="92" y="20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93" y="20"/>
                    <a:pt x="93" y="19"/>
                    <a:pt x="94" y="19"/>
                  </a:cubicBezTo>
                  <a:cubicBezTo>
                    <a:pt x="118" y="19"/>
                    <a:pt x="137" y="27"/>
                    <a:pt x="150" y="45"/>
                  </a:cubicBezTo>
                  <a:cubicBezTo>
                    <a:pt x="160" y="58"/>
                    <a:pt x="164" y="73"/>
                    <a:pt x="164" y="73"/>
                  </a:cubicBezTo>
                  <a:close/>
                  <a:moveTo>
                    <a:pt x="72" y="71"/>
                  </a:moveTo>
                  <a:cubicBezTo>
                    <a:pt x="71" y="72"/>
                    <a:pt x="70" y="75"/>
                    <a:pt x="71" y="77"/>
                  </a:cubicBezTo>
                  <a:cubicBezTo>
                    <a:pt x="73" y="80"/>
                    <a:pt x="78" y="79"/>
                    <a:pt x="80" y="76"/>
                  </a:cubicBezTo>
                  <a:cubicBezTo>
                    <a:pt x="80" y="74"/>
                    <a:pt x="80" y="72"/>
                    <a:pt x="79" y="70"/>
                  </a:cubicBezTo>
                  <a:cubicBezTo>
                    <a:pt x="80" y="69"/>
                    <a:pt x="81" y="69"/>
                    <a:pt x="83" y="69"/>
                  </a:cubicBezTo>
                  <a:cubicBezTo>
                    <a:pt x="76" y="75"/>
                    <a:pt x="89" y="83"/>
                    <a:pt x="91" y="73"/>
                  </a:cubicBezTo>
                  <a:cubicBezTo>
                    <a:pt x="92" y="71"/>
                    <a:pt x="91" y="70"/>
                    <a:pt x="91" y="69"/>
                  </a:cubicBezTo>
                  <a:cubicBezTo>
                    <a:pt x="91" y="69"/>
                    <a:pt x="92" y="69"/>
                    <a:pt x="92" y="69"/>
                  </a:cubicBezTo>
                  <a:cubicBezTo>
                    <a:pt x="93" y="69"/>
                    <a:pt x="94" y="69"/>
                    <a:pt x="95" y="69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2" y="72"/>
                    <a:pt x="93" y="80"/>
                    <a:pt x="98" y="79"/>
                  </a:cubicBezTo>
                  <a:cubicBezTo>
                    <a:pt x="100" y="78"/>
                    <a:pt x="101" y="78"/>
                    <a:pt x="102" y="76"/>
                  </a:cubicBezTo>
                  <a:cubicBezTo>
                    <a:pt x="103" y="77"/>
                    <a:pt x="103" y="77"/>
                    <a:pt x="103" y="77"/>
                  </a:cubicBezTo>
                  <a:cubicBezTo>
                    <a:pt x="108" y="79"/>
                    <a:pt x="111" y="77"/>
                    <a:pt x="113" y="74"/>
                  </a:cubicBezTo>
                  <a:cubicBezTo>
                    <a:pt x="113" y="76"/>
                    <a:pt x="114" y="77"/>
                    <a:pt x="116" y="78"/>
                  </a:cubicBezTo>
                  <a:cubicBezTo>
                    <a:pt x="92" y="144"/>
                    <a:pt x="92" y="144"/>
                    <a:pt x="92" y="144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69" y="82"/>
                    <a:pt x="70" y="76"/>
                    <a:pt x="68" y="72"/>
                  </a:cubicBezTo>
                  <a:cubicBezTo>
                    <a:pt x="69" y="71"/>
                    <a:pt x="70" y="71"/>
                    <a:pt x="72" y="71"/>
                  </a:cubicBezTo>
                  <a:close/>
                  <a:moveTo>
                    <a:pt x="115" y="69"/>
                  </a:moveTo>
                  <a:cubicBezTo>
                    <a:pt x="115" y="70"/>
                    <a:pt x="114" y="70"/>
                    <a:pt x="114" y="71"/>
                  </a:cubicBezTo>
                  <a:cubicBezTo>
                    <a:pt x="114" y="70"/>
                    <a:pt x="114" y="69"/>
                    <a:pt x="114" y="69"/>
                  </a:cubicBezTo>
                  <a:cubicBezTo>
                    <a:pt x="114" y="69"/>
                    <a:pt x="115" y="69"/>
                    <a:pt x="115" y="69"/>
                  </a:cubicBezTo>
                  <a:close/>
                  <a:moveTo>
                    <a:pt x="102" y="67"/>
                  </a:moveTo>
                  <a:cubicBezTo>
                    <a:pt x="104" y="67"/>
                    <a:pt x="105" y="67"/>
                    <a:pt x="107" y="68"/>
                  </a:cubicBezTo>
                  <a:cubicBezTo>
                    <a:pt x="106" y="69"/>
                    <a:pt x="105" y="70"/>
                    <a:pt x="104" y="71"/>
                  </a:cubicBezTo>
                  <a:cubicBezTo>
                    <a:pt x="103" y="70"/>
                    <a:pt x="103" y="69"/>
                    <a:pt x="103" y="69"/>
                  </a:cubicBezTo>
                  <a:cubicBezTo>
                    <a:pt x="103" y="68"/>
                    <a:pt x="102" y="68"/>
                    <a:pt x="102" y="67"/>
                  </a:cubicBezTo>
                  <a:close/>
                  <a:moveTo>
                    <a:pt x="62" y="77"/>
                  </a:moveTo>
                  <a:cubicBezTo>
                    <a:pt x="62" y="77"/>
                    <a:pt x="62" y="77"/>
                    <a:pt x="62" y="7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62" y="77"/>
                    <a:pt x="62" y="77"/>
                    <a:pt x="62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2" tIns="34287" rIns="68572" bIns="3428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67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 userDrawn="1"/>
        </p:nvGrpSpPr>
        <p:grpSpPr>
          <a:xfrm>
            <a:off x="4625880" y="1376610"/>
            <a:ext cx="465956" cy="465956"/>
            <a:chOff x="6780794" y="2998573"/>
            <a:chExt cx="465956" cy="465956"/>
          </a:xfrm>
        </p:grpSpPr>
        <p:sp>
          <p:nvSpPr>
            <p:cNvPr id="21" name="椭圆 20"/>
            <p:cNvSpPr/>
            <p:nvPr userDrawn="1"/>
          </p:nvSpPr>
          <p:spPr>
            <a:xfrm>
              <a:off x="6780794" y="2998573"/>
              <a:ext cx="465956" cy="46595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Freeform 22"/>
            <p:cNvSpPr>
              <a:spLocks noEditPoints="1"/>
            </p:cNvSpPr>
            <p:nvPr userDrawn="1"/>
          </p:nvSpPr>
          <p:spPr bwMode="auto">
            <a:xfrm>
              <a:off x="6876256" y="3158011"/>
              <a:ext cx="199976" cy="200371"/>
            </a:xfrm>
            <a:custGeom>
              <a:avLst/>
              <a:gdLst>
                <a:gd name="T0" fmla="*/ 206 w 214"/>
                <a:gd name="T1" fmla="*/ 84 h 214"/>
                <a:gd name="T2" fmla="*/ 194 w 214"/>
                <a:gd name="T3" fmla="*/ 84 h 214"/>
                <a:gd name="T4" fmla="*/ 185 w 214"/>
                <a:gd name="T5" fmla="*/ 60 h 214"/>
                <a:gd name="T6" fmla="*/ 193 w 214"/>
                <a:gd name="T7" fmla="*/ 52 h 214"/>
                <a:gd name="T8" fmla="*/ 193 w 214"/>
                <a:gd name="T9" fmla="*/ 41 h 214"/>
                <a:gd name="T10" fmla="*/ 170 w 214"/>
                <a:gd name="T11" fmla="*/ 19 h 214"/>
                <a:gd name="T12" fmla="*/ 159 w 214"/>
                <a:gd name="T13" fmla="*/ 19 h 214"/>
                <a:gd name="T14" fmla="*/ 152 w 214"/>
                <a:gd name="T15" fmla="*/ 26 h 214"/>
                <a:gd name="T16" fmla="*/ 130 w 214"/>
                <a:gd name="T17" fmla="*/ 16 h 214"/>
                <a:gd name="T18" fmla="*/ 130 w 214"/>
                <a:gd name="T19" fmla="*/ 8 h 214"/>
                <a:gd name="T20" fmla="*/ 123 w 214"/>
                <a:gd name="T21" fmla="*/ 0 h 214"/>
                <a:gd name="T22" fmla="*/ 91 w 214"/>
                <a:gd name="T23" fmla="*/ 0 h 214"/>
                <a:gd name="T24" fmla="*/ 84 w 214"/>
                <a:gd name="T25" fmla="*/ 8 h 214"/>
                <a:gd name="T26" fmla="*/ 84 w 214"/>
                <a:gd name="T27" fmla="*/ 14 h 214"/>
                <a:gd name="T28" fmla="*/ 56 w 214"/>
                <a:gd name="T29" fmla="*/ 25 h 214"/>
                <a:gd name="T30" fmla="*/ 52 w 214"/>
                <a:gd name="T31" fmla="*/ 21 h 214"/>
                <a:gd name="T32" fmla="*/ 41 w 214"/>
                <a:gd name="T33" fmla="*/ 22 h 214"/>
                <a:gd name="T34" fmla="*/ 19 w 214"/>
                <a:gd name="T35" fmla="*/ 44 h 214"/>
                <a:gd name="T36" fmla="*/ 19 w 214"/>
                <a:gd name="T37" fmla="*/ 55 h 214"/>
                <a:gd name="T38" fmla="*/ 23 w 214"/>
                <a:gd name="T39" fmla="*/ 58 h 214"/>
                <a:gd name="T40" fmla="*/ 13 w 214"/>
                <a:gd name="T41" fmla="*/ 84 h 214"/>
                <a:gd name="T42" fmla="*/ 8 w 214"/>
                <a:gd name="T43" fmla="*/ 84 h 214"/>
                <a:gd name="T44" fmla="*/ 0 w 214"/>
                <a:gd name="T45" fmla="*/ 91 h 214"/>
                <a:gd name="T46" fmla="*/ 0 w 214"/>
                <a:gd name="T47" fmla="*/ 123 h 214"/>
                <a:gd name="T48" fmla="*/ 8 w 214"/>
                <a:gd name="T49" fmla="*/ 131 h 214"/>
                <a:gd name="T50" fmla="*/ 13 w 214"/>
                <a:gd name="T51" fmla="*/ 131 h 214"/>
                <a:gd name="T52" fmla="*/ 26 w 214"/>
                <a:gd name="T53" fmla="*/ 157 h 214"/>
                <a:gd name="T54" fmla="*/ 21 w 214"/>
                <a:gd name="T55" fmla="*/ 162 h 214"/>
                <a:gd name="T56" fmla="*/ 21 w 214"/>
                <a:gd name="T57" fmla="*/ 173 h 214"/>
                <a:gd name="T58" fmla="*/ 44 w 214"/>
                <a:gd name="T59" fmla="*/ 195 h 214"/>
                <a:gd name="T60" fmla="*/ 55 w 214"/>
                <a:gd name="T61" fmla="*/ 195 h 214"/>
                <a:gd name="T62" fmla="*/ 61 w 214"/>
                <a:gd name="T63" fmla="*/ 189 h 214"/>
                <a:gd name="T64" fmla="*/ 84 w 214"/>
                <a:gd name="T65" fmla="*/ 197 h 214"/>
                <a:gd name="T66" fmla="*/ 84 w 214"/>
                <a:gd name="T67" fmla="*/ 206 h 214"/>
                <a:gd name="T68" fmla="*/ 91 w 214"/>
                <a:gd name="T69" fmla="*/ 214 h 214"/>
                <a:gd name="T70" fmla="*/ 123 w 214"/>
                <a:gd name="T71" fmla="*/ 214 h 214"/>
                <a:gd name="T72" fmla="*/ 130 w 214"/>
                <a:gd name="T73" fmla="*/ 206 h 214"/>
                <a:gd name="T74" fmla="*/ 130 w 214"/>
                <a:gd name="T75" fmla="*/ 195 h 214"/>
                <a:gd name="T76" fmla="*/ 153 w 214"/>
                <a:gd name="T77" fmla="*/ 184 h 214"/>
                <a:gd name="T78" fmla="*/ 162 w 214"/>
                <a:gd name="T79" fmla="*/ 193 h 214"/>
                <a:gd name="T80" fmla="*/ 173 w 214"/>
                <a:gd name="T81" fmla="*/ 193 h 214"/>
                <a:gd name="T82" fmla="*/ 195 w 214"/>
                <a:gd name="T83" fmla="*/ 170 h 214"/>
                <a:gd name="T84" fmla="*/ 195 w 214"/>
                <a:gd name="T85" fmla="*/ 159 h 214"/>
                <a:gd name="T86" fmla="*/ 185 w 214"/>
                <a:gd name="T87" fmla="*/ 150 h 214"/>
                <a:gd name="T88" fmla="*/ 193 w 214"/>
                <a:gd name="T89" fmla="*/ 131 h 214"/>
                <a:gd name="T90" fmla="*/ 206 w 214"/>
                <a:gd name="T91" fmla="*/ 131 h 214"/>
                <a:gd name="T92" fmla="*/ 214 w 214"/>
                <a:gd name="T93" fmla="*/ 123 h 214"/>
                <a:gd name="T94" fmla="*/ 214 w 214"/>
                <a:gd name="T95" fmla="*/ 91 h 214"/>
                <a:gd name="T96" fmla="*/ 206 w 214"/>
                <a:gd name="T97" fmla="*/ 84 h 214"/>
                <a:gd name="T98" fmla="*/ 103 w 214"/>
                <a:gd name="T99" fmla="*/ 156 h 214"/>
                <a:gd name="T100" fmla="*/ 53 w 214"/>
                <a:gd name="T101" fmla="*/ 106 h 214"/>
                <a:gd name="T102" fmla="*/ 103 w 214"/>
                <a:gd name="T103" fmla="*/ 55 h 214"/>
                <a:gd name="T104" fmla="*/ 153 w 214"/>
                <a:gd name="T105" fmla="*/ 106 h 214"/>
                <a:gd name="T106" fmla="*/ 103 w 214"/>
                <a:gd name="T107" fmla="*/ 15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4" h="214">
                  <a:moveTo>
                    <a:pt x="206" y="84"/>
                  </a:moveTo>
                  <a:cubicBezTo>
                    <a:pt x="194" y="84"/>
                    <a:pt x="194" y="84"/>
                    <a:pt x="194" y="84"/>
                  </a:cubicBezTo>
                  <a:cubicBezTo>
                    <a:pt x="192" y="75"/>
                    <a:pt x="189" y="68"/>
                    <a:pt x="185" y="60"/>
                  </a:cubicBezTo>
                  <a:cubicBezTo>
                    <a:pt x="193" y="52"/>
                    <a:pt x="193" y="52"/>
                    <a:pt x="193" y="52"/>
                  </a:cubicBezTo>
                  <a:cubicBezTo>
                    <a:pt x="196" y="49"/>
                    <a:pt x="196" y="44"/>
                    <a:pt x="193" y="41"/>
                  </a:cubicBezTo>
                  <a:cubicBezTo>
                    <a:pt x="170" y="19"/>
                    <a:pt x="170" y="19"/>
                    <a:pt x="170" y="19"/>
                  </a:cubicBezTo>
                  <a:cubicBezTo>
                    <a:pt x="167" y="16"/>
                    <a:pt x="162" y="16"/>
                    <a:pt x="159" y="19"/>
                  </a:cubicBezTo>
                  <a:cubicBezTo>
                    <a:pt x="152" y="26"/>
                    <a:pt x="152" y="26"/>
                    <a:pt x="152" y="26"/>
                  </a:cubicBezTo>
                  <a:cubicBezTo>
                    <a:pt x="146" y="22"/>
                    <a:pt x="138" y="19"/>
                    <a:pt x="130" y="16"/>
                  </a:cubicBezTo>
                  <a:cubicBezTo>
                    <a:pt x="130" y="8"/>
                    <a:pt x="130" y="8"/>
                    <a:pt x="130" y="8"/>
                  </a:cubicBezTo>
                  <a:cubicBezTo>
                    <a:pt x="130" y="4"/>
                    <a:pt x="127" y="0"/>
                    <a:pt x="123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7" y="0"/>
                    <a:pt x="84" y="4"/>
                    <a:pt x="84" y="8"/>
                  </a:cubicBezTo>
                  <a:cubicBezTo>
                    <a:pt x="84" y="14"/>
                    <a:pt x="84" y="14"/>
                    <a:pt x="84" y="14"/>
                  </a:cubicBezTo>
                  <a:cubicBezTo>
                    <a:pt x="74" y="17"/>
                    <a:pt x="64" y="20"/>
                    <a:pt x="56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49" y="18"/>
                    <a:pt x="44" y="19"/>
                    <a:pt x="41" y="22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6" y="47"/>
                    <a:pt x="16" y="52"/>
                    <a:pt x="19" y="55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18" y="66"/>
                    <a:pt x="15" y="75"/>
                    <a:pt x="13" y="8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4" y="84"/>
                    <a:pt x="0" y="87"/>
                    <a:pt x="0" y="91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7"/>
                    <a:pt x="4" y="131"/>
                    <a:pt x="8" y="131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6" y="140"/>
                    <a:pt x="20" y="149"/>
                    <a:pt x="26" y="157"/>
                  </a:cubicBezTo>
                  <a:cubicBezTo>
                    <a:pt x="21" y="162"/>
                    <a:pt x="21" y="162"/>
                    <a:pt x="21" y="162"/>
                  </a:cubicBezTo>
                  <a:cubicBezTo>
                    <a:pt x="18" y="165"/>
                    <a:pt x="18" y="170"/>
                    <a:pt x="21" y="173"/>
                  </a:cubicBezTo>
                  <a:cubicBezTo>
                    <a:pt x="44" y="195"/>
                    <a:pt x="44" y="195"/>
                    <a:pt x="44" y="195"/>
                  </a:cubicBezTo>
                  <a:cubicBezTo>
                    <a:pt x="47" y="198"/>
                    <a:pt x="52" y="198"/>
                    <a:pt x="55" y="195"/>
                  </a:cubicBezTo>
                  <a:cubicBezTo>
                    <a:pt x="61" y="189"/>
                    <a:pt x="61" y="189"/>
                    <a:pt x="61" y="189"/>
                  </a:cubicBezTo>
                  <a:cubicBezTo>
                    <a:pt x="68" y="192"/>
                    <a:pt x="76" y="195"/>
                    <a:pt x="84" y="197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84" y="211"/>
                    <a:pt x="87" y="214"/>
                    <a:pt x="91" y="214"/>
                  </a:cubicBezTo>
                  <a:cubicBezTo>
                    <a:pt x="123" y="214"/>
                    <a:pt x="123" y="214"/>
                    <a:pt x="123" y="214"/>
                  </a:cubicBezTo>
                  <a:cubicBezTo>
                    <a:pt x="127" y="214"/>
                    <a:pt x="130" y="211"/>
                    <a:pt x="130" y="206"/>
                  </a:cubicBezTo>
                  <a:cubicBezTo>
                    <a:pt x="130" y="195"/>
                    <a:pt x="130" y="195"/>
                    <a:pt x="130" y="195"/>
                  </a:cubicBezTo>
                  <a:cubicBezTo>
                    <a:pt x="139" y="192"/>
                    <a:pt x="146" y="189"/>
                    <a:pt x="153" y="184"/>
                  </a:cubicBezTo>
                  <a:cubicBezTo>
                    <a:pt x="162" y="193"/>
                    <a:pt x="162" y="193"/>
                    <a:pt x="162" y="193"/>
                  </a:cubicBezTo>
                  <a:cubicBezTo>
                    <a:pt x="165" y="196"/>
                    <a:pt x="170" y="196"/>
                    <a:pt x="173" y="193"/>
                  </a:cubicBezTo>
                  <a:cubicBezTo>
                    <a:pt x="195" y="170"/>
                    <a:pt x="195" y="170"/>
                    <a:pt x="195" y="170"/>
                  </a:cubicBezTo>
                  <a:cubicBezTo>
                    <a:pt x="198" y="167"/>
                    <a:pt x="198" y="162"/>
                    <a:pt x="195" y="159"/>
                  </a:cubicBezTo>
                  <a:cubicBezTo>
                    <a:pt x="185" y="150"/>
                    <a:pt x="185" y="150"/>
                    <a:pt x="185" y="150"/>
                  </a:cubicBezTo>
                  <a:cubicBezTo>
                    <a:pt x="188" y="144"/>
                    <a:pt x="191" y="137"/>
                    <a:pt x="193" y="131"/>
                  </a:cubicBezTo>
                  <a:cubicBezTo>
                    <a:pt x="206" y="131"/>
                    <a:pt x="206" y="131"/>
                    <a:pt x="206" y="131"/>
                  </a:cubicBezTo>
                  <a:cubicBezTo>
                    <a:pt x="210" y="131"/>
                    <a:pt x="214" y="127"/>
                    <a:pt x="214" y="123"/>
                  </a:cubicBezTo>
                  <a:cubicBezTo>
                    <a:pt x="214" y="91"/>
                    <a:pt x="214" y="91"/>
                    <a:pt x="214" y="91"/>
                  </a:cubicBezTo>
                  <a:cubicBezTo>
                    <a:pt x="214" y="87"/>
                    <a:pt x="210" y="84"/>
                    <a:pt x="206" y="84"/>
                  </a:cubicBezTo>
                  <a:close/>
                  <a:moveTo>
                    <a:pt x="103" y="156"/>
                  </a:moveTo>
                  <a:cubicBezTo>
                    <a:pt x="76" y="156"/>
                    <a:pt x="53" y="133"/>
                    <a:pt x="53" y="106"/>
                  </a:cubicBezTo>
                  <a:cubicBezTo>
                    <a:pt x="53" y="78"/>
                    <a:pt x="76" y="55"/>
                    <a:pt x="103" y="55"/>
                  </a:cubicBezTo>
                  <a:cubicBezTo>
                    <a:pt x="131" y="55"/>
                    <a:pt x="153" y="78"/>
                    <a:pt x="153" y="106"/>
                  </a:cubicBezTo>
                  <a:cubicBezTo>
                    <a:pt x="153" y="133"/>
                    <a:pt x="131" y="156"/>
                    <a:pt x="103" y="1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2" tIns="34287" rIns="68572" bIns="3428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67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23"/>
            <p:cNvSpPr>
              <a:spLocks noEditPoints="1"/>
            </p:cNvSpPr>
            <p:nvPr userDrawn="1"/>
          </p:nvSpPr>
          <p:spPr bwMode="auto">
            <a:xfrm>
              <a:off x="7051558" y="3123431"/>
              <a:ext cx="106706" cy="106311"/>
            </a:xfrm>
            <a:custGeom>
              <a:avLst/>
              <a:gdLst>
                <a:gd name="T0" fmla="*/ 103 w 114"/>
                <a:gd name="T1" fmla="*/ 30 h 114"/>
                <a:gd name="T2" fmla="*/ 97 w 114"/>
                <a:gd name="T3" fmla="*/ 31 h 114"/>
                <a:gd name="T4" fmla="*/ 89 w 114"/>
                <a:gd name="T5" fmla="*/ 21 h 114"/>
                <a:gd name="T6" fmla="*/ 92 w 114"/>
                <a:gd name="T7" fmla="*/ 16 h 114"/>
                <a:gd name="T8" fmla="*/ 90 w 114"/>
                <a:gd name="T9" fmla="*/ 10 h 114"/>
                <a:gd name="T10" fmla="*/ 75 w 114"/>
                <a:gd name="T11" fmla="*/ 3 h 114"/>
                <a:gd name="T12" fmla="*/ 69 w 114"/>
                <a:gd name="T13" fmla="*/ 5 h 114"/>
                <a:gd name="T14" fmla="*/ 67 w 114"/>
                <a:gd name="T15" fmla="*/ 9 h 114"/>
                <a:gd name="T16" fmla="*/ 54 w 114"/>
                <a:gd name="T17" fmla="*/ 8 h 114"/>
                <a:gd name="T18" fmla="*/ 53 w 114"/>
                <a:gd name="T19" fmla="*/ 3 h 114"/>
                <a:gd name="T20" fmla="*/ 48 w 114"/>
                <a:gd name="T21" fmla="*/ 1 h 114"/>
                <a:gd name="T22" fmla="*/ 32 w 114"/>
                <a:gd name="T23" fmla="*/ 6 h 114"/>
                <a:gd name="T24" fmla="*/ 29 w 114"/>
                <a:gd name="T25" fmla="*/ 11 h 114"/>
                <a:gd name="T26" fmla="*/ 31 w 114"/>
                <a:gd name="T27" fmla="*/ 14 h 114"/>
                <a:gd name="T28" fmla="*/ 18 w 114"/>
                <a:gd name="T29" fmla="*/ 24 h 114"/>
                <a:gd name="T30" fmla="*/ 16 w 114"/>
                <a:gd name="T31" fmla="*/ 23 h 114"/>
                <a:gd name="T32" fmla="*/ 10 w 114"/>
                <a:gd name="T33" fmla="*/ 24 h 114"/>
                <a:gd name="T34" fmla="*/ 3 w 114"/>
                <a:gd name="T35" fmla="*/ 39 h 114"/>
                <a:gd name="T36" fmla="*/ 5 w 114"/>
                <a:gd name="T37" fmla="*/ 45 h 114"/>
                <a:gd name="T38" fmla="*/ 7 w 114"/>
                <a:gd name="T39" fmla="*/ 46 h 114"/>
                <a:gd name="T40" fmla="*/ 6 w 114"/>
                <a:gd name="T41" fmla="*/ 60 h 114"/>
                <a:gd name="T42" fmla="*/ 3 w 114"/>
                <a:gd name="T43" fmla="*/ 61 h 114"/>
                <a:gd name="T44" fmla="*/ 1 w 114"/>
                <a:gd name="T45" fmla="*/ 66 h 114"/>
                <a:gd name="T46" fmla="*/ 6 w 114"/>
                <a:gd name="T47" fmla="*/ 82 h 114"/>
                <a:gd name="T48" fmla="*/ 11 w 114"/>
                <a:gd name="T49" fmla="*/ 85 h 114"/>
                <a:gd name="T50" fmla="*/ 14 w 114"/>
                <a:gd name="T51" fmla="*/ 84 h 114"/>
                <a:gd name="T52" fmla="*/ 24 w 114"/>
                <a:gd name="T53" fmla="*/ 95 h 114"/>
                <a:gd name="T54" fmla="*/ 23 w 114"/>
                <a:gd name="T55" fmla="*/ 98 h 114"/>
                <a:gd name="T56" fmla="*/ 24 w 114"/>
                <a:gd name="T57" fmla="*/ 104 h 114"/>
                <a:gd name="T58" fmla="*/ 39 w 114"/>
                <a:gd name="T59" fmla="*/ 111 h 114"/>
                <a:gd name="T60" fmla="*/ 45 w 114"/>
                <a:gd name="T61" fmla="*/ 109 h 114"/>
                <a:gd name="T62" fmla="*/ 47 w 114"/>
                <a:gd name="T63" fmla="*/ 105 h 114"/>
                <a:gd name="T64" fmla="*/ 59 w 114"/>
                <a:gd name="T65" fmla="*/ 106 h 114"/>
                <a:gd name="T66" fmla="*/ 61 w 114"/>
                <a:gd name="T67" fmla="*/ 111 h 114"/>
                <a:gd name="T68" fmla="*/ 66 w 114"/>
                <a:gd name="T69" fmla="*/ 113 h 114"/>
                <a:gd name="T70" fmla="*/ 82 w 114"/>
                <a:gd name="T71" fmla="*/ 108 h 114"/>
                <a:gd name="T72" fmla="*/ 85 w 114"/>
                <a:gd name="T73" fmla="*/ 103 h 114"/>
                <a:gd name="T74" fmla="*/ 83 w 114"/>
                <a:gd name="T75" fmla="*/ 97 h 114"/>
                <a:gd name="T76" fmla="*/ 93 w 114"/>
                <a:gd name="T77" fmla="*/ 89 h 114"/>
                <a:gd name="T78" fmla="*/ 98 w 114"/>
                <a:gd name="T79" fmla="*/ 92 h 114"/>
                <a:gd name="T80" fmla="*/ 104 w 114"/>
                <a:gd name="T81" fmla="*/ 90 h 114"/>
                <a:gd name="T82" fmla="*/ 111 w 114"/>
                <a:gd name="T83" fmla="*/ 75 h 114"/>
                <a:gd name="T84" fmla="*/ 109 w 114"/>
                <a:gd name="T85" fmla="*/ 69 h 114"/>
                <a:gd name="T86" fmla="*/ 103 w 114"/>
                <a:gd name="T87" fmla="*/ 66 h 114"/>
                <a:gd name="T88" fmla="*/ 104 w 114"/>
                <a:gd name="T89" fmla="*/ 55 h 114"/>
                <a:gd name="T90" fmla="*/ 111 w 114"/>
                <a:gd name="T91" fmla="*/ 53 h 114"/>
                <a:gd name="T92" fmla="*/ 113 w 114"/>
                <a:gd name="T93" fmla="*/ 48 h 114"/>
                <a:gd name="T94" fmla="*/ 108 w 114"/>
                <a:gd name="T95" fmla="*/ 32 h 114"/>
                <a:gd name="T96" fmla="*/ 103 w 114"/>
                <a:gd name="T97" fmla="*/ 30 h 114"/>
                <a:gd name="T98" fmla="*/ 63 w 114"/>
                <a:gd name="T99" fmla="*/ 82 h 114"/>
                <a:gd name="T100" fmla="*/ 30 w 114"/>
                <a:gd name="T101" fmla="*/ 65 h 114"/>
                <a:gd name="T102" fmla="*/ 47 w 114"/>
                <a:gd name="T103" fmla="*/ 32 h 114"/>
                <a:gd name="T104" fmla="*/ 80 w 114"/>
                <a:gd name="T105" fmla="*/ 49 h 114"/>
                <a:gd name="T106" fmla="*/ 63 w 114"/>
                <a:gd name="T107" fmla="*/ 8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114">
                  <a:moveTo>
                    <a:pt x="103" y="30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28"/>
                    <a:pt x="92" y="24"/>
                    <a:pt x="89" y="21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2" y="14"/>
                    <a:pt x="92" y="11"/>
                    <a:pt x="90" y="10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3" y="2"/>
                    <a:pt x="70" y="3"/>
                    <a:pt x="69" y="5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3" y="8"/>
                    <a:pt x="59" y="8"/>
                    <a:pt x="54" y="8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1"/>
                    <a:pt x="50" y="0"/>
                    <a:pt x="48" y="1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0" y="7"/>
                    <a:pt x="29" y="9"/>
                    <a:pt x="29" y="11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26" y="17"/>
                    <a:pt x="22" y="20"/>
                    <a:pt x="18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22"/>
                    <a:pt x="11" y="22"/>
                    <a:pt x="10" y="24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41"/>
                    <a:pt x="3" y="44"/>
                    <a:pt x="5" y="45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51"/>
                    <a:pt x="5" y="55"/>
                    <a:pt x="6" y="60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1" y="62"/>
                    <a:pt x="0" y="64"/>
                    <a:pt x="1" y="66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7" y="84"/>
                    <a:pt x="9" y="85"/>
                    <a:pt x="11" y="85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7" y="88"/>
                    <a:pt x="20" y="92"/>
                    <a:pt x="24" y="95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2" y="100"/>
                    <a:pt x="22" y="103"/>
                    <a:pt x="24" y="104"/>
                  </a:cubicBezTo>
                  <a:cubicBezTo>
                    <a:pt x="39" y="111"/>
                    <a:pt x="39" y="111"/>
                    <a:pt x="39" y="111"/>
                  </a:cubicBezTo>
                  <a:cubicBezTo>
                    <a:pt x="41" y="112"/>
                    <a:pt x="44" y="111"/>
                    <a:pt x="45" y="109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6"/>
                    <a:pt x="55" y="106"/>
                    <a:pt x="59" y="106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2" y="113"/>
                    <a:pt x="64" y="114"/>
                    <a:pt x="66" y="113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4" y="108"/>
                    <a:pt x="85" y="105"/>
                    <a:pt x="85" y="103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86" y="95"/>
                    <a:pt x="90" y="92"/>
                    <a:pt x="93" y="89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100" y="92"/>
                    <a:pt x="103" y="92"/>
                    <a:pt x="104" y="90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2" y="73"/>
                    <a:pt x="111" y="70"/>
                    <a:pt x="109" y="69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4" y="63"/>
                    <a:pt x="104" y="59"/>
                    <a:pt x="104" y="55"/>
                  </a:cubicBezTo>
                  <a:cubicBezTo>
                    <a:pt x="111" y="53"/>
                    <a:pt x="111" y="53"/>
                    <a:pt x="111" y="53"/>
                  </a:cubicBezTo>
                  <a:cubicBezTo>
                    <a:pt x="113" y="52"/>
                    <a:pt x="114" y="50"/>
                    <a:pt x="113" y="48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8" y="30"/>
                    <a:pt x="105" y="29"/>
                    <a:pt x="103" y="30"/>
                  </a:cubicBezTo>
                  <a:close/>
                  <a:moveTo>
                    <a:pt x="63" y="82"/>
                  </a:moveTo>
                  <a:cubicBezTo>
                    <a:pt x="49" y="86"/>
                    <a:pt x="34" y="79"/>
                    <a:pt x="30" y="65"/>
                  </a:cubicBezTo>
                  <a:cubicBezTo>
                    <a:pt x="25" y="51"/>
                    <a:pt x="33" y="36"/>
                    <a:pt x="47" y="32"/>
                  </a:cubicBezTo>
                  <a:cubicBezTo>
                    <a:pt x="61" y="27"/>
                    <a:pt x="76" y="35"/>
                    <a:pt x="80" y="49"/>
                  </a:cubicBezTo>
                  <a:cubicBezTo>
                    <a:pt x="85" y="63"/>
                    <a:pt x="77" y="78"/>
                    <a:pt x="63" y="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2" tIns="34287" rIns="68572" bIns="3428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67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组合 23"/>
          <p:cNvGrpSpPr/>
          <p:nvPr userDrawn="1"/>
        </p:nvGrpSpPr>
        <p:grpSpPr>
          <a:xfrm>
            <a:off x="5225398" y="1376610"/>
            <a:ext cx="465956" cy="465956"/>
            <a:chOff x="7380312" y="2998573"/>
            <a:chExt cx="465956" cy="465956"/>
          </a:xfrm>
        </p:grpSpPr>
        <p:sp>
          <p:nvSpPr>
            <p:cNvPr id="25" name="椭圆 24"/>
            <p:cNvSpPr/>
            <p:nvPr userDrawn="1"/>
          </p:nvSpPr>
          <p:spPr>
            <a:xfrm>
              <a:off x="7380312" y="2998573"/>
              <a:ext cx="465956" cy="4659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33"/>
            <p:cNvSpPr>
              <a:spLocks noEditPoints="1"/>
            </p:cNvSpPr>
            <p:nvPr userDrawn="1"/>
          </p:nvSpPr>
          <p:spPr bwMode="auto">
            <a:xfrm>
              <a:off x="7545557" y="3123431"/>
              <a:ext cx="135465" cy="224517"/>
            </a:xfrm>
            <a:custGeom>
              <a:avLst/>
              <a:gdLst>
                <a:gd name="T0" fmla="*/ 65 w 106"/>
                <a:gd name="T1" fmla="*/ 81 h 176"/>
                <a:gd name="T2" fmla="*/ 106 w 106"/>
                <a:gd name="T3" fmla="*/ 28 h 176"/>
                <a:gd name="T4" fmla="*/ 106 w 106"/>
                <a:gd name="T5" fmla="*/ 0 h 176"/>
                <a:gd name="T6" fmla="*/ 98 w 106"/>
                <a:gd name="T7" fmla="*/ 0 h 176"/>
                <a:gd name="T8" fmla="*/ 8 w 106"/>
                <a:gd name="T9" fmla="*/ 0 h 176"/>
                <a:gd name="T10" fmla="*/ 0 w 106"/>
                <a:gd name="T11" fmla="*/ 0 h 176"/>
                <a:gd name="T12" fmla="*/ 0 w 106"/>
                <a:gd name="T13" fmla="*/ 28 h 176"/>
                <a:gd name="T14" fmla="*/ 0 w 106"/>
                <a:gd name="T15" fmla="*/ 28 h 176"/>
                <a:gd name="T16" fmla="*/ 42 w 106"/>
                <a:gd name="T17" fmla="*/ 81 h 176"/>
                <a:gd name="T18" fmla="*/ 48 w 106"/>
                <a:gd name="T19" fmla="*/ 89 h 176"/>
                <a:gd name="T20" fmla="*/ 45 w 106"/>
                <a:gd name="T21" fmla="*/ 94 h 176"/>
                <a:gd name="T22" fmla="*/ 0 w 106"/>
                <a:gd name="T23" fmla="*/ 147 h 176"/>
                <a:gd name="T24" fmla="*/ 0 w 106"/>
                <a:gd name="T25" fmla="*/ 147 h 176"/>
                <a:gd name="T26" fmla="*/ 0 w 106"/>
                <a:gd name="T27" fmla="*/ 176 h 176"/>
                <a:gd name="T28" fmla="*/ 8 w 106"/>
                <a:gd name="T29" fmla="*/ 176 h 176"/>
                <a:gd name="T30" fmla="*/ 98 w 106"/>
                <a:gd name="T31" fmla="*/ 176 h 176"/>
                <a:gd name="T32" fmla="*/ 106 w 106"/>
                <a:gd name="T33" fmla="*/ 176 h 176"/>
                <a:gd name="T34" fmla="*/ 106 w 106"/>
                <a:gd name="T35" fmla="*/ 147 h 176"/>
                <a:gd name="T36" fmla="*/ 62 w 106"/>
                <a:gd name="T37" fmla="*/ 94 h 176"/>
                <a:gd name="T38" fmla="*/ 59 w 106"/>
                <a:gd name="T39" fmla="*/ 89 h 176"/>
                <a:gd name="T40" fmla="*/ 65 w 106"/>
                <a:gd name="T41" fmla="*/ 81 h 176"/>
                <a:gd name="T42" fmla="*/ 16 w 106"/>
                <a:gd name="T43" fmla="*/ 147 h 176"/>
                <a:gd name="T44" fmla="*/ 16 w 106"/>
                <a:gd name="T45" fmla="*/ 143 h 176"/>
                <a:gd name="T46" fmla="*/ 16 w 106"/>
                <a:gd name="T47" fmla="*/ 143 h 176"/>
                <a:gd name="T48" fmla="*/ 47 w 106"/>
                <a:gd name="T49" fmla="*/ 106 h 176"/>
                <a:gd name="T50" fmla="*/ 16 w 106"/>
                <a:gd name="T51" fmla="*/ 147 h 176"/>
                <a:gd name="T52" fmla="*/ 90 w 106"/>
                <a:gd name="T53" fmla="*/ 143 h 176"/>
                <a:gd name="T54" fmla="*/ 90 w 106"/>
                <a:gd name="T55" fmla="*/ 145 h 176"/>
                <a:gd name="T56" fmla="*/ 58 w 106"/>
                <a:gd name="T57" fmla="*/ 106 h 176"/>
                <a:gd name="T58" fmla="*/ 90 w 106"/>
                <a:gd name="T59" fmla="*/ 143 h 176"/>
                <a:gd name="T60" fmla="*/ 47 w 106"/>
                <a:gd name="T61" fmla="*/ 47 h 176"/>
                <a:gd name="T62" fmla="*/ 21 w 106"/>
                <a:gd name="T63" fmla="*/ 51 h 176"/>
                <a:gd name="T64" fmla="*/ 16 w 106"/>
                <a:gd name="T65" fmla="*/ 32 h 176"/>
                <a:gd name="T66" fmla="*/ 16 w 106"/>
                <a:gd name="T67" fmla="*/ 32 h 176"/>
                <a:gd name="T68" fmla="*/ 16 w 106"/>
                <a:gd name="T69" fmla="*/ 12 h 176"/>
                <a:gd name="T70" fmla="*/ 22 w 106"/>
                <a:gd name="T71" fmla="*/ 12 h 176"/>
                <a:gd name="T72" fmla="*/ 85 w 106"/>
                <a:gd name="T73" fmla="*/ 12 h 176"/>
                <a:gd name="T74" fmla="*/ 90 w 106"/>
                <a:gd name="T75" fmla="*/ 12 h 176"/>
                <a:gd name="T76" fmla="*/ 90 w 106"/>
                <a:gd name="T77" fmla="*/ 32 h 176"/>
                <a:gd name="T78" fmla="*/ 89 w 106"/>
                <a:gd name="T79" fmla="*/ 42 h 176"/>
                <a:gd name="T80" fmla="*/ 68 w 106"/>
                <a:gd name="T81" fmla="*/ 49 h 176"/>
                <a:gd name="T82" fmla="*/ 47 w 106"/>
                <a:gd name="T83" fmla="*/ 4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6" h="176">
                  <a:moveTo>
                    <a:pt x="65" y="81"/>
                  </a:moveTo>
                  <a:cubicBezTo>
                    <a:pt x="89" y="75"/>
                    <a:pt x="106" y="54"/>
                    <a:pt x="106" y="28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4"/>
                    <a:pt x="18" y="76"/>
                    <a:pt x="42" y="81"/>
                  </a:cubicBezTo>
                  <a:cubicBezTo>
                    <a:pt x="45" y="83"/>
                    <a:pt x="47" y="86"/>
                    <a:pt x="48" y="89"/>
                  </a:cubicBezTo>
                  <a:cubicBezTo>
                    <a:pt x="47" y="91"/>
                    <a:pt x="46" y="92"/>
                    <a:pt x="45" y="94"/>
                  </a:cubicBezTo>
                  <a:cubicBezTo>
                    <a:pt x="20" y="98"/>
                    <a:pt x="0" y="120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8" y="176"/>
                    <a:pt x="8" y="176"/>
                    <a:pt x="8" y="176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106" y="176"/>
                    <a:pt x="106" y="176"/>
                    <a:pt x="106" y="176"/>
                  </a:cubicBezTo>
                  <a:cubicBezTo>
                    <a:pt x="106" y="147"/>
                    <a:pt x="106" y="147"/>
                    <a:pt x="106" y="147"/>
                  </a:cubicBezTo>
                  <a:cubicBezTo>
                    <a:pt x="106" y="120"/>
                    <a:pt x="87" y="98"/>
                    <a:pt x="62" y="94"/>
                  </a:cubicBezTo>
                  <a:cubicBezTo>
                    <a:pt x="61" y="92"/>
                    <a:pt x="60" y="91"/>
                    <a:pt x="59" y="89"/>
                  </a:cubicBezTo>
                  <a:cubicBezTo>
                    <a:pt x="60" y="86"/>
                    <a:pt x="62" y="83"/>
                    <a:pt x="65" y="81"/>
                  </a:cubicBezTo>
                  <a:close/>
                  <a:moveTo>
                    <a:pt x="16" y="147"/>
                  </a:moveTo>
                  <a:cubicBezTo>
                    <a:pt x="16" y="143"/>
                    <a:pt x="16" y="143"/>
                    <a:pt x="16" y="143"/>
                  </a:cubicBezTo>
                  <a:cubicBezTo>
                    <a:pt x="16" y="143"/>
                    <a:pt x="16" y="143"/>
                    <a:pt x="16" y="143"/>
                  </a:cubicBezTo>
                  <a:cubicBezTo>
                    <a:pt x="16" y="124"/>
                    <a:pt x="29" y="109"/>
                    <a:pt x="47" y="106"/>
                  </a:cubicBezTo>
                  <a:cubicBezTo>
                    <a:pt x="47" y="113"/>
                    <a:pt x="43" y="131"/>
                    <a:pt x="16" y="147"/>
                  </a:cubicBezTo>
                  <a:close/>
                  <a:moveTo>
                    <a:pt x="90" y="143"/>
                  </a:moveTo>
                  <a:cubicBezTo>
                    <a:pt x="90" y="145"/>
                    <a:pt x="90" y="145"/>
                    <a:pt x="90" y="145"/>
                  </a:cubicBezTo>
                  <a:cubicBezTo>
                    <a:pt x="79" y="138"/>
                    <a:pt x="57" y="122"/>
                    <a:pt x="58" y="106"/>
                  </a:cubicBezTo>
                  <a:cubicBezTo>
                    <a:pt x="76" y="109"/>
                    <a:pt x="90" y="124"/>
                    <a:pt x="90" y="143"/>
                  </a:cubicBezTo>
                  <a:close/>
                  <a:moveTo>
                    <a:pt x="47" y="47"/>
                  </a:moveTo>
                  <a:cubicBezTo>
                    <a:pt x="36" y="42"/>
                    <a:pt x="26" y="48"/>
                    <a:pt x="21" y="51"/>
                  </a:cubicBezTo>
                  <a:cubicBezTo>
                    <a:pt x="18" y="46"/>
                    <a:pt x="16" y="39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6"/>
                    <a:pt x="90" y="39"/>
                    <a:pt x="89" y="42"/>
                  </a:cubicBezTo>
                  <a:cubicBezTo>
                    <a:pt x="83" y="42"/>
                    <a:pt x="72" y="47"/>
                    <a:pt x="68" y="49"/>
                  </a:cubicBezTo>
                  <a:cubicBezTo>
                    <a:pt x="63" y="52"/>
                    <a:pt x="63" y="53"/>
                    <a:pt x="47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2" tIns="34287" rIns="68572" bIns="3428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67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34"/>
            <p:cNvSpPr/>
            <p:nvPr userDrawn="1"/>
          </p:nvSpPr>
          <p:spPr bwMode="auto">
            <a:xfrm>
              <a:off x="7533144" y="3357123"/>
              <a:ext cx="159213" cy="28065"/>
            </a:xfrm>
            <a:custGeom>
              <a:avLst/>
              <a:gdLst>
                <a:gd name="T0" fmla="*/ 117 w 125"/>
                <a:gd name="T1" fmla="*/ 0 h 22"/>
                <a:gd name="T2" fmla="*/ 8 w 125"/>
                <a:gd name="T3" fmla="*/ 0 h 22"/>
                <a:gd name="T4" fmla="*/ 0 w 125"/>
                <a:gd name="T5" fmla="*/ 11 h 22"/>
                <a:gd name="T6" fmla="*/ 8 w 125"/>
                <a:gd name="T7" fmla="*/ 22 h 22"/>
                <a:gd name="T8" fmla="*/ 117 w 125"/>
                <a:gd name="T9" fmla="*/ 22 h 22"/>
                <a:gd name="T10" fmla="*/ 125 w 125"/>
                <a:gd name="T11" fmla="*/ 11 h 22"/>
                <a:gd name="T12" fmla="*/ 117 w 125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22">
                  <a:moveTo>
                    <a:pt x="117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5"/>
                    <a:pt x="0" y="11"/>
                  </a:cubicBezTo>
                  <a:cubicBezTo>
                    <a:pt x="0" y="17"/>
                    <a:pt x="3" y="22"/>
                    <a:pt x="8" y="22"/>
                  </a:cubicBezTo>
                  <a:cubicBezTo>
                    <a:pt x="117" y="22"/>
                    <a:pt x="117" y="22"/>
                    <a:pt x="117" y="22"/>
                  </a:cubicBezTo>
                  <a:cubicBezTo>
                    <a:pt x="121" y="22"/>
                    <a:pt x="125" y="17"/>
                    <a:pt x="125" y="11"/>
                  </a:cubicBezTo>
                  <a:cubicBezTo>
                    <a:pt x="125" y="5"/>
                    <a:pt x="121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2" tIns="34287" rIns="68572" bIns="3428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67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35"/>
            <p:cNvSpPr/>
            <p:nvPr userDrawn="1"/>
          </p:nvSpPr>
          <p:spPr bwMode="auto">
            <a:xfrm>
              <a:off x="7533144" y="3085112"/>
              <a:ext cx="159213" cy="29144"/>
            </a:xfrm>
            <a:custGeom>
              <a:avLst/>
              <a:gdLst>
                <a:gd name="T0" fmla="*/ 8 w 125"/>
                <a:gd name="T1" fmla="*/ 23 h 23"/>
                <a:gd name="T2" fmla="*/ 117 w 125"/>
                <a:gd name="T3" fmla="*/ 23 h 23"/>
                <a:gd name="T4" fmla="*/ 125 w 125"/>
                <a:gd name="T5" fmla="*/ 11 h 23"/>
                <a:gd name="T6" fmla="*/ 117 w 125"/>
                <a:gd name="T7" fmla="*/ 0 h 23"/>
                <a:gd name="T8" fmla="*/ 8 w 125"/>
                <a:gd name="T9" fmla="*/ 0 h 23"/>
                <a:gd name="T10" fmla="*/ 0 w 125"/>
                <a:gd name="T11" fmla="*/ 11 h 23"/>
                <a:gd name="T12" fmla="*/ 8 w 125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23">
                  <a:moveTo>
                    <a:pt x="8" y="23"/>
                  </a:moveTo>
                  <a:cubicBezTo>
                    <a:pt x="117" y="23"/>
                    <a:pt x="117" y="23"/>
                    <a:pt x="117" y="23"/>
                  </a:cubicBezTo>
                  <a:cubicBezTo>
                    <a:pt x="121" y="23"/>
                    <a:pt x="125" y="17"/>
                    <a:pt x="125" y="11"/>
                  </a:cubicBezTo>
                  <a:cubicBezTo>
                    <a:pt x="125" y="5"/>
                    <a:pt x="121" y="0"/>
                    <a:pt x="11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5"/>
                    <a:pt x="0" y="11"/>
                  </a:cubicBezTo>
                  <a:cubicBezTo>
                    <a:pt x="0" y="17"/>
                    <a:pt x="3" y="23"/>
                    <a:pt x="8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2" tIns="34287" rIns="68572" bIns="3428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67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5839562" y="1376610"/>
            <a:ext cx="465956" cy="465956"/>
            <a:chOff x="7994476" y="2998573"/>
            <a:chExt cx="465956" cy="465956"/>
          </a:xfrm>
        </p:grpSpPr>
        <p:sp>
          <p:nvSpPr>
            <p:cNvPr id="30" name="椭圆 29"/>
            <p:cNvSpPr/>
            <p:nvPr userDrawn="1"/>
          </p:nvSpPr>
          <p:spPr>
            <a:xfrm>
              <a:off x="7994476" y="2998573"/>
              <a:ext cx="465956" cy="46595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Freeform 38"/>
            <p:cNvSpPr>
              <a:spLocks noEditPoints="1"/>
            </p:cNvSpPr>
            <p:nvPr userDrawn="1"/>
          </p:nvSpPr>
          <p:spPr bwMode="auto">
            <a:xfrm>
              <a:off x="8051894" y="3118635"/>
              <a:ext cx="351119" cy="243911"/>
            </a:xfrm>
            <a:custGeom>
              <a:avLst/>
              <a:gdLst>
                <a:gd name="T0" fmla="*/ 314 w 317"/>
                <a:gd name="T1" fmla="*/ 82 h 220"/>
                <a:gd name="T2" fmla="*/ 309 w 317"/>
                <a:gd name="T3" fmla="*/ 75 h 220"/>
                <a:gd name="T4" fmla="*/ 303 w 317"/>
                <a:gd name="T5" fmla="*/ 71 h 220"/>
                <a:gd name="T6" fmla="*/ 302 w 317"/>
                <a:gd name="T7" fmla="*/ 72 h 220"/>
                <a:gd name="T8" fmla="*/ 306 w 317"/>
                <a:gd name="T9" fmla="*/ 83 h 220"/>
                <a:gd name="T10" fmla="*/ 307 w 317"/>
                <a:gd name="T11" fmla="*/ 87 h 220"/>
                <a:gd name="T12" fmla="*/ 305 w 317"/>
                <a:gd name="T13" fmla="*/ 92 h 220"/>
                <a:gd name="T14" fmla="*/ 303 w 317"/>
                <a:gd name="T15" fmla="*/ 94 h 220"/>
                <a:gd name="T16" fmla="*/ 302 w 317"/>
                <a:gd name="T17" fmla="*/ 94 h 220"/>
                <a:gd name="T18" fmla="*/ 303 w 317"/>
                <a:gd name="T19" fmla="*/ 94 h 220"/>
                <a:gd name="T20" fmla="*/ 303 w 317"/>
                <a:gd name="T21" fmla="*/ 94 h 220"/>
                <a:gd name="T22" fmla="*/ 301 w 317"/>
                <a:gd name="T23" fmla="*/ 95 h 220"/>
                <a:gd name="T24" fmla="*/ 298 w 317"/>
                <a:gd name="T25" fmla="*/ 96 h 220"/>
                <a:gd name="T26" fmla="*/ 159 w 317"/>
                <a:gd name="T27" fmla="*/ 0 h 220"/>
                <a:gd name="T28" fmla="*/ 17 w 317"/>
                <a:gd name="T29" fmla="*/ 11 h 220"/>
                <a:gd name="T30" fmla="*/ 20 w 317"/>
                <a:gd name="T31" fmla="*/ 99 h 220"/>
                <a:gd name="T32" fmla="*/ 9 w 317"/>
                <a:gd name="T33" fmla="*/ 99 h 220"/>
                <a:gd name="T34" fmla="*/ 9 w 317"/>
                <a:gd name="T35" fmla="*/ 146 h 220"/>
                <a:gd name="T36" fmla="*/ 91 w 317"/>
                <a:gd name="T37" fmla="*/ 185 h 220"/>
                <a:gd name="T38" fmla="*/ 113 w 317"/>
                <a:gd name="T39" fmla="*/ 220 h 220"/>
                <a:gd name="T40" fmla="*/ 135 w 317"/>
                <a:gd name="T41" fmla="*/ 196 h 220"/>
                <a:gd name="T42" fmla="*/ 177 w 317"/>
                <a:gd name="T43" fmla="*/ 197 h 220"/>
                <a:gd name="T44" fmla="*/ 196 w 317"/>
                <a:gd name="T45" fmla="*/ 220 h 220"/>
                <a:gd name="T46" fmla="*/ 220 w 317"/>
                <a:gd name="T47" fmla="*/ 187 h 220"/>
                <a:gd name="T48" fmla="*/ 303 w 317"/>
                <a:gd name="T49" fmla="*/ 110 h 220"/>
                <a:gd name="T50" fmla="*/ 309 w 317"/>
                <a:gd name="T51" fmla="*/ 106 h 220"/>
                <a:gd name="T52" fmla="*/ 311 w 317"/>
                <a:gd name="T53" fmla="*/ 104 h 220"/>
                <a:gd name="T54" fmla="*/ 312 w 317"/>
                <a:gd name="T55" fmla="*/ 104 h 220"/>
                <a:gd name="T56" fmla="*/ 312 w 317"/>
                <a:gd name="T57" fmla="*/ 103 h 220"/>
                <a:gd name="T58" fmla="*/ 312 w 317"/>
                <a:gd name="T59" fmla="*/ 103 h 220"/>
                <a:gd name="T60" fmla="*/ 316 w 317"/>
                <a:gd name="T61" fmla="*/ 96 h 220"/>
                <a:gd name="T62" fmla="*/ 316 w 317"/>
                <a:gd name="T63" fmla="*/ 85 h 220"/>
                <a:gd name="T64" fmla="*/ 52 w 317"/>
                <a:gd name="T65" fmla="*/ 99 h 220"/>
                <a:gd name="T66" fmla="*/ 76 w 317"/>
                <a:gd name="T67" fmla="*/ 99 h 220"/>
                <a:gd name="T68" fmla="*/ 201 w 317"/>
                <a:gd name="T69" fmla="*/ 24 h 220"/>
                <a:gd name="T70" fmla="*/ 158 w 317"/>
                <a:gd name="T71" fmla="*/ 31 h 220"/>
                <a:gd name="T72" fmla="*/ 119 w 317"/>
                <a:gd name="T73" fmla="*/ 37 h 220"/>
                <a:gd name="T74" fmla="*/ 113 w 317"/>
                <a:gd name="T75" fmla="*/ 25 h 220"/>
                <a:gd name="T76" fmla="*/ 158 w 317"/>
                <a:gd name="T77" fmla="*/ 12 h 220"/>
                <a:gd name="T78" fmla="*/ 201 w 317"/>
                <a:gd name="T79" fmla="*/ 2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7" h="220">
                  <a:moveTo>
                    <a:pt x="316" y="85"/>
                  </a:moveTo>
                  <a:cubicBezTo>
                    <a:pt x="315" y="84"/>
                    <a:pt x="315" y="83"/>
                    <a:pt x="314" y="82"/>
                  </a:cubicBezTo>
                  <a:cubicBezTo>
                    <a:pt x="314" y="81"/>
                    <a:pt x="313" y="80"/>
                    <a:pt x="313" y="79"/>
                  </a:cubicBezTo>
                  <a:cubicBezTo>
                    <a:pt x="311" y="78"/>
                    <a:pt x="310" y="77"/>
                    <a:pt x="309" y="75"/>
                  </a:cubicBezTo>
                  <a:cubicBezTo>
                    <a:pt x="308" y="74"/>
                    <a:pt x="307" y="74"/>
                    <a:pt x="306" y="73"/>
                  </a:cubicBezTo>
                  <a:cubicBezTo>
                    <a:pt x="305" y="72"/>
                    <a:pt x="304" y="71"/>
                    <a:pt x="303" y="71"/>
                  </a:cubicBezTo>
                  <a:cubicBezTo>
                    <a:pt x="302" y="70"/>
                    <a:pt x="301" y="70"/>
                    <a:pt x="301" y="70"/>
                  </a:cubicBezTo>
                  <a:cubicBezTo>
                    <a:pt x="301" y="70"/>
                    <a:pt x="301" y="71"/>
                    <a:pt x="302" y="72"/>
                  </a:cubicBezTo>
                  <a:cubicBezTo>
                    <a:pt x="303" y="74"/>
                    <a:pt x="304" y="76"/>
                    <a:pt x="305" y="78"/>
                  </a:cubicBezTo>
                  <a:cubicBezTo>
                    <a:pt x="305" y="80"/>
                    <a:pt x="306" y="81"/>
                    <a:pt x="306" y="83"/>
                  </a:cubicBezTo>
                  <a:cubicBezTo>
                    <a:pt x="306" y="83"/>
                    <a:pt x="306" y="84"/>
                    <a:pt x="306" y="85"/>
                  </a:cubicBezTo>
                  <a:cubicBezTo>
                    <a:pt x="307" y="85"/>
                    <a:pt x="307" y="86"/>
                    <a:pt x="307" y="87"/>
                  </a:cubicBezTo>
                  <a:cubicBezTo>
                    <a:pt x="307" y="88"/>
                    <a:pt x="306" y="89"/>
                    <a:pt x="306" y="90"/>
                  </a:cubicBezTo>
                  <a:cubicBezTo>
                    <a:pt x="306" y="91"/>
                    <a:pt x="305" y="91"/>
                    <a:pt x="305" y="92"/>
                  </a:cubicBezTo>
                  <a:cubicBezTo>
                    <a:pt x="305" y="92"/>
                    <a:pt x="305" y="92"/>
                    <a:pt x="305" y="92"/>
                  </a:cubicBezTo>
                  <a:cubicBezTo>
                    <a:pt x="303" y="94"/>
                    <a:pt x="303" y="94"/>
                    <a:pt x="303" y="94"/>
                  </a:cubicBezTo>
                  <a:cubicBezTo>
                    <a:pt x="302" y="94"/>
                    <a:pt x="302" y="94"/>
                    <a:pt x="302" y="94"/>
                  </a:cubicBezTo>
                  <a:cubicBezTo>
                    <a:pt x="302" y="94"/>
                    <a:pt x="302" y="94"/>
                    <a:pt x="302" y="94"/>
                  </a:cubicBezTo>
                  <a:cubicBezTo>
                    <a:pt x="302" y="94"/>
                    <a:pt x="303" y="94"/>
                    <a:pt x="303" y="94"/>
                  </a:cubicBezTo>
                  <a:cubicBezTo>
                    <a:pt x="303" y="94"/>
                    <a:pt x="303" y="94"/>
                    <a:pt x="303" y="94"/>
                  </a:cubicBezTo>
                  <a:cubicBezTo>
                    <a:pt x="303" y="94"/>
                    <a:pt x="303" y="94"/>
                    <a:pt x="303" y="94"/>
                  </a:cubicBezTo>
                  <a:cubicBezTo>
                    <a:pt x="303" y="94"/>
                    <a:pt x="303" y="94"/>
                    <a:pt x="303" y="94"/>
                  </a:cubicBezTo>
                  <a:cubicBezTo>
                    <a:pt x="302" y="94"/>
                    <a:pt x="302" y="94"/>
                    <a:pt x="302" y="94"/>
                  </a:cubicBezTo>
                  <a:cubicBezTo>
                    <a:pt x="301" y="95"/>
                    <a:pt x="301" y="95"/>
                    <a:pt x="301" y="95"/>
                  </a:cubicBezTo>
                  <a:cubicBezTo>
                    <a:pt x="301" y="95"/>
                    <a:pt x="300" y="95"/>
                    <a:pt x="300" y="96"/>
                  </a:cubicBezTo>
                  <a:cubicBezTo>
                    <a:pt x="299" y="96"/>
                    <a:pt x="299" y="96"/>
                    <a:pt x="298" y="96"/>
                  </a:cubicBezTo>
                  <a:cubicBezTo>
                    <a:pt x="298" y="96"/>
                    <a:pt x="297" y="96"/>
                    <a:pt x="297" y="96"/>
                  </a:cubicBezTo>
                  <a:cubicBezTo>
                    <a:pt x="295" y="43"/>
                    <a:pt x="234" y="0"/>
                    <a:pt x="159" y="0"/>
                  </a:cubicBezTo>
                  <a:cubicBezTo>
                    <a:pt x="123" y="0"/>
                    <a:pt x="90" y="10"/>
                    <a:pt x="66" y="26"/>
                  </a:cubicBezTo>
                  <a:cubicBezTo>
                    <a:pt x="56" y="19"/>
                    <a:pt x="39" y="11"/>
                    <a:pt x="17" y="11"/>
                  </a:cubicBezTo>
                  <a:cubicBezTo>
                    <a:pt x="17" y="11"/>
                    <a:pt x="32" y="33"/>
                    <a:pt x="40" y="48"/>
                  </a:cubicBezTo>
                  <a:cubicBezTo>
                    <a:pt x="28" y="63"/>
                    <a:pt x="20" y="80"/>
                    <a:pt x="20" y="99"/>
                  </a:cubicBezTo>
                  <a:cubicBezTo>
                    <a:pt x="20" y="99"/>
                    <a:pt x="20" y="99"/>
                    <a:pt x="2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9" y="99"/>
                    <a:pt x="0" y="108"/>
                    <a:pt x="0" y="123"/>
                  </a:cubicBezTo>
                  <a:cubicBezTo>
                    <a:pt x="0" y="138"/>
                    <a:pt x="9" y="146"/>
                    <a:pt x="9" y="146"/>
                  </a:cubicBezTo>
                  <a:cubicBezTo>
                    <a:pt x="45" y="155"/>
                    <a:pt x="45" y="155"/>
                    <a:pt x="45" y="155"/>
                  </a:cubicBezTo>
                  <a:cubicBezTo>
                    <a:pt x="57" y="167"/>
                    <a:pt x="72" y="177"/>
                    <a:pt x="91" y="185"/>
                  </a:cubicBezTo>
                  <a:cubicBezTo>
                    <a:pt x="99" y="216"/>
                    <a:pt x="99" y="216"/>
                    <a:pt x="99" y="216"/>
                  </a:cubicBezTo>
                  <a:cubicBezTo>
                    <a:pt x="99" y="216"/>
                    <a:pt x="101" y="220"/>
                    <a:pt x="113" y="220"/>
                  </a:cubicBezTo>
                  <a:cubicBezTo>
                    <a:pt x="126" y="220"/>
                    <a:pt x="130" y="216"/>
                    <a:pt x="130" y="216"/>
                  </a:cubicBezTo>
                  <a:cubicBezTo>
                    <a:pt x="135" y="196"/>
                    <a:pt x="135" y="196"/>
                    <a:pt x="135" y="196"/>
                  </a:cubicBezTo>
                  <a:cubicBezTo>
                    <a:pt x="143" y="197"/>
                    <a:pt x="151" y="197"/>
                    <a:pt x="159" y="197"/>
                  </a:cubicBezTo>
                  <a:cubicBezTo>
                    <a:pt x="165" y="197"/>
                    <a:pt x="171" y="197"/>
                    <a:pt x="177" y="197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2" y="216"/>
                    <a:pt x="184" y="220"/>
                    <a:pt x="196" y="220"/>
                  </a:cubicBezTo>
                  <a:cubicBezTo>
                    <a:pt x="208" y="220"/>
                    <a:pt x="213" y="216"/>
                    <a:pt x="213" y="216"/>
                  </a:cubicBezTo>
                  <a:cubicBezTo>
                    <a:pt x="220" y="187"/>
                    <a:pt x="220" y="187"/>
                    <a:pt x="220" y="187"/>
                  </a:cubicBezTo>
                  <a:cubicBezTo>
                    <a:pt x="260" y="173"/>
                    <a:pt x="290" y="145"/>
                    <a:pt x="296" y="111"/>
                  </a:cubicBezTo>
                  <a:cubicBezTo>
                    <a:pt x="298" y="111"/>
                    <a:pt x="300" y="111"/>
                    <a:pt x="303" y="110"/>
                  </a:cubicBezTo>
                  <a:cubicBezTo>
                    <a:pt x="304" y="109"/>
                    <a:pt x="305" y="109"/>
                    <a:pt x="306" y="108"/>
                  </a:cubicBezTo>
                  <a:cubicBezTo>
                    <a:pt x="307" y="108"/>
                    <a:pt x="308" y="107"/>
                    <a:pt x="309" y="106"/>
                  </a:cubicBezTo>
                  <a:cubicBezTo>
                    <a:pt x="311" y="105"/>
                    <a:pt x="311" y="105"/>
                    <a:pt x="311" y="105"/>
                  </a:cubicBezTo>
                  <a:cubicBezTo>
                    <a:pt x="311" y="104"/>
                    <a:pt x="311" y="104"/>
                    <a:pt x="311" y="104"/>
                  </a:cubicBezTo>
                  <a:cubicBezTo>
                    <a:pt x="312" y="104"/>
                    <a:pt x="312" y="104"/>
                    <a:pt x="312" y="104"/>
                  </a:cubicBezTo>
                  <a:cubicBezTo>
                    <a:pt x="312" y="104"/>
                    <a:pt x="312" y="104"/>
                    <a:pt x="312" y="104"/>
                  </a:cubicBezTo>
                  <a:cubicBezTo>
                    <a:pt x="312" y="104"/>
                    <a:pt x="312" y="104"/>
                    <a:pt x="312" y="104"/>
                  </a:cubicBezTo>
                  <a:cubicBezTo>
                    <a:pt x="312" y="103"/>
                    <a:pt x="312" y="103"/>
                    <a:pt x="312" y="103"/>
                  </a:cubicBezTo>
                  <a:cubicBezTo>
                    <a:pt x="312" y="103"/>
                    <a:pt x="312" y="103"/>
                    <a:pt x="312" y="103"/>
                  </a:cubicBezTo>
                  <a:cubicBezTo>
                    <a:pt x="312" y="103"/>
                    <a:pt x="312" y="103"/>
                    <a:pt x="312" y="103"/>
                  </a:cubicBezTo>
                  <a:cubicBezTo>
                    <a:pt x="314" y="101"/>
                    <a:pt x="314" y="101"/>
                    <a:pt x="314" y="101"/>
                  </a:cubicBezTo>
                  <a:cubicBezTo>
                    <a:pt x="315" y="99"/>
                    <a:pt x="316" y="98"/>
                    <a:pt x="316" y="96"/>
                  </a:cubicBezTo>
                  <a:cubicBezTo>
                    <a:pt x="317" y="95"/>
                    <a:pt x="317" y="93"/>
                    <a:pt x="317" y="92"/>
                  </a:cubicBezTo>
                  <a:cubicBezTo>
                    <a:pt x="317" y="89"/>
                    <a:pt x="317" y="87"/>
                    <a:pt x="316" y="85"/>
                  </a:cubicBezTo>
                  <a:close/>
                  <a:moveTo>
                    <a:pt x="64" y="111"/>
                  </a:moveTo>
                  <a:cubicBezTo>
                    <a:pt x="57" y="111"/>
                    <a:pt x="52" y="106"/>
                    <a:pt x="52" y="99"/>
                  </a:cubicBezTo>
                  <a:cubicBezTo>
                    <a:pt x="52" y="93"/>
                    <a:pt x="57" y="87"/>
                    <a:pt x="64" y="87"/>
                  </a:cubicBezTo>
                  <a:cubicBezTo>
                    <a:pt x="70" y="87"/>
                    <a:pt x="76" y="93"/>
                    <a:pt x="76" y="99"/>
                  </a:cubicBezTo>
                  <a:cubicBezTo>
                    <a:pt x="76" y="106"/>
                    <a:pt x="70" y="111"/>
                    <a:pt x="64" y="111"/>
                  </a:cubicBezTo>
                  <a:close/>
                  <a:moveTo>
                    <a:pt x="201" y="24"/>
                  </a:moveTo>
                  <a:cubicBezTo>
                    <a:pt x="200" y="27"/>
                    <a:pt x="197" y="37"/>
                    <a:pt x="195" y="36"/>
                  </a:cubicBezTo>
                  <a:cubicBezTo>
                    <a:pt x="183" y="33"/>
                    <a:pt x="171" y="31"/>
                    <a:pt x="158" y="31"/>
                  </a:cubicBezTo>
                  <a:cubicBezTo>
                    <a:pt x="145" y="31"/>
                    <a:pt x="132" y="33"/>
                    <a:pt x="119" y="37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6" y="36"/>
                    <a:pt x="114" y="27"/>
                    <a:pt x="113" y="25"/>
                  </a:cubicBezTo>
                  <a:cubicBezTo>
                    <a:pt x="112" y="23"/>
                    <a:pt x="114" y="20"/>
                    <a:pt x="116" y="19"/>
                  </a:cubicBezTo>
                  <a:cubicBezTo>
                    <a:pt x="130" y="15"/>
                    <a:pt x="144" y="12"/>
                    <a:pt x="158" y="12"/>
                  </a:cubicBezTo>
                  <a:cubicBezTo>
                    <a:pt x="172" y="12"/>
                    <a:pt x="185" y="14"/>
                    <a:pt x="198" y="18"/>
                  </a:cubicBezTo>
                  <a:cubicBezTo>
                    <a:pt x="200" y="19"/>
                    <a:pt x="202" y="22"/>
                    <a:pt x="201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2" tIns="34287" rIns="68572" bIns="3428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67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9" grpId="0" bldLvl="0" animBg="1"/>
      <p:bldP spid="7" grpId="0" bldLvl="0" animBg="1"/>
      <p:bldP spid="2" grpId="0"/>
      <p:bldP spid="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ldLvl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620"/>
            </a:lvl1pPr>
            <a:lvl2pPr marL="308610" indent="0" algn="ctr">
              <a:buNone/>
              <a:defRPr sz="1350"/>
            </a:lvl2pPr>
            <a:lvl3pPr marL="617220" indent="0" algn="ctr">
              <a:buNone/>
              <a:defRPr sz="1215"/>
            </a:lvl3pPr>
            <a:lvl4pPr marL="925830" indent="0" algn="ctr">
              <a:buNone/>
              <a:defRPr sz="1080"/>
            </a:lvl4pPr>
            <a:lvl5pPr marL="1234440" indent="0" algn="ctr">
              <a:buNone/>
              <a:defRPr sz="1080"/>
            </a:lvl5pPr>
            <a:lvl6pPr marL="1543050" indent="0" algn="ctr">
              <a:buNone/>
              <a:defRPr sz="1080"/>
            </a:lvl6pPr>
            <a:lvl7pPr marL="1851660" indent="0" algn="ctr">
              <a:buNone/>
              <a:defRPr sz="1080"/>
            </a:lvl7pPr>
            <a:lvl8pPr marL="2160270" indent="0" algn="ctr">
              <a:buNone/>
              <a:defRPr sz="1080"/>
            </a:lvl8pPr>
            <a:lvl9pPr marL="2468880" indent="0" algn="ctr">
              <a:buNone/>
              <a:defRPr sz="10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91181DDD-EC55-4D34-BA74-EE6A507DEF06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7B1650DA-4768-43E8-905D-F747C00678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4767264"/>
            <a:ext cx="2133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  <a:t>2019/7/23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195739" y="126100"/>
            <a:ext cx="6768877" cy="4000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03598"/>
            <a:ext cx="8352928" cy="3137572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10" name="矩形 17"/>
          <p:cNvSpPr>
            <a:spLocks noChangeArrowheads="1"/>
          </p:cNvSpPr>
          <p:nvPr userDrawn="1"/>
        </p:nvSpPr>
        <p:spPr bwMode="auto">
          <a:xfrm>
            <a:off x="0" y="771550"/>
            <a:ext cx="16176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672408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739"/>
            <a:ext cx="2133600" cy="272891"/>
          </a:xfrm>
        </p:spPr>
        <p:txBody>
          <a:bodyPr/>
          <a:lstStyle>
            <a:lvl1pPr>
              <a:defRPr/>
            </a:lvl1pPr>
          </a:lstStyle>
          <a:p>
            <a:fld id="{AC84F06B-68BB-49FF-9082-040D3B5B474B}" type="datetime1">
              <a:rPr lang="zh-CN" altLang="en-US"/>
              <a:t>2019/7/23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739"/>
            <a:ext cx="2895600" cy="272891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739"/>
            <a:ext cx="2133600" cy="272891"/>
          </a:xfrm>
        </p:spPr>
        <p:txBody>
          <a:bodyPr/>
          <a:lstStyle>
            <a:lvl1pPr>
              <a:defRPr/>
            </a:lvl1pPr>
          </a:lstStyle>
          <a:p>
            <a:fld id="{00E0E93F-4BAF-4B04-AF3C-1DA2743F9C80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2019/7/23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" y="217133"/>
            <a:ext cx="8741880" cy="6747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矩形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0" rIns="134463" bIns="107570" numCol="1" spcCol="0" rtlCol="0" fromWordArt="0" anchor="t" anchorCtr="0" forceAA="0" compatLnSpc="1">
            <a:noAutofit/>
          </a:bodyPr>
          <a:lstStyle/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112053" y="112069"/>
            <a:ext cx="9144000" cy="514350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0" rIns="134463" bIns="107570" numCol="1" spcCol="0" rtlCol="0" fromWordArt="0" anchor="t" anchorCtr="0" forceAA="0" compatLnSpc="1">
            <a:noAutofit/>
          </a:bodyPr>
          <a:lstStyle/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800600"/>
            <a:ext cx="2133600" cy="240506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800600"/>
            <a:ext cx="2895600" cy="240506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800600"/>
            <a:ext cx="2133600" cy="240506"/>
          </a:xfrm>
        </p:spPr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 userDrawn="1"/>
        </p:nvSpPr>
        <p:spPr bwMode="auto">
          <a:xfrm>
            <a:off x="8623697" y="4693446"/>
            <a:ext cx="52268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 userDrawn="1"/>
        </p:nvSpPr>
        <p:spPr bwMode="auto">
          <a:xfrm flipV="1">
            <a:off x="3" y="555526"/>
            <a:ext cx="9146381" cy="41126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 userDrawn="1"/>
        </p:nvSpPr>
        <p:spPr bwMode="auto">
          <a:xfrm>
            <a:off x="8792769" y="4731544"/>
            <a:ext cx="471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16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‹#›</a:t>
            </a:fld>
            <a:r>
              <a:rPr lang="zh-CN" altLang="en-US" sz="16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438"/>
            <a:ext cx="1547664" cy="39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Browallia New" charset="0"/>
        </a:defRPr>
      </a:lvl1pPr>
      <a:lvl2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2pPr>
      <a:lvl3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3pPr>
      <a:lvl4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4pPr>
      <a:lvl5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9pPr>
    </p:titleStyle>
    <p:bodyStyle>
      <a:lvl1pPr marL="227330" indent="-22733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45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17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989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61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685800" y="1253209"/>
            <a:ext cx="7772400" cy="1102519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0070C0"/>
                </a:solidFill>
              </a:rPr>
              <a:t>电子商城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SKU</a:t>
            </a:r>
            <a:r>
              <a:rPr lang="zh-CN" altLang="en-US" dirty="0"/>
              <a:t>管理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4"/>
    </mc:Choice>
    <mc:Fallback xmlns="">
      <p:transition spd="slow" advTm="96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53C7F-9388-4D2B-985B-E30E5C9BE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9" y="126100"/>
            <a:ext cx="6768877" cy="369332"/>
          </a:xfrm>
        </p:spPr>
        <p:txBody>
          <a:bodyPr/>
          <a:lstStyle/>
          <a:p>
            <a:r>
              <a:rPr lang="zh-CN" altLang="en-US" dirty="0"/>
              <a:t>商品管理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BE8DB5-A559-4974-A1D6-6ED37FC3F3CE}"/>
              </a:ext>
            </a:extLst>
          </p:cNvPr>
          <p:cNvSpPr txBox="1"/>
          <p:nvPr/>
        </p:nvSpPr>
        <p:spPr>
          <a:xfrm>
            <a:off x="215900" y="962025"/>
            <a:ext cx="32137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</a:t>
            </a:r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商品管理</a:t>
            </a:r>
            <a:endParaRPr lang="en-US" altLang="zh-CN" sz="2100" dirty="0"/>
          </a:p>
          <a:p>
            <a:pPr algn="l"/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8977E-2DDD-4370-9F27-C6336BF33486}"/>
              </a:ext>
            </a:extLst>
          </p:cNvPr>
          <p:cNvCxnSpPr/>
          <p:nvPr/>
        </p:nvCxnSpPr>
        <p:spPr>
          <a:xfrm>
            <a:off x="296132" y="1369296"/>
            <a:ext cx="33449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A0356A83-7D1C-44CD-A35D-2A5484B3AD8E}"/>
              </a:ext>
            </a:extLst>
          </p:cNvPr>
          <p:cNvGrpSpPr/>
          <p:nvPr/>
        </p:nvGrpSpPr>
        <p:grpSpPr>
          <a:xfrm>
            <a:off x="855980" y="1736090"/>
            <a:ext cx="2574290" cy="713732"/>
            <a:chOff x="7119" y="2133"/>
            <a:chExt cx="2323" cy="1131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60CCA23-07E4-4430-8E55-F0667B6B10AE}"/>
                </a:ext>
              </a:extLst>
            </p:cNvPr>
            <p:cNvGrpSpPr/>
            <p:nvPr/>
          </p:nvGrpSpPr>
          <p:grpSpPr>
            <a:xfrm>
              <a:off x="7119" y="2133"/>
              <a:ext cx="2323" cy="796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流程图: 可选过程 8">
                <a:extLst>
                  <a:ext uri="{FF2B5EF4-FFF2-40B4-BE49-F238E27FC236}">
                    <a16:creationId xmlns:a16="http://schemas.microsoft.com/office/drawing/2014/main" id="{4BB1B5DE-CB4F-40CA-B566-D25CAB1854D8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3837944" cy="2757793"/>
              </a:xfrm>
              <a:prstGeom prst="flowChartAlternateProcess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  <p:sp>
            <p:nvSpPr>
              <p:cNvPr id="10" name="流程图: 可选过程 9">
                <a:extLst>
                  <a:ext uri="{FF2B5EF4-FFF2-40B4-BE49-F238E27FC236}">
                    <a16:creationId xmlns:a16="http://schemas.microsoft.com/office/drawing/2014/main" id="{C0AF4CB7-21D0-483E-ABC4-068B6594134B}"/>
                  </a:ext>
                </a:extLst>
              </p:cNvPr>
              <p:cNvSpPr/>
              <p:nvPr/>
            </p:nvSpPr>
            <p:spPr>
              <a:xfrm>
                <a:off x="4351931" y="1367703"/>
                <a:ext cx="3742172" cy="2595722"/>
              </a:xfrm>
              <a:prstGeom prst="flowChartAlternateProcess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7DE2AC9-A2E3-45E0-A780-5457A2C79168}"/>
                </a:ext>
              </a:extLst>
            </p:cNvPr>
            <p:cNvSpPr txBox="1"/>
            <p:nvPr/>
          </p:nvSpPr>
          <p:spPr>
            <a:xfrm>
              <a:off x="7608" y="2240"/>
              <a:ext cx="1607" cy="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商品列表</a:t>
              </a:r>
            </a:p>
            <a:p>
              <a:pPr algn="l"/>
              <a:endParaRPr lang="zh-CN" altLang="en-US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3FFEFD3-0867-4B5C-9826-34C3BD4A060B}"/>
              </a:ext>
            </a:extLst>
          </p:cNvPr>
          <p:cNvGrpSpPr/>
          <p:nvPr/>
        </p:nvGrpSpPr>
        <p:grpSpPr>
          <a:xfrm>
            <a:off x="855980" y="2522220"/>
            <a:ext cx="2574290" cy="713732"/>
            <a:chOff x="7119" y="2133"/>
            <a:chExt cx="2323" cy="1131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B8E38BD-8F51-4633-85A2-37D4242B474D}"/>
                </a:ext>
              </a:extLst>
            </p:cNvPr>
            <p:cNvGrpSpPr/>
            <p:nvPr/>
          </p:nvGrpSpPr>
          <p:grpSpPr>
            <a:xfrm>
              <a:off x="7119" y="2133"/>
              <a:ext cx="2323" cy="796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流程图: 可选过程 13">
                <a:extLst>
                  <a:ext uri="{FF2B5EF4-FFF2-40B4-BE49-F238E27FC236}">
                    <a16:creationId xmlns:a16="http://schemas.microsoft.com/office/drawing/2014/main" id="{6CEE5903-BA0C-4948-B348-01DD9DA0F140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3837944" cy="2757793"/>
              </a:xfrm>
              <a:prstGeom prst="flowChartAlternateProcess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  <p:sp>
            <p:nvSpPr>
              <p:cNvPr id="15" name="流程图: 可选过程 14">
                <a:extLst>
                  <a:ext uri="{FF2B5EF4-FFF2-40B4-BE49-F238E27FC236}">
                    <a16:creationId xmlns:a16="http://schemas.microsoft.com/office/drawing/2014/main" id="{C1EA2752-9DF0-40CE-87B9-9FBEC0960D29}"/>
                  </a:ext>
                </a:extLst>
              </p:cNvPr>
              <p:cNvSpPr/>
              <p:nvPr/>
            </p:nvSpPr>
            <p:spPr>
              <a:xfrm>
                <a:off x="4351931" y="1367703"/>
                <a:ext cx="3742172" cy="2595722"/>
              </a:xfrm>
              <a:prstGeom prst="flowChartAlternateProcess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0D760C4-4C64-4979-962D-20EB1DEF5F8D}"/>
                </a:ext>
              </a:extLst>
            </p:cNvPr>
            <p:cNvSpPr txBox="1"/>
            <p:nvPr/>
          </p:nvSpPr>
          <p:spPr>
            <a:xfrm>
              <a:off x="7608" y="2240"/>
              <a:ext cx="1607" cy="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商品添加</a:t>
              </a:r>
            </a:p>
            <a:p>
              <a:pPr algn="l"/>
              <a:endParaRPr lang="zh-CN" altLang="en-US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24E60977-047D-475F-A5A0-47D9E42F84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69690" y="1462742"/>
            <a:ext cx="5274310" cy="262128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333D849-57F4-4F1A-AC22-597C9A407E6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5867" y="3174126"/>
            <a:ext cx="5274310" cy="192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56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53C7F-9388-4D2B-985B-E30E5C9BE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9" y="126100"/>
            <a:ext cx="6768877" cy="369332"/>
          </a:xfrm>
        </p:spPr>
        <p:txBody>
          <a:bodyPr/>
          <a:lstStyle/>
          <a:p>
            <a:r>
              <a:rPr lang="zh-CN" altLang="en-US" dirty="0"/>
              <a:t>商品管理</a:t>
            </a:r>
            <a:r>
              <a:rPr lang="en-US" altLang="zh-CN" dirty="0"/>
              <a:t>-</a:t>
            </a:r>
            <a:r>
              <a:rPr lang="zh-CN" altLang="en-US" dirty="0"/>
              <a:t>添加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BE8DB5-A559-4974-A1D6-6ED37FC3F3CE}"/>
              </a:ext>
            </a:extLst>
          </p:cNvPr>
          <p:cNvSpPr txBox="1"/>
          <p:nvPr/>
        </p:nvSpPr>
        <p:spPr>
          <a:xfrm>
            <a:off x="215900" y="962025"/>
            <a:ext cx="32137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</a:t>
            </a:r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商品管理</a:t>
            </a:r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sz="2100" dirty="0"/>
          </a:p>
          <a:p>
            <a:pPr algn="l"/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8977E-2DDD-4370-9F27-C6336BF33486}"/>
              </a:ext>
            </a:extLst>
          </p:cNvPr>
          <p:cNvCxnSpPr/>
          <p:nvPr/>
        </p:nvCxnSpPr>
        <p:spPr>
          <a:xfrm>
            <a:off x="296132" y="1369296"/>
            <a:ext cx="33449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A0356A83-7D1C-44CD-A35D-2A5484B3AD8E}"/>
              </a:ext>
            </a:extLst>
          </p:cNvPr>
          <p:cNvGrpSpPr/>
          <p:nvPr/>
        </p:nvGrpSpPr>
        <p:grpSpPr>
          <a:xfrm>
            <a:off x="855980" y="1736090"/>
            <a:ext cx="2574290" cy="713732"/>
            <a:chOff x="7119" y="2133"/>
            <a:chExt cx="2323" cy="1131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60CCA23-07E4-4430-8E55-F0667B6B10AE}"/>
                </a:ext>
              </a:extLst>
            </p:cNvPr>
            <p:cNvGrpSpPr/>
            <p:nvPr/>
          </p:nvGrpSpPr>
          <p:grpSpPr>
            <a:xfrm>
              <a:off x="7119" y="2133"/>
              <a:ext cx="2323" cy="796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流程图: 可选过程 8">
                <a:extLst>
                  <a:ext uri="{FF2B5EF4-FFF2-40B4-BE49-F238E27FC236}">
                    <a16:creationId xmlns:a16="http://schemas.microsoft.com/office/drawing/2014/main" id="{4BB1B5DE-CB4F-40CA-B566-D25CAB1854D8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3837944" cy="2757793"/>
              </a:xfrm>
              <a:prstGeom prst="flowChartAlternateProcess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  <p:sp>
            <p:nvSpPr>
              <p:cNvPr id="10" name="流程图: 可选过程 9">
                <a:extLst>
                  <a:ext uri="{FF2B5EF4-FFF2-40B4-BE49-F238E27FC236}">
                    <a16:creationId xmlns:a16="http://schemas.microsoft.com/office/drawing/2014/main" id="{C0AF4CB7-21D0-483E-ABC4-068B6594134B}"/>
                  </a:ext>
                </a:extLst>
              </p:cNvPr>
              <p:cNvSpPr/>
              <p:nvPr/>
            </p:nvSpPr>
            <p:spPr>
              <a:xfrm>
                <a:off x="4351931" y="1367703"/>
                <a:ext cx="3742172" cy="2595722"/>
              </a:xfrm>
              <a:prstGeom prst="flowChartAlternateProcess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7DE2AC9-A2E3-45E0-A780-5457A2C79168}"/>
                </a:ext>
              </a:extLst>
            </p:cNvPr>
            <p:cNvSpPr txBox="1"/>
            <p:nvPr/>
          </p:nvSpPr>
          <p:spPr>
            <a:xfrm>
              <a:off x="7608" y="2240"/>
              <a:ext cx="1607" cy="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商品列表</a:t>
              </a:r>
            </a:p>
            <a:p>
              <a:pPr algn="l"/>
              <a:endParaRPr lang="zh-CN" altLang="en-US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3FFEFD3-0867-4B5C-9826-34C3BD4A060B}"/>
              </a:ext>
            </a:extLst>
          </p:cNvPr>
          <p:cNvGrpSpPr/>
          <p:nvPr/>
        </p:nvGrpSpPr>
        <p:grpSpPr>
          <a:xfrm>
            <a:off x="855980" y="2522220"/>
            <a:ext cx="2574290" cy="713732"/>
            <a:chOff x="7119" y="2133"/>
            <a:chExt cx="2323" cy="1131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B8E38BD-8F51-4633-85A2-37D4242B474D}"/>
                </a:ext>
              </a:extLst>
            </p:cNvPr>
            <p:cNvGrpSpPr/>
            <p:nvPr/>
          </p:nvGrpSpPr>
          <p:grpSpPr>
            <a:xfrm>
              <a:off x="7119" y="2133"/>
              <a:ext cx="2323" cy="796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流程图: 可选过程 13">
                <a:extLst>
                  <a:ext uri="{FF2B5EF4-FFF2-40B4-BE49-F238E27FC236}">
                    <a16:creationId xmlns:a16="http://schemas.microsoft.com/office/drawing/2014/main" id="{6CEE5903-BA0C-4948-B348-01DD9DA0F140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3837944" cy="2757793"/>
              </a:xfrm>
              <a:prstGeom prst="flowChartAlternateProcess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  <p:sp>
            <p:nvSpPr>
              <p:cNvPr id="15" name="流程图: 可选过程 14">
                <a:extLst>
                  <a:ext uri="{FF2B5EF4-FFF2-40B4-BE49-F238E27FC236}">
                    <a16:creationId xmlns:a16="http://schemas.microsoft.com/office/drawing/2014/main" id="{C1EA2752-9DF0-40CE-87B9-9FBEC0960D29}"/>
                  </a:ext>
                </a:extLst>
              </p:cNvPr>
              <p:cNvSpPr/>
              <p:nvPr/>
            </p:nvSpPr>
            <p:spPr>
              <a:xfrm>
                <a:off x="4351931" y="1367703"/>
                <a:ext cx="3742172" cy="2595722"/>
              </a:xfrm>
              <a:prstGeom prst="flowChartAlternateProcess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0D760C4-4C64-4979-962D-20EB1DEF5F8D}"/>
                </a:ext>
              </a:extLst>
            </p:cNvPr>
            <p:cNvSpPr txBox="1"/>
            <p:nvPr/>
          </p:nvSpPr>
          <p:spPr>
            <a:xfrm>
              <a:off x="7608" y="2240"/>
              <a:ext cx="1607" cy="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商品添加</a:t>
              </a:r>
            </a:p>
            <a:p>
              <a:pPr algn="l"/>
              <a:endParaRPr lang="zh-CN" altLang="en-US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B6B9B65-6D28-48AB-95ED-4B1F9A641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011" y="1417127"/>
            <a:ext cx="5308858" cy="318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30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53C7F-9388-4D2B-985B-E30E5C9BE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9" y="126100"/>
            <a:ext cx="6768877" cy="369332"/>
          </a:xfrm>
        </p:spPr>
        <p:txBody>
          <a:bodyPr/>
          <a:lstStyle/>
          <a:p>
            <a:r>
              <a:rPr lang="zh-CN" altLang="en-US" dirty="0"/>
              <a:t>商品管理</a:t>
            </a:r>
            <a:r>
              <a:rPr lang="en-US" altLang="zh-CN" dirty="0"/>
              <a:t>-</a:t>
            </a:r>
            <a:r>
              <a:rPr lang="zh-CN" altLang="en-US" dirty="0"/>
              <a:t>添加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BE8DB5-A559-4974-A1D6-6ED37FC3F3CE}"/>
              </a:ext>
            </a:extLst>
          </p:cNvPr>
          <p:cNvSpPr txBox="1"/>
          <p:nvPr/>
        </p:nvSpPr>
        <p:spPr>
          <a:xfrm>
            <a:off x="215900" y="962025"/>
            <a:ext cx="32137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</a:t>
            </a:r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100" dirty="0"/>
          </a:p>
          <a:p>
            <a:pPr algn="l"/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8977E-2DDD-4370-9F27-C6336BF33486}"/>
              </a:ext>
            </a:extLst>
          </p:cNvPr>
          <p:cNvCxnSpPr/>
          <p:nvPr/>
        </p:nvCxnSpPr>
        <p:spPr>
          <a:xfrm>
            <a:off x="296132" y="1369296"/>
            <a:ext cx="33449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EBF11C16-493F-4F3C-9EC5-19237C08D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500130"/>
            <a:ext cx="60102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254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53C7F-9388-4D2B-985B-E30E5C9BE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9" y="126100"/>
            <a:ext cx="6768877" cy="369332"/>
          </a:xfrm>
        </p:spPr>
        <p:txBody>
          <a:bodyPr/>
          <a:lstStyle/>
          <a:p>
            <a:r>
              <a:rPr lang="zh-CN" altLang="en-US" dirty="0"/>
              <a:t>商品管理</a:t>
            </a:r>
            <a:r>
              <a:rPr lang="en-US" altLang="zh-CN" dirty="0"/>
              <a:t>-</a:t>
            </a:r>
            <a:r>
              <a:rPr lang="zh-CN" altLang="en-US" dirty="0"/>
              <a:t>添加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BE8DB5-A559-4974-A1D6-6ED37FC3F3CE}"/>
              </a:ext>
            </a:extLst>
          </p:cNvPr>
          <p:cNvSpPr txBox="1"/>
          <p:nvPr/>
        </p:nvSpPr>
        <p:spPr>
          <a:xfrm>
            <a:off x="215900" y="962025"/>
            <a:ext cx="32137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</a:t>
            </a:r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.JS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100" dirty="0"/>
          </a:p>
          <a:p>
            <a:pPr algn="l"/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8977E-2DDD-4370-9F27-C6336BF33486}"/>
              </a:ext>
            </a:extLst>
          </p:cNvPr>
          <p:cNvCxnSpPr/>
          <p:nvPr/>
        </p:nvCxnSpPr>
        <p:spPr>
          <a:xfrm>
            <a:off x="296132" y="1369296"/>
            <a:ext cx="33449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5056F9DB-0C57-4650-A72B-4FE15C9E3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68655"/>
            <a:ext cx="6428581" cy="354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22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93607-BDC5-4C21-9F5F-FC8764B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9" y="126100"/>
            <a:ext cx="6768877" cy="369332"/>
          </a:xfrm>
        </p:spPr>
        <p:txBody>
          <a:bodyPr/>
          <a:lstStyle/>
          <a:p>
            <a:r>
              <a:rPr lang="zh-CN" altLang="en-US" dirty="0"/>
              <a:t>前台</a:t>
            </a:r>
            <a:r>
              <a:rPr lang="en-US" altLang="zh-CN" dirty="0"/>
              <a:t>SKU-</a:t>
            </a:r>
            <a:r>
              <a:rPr lang="zh-CN" altLang="en-US" dirty="0"/>
              <a:t>功能展现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600E804-6F83-4E50-A40B-020A2A6C1D6C}"/>
              </a:ext>
            </a:extLst>
          </p:cNvPr>
          <p:cNvGrpSpPr/>
          <p:nvPr/>
        </p:nvGrpSpPr>
        <p:grpSpPr>
          <a:xfrm>
            <a:off x="107504" y="1059582"/>
            <a:ext cx="2574290" cy="713732"/>
            <a:chOff x="7119" y="2133"/>
            <a:chExt cx="2323" cy="113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B9B32A-DEE5-4876-B202-2777C6E0FC54}"/>
                </a:ext>
              </a:extLst>
            </p:cNvPr>
            <p:cNvGrpSpPr/>
            <p:nvPr/>
          </p:nvGrpSpPr>
          <p:grpSpPr>
            <a:xfrm>
              <a:off x="7119" y="2133"/>
              <a:ext cx="2323" cy="796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流程图: 可选过程 5">
                <a:extLst>
                  <a:ext uri="{FF2B5EF4-FFF2-40B4-BE49-F238E27FC236}">
                    <a16:creationId xmlns:a16="http://schemas.microsoft.com/office/drawing/2014/main" id="{880EF5B1-CCD0-4702-8345-8E4606F06C22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3837944" cy="2757793"/>
              </a:xfrm>
              <a:prstGeom prst="flowChartAlternateProcess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  <p:sp>
            <p:nvSpPr>
              <p:cNvPr id="7" name="流程图: 可选过程 6">
                <a:extLst>
                  <a:ext uri="{FF2B5EF4-FFF2-40B4-BE49-F238E27FC236}">
                    <a16:creationId xmlns:a16="http://schemas.microsoft.com/office/drawing/2014/main" id="{827C0433-20BB-4719-9945-7ECF962A1DCE}"/>
                  </a:ext>
                </a:extLst>
              </p:cNvPr>
              <p:cNvSpPr/>
              <p:nvPr/>
            </p:nvSpPr>
            <p:spPr>
              <a:xfrm>
                <a:off x="4351931" y="1367703"/>
                <a:ext cx="3742172" cy="2595722"/>
              </a:xfrm>
              <a:prstGeom prst="flowChartAlternateProcess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2F13FE3-53F6-4E69-8272-14E43E8B2035}"/>
                </a:ext>
              </a:extLst>
            </p:cNvPr>
            <p:cNvSpPr txBox="1"/>
            <p:nvPr/>
          </p:nvSpPr>
          <p:spPr>
            <a:xfrm>
              <a:off x="7608" y="2240"/>
              <a:ext cx="1607" cy="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商品列表</a:t>
              </a:r>
            </a:p>
            <a:p>
              <a:pPr algn="l"/>
              <a:endParaRPr lang="zh-CN" altLang="en-US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7C2DB383-8DF4-4DE9-BEAA-3033C61222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7198" y="915566"/>
            <a:ext cx="5274310" cy="256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60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93607-BDC5-4C21-9F5F-FC8764B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9" y="126100"/>
            <a:ext cx="6768877" cy="369332"/>
          </a:xfrm>
        </p:spPr>
        <p:txBody>
          <a:bodyPr/>
          <a:lstStyle/>
          <a:p>
            <a:r>
              <a:rPr lang="zh-CN" altLang="en-US" dirty="0"/>
              <a:t>前台</a:t>
            </a:r>
            <a:r>
              <a:rPr lang="en-US" altLang="zh-CN" dirty="0"/>
              <a:t>SKU-</a:t>
            </a:r>
            <a:r>
              <a:rPr lang="zh-CN" altLang="en-US" dirty="0"/>
              <a:t>功能展现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600E804-6F83-4E50-A40B-020A2A6C1D6C}"/>
              </a:ext>
            </a:extLst>
          </p:cNvPr>
          <p:cNvGrpSpPr/>
          <p:nvPr/>
        </p:nvGrpSpPr>
        <p:grpSpPr>
          <a:xfrm>
            <a:off x="107504" y="1059582"/>
            <a:ext cx="2574290" cy="713732"/>
            <a:chOff x="7119" y="2133"/>
            <a:chExt cx="2323" cy="113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B9B32A-DEE5-4876-B202-2777C6E0FC54}"/>
                </a:ext>
              </a:extLst>
            </p:cNvPr>
            <p:cNvGrpSpPr/>
            <p:nvPr/>
          </p:nvGrpSpPr>
          <p:grpSpPr>
            <a:xfrm>
              <a:off x="7119" y="2133"/>
              <a:ext cx="2323" cy="796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流程图: 可选过程 5">
                <a:extLst>
                  <a:ext uri="{FF2B5EF4-FFF2-40B4-BE49-F238E27FC236}">
                    <a16:creationId xmlns:a16="http://schemas.microsoft.com/office/drawing/2014/main" id="{880EF5B1-CCD0-4702-8345-8E4606F06C22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3837944" cy="2757793"/>
              </a:xfrm>
              <a:prstGeom prst="flowChartAlternateProcess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  <p:sp>
            <p:nvSpPr>
              <p:cNvPr id="7" name="流程图: 可选过程 6">
                <a:extLst>
                  <a:ext uri="{FF2B5EF4-FFF2-40B4-BE49-F238E27FC236}">
                    <a16:creationId xmlns:a16="http://schemas.microsoft.com/office/drawing/2014/main" id="{827C0433-20BB-4719-9945-7ECF962A1DCE}"/>
                  </a:ext>
                </a:extLst>
              </p:cNvPr>
              <p:cNvSpPr/>
              <p:nvPr/>
            </p:nvSpPr>
            <p:spPr>
              <a:xfrm>
                <a:off x="4351931" y="1367703"/>
                <a:ext cx="3742172" cy="2595722"/>
              </a:xfrm>
              <a:prstGeom prst="flowChartAlternateProcess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2F13FE3-53F6-4E69-8272-14E43E8B2035}"/>
                </a:ext>
              </a:extLst>
            </p:cNvPr>
            <p:cNvSpPr txBox="1"/>
            <p:nvPr/>
          </p:nvSpPr>
          <p:spPr>
            <a:xfrm>
              <a:off x="7608" y="2240"/>
              <a:ext cx="1607" cy="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商品详情页</a:t>
              </a:r>
            </a:p>
            <a:p>
              <a:pPr algn="l"/>
              <a:endParaRPr lang="zh-CN" altLang="en-US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CCBC32F0-02FD-4972-8CCC-DC1C6BDBB0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75856" y="1035994"/>
            <a:ext cx="5274310" cy="28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47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93607-BDC5-4C21-9F5F-FC8764B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9" y="126100"/>
            <a:ext cx="6768877" cy="369332"/>
          </a:xfrm>
        </p:spPr>
        <p:txBody>
          <a:bodyPr/>
          <a:lstStyle/>
          <a:p>
            <a:r>
              <a:rPr lang="zh-CN" altLang="en-US" dirty="0"/>
              <a:t>前台</a:t>
            </a:r>
            <a:r>
              <a:rPr lang="en-US" altLang="zh-CN" dirty="0"/>
              <a:t>SKU-</a:t>
            </a:r>
            <a:r>
              <a:rPr lang="zh-CN" altLang="en-US" dirty="0"/>
              <a:t>列表展现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600E804-6F83-4E50-A40B-020A2A6C1D6C}"/>
              </a:ext>
            </a:extLst>
          </p:cNvPr>
          <p:cNvGrpSpPr/>
          <p:nvPr/>
        </p:nvGrpSpPr>
        <p:grpSpPr>
          <a:xfrm>
            <a:off x="107504" y="1059582"/>
            <a:ext cx="2574290" cy="502326"/>
            <a:chOff x="7119" y="2133"/>
            <a:chExt cx="2323" cy="79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B9B32A-DEE5-4876-B202-2777C6E0FC54}"/>
                </a:ext>
              </a:extLst>
            </p:cNvPr>
            <p:cNvGrpSpPr/>
            <p:nvPr/>
          </p:nvGrpSpPr>
          <p:grpSpPr>
            <a:xfrm>
              <a:off x="7119" y="2133"/>
              <a:ext cx="2323" cy="796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流程图: 可选过程 5">
                <a:extLst>
                  <a:ext uri="{FF2B5EF4-FFF2-40B4-BE49-F238E27FC236}">
                    <a16:creationId xmlns:a16="http://schemas.microsoft.com/office/drawing/2014/main" id="{880EF5B1-CCD0-4702-8345-8E4606F06C22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3837944" cy="2757793"/>
              </a:xfrm>
              <a:prstGeom prst="flowChartAlternateProcess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  <p:sp>
            <p:nvSpPr>
              <p:cNvPr id="7" name="流程图: 可选过程 6">
                <a:extLst>
                  <a:ext uri="{FF2B5EF4-FFF2-40B4-BE49-F238E27FC236}">
                    <a16:creationId xmlns:a16="http://schemas.microsoft.com/office/drawing/2014/main" id="{827C0433-20BB-4719-9945-7ECF962A1DCE}"/>
                  </a:ext>
                </a:extLst>
              </p:cNvPr>
              <p:cNvSpPr/>
              <p:nvPr/>
            </p:nvSpPr>
            <p:spPr>
              <a:xfrm>
                <a:off x="4351931" y="1367703"/>
                <a:ext cx="3742172" cy="2595722"/>
              </a:xfrm>
              <a:prstGeom prst="flowChartAlternateProcess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2F13FE3-53F6-4E69-8272-14E43E8B2035}"/>
                </a:ext>
              </a:extLst>
            </p:cNvPr>
            <p:cNvSpPr txBox="1"/>
            <p:nvPr/>
          </p:nvSpPr>
          <p:spPr>
            <a:xfrm>
              <a:off x="7608" y="2240"/>
              <a:ext cx="1607" cy="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商品列表页</a:t>
              </a:r>
              <a:endParaRPr lang="zh-CN" altLang="en-US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9B6F0DD0-8577-4676-8913-9D4005CF74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59452" y="1149179"/>
            <a:ext cx="5274310" cy="223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86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93607-BDC5-4C21-9F5F-FC8764B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9" y="126100"/>
            <a:ext cx="6768877" cy="369332"/>
          </a:xfrm>
        </p:spPr>
        <p:txBody>
          <a:bodyPr/>
          <a:lstStyle/>
          <a:p>
            <a:r>
              <a:rPr lang="zh-CN" altLang="en-US" dirty="0"/>
              <a:t>前台</a:t>
            </a:r>
            <a:r>
              <a:rPr lang="en-US" altLang="zh-CN" dirty="0"/>
              <a:t>SKU-</a:t>
            </a:r>
            <a:r>
              <a:rPr lang="zh-CN" altLang="en-US" dirty="0"/>
              <a:t>详情页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600E804-6F83-4E50-A40B-020A2A6C1D6C}"/>
              </a:ext>
            </a:extLst>
          </p:cNvPr>
          <p:cNvGrpSpPr/>
          <p:nvPr/>
        </p:nvGrpSpPr>
        <p:grpSpPr>
          <a:xfrm>
            <a:off x="107504" y="1059582"/>
            <a:ext cx="2574290" cy="502326"/>
            <a:chOff x="7119" y="2133"/>
            <a:chExt cx="2323" cy="79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B9B32A-DEE5-4876-B202-2777C6E0FC54}"/>
                </a:ext>
              </a:extLst>
            </p:cNvPr>
            <p:cNvGrpSpPr/>
            <p:nvPr/>
          </p:nvGrpSpPr>
          <p:grpSpPr>
            <a:xfrm>
              <a:off x="7119" y="2133"/>
              <a:ext cx="2323" cy="796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流程图: 可选过程 5">
                <a:extLst>
                  <a:ext uri="{FF2B5EF4-FFF2-40B4-BE49-F238E27FC236}">
                    <a16:creationId xmlns:a16="http://schemas.microsoft.com/office/drawing/2014/main" id="{880EF5B1-CCD0-4702-8345-8E4606F06C22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3837944" cy="2757793"/>
              </a:xfrm>
              <a:prstGeom prst="flowChartAlternateProcess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  <p:sp>
            <p:nvSpPr>
              <p:cNvPr id="7" name="流程图: 可选过程 6">
                <a:extLst>
                  <a:ext uri="{FF2B5EF4-FFF2-40B4-BE49-F238E27FC236}">
                    <a16:creationId xmlns:a16="http://schemas.microsoft.com/office/drawing/2014/main" id="{827C0433-20BB-4719-9945-7ECF962A1DCE}"/>
                  </a:ext>
                </a:extLst>
              </p:cNvPr>
              <p:cNvSpPr/>
              <p:nvPr/>
            </p:nvSpPr>
            <p:spPr>
              <a:xfrm>
                <a:off x="4351931" y="1367703"/>
                <a:ext cx="3742172" cy="2595722"/>
              </a:xfrm>
              <a:prstGeom prst="flowChartAlternateProcess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2F13FE3-53F6-4E69-8272-14E43E8B2035}"/>
                </a:ext>
              </a:extLst>
            </p:cNvPr>
            <p:cNvSpPr txBox="1"/>
            <p:nvPr/>
          </p:nvSpPr>
          <p:spPr>
            <a:xfrm>
              <a:off x="7608" y="2240"/>
              <a:ext cx="1607" cy="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获取商品信息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1D589746-3560-4CE0-ACE6-395D44200F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43022" y="1059582"/>
            <a:ext cx="5274310" cy="297688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8D38B439-1603-4521-A91E-2198E8782894}"/>
              </a:ext>
            </a:extLst>
          </p:cNvPr>
          <p:cNvGrpSpPr/>
          <p:nvPr/>
        </p:nvGrpSpPr>
        <p:grpSpPr>
          <a:xfrm>
            <a:off x="89785" y="1874895"/>
            <a:ext cx="2574290" cy="502326"/>
            <a:chOff x="7119" y="2133"/>
            <a:chExt cx="2323" cy="796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7EFE010-6FF0-423F-BDD3-D17D474DE469}"/>
                </a:ext>
              </a:extLst>
            </p:cNvPr>
            <p:cNvGrpSpPr/>
            <p:nvPr/>
          </p:nvGrpSpPr>
          <p:grpSpPr>
            <a:xfrm>
              <a:off x="7119" y="2133"/>
              <a:ext cx="2323" cy="796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流程图: 可选过程 13">
                <a:extLst>
                  <a:ext uri="{FF2B5EF4-FFF2-40B4-BE49-F238E27FC236}">
                    <a16:creationId xmlns:a16="http://schemas.microsoft.com/office/drawing/2014/main" id="{0B450703-4534-43A1-90F6-568806F8D4C1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3837944" cy="2757793"/>
              </a:xfrm>
              <a:prstGeom prst="flowChartAlternateProcess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  <p:sp>
            <p:nvSpPr>
              <p:cNvPr id="15" name="流程图: 可选过程 14">
                <a:extLst>
                  <a:ext uri="{FF2B5EF4-FFF2-40B4-BE49-F238E27FC236}">
                    <a16:creationId xmlns:a16="http://schemas.microsoft.com/office/drawing/2014/main" id="{79E851C7-DA0C-4813-87B0-32A684618AF5}"/>
                  </a:ext>
                </a:extLst>
              </p:cNvPr>
              <p:cNvSpPr/>
              <p:nvPr/>
            </p:nvSpPr>
            <p:spPr>
              <a:xfrm>
                <a:off x="4351931" y="1367703"/>
                <a:ext cx="3742172" cy="2595722"/>
              </a:xfrm>
              <a:prstGeom prst="flowChartAlternateProcess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EF5722D-0203-46EE-9848-EA1080CB2956}"/>
                </a:ext>
              </a:extLst>
            </p:cNvPr>
            <p:cNvSpPr txBox="1"/>
            <p:nvPr/>
          </p:nvSpPr>
          <p:spPr>
            <a:xfrm>
              <a:off x="7608" y="2240"/>
              <a:ext cx="1607" cy="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处理商品属性</a:t>
              </a:r>
              <a:endParaRPr lang="zh-CN" altLang="en-US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762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93607-BDC5-4C21-9F5F-FC8764B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9" y="126100"/>
            <a:ext cx="6768877" cy="369332"/>
          </a:xfrm>
        </p:spPr>
        <p:txBody>
          <a:bodyPr/>
          <a:lstStyle/>
          <a:p>
            <a:r>
              <a:rPr lang="zh-CN" altLang="en-US" dirty="0"/>
              <a:t>前台</a:t>
            </a:r>
            <a:r>
              <a:rPr lang="en-US" altLang="zh-CN" dirty="0"/>
              <a:t>SKU-</a:t>
            </a:r>
            <a:r>
              <a:rPr lang="zh-CN" altLang="en-US" dirty="0"/>
              <a:t>详情页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600E804-6F83-4E50-A40B-020A2A6C1D6C}"/>
              </a:ext>
            </a:extLst>
          </p:cNvPr>
          <p:cNvGrpSpPr/>
          <p:nvPr/>
        </p:nvGrpSpPr>
        <p:grpSpPr>
          <a:xfrm>
            <a:off x="107504" y="1059582"/>
            <a:ext cx="2574290" cy="502326"/>
            <a:chOff x="7119" y="2133"/>
            <a:chExt cx="2323" cy="79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B9B32A-DEE5-4876-B202-2777C6E0FC54}"/>
                </a:ext>
              </a:extLst>
            </p:cNvPr>
            <p:cNvGrpSpPr/>
            <p:nvPr/>
          </p:nvGrpSpPr>
          <p:grpSpPr>
            <a:xfrm>
              <a:off x="7119" y="2133"/>
              <a:ext cx="2323" cy="796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流程图: 可选过程 5">
                <a:extLst>
                  <a:ext uri="{FF2B5EF4-FFF2-40B4-BE49-F238E27FC236}">
                    <a16:creationId xmlns:a16="http://schemas.microsoft.com/office/drawing/2014/main" id="{880EF5B1-CCD0-4702-8345-8E4606F06C22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3837944" cy="2757793"/>
              </a:xfrm>
              <a:prstGeom prst="flowChartAlternateProcess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  <p:sp>
            <p:nvSpPr>
              <p:cNvPr id="7" name="流程图: 可选过程 6">
                <a:extLst>
                  <a:ext uri="{FF2B5EF4-FFF2-40B4-BE49-F238E27FC236}">
                    <a16:creationId xmlns:a16="http://schemas.microsoft.com/office/drawing/2014/main" id="{827C0433-20BB-4719-9945-7ECF962A1DCE}"/>
                  </a:ext>
                </a:extLst>
              </p:cNvPr>
              <p:cNvSpPr/>
              <p:nvPr/>
            </p:nvSpPr>
            <p:spPr>
              <a:xfrm>
                <a:off x="4351931" y="1367703"/>
                <a:ext cx="3742172" cy="2595722"/>
              </a:xfrm>
              <a:prstGeom prst="flowChartAlternateProcess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2F13FE3-53F6-4E69-8272-14E43E8B2035}"/>
                </a:ext>
              </a:extLst>
            </p:cNvPr>
            <p:cNvSpPr txBox="1"/>
            <p:nvPr/>
          </p:nvSpPr>
          <p:spPr>
            <a:xfrm>
              <a:off x="7608" y="2240"/>
              <a:ext cx="1607" cy="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处理商品属性</a:t>
              </a:r>
              <a:endParaRPr lang="zh-CN" altLang="en-US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BD07CFE7-6390-431C-88ED-C69E1C74F9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91880" y="1582388"/>
            <a:ext cx="4800600" cy="202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41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93607-BDC5-4C21-9F5F-FC8764B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9" y="126100"/>
            <a:ext cx="6768877" cy="369332"/>
          </a:xfrm>
        </p:spPr>
        <p:txBody>
          <a:bodyPr/>
          <a:lstStyle/>
          <a:p>
            <a:r>
              <a:rPr lang="zh-CN" altLang="en-US" dirty="0"/>
              <a:t>前台</a:t>
            </a:r>
            <a:r>
              <a:rPr lang="en-US" altLang="zh-CN" dirty="0"/>
              <a:t>SKU-</a:t>
            </a:r>
            <a:r>
              <a:rPr lang="zh-CN" altLang="en-US" dirty="0"/>
              <a:t>详情页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600E804-6F83-4E50-A40B-020A2A6C1D6C}"/>
              </a:ext>
            </a:extLst>
          </p:cNvPr>
          <p:cNvGrpSpPr/>
          <p:nvPr/>
        </p:nvGrpSpPr>
        <p:grpSpPr>
          <a:xfrm>
            <a:off x="107504" y="1059582"/>
            <a:ext cx="2574290" cy="502326"/>
            <a:chOff x="7119" y="2133"/>
            <a:chExt cx="2323" cy="79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B9B32A-DEE5-4876-B202-2777C6E0FC54}"/>
                </a:ext>
              </a:extLst>
            </p:cNvPr>
            <p:cNvGrpSpPr/>
            <p:nvPr/>
          </p:nvGrpSpPr>
          <p:grpSpPr>
            <a:xfrm>
              <a:off x="7119" y="2133"/>
              <a:ext cx="2323" cy="796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流程图: 可选过程 5">
                <a:extLst>
                  <a:ext uri="{FF2B5EF4-FFF2-40B4-BE49-F238E27FC236}">
                    <a16:creationId xmlns:a16="http://schemas.microsoft.com/office/drawing/2014/main" id="{880EF5B1-CCD0-4702-8345-8E4606F06C22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3837944" cy="2757793"/>
              </a:xfrm>
              <a:prstGeom prst="flowChartAlternateProcess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  <p:sp>
            <p:nvSpPr>
              <p:cNvPr id="7" name="流程图: 可选过程 6">
                <a:extLst>
                  <a:ext uri="{FF2B5EF4-FFF2-40B4-BE49-F238E27FC236}">
                    <a16:creationId xmlns:a16="http://schemas.microsoft.com/office/drawing/2014/main" id="{827C0433-20BB-4719-9945-7ECF962A1DCE}"/>
                  </a:ext>
                </a:extLst>
              </p:cNvPr>
              <p:cNvSpPr/>
              <p:nvPr/>
            </p:nvSpPr>
            <p:spPr>
              <a:xfrm>
                <a:off x="4351931" y="1367703"/>
                <a:ext cx="3742172" cy="2595722"/>
              </a:xfrm>
              <a:prstGeom prst="flowChartAlternateProcess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2F13FE3-53F6-4E69-8272-14E43E8B2035}"/>
                </a:ext>
              </a:extLst>
            </p:cNvPr>
            <p:cNvSpPr txBox="1"/>
            <p:nvPr/>
          </p:nvSpPr>
          <p:spPr>
            <a:xfrm>
              <a:off x="7608" y="2240"/>
              <a:ext cx="1607" cy="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视图</a:t>
              </a:r>
              <a:r>
                <a:rPr lang="en-US" altLang="zh-CN" sz="18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18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商品信息</a:t>
              </a: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36DD6635-8A8D-4D1F-9161-1DD213D3A0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43022" y="1077277"/>
            <a:ext cx="5274310" cy="298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446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96132" y="1369296"/>
            <a:ext cx="33449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15900" y="962025"/>
            <a:ext cx="32137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一：问题</a:t>
            </a:r>
            <a:endParaRPr lang="en-US" altLang="zh-CN" sz="2100" dirty="0"/>
          </a:p>
          <a:p>
            <a:pPr algn="l"/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95739" y="126100"/>
            <a:ext cx="6768877" cy="645160"/>
          </a:xfrm>
        </p:spPr>
        <p:txBody>
          <a:bodyPr/>
          <a:lstStyle/>
          <a:p>
            <a:r>
              <a:rPr lang="zh-CN" altLang="en-US" dirty="0"/>
              <a:t>问题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189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93607-BDC5-4C21-9F5F-FC8764B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9" y="126100"/>
            <a:ext cx="6768877" cy="369332"/>
          </a:xfrm>
        </p:spPr>
        <p:txBody>
          <a:bodyPr/>
          <a:lstStyle/>
          <a:p>
            <a:r>
              <a:rPr lang="zh-CN" altLang="en-US" dirty="0"/>
              <a:t>前台</a:t>
            </a:r>
            <a:r>
              <a:rPr lang="en-US" altLang="zh-CN" dirty="0"/>
              <a:t>SKU-</a:t>
            </a:r>
            <a:r>
              <a:rPr lang="zh-CN" altLang="en-US" dirty="0"/>
              <a:t>详情页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600E804-6F83-4E50-A40B-020A2A6C1D6C}"/>
              </a:ext>
            </a:extLst>
          </p:cNvPr>
          <p:cNvGrpSpPr/>
          <p:nvPr/>
        </p:nvGrpSpPr>
        <p:grpSpPr>
          <a:xfrm>
            <a:off x="107504" y="1059582"/>
            <a:ext cx="2574290" cy="502326"/>
            <a:chOff x="7119" y="2133"/>
            <a:chExt cx="2323" cy="79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B9B32A-DEE5-4876-B202-2777C6E0FC54}"/>
                </a:ext>
              </a:extLst>
            </p:cNvPr>
            <p:cNvGrpSpPr/>
            <p:nvPr/>
          </p:nvGrpSpPr>
          <p:grpSpPr>
            <a:xfrm>
              <a:off x="7119" y="2133"/>
              <a:ext cx="2323" cy="796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流程图: 可选过程 5">
                <a:extLst>
                  <a:ext uri="{FF2B5EF4-FFF2-40B4-BE49-F238E27FC236}">
                    <a16:creationId xmlns:a16="http://schemas.microsoft.com/office/drawing/2014/main" id="{880EF5B1-CCD0-4702-8345-8E4606F06C22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3837944" cy="2757793"/>
              </a:xfrm>
              <a:prstGeom prst="flowChartAlternateProcess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  <p:sp>
            <p:nvSpPr>
              <p:cNvPr id="7" name="流程图: 可选过程 6">
                <a:extLst>
                  <a:ext uri="{FF2B5EF4-FFF2-40B4-BE49-F238E27FC236}">
                    <a16:creationId xmlns:a16="http://schemas.microsoft.com/office/drawing/2014/main" id="{827C0433-20BB-4719-9945-7ECF962A1DCE}"/>
                  </a:ext>
                </a:extLst>
              </p:cNvPr>
              <p:cNvSpPr/>
              <p:nvPr/>
            </p:nvSpPr>
            <p:spPr>
              <a:xfrm>
                <a:off x="4351931" y="1367703"/>
                <a:ext cx="3742172" cy="2595722"/>
              </a:xfrm>
              <a:prstGeom prst="flowChartAlternateProcess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2F13FE3-53F6-4E69-8272-14E43E8B2035}"/>
                </a:ext>
              </a:extLst>
            </p:cNvPr>
            <p:cNvSpPr txBox="1"/>
            <p:nvPr/>
          </p:nvSpPr>
          <p:spPr>
            <a:xfrm>
              <a:off x="7608" y="2240"/>
              <a:ext cx="1607" cy="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视图</a:t>
              </a:r>
              <a:r>
                <a:rPr lang="en-US" altLang="zh-CN" sz="18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-JS</a:t>
              </a:r>
              <a:r>
                <a:rPr lang="zh-CN" altLang="en-US" sz="18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切换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C82DCC60-32E3-474D-8750-44A0364E75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96332" y="1052121"/>
            <a:ext cx="5274310" cy="329819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7A09D5C-14BD-4208-ABE2-19D7E55A4160}"/>
              </a:ext>
            </a:extLst>
          </p:cNvPr>
          <p:cNvSpPr/>
          <p:nvPr/>
        </p:nvSpPr>
        <p:spPr>
          <a:xfrm>
            <a:off x="486022" y="1943224"/>
            <a:ext cx="1944216" cy="1700530"/>
          </a:xfrm>
          <a:prstGeom prst="rect">
            <a:avLst/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/>
              <a:t>选择对应属性 实现数据切换（定义</a:t>
            </a:r>
            <a:r>
              <a:rPr lang="en-US" altLang="zh-CN"/>
              <a:t>js </a:t>
            </a:r>
            <a:r>
              <a:rPr lang="zh-CN" altLang="zh-CN"/>
              <a:t>方法实现）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94140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93607-BDC5-4C21-9F5F-FC8764B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9" y="126100"/>
            <a:ext cx="6768877" cy="369332"/>
          </a:xfrm>
        </p:spPr>
        <p:txBody>
          <a:bodyPr/>
          <a:lstStyle/>
          <a:p>
            <a:r>
              <a:rPr lang="zh-CN" altLang="en-US" dirty="0"/>
              <a:t>前台</a:t>
            </a:r>
            <a:r>
              <a:rPr lang="en-US" altLang="zh-CN" dirty="0"/>
              <a:t>SKU-</a:t>
            </a:r>
            <a:r>
              <a:rPr lang="zh-CN" altLang="en-US" dirty="0"/>
              <a:t>详情页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600E804-6F83-4E50-A40B-020A2A6C1D6C}"/>
              </a:ext>
            </a:extLst>
          </p:cNvPr>
          <p:cNvGrpSpPr/>
          <p:nvPr/>
        </p:nvGrpSpPr>
        <p:grpSpPr>
          <a:xfrm>
            <a:off x="107504" y="1059582"/>
            <a:ext cx="2574290" cy="502326"/>
            <a:chOff x="7119" y="2133"/>
            <a:chExt cx="2323" cy="79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B9B32A-DEE5-4876-B202-2777C6E0FC54}"/>
                </a:ext>
              </a:extLst>
            </p:cNvPr>
            <p:cNvGrpSpPr/>
            <p:nvPr/>
          </p:nvGrpSpPr>
          <p:grpSpPr>
            <a:xfrm>
              <a:off x="7119" y="2133"/>
              <a:ext cx="2323" cy="796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流程图: 可选过程 5">
                <a:extLst>
                  <a:ext uri="{FF2B5EF4-FFF2-40B4-BE49-F238E27FC236}">
                    <a16:creationId xmlns:a16="http://schemas.microsoft.com/office/drawing/2014/main" id="{880EF5B1-CCD0-4702-8345-8E4606F06C22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3837944" cy="2757793"/>
              </a:xfrm>
              <a:prstGeom prst="flowChartAlternateProcess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  <p:sp>
            <p:nvSpPr>
              <p:cNvPr id="7" name="流程图: 可选过程 6">
                <a:extLst>
                  <a:ext uri="{FF2B5EF4-FFF2-40B4-BE49-F238E27FC236}">
                    <a16:creationId xmlns:a16="http://schemas.microsoft.com/office/drawing/2014/main" id="{827C0433-20BB-4719-9945-7ECF962A1DCE}"/>
                  </a:ext>
                </a:extLst>
              </p:cNvPr>
              <p:cNvSpPr/>
              <p:nvPr/>
            </p:nvSpPr>
            <p:spPr>
              <a:xfrm>
                <a:off x="4351931" y="1367703"/>
                <a:ext cx="3742172" cy="2595722"/>
              </a:xfrm>
              <a:prstGeom prst="flowChartAlternateProcess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2F13FE3-53F6-4E69-8272-14E43E8B2035}"/>
                </a:ext>
              </a:extLst>
            </p:cNvPr>
            <p:cNvSpPr txBox="1"/>
            <p:nvPr/>
          </p:nvSpPr>
          <p:spPr>
            <a:xfrm>
              <a:off x="7608" y="2240"/>
              <a:ext cx="1607" cy="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视图</a:t>
              </a:r>
              <a:r>
                <a:rPr lang="en-US" altLang="zh-CN" sz="18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-JS</a:t>
              </a:r>
              <a:r>
                <a:rPr lang="zh-CN" altLang="en-US" sz="18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切换</a:t>
              </a: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7A09D5C-14BD-4208-ABE2-19D7E55A4160}"/>
              </a:ext>
            </a:extLst>
          </p:cNvPr>
          <p:cNvSpPr/>
          <p:nvPr/>
        </p:nvSpPr>
        <p:spPr>
          <a:xfrm>
            <a:off x="486022" y="1943224"/>
            <a:ext cx="1944216" cy="1700530"/>
          </a:xfrm>
          <a:prstGeom prst="rect">
            <a:avLst/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/>
              <a:t>选择对应属性 实现数据切换（定义</a:t>
            </a:r>
            <a:r>
              <a:rPr lang="en-US" altLang="zh-CN"/>
              <a:t>js </a:t>
            </a:r>
            <a:r>
              <a:rPr lang="zh-CN" altLang="zh-CN"/>
              <a:t>方法实现）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F77CCB4-2FD8-49E0-8B99-75436D25F1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20289" y="1059582"/>
            <a:ext cx="5274310" cy="287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013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93607-BDC5-4C21-9F5F-FC8764B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9" y="126100"/>
            <a:ext cx="6768877" cy="369332"/>
          </a:xfrm>
        </p:spPr>
        <p:txBody>
          <a:bodyPr/>
          <a:lstStyle/>
          <a:p>
            <a:r>
              <a:rPr lang="zh-CN" altLang="en-US" dirty="0"/>
              <a:t>前台</a:t>
            </a:r>
            <a:r>
              <a:rPr lang="en-US" altLang="zh-CN" dirty="0"/>
              <a:t>SKU-</a:t>
            </a:r>
            <a:r>
              <a:rPr lang="zh-CN" altLang="en-US" dirty="0"/>
              <a:t>详情页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600E804-6F83-4E50-A40B-020A2A6C1D6C}"/>
              </a:ext>
            </a:extLst>
          </p:cNvPr>
          <p:cNvGrpSpPr/>
          <p:nvPr/>
        </p:nvGrpSpPr>
        <p:grpSpPr>
          <a:xfrm>
            <a:off x="170985" y="968165"/>
            <a:ext cx="2574290" cy="502326"/>
            <a:chOff x="7119" y="2133"/>
            <a:chExt cx="2323" cy="79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B9B32A-DEE5-4876-B202-2777C6E0FC54}"/>
                </a:ext>
              </a:extLst>
            </p:cNvPr>
            <p:cNvGrpSpPr/>
            <p:nvPr/>
          </p:nvGrpSpPr>
          <p:grpSpPr>
            <a:xfrm>
              <a:off x="7119" y="2133"/>
              <a:ext cx="2323" cy="796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流程图: 可选过程 5">
                <a:extLst>
                  <a:ext uri="{FF2B5EF4-FFF2-40B4-BE49-F238E27FC236}">
                    <a16:creationId xmlns:a16="http://schemas.microsoft.com/office/drawing/2014/main" id="{880EF5B1-CCD0-4702-8345-8E4606F06C22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3837944" cy="2757793"/>
              </a:xfrm>
              <a:prstGeom prst="flowChartAlternateProcess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  <p:sp>
            <p:nvSpPr>
              <p:cNvPr id="7" name="流程图: 可选过程 6">
                <a:extLst>
                  <a:ext uri="{FF2B5EF4-FFF2-40B4-BE49-F238E27FC236}">
                    <a16:creationId xmlns:a16="http://schemas.microsoft.com/office/drawing/2014/main" id="{827C0433-20BB-4719-9945-7ECF962A1DCE}"/>
                  </a:ext>
                </a:extLst>
              </p:cNvPr>
              <p:cNvSpPr/>
              <p:nvPr/>
            </p:nvSpPr>
            <p:spPr>
              <a:xfrm>
                <a:off x="4351931" y="1367703"/>
                <a:ext cx="3742172" cy="2595722"/>
              </a:xfrm>
              <a:prstGeom prst="flowChartAlternateProcess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2F13FE3-53F6-4E69-8272-14E43E8B2035}"/>
                </a:ext>
              </a:extLst>
            </p:cNvPr>
            <p:cNvSpPr txBox="1"/>
            <p:nvPr/>
          </p:nvSpPr>
          <p:spPr>
            <a:xfrm>
              <a:off x="7608" y="2240"/>
              <a:ext cx="1607" cy="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视图</a:t>
              </a:r>
              <a:r>
                <a:rPr lang="en-US" altLang="zh-CN" sz="18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-JS</a:t>
              </a:r>
              <a:r>
                <a:rPr lang="zh-CN" altLang="en-US" sz="18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切换</a:t>
              </a: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7A09D5C-14BD-4208-ABE2-19D7E55A4160}"/>
              </a:ext>
            </a:extLst>
          </p:cNvPr>
          <p:cNvSpPr/>
          <p:nvPr/>
        </p:nvSpPr>
        <p:spPr>
          <a:xfrm>
            <a:off x="486022" y="2331824"/>
            <a:ext cx="1944216" cy="923330"/>
          </a:xfrm>
          <a:prstGeom prst="rect">
            <a:avLst/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zh-CN" altLang="zh-CN" dirty="0"/>
              <a:t>控制器，获取不同</a:t>
            </a:r>
            <a:r>
              <a:rPr lang="en-US" altLang="zh-CN" dirty="0" err="1"/>
              <a:t>sku</a:t>
            </a:r>
            <a:r>
              <a:rPr lang="zh-CN" altLang="zh-CN" dirty="0"/>
              <a:t>对应的库存和价格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423A7C3-7F56-46A7-B1E0-F330DC379C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63888" y="982925"/>
            <a:ext cx="5274310" cy="210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107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B9D15-CA45-4A9E-8EC4-A57CD75F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9" y="126100"/>
            <a:ext cx="6768877" cy="369332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9C47A25-D834-4BB0-8549-8E8DEEC8A280}"/>
              </a:ext>
            </a:extLst>
          </p:cNvPr>
          <p:cNvSpPr/>
          <p:nvPr/>
        </p:nvSpPr>
        <p:spPr>
          <a:xfrm>
            <a:off x="971600" y="1131590"/>
            <a:ext cx="7416824" cy="1703030"/>
          </a:xfrm>
          <a:prstGeom prst="rect">
            <a:avLst/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/>
              <a:t>1</a:t>
            </a:r>
            <a:r>
              <a:rPr lang="zh-CN" altLang="en-US" dirty="0"/>
              <a:t>：理解</a:t>
            </a:r>
            <a:r>
              <a:rPr lang="en-US" altLang="zh-CN" dirty="0"/>
              <a:t>SKU</a:t>
            </a:r>
            <a:r>
              <a:rPr lang="zh-CN" altLang="en-US" dirty="0"/>
              <a:t>的概念及业务设计</a:t>
            </a:r>
            <a:endParaRPr lang="en-US" altLang="zh-CN" dirty="0"/>
          </a:p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/>
              <a:t>2</a:t>
            </a:r>
            <a:r>
              <a:rPr lang="zh-CN" altLang="en-US" dirty="0"/>
              <a:t>：理解</a:t>
            </a:r>
            <a:r>
              <a:rPr lang="en-US" altLang="zh-CN" dirty="0"/>
              <a:t>SKU</a:t>
            </a:r>
            <a:r>
              <a:rPr lang="zh-CN" altLang="en-US" dirty="0"/>
              <a:t>数据表关系，合理设计数据表</a:t>
            </a:r>
            <a:endParaRPr lang="en-US" altLang="zh-CN" dirty="0"/>
          </a:p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/>
              <a:t>3</a:t>
            </a:r>
            <a:r>
              <a:rPr lang="zh-CN" altLang="en-US" dirty="0"/>
              <a:t>：能够实现后台商品的添加及</a:t>
            </a:r>
            <a:r>
              <a:rPr lang="en-US" altLang="zh-CN" dirty="0"/>
              <a:t>SKU</a:t>
            </a:r>
            <a:r>
              <a:rPr lang="zh-CN" altLang="en-US" dirty="0"/>
              <a:t>单品的库存及价格设置</a:t>
            </a:r>
            <a:endParaRPr lang="en-US" altLang="zh-CN" dirty="0"/>
          </a:p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/>
              <a:t>4</a:t>
            </a:r>
            <a:r>
              <a:rPr lang="zh-CN" altLang="en-US" dirty="0"/>
              <a:t>：能够实现前台商品的不同规格属性切换变化 价格与库存的变化</a:t>
            </a:r>
          </a:p>
        </p:txBody>
      </p:sp>
    </p:spTree>
    <p:extLst>
      <p:ext uri="{BB962C8B-B14F-4D97-AF65-F5344CB8AC3E}">
        <p14:creationId xmlns:p14="http://schemas.microsoft.com/office/powerpoint/2010/main" val="40555200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7" y="3102770"/>
            <a:ext cx="9144001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 bwMode="auto">
          <a:xfrm>
            <a:off x="0" y="-204696"/>
            <a:ext cx="9151144" cy="3852068"/>
            <a:chOff x="0" y="107177"/>
            <a:chExt cx="9151144" cy="3852791"/>
          </a:xfrm>
        </p:grpSpPr>
        <p:sp>
          <p:nvSpPr>
            <p:cNvPr id="5" name="矩形 254"/>
            <p:cNvSpPr>
              <a:spLocks noChangeArrowheads="1"/>
            </p:cNvSpPr>
            <p:nvPr/>
          </p:nvSpPr>
          <p:spPr bwMode="auto">
            <a:xfrm>
              <a:off x="0" y="113953"/>
              <a:ext cx="9144000" cy="3846015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</a:gdLst>
              <a:ahLst/>
              <a:cxnLst/>
              <a:rect l="T0" t="T1" r="T2" b="T3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矩形 254"/>
            <p:cNvSpPr>
              <a:spLocks noChangeArrowheads="1"/>
            </p:cNvSpPr>
            <p:nvPr/>
          </p:nvSpPr>
          <p:spPr bwMode="auto">
            <a:xfrm>
              <a:off x="0" y="107177"/>
              <a:ext cx="9151144" cy="3738838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  <a:gd name="connsiteX0" fmla="*/ 42863 w 9144000"/>
                <a:gd name="connsiteY0" fmla="*/ 643058 h 3846015"/>
                <a:gd name="connsiteX1" fmla="*/ 9144000 w 9144000"/>
                <a:gd name="connsiteY1" fmla="*/ 0 h 3846015"/>
                <a:gd name="connsiteX2" fmla="*/ 9144000 w 9144000"/>
                <a:gd name="connsiteY2" fmla="*/ 3651870 h 3846015"/>
                <a:gd name="connsiteX3" fmla="*/ 4766144 w 9144000"/>
                <a:gd name="connsiteY3" fmla="*/ 3651870 h 3846015"/>
                <a:gd name="connsiteX4" fmla="*/ 4571999 w 9144000"/>
                <a:gd name="connsiteY4" fmla="*/ 3846015 h 3846015"/>
                <a:gd name="connsiteX5" fmla="*/ 4377855 w 9144000"/>
                <a:gd name="connsiteY5" fmla="*/ 3651870 h 3846015"/>
                <a:gd name="connsiteX6" fmla="*/ 0 w 9144000"/>
                <a:gd name="connsiteY6" fmla="*/ 3651870 h 3846015"/>
                <a:gd name="connsiteX7" fmla="*/ 42863 w 9144000"/>
                <a:gd name="connsiteY7" fmla="*/ 643058 h 3846015"/>
                <a:gd name="connsiteX0-1" fmla="*/ 7145 w 9144000"/>
                <a:gd name="connsiteY0-2" fmla="*/ 121467 h 3846015"/>
                <a:gd name="connsiteX1-3" fmla="*/ 9144000 w 9144000"/>
                <a:gd name="connsiteY1-4" fmla="*/ 0 h 3846015"/>
                <a:gd name="connsiteX2-5" fmla="*/ 9144000 w 9144000"/>
                <a:gd name="connsiteY2-6" fmla="*/ 3651870 h 3846015"/>
                <a:gd name="connsiteX3-7" fmla="*/ 4766144 w 9144000"/>
                <a:gd name="connsiteY3-8" fmla="*/ 3651870 h 3846015"/>
                <a:gd name="connsiteX4-9" fmla="*/ 4571999 w 9144000"/>
                <a:gd name="connsiteY4-10" fmla="*/ 3846015 h 3846015"/>
                <a:gd name="connsiteX5-11" fmla="*/ 4377855 w 9144000"/>
                <a:gd name="connsiteY5-12" fmla="*/ 3651870 h 3846015"/>
                <a:gd name="connsiteX6-13" fmla="*/ 0 w 9144000"/>
                <a:gd name="connsiteY6-14" fmla="*/ 3651870 h 3846015"/>
                <a:gd name="connsiteX7-15" fmla="*/ 7145 w 9144000"/>
                <a:gd name="connsiteY7-16" fmla="*/ 121467 h 3846015"/>
                <a:gd name="connsiteX0-17" fmla="*/ 7145 w 9144000"/>
                <a:gd name="connsiteY0-18" fmla="*/ 0 h 3724548"/>
                <a:gd name="connsiteX1-19" fmla="*/ 8851106 w 9144000"/>
                <a:gd name="connsiteY1-20" fmla="*/ 392980 h 3724548"/>
                <a:gd name="connsiteX2-21" fmla="*/ 9144000 w 9144000"/>
                <a:gd name="connsiteY2-22" fmla="*/ 3530403 h 3724548"/>
                <a:gd name="connsiteX3-23" fmla="*/ 4766144 w 9144000"/>
                <a:gd name="connsiteY3-24" fmla="*/ 3530403 h 3724548"/>
                <a:gd name="connsiteX4-25" fmla="*/ 4571999 w 9144000"/>
                <a:gd name="connsiteY4-26" fmla="*/ 3724548 h 3724548"/>
                <a:gd name="connsiteX5-27" fmla="*/ 4377855 w 9144000"/>
                <a:gd name="connsiteY5-28" fmla="*/ 3530403 h 3724548"/>
                <a:gd name="connsiteX6-29" fmla="*/ 0 w 9144000"/>
                <a:gd name="connsiteY6-30" fmla="*/ 3530403 h 3724548"/>
                <a:gd name="connsiteX7-31" fmla="*/ 7145 w 9144000"/>
                <a:gd name="connsiteY7-32" fmla="*/ 0 h 3724548"/>
                <a:gd name="connsiteX0-33" fmla="*/ 7145 w 9151144"/>
                <a:gd name="connsiteY0-34" fmla="*/ 14290 h 3738838"/>
                <a:gd name="connsiteX1-35" fmla="*/ 9151144 w 9151144"/>
                <a:gd name="connsiteY1-36" fmla="*/ 0 h 3738838"/>
                <a:gd name="connsiteX2-37" fmla="*/ 9144000 w 9151144"/>
                <a:gd name="connsiteY2-38" fmla="*/ 3544693 h 3738838"/>
                <a:gd name="connsiteX3-39" fmla="*/ 4766144 w 9151144"/>
                <a:gd name="connsiteY3-40" fmla="*/ 3544693 h 3738838"/>
                <a:gd name="connsiteX4-41" fmla="*/ 4571999 w 9151144"/>
                <a:gd name="connsiteY4-42" fmla="*/ 3738838 h 3738838"/>
                <a:gd name="connsiteX5-43" fmla="*/ 4377855 w 9151144"/>
                <a:gd name="connsiteY5-44" fmla="*/ 3544693 h 3738838"/>
                <a:gd name="connsiteX6-45" fmla="*/ 0 w 9151144"/>
                <a:gd name="connsiteY6-46" fmla="*/ 3544693 h 3738838"/>
                <a:gd name="connsiteX7-47" fmla="*/ 7145 w 9151144"/>
                <a:gd name="connsiteY7-48" fmla="*/ 14290 h 3738838"/>
                <a:gd name="connsiteX0-49" fmla="*/ 7145 w 9151144"/>
                <a:gd name="connsiteY0-50" fmla="*/ 7145 h 3738838"/>
                <a:gd name="connsiteX1-51" fmla="*/ 9151144 w 9151144"/>
                <a:gd name="connsiteY1-52" fmla="*/ 0 h 3738838"/>
                <a:gd name="connsiteX2-53" fmla="*/ 9144000 w 9151144"/>
                <a:gd name="connsiteY2-54" fmla="*/ 3544693 h 3738838"/>
                <a:gd name="connsiteX3-55" fmla="*/ 4766144 w 9151144"/>
                <a:gd name="connsiteY3-56" fmla="*/ 3544693 h 3738838"/>
                <a:gd name="connsiteX4-57" fmla="*/ 4571999 w 9151144"/>
                <a:gd name="connsiteY4-58" fmla="*/ 3738838 h 3738838"/>
                <a:gd name="connsiteX5-59" fmla="*/ 4377855 w 9151144"/>
                <a:gd name="connsiteY5-60" fmla="*/ 3544693 h 3738838"/>
                <a:gd name="connsiteX6-61" fmla="*/ 0 w 9151144"/>
                <a:gd name="connsiteY6-62" fmla="*/ 3544693 h 3738838"/>
                <a:gd name="connsiteX7-63" fmla="*/ 7145 w 9151144"/>
                <a:gd name="connsiteY7-64" fmla="*/ 7145 h 37388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9151144" h="3738838">
                  <a:moveTo>
                    <a:pt x="7145" y="7145"/>
                  </a:moveTo>
                  <a:lnTo>
                    <a:pt x="9151144" y="0"/>
                  </a:lnTo>
                  <a:cubicBezTo>
                    <a:pt x="9148763" y="1181564"/>
                    <a:pt x="9146381" y="2363129"/>
                    <a:pt x="9144000" y="3544693"/>
                  </a:cubicBezTo>
                  <a:lnTo>
                    <a:pt x="4766144" y="3544693"/>
                  </a:lnTo>
                  <a:lnTo>
                    <a:pt x="4571999" y="3738838"/>
                  </a:lnTo>
                  <a:lnTo>
                    <a:pt x="4377855" y="3544693"/>
                  </a:lnTo>
                  <a:lnTo>
                    <a:pt x="0" y="3544693"/>
                  </a:lnTo>
                  <a:cubicBezTo>
                    <a:pt x="0" y="2327403"/>
                    <a:pt x="7145" y="1224435"/>
                    <a:pt x="7145" y="71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16723" y="3983478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480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480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grpSp>
        <p:nvGrpSpPr>
          <p:cNvPr id="14" name="组合 46"/>
          <p:cNvGrpSpPr/>
          <p:nvPr/>
        </p:nvGrpSpPr>
        <p:grpSpPr bwMode="auto">
          <a:xfrm>
            <a:off x="3795175" y="970438"/>
            <a:ext cx="1587103" cy="1587103"/>
            <a:chOff x="0" y="0"/>
            <a:chExt cx="2116920" cy="2116920"/>
          </a:xfrm>
        </p:grpSpPr>
        <p:sp>
          <p:nvSpPr>
            <p:cNvPr id="15" name="椭圆 47"/>
            <p:cNvSpPr>
              <a:spLocks noChangeArrowheads="1"/>
            </p:cNvSpPr>
            <p:nvPr/>
          </p:nvSpPr>
          <p:spPr bwMode="auto">
            <a:xfrm>
              <a:off x="0" y="0"/>
              <a:ext cx="2116920" cy="2116920"/>
            </a:xfrm>
            <a:prstGeom prst="ellipse">
              <a:avLst/>
            </a:prstGeom>
            <a:solidFill>
              <a:srgbClr val="F2F2F2"/>
            </a:solidFill>
            <a:ln w="57150">
              <a:solidFill>
                <a:srgbClr val="1D8DE5"/>
              </a:solidFill>
              <a:beve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grpSp>
          <p:nvGrpSpPr>
            <p:cNvPr id="16" name="组合 48"/>
            <p:cNvGrpSpPr/>
            <p:nvPr/>
          </p:nvGrpSpPr>
          <p:grpSpPr bwMode="auto">
            <a:xfrm>
              <a:off x="461855" y="280091"/>
              <a:ext cx="1193210" cy="1836829"/>
              <a:chOff x="0" y="0"/>
              <a:chExt cx="2598738" cy="4000499"/>
            </a:xfrm>
          </p:grpSpPr>
          <p:sp>
            <p:nvSpPr>
              <p:cNvPr id="17" name="Freeform 1281"/>
              <p:cNvSpPr>
                <a:spLocks noChangeArrowheads="1"/>
              </p:cNvSpPr>
              <p:nvPr/>
            </p:nvSpPr>
            <p:spPr bwMode="auto">
              <a:xfrm>
                <a:off x="1435100" y="3543299"/>
                <a:ext cx="327025" cy="457200"/>
              </a:xfrm>
              <a:custGeom>
                <a:avLst/>
                <a:gdLst>
                  <a:gd name="T0" fmla="*/ 519152188 w 206"/>
                  <a:gd name="T1" fmla="*/ 0 h 288"/>
                  <a:gd name="T2" fmla="*/ 367942813 w 206"/>
                  <a:gd name="T3" fmla="*/ 0 h 288"/>
                  <a:gd name="T4" fmla="*/ 153730325 w 206"/>
                  <a:gd name="T5" fmla="*/ 0 h 288"/>
                  <a:gd name="T6" fmla="*/ 0 w 206"/>
                  <a:gd name="T7" fmla="*/ 0 h 288"/>
                  <a:gd name="T8" fmla="*/ 0 w 206"/>
                  <a:gd name="T9" fmla="*/ 20161250 h 288"/>
                  <a:gd name="T10" fmla="*/ 153730325 w 206"/>
                  <a:gd name="T11" fmla="*/ 20161250 h 288"/>
                  <a:gd name="T12" fmla="*/ 153730325 w 206"/>
                  <a:gd name="T13" fmla="*/ 725805000 h 288"/>
                  <a:gd name="T14" fmla="*/ 153730325 w 206"/>
                  <a:gd name="T15" fmla="*/ 725805000 h 288"/>
                  <a:gd name="T16" fmla="*/ 367942813 w 206"/>
                  <a:gd name="T17" fmla="*/ 725805000 h 288"/>
                  <a:gd name="T18" fmla="*/ 367942813 w 206"/>
                  <a:gd name="T19" fmla="*/ 725805000 h 288"/>
                  <a:gd name="T20" fmla="*/ 367942813 w 206"/>
                  <a:gd name="T21" fmla="*/ 20161250 h 288"/>
                  <a:gd name="T22" fmla="*/ 519152188 w 206"/>
                  <a:gd name="T23" fmla="*/ 20161250 h 288"/>
                  <a:gd name="T24" fmla="*/ 519152188 w 206"/>
                  <a:gd name="T25" fmla="*/ 0 h 28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06"/>
                  <a:gd name="T40" fmla="*/ 0 h 288"/>
                  <a:gd name="T41" fmla="*/ 206 w 206"/>
                  <a:gd name="T42" fmla="*/ 288 h 28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06" h="288">
                    <a:moveTo>
                      <a:pt x="206" y="0"/>
                    </a:moveTo>
                    <a:lnTo>
                      <a:pt x="146" y="0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61" y="8"/>
                    </a:lnTo>
                    <a:lnTo>
                      <a:pt x="61" y="288"/>
                    </a:lnTo>
                    <a:lnTo>
                      <a:pt x="146" y="288"/>
                    </a:lnTo>
                    <a:lnTo>
                      <a:pt x="146" y="8"/>
                    </a:lnTo>
                    <a:lnTo>
                      <a:pt x="206" y="8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1283"/>
              <p:cNvSpPr>
                <a:spLocks noChangeArrowheads="1"/>
              </p:cNvSpPr>
              <p:nvPr/>
            </p:nvSpPr>
            <p:spPr bwMode="auto">
              <a:xfrm>
                <a:off x="1820863" y="3541712"/>
                <a:ext cx="328613" cy="458787"/>
              </a:xfrm>
              <a:custGeom>
                <a:avLst/>
                <a:gdLst>
                  <a:gd name="T0" fmla="*/ 521673931 w 207"/>
                  <a:gd name="T1" fmla="*/ 0 h 289"/>
                  <a:gd name="T2" fmla="*/ 214214401 w 207"/>
                  <a:gd name="T3" fmla="*/ 0 h 289"/>
                  <a:gd name="T4" fmla="*/ 138609598 w 207"/>
                  <a:gd name="T5" fmla="*/ 0 h 289"/>
                  <a:gd name="T6" fmla="*/ 0 w 207"/>
                  <a:gd name="T7" fmla="*/ 0 h 289"/>
                  <a:gd name="T8" fmla="*/ 0 w 207"/>
                  <a:gd name="T9" fmla="*/ 728323569 h 289"/>
                  <a:gd name="T10" fmla="*/ 138609598 w 207"/>
                  <a:gd name="T11" fmla="*/ 728323569 h 289"/>
                  <a:gd name="T12" fmla="*/ 214214401 w 207"/>
                  <a:gd name="T13" fmla="*/ 728323569 h 289"/>
                  <a:gd name="T14" fmla="*/ 521673931 w 207"/>
                  <a:gd name="T15" fmla="*/ 728323569 h 289"/>
                  <a:gd name="T16" fmla="*/ 521673931 w 207"/>
                  <a:gd name="T17" fmla="*/ 708162341 h 289"/>
                  <a:gd name="T18" fmla="*/ 214214401 w 207"/>
                  <a:gd name="T19" fmla="*/ 708162341 h 289"/>
                  <a:gd name="T20" fmla="*/ 214214401 w 207"/>
                  <a:gd name="T21" fmla="*/ 161289824 h 289"/>
                  <a:gd name="T22" fmla="*/ 405746567 w 207"/>
                  <a:gd name="T23" fmla="*/ 161289824 h 289"/>
                  <a:gd name="T24" fmla="*/ 405746567 w 207"/>
                  <a:gd name="T25" fmla="*/ 141128596 h 289"/>
                  <a:gd name="T26" fmla="*/ 214214401 w 207"/>
                  <a:gd name="T27" fmla="*/ 141128596 h 289"/>
                  <a:gd name="T28" fmla="*/ 214214401 w 207"/>
                  <a:gd name="T29" fmla="*/ 20161228 h 289"/>
                  <a:gd name="T30" fmla="*/ 521673931 w 207"/>
                  <a:gd name="T31" fmla="*/ 20161228 h 289"/>
                  <a:gd name="T32" fmla="*/ 521673931 w 207"/>
                  <a:gd name="T33" fmla="*/ 0 h 289"/>
                  <a:gd name="T34" fmla="*/ 521673931 w 207"/>
                  <a:gd name="T35" fmla="*/ 0 h 28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7"/>
                  <a:gd name="T55" fmla="*/ 0 h 289"/>
                  <a:gd name="T56" fmla="*/ 207 w 207"/>
                  <a:gd name="T57" fmla="*/ 289 h 28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7" h="289">
                    <a:moveTo>
                      <a:pt x="207" y="0"/>
                    </a:moveTo>
                    <a:lnTo>
                      <a:pt x="85" y="0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289"/>
                    </a:lnTo>
                    <a:lnTo>
                      <a:pt x="55" y="289"/>
                    </a:lnTo>
                    <a:lnTo>
                      <a:pt x="85" y="289"/>
                    </a:lnTo>
                    <a:lnTo>
                      <a:pt x="207" y="289"/>
                    </a:lnTo>
                    <a:lnTo>
                      <a:pt x="207" y="281"/>
                    </a:lnTo>
                    <a:lnTo>
                      <a:pt x="85" y="281"/>
                    </a:lnTo>
                    <a:lnTo>
                      <a:pt x="85" y="64"/>
                    </a:lnTo>
                    <a:lnTo>
                      <a:pt x="161" y="64"/>
                    </a:lnTo>
                    <a:lnTo>
                      <a:pt x="161" y="56"/>
                    </a:lnTo>
                    <a:lnTo>
                      <a:pt x="85" y="56"/>
                    </a:lnTo>
                    <a:lnTo>
                      <a:pt x="85" y="8"/>
                    </a:lnTo>
                    <a:lnTo>
                      <a:pt x="207" y="8"/>
                    </a:lnTo>
                    <a:lnTo>
                      <a:pt x="20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1284"/>
              <p:cNvSpPr>
                <a:spLocks noChangeArrowheads="1"/>
              </p:cNvSpPr>
              <p:nvPr/>
            </p:nvSpPr>
            <p:spPr bwMode="auto">
              <a:xfrm>
                <a:off x="2598738" y="3733799"/>
                <a:ext cx="1" cy="317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520950 h 2"/>
                  <a:gd name="T4" fmla="*/ 0 w 1"/>
                  <a:gd name="T5" fmla="*/ 5040313 h 2"/>
                  <a:gd name="T6" fmla="*/ 0 w 1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2"/>
                  <a:gd name="T14" fmla="*/ 1 w 1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1289"/>
              <p:cNvSpPr>
                <a:spLocks noChangeArrowheads="1"/>
              </p:cNvSpPr>
              <p:nvPr/>
            </p:nvSpPr>
            <p:spPr bwMode="auto">
              <a:xfrm>
                <a:off x="1112838" y="3733799"/>
                <a:ext cx="1" cy="3175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240492 h 3"/>
                  <a:gd name="T4" fmla="*/ 0 w 1"/>
                  <a:gd name="T5" fmla="*/ 3360208 h 3"/>
                  <a:gd name="T6" fmla="*/ 0 w 1"/>
                  <a:gd name="T7" fmla="*/ 0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3"/>
                  <a:gd name="T14" fmla="*/ 1 w 1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292"/>
              <p:cNvSpPr>
                <a:spLocks noChangeArrowheads="1"/>
              </p:cNvSpPr>
              <p:nvPr/>
            </p:nvSpPr>
            <p:spPr bwMode="auto">
              <a:xfrm>
                <a:off x="0" y="3543299"/>
                <a:ext cx="395288" cy="457200"/>
              </a:xfrm>
              <a:custGeom>
                <a:avLst/>
                <a:gdLst>
                  <a:gd name="T0" fmla="*/ 627520494 w 249"/>
                  <a:gd name="T1" fmla="*/ 0 h 288"/>
                  <a:gd name="T2" fmla="*/ 521673797 w 249"/>
                  <a:gd name="T3" fmla="*/ 0 h 288"/>
                  <a:gd name="T4" fmla="*/ 413306148 w 249"/>
                  <a:gd name="T5" fmla="*/ 0 h 288"/>
                  <a:gd name="T6" fmla="*/ 413306148 w 249"/>
                  <a:gd name="T7" fmla="*/ 138609388 h 288"/>
                  <a:gd name="T8" fmla="*/ 214214346 w 249"/>
                  <a:gd name="T9" fmla="*/ 138609388 h 288"/>
                  <a:gd name="T10" fmla="*/ 214214346 w 249"/>
                  <a:gd name="T11" fmla="*/ 0 h 288"/>
                  <a:gd name="T12" fmla="*/ 0 w 249"/>
                  <a:gd name="T13" fmla="*/ 0 h 288"/>
                  <a:gd name="T14" fmla="*/ 0 w 249"/>
                  <a:gd name="T15" fmla="*/ 725805000 h 288"/>
                  <a:gd name="T16" fmla="*/ 214214346 w 249"/>
                  <a:gd name="T17" fmla="*/ 725805000 h 288"/>
                  <a:gd name="T18" fmla="*/ 214214346 w 249"/>
                  <a:gd name="T19" fmla="*/ 161290000 h 288"/>
                  <a:gd name="T20" fmla="*/ 413306148 w 249"/>
                  <a:gd name="T21" fmla="*/ 161290000 h 288"/>
                  <a:gd name="T22" fmla="*/ 413306148 w 249"/>
                  <a:gd name="T23" fmla="*/ 725805000 h 288"/>
                  <a:gd name="T24" fmla="*/ 521673797 w 249"/>
                  <a:gd name="T25" fmla="*/ 725805000 h 288"/>
                  <a:gd name="T26" fmla="*/ 627520494 w 249"/>
                  <a:gd name="T27" fmla="*/ 725805000 h 288"/>
                  <a:gd name="T28" fmla="*/ 627520494 w 249"/>
                  <a:gd name="T29" fmla="*/ 725805000 h 288"/>
                  <a:gd name="T30" fmla="*/ 627520494 w 249"/>
                  <a:gd name="T31" fmla="*/ 0 h 2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9"/>
                  <a:gd name="T49" fmla="*/ 0 h 288"/>
                  <a:gd name="T50" fmla="*/ 249 w 249"/>
                  <a:gd name="T51" fmla="*/ 288 h 28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9" h="288">
                    <a:moveTo>
                      <a:pt x="249" y="0"/>
                    </a:moveTo>
                    <a:lnTo>
                      <a:pt x="207" y="0"/>
                    </a:lnTo>
                    <a:lnTo>
                      <a:pt x="164" y="0"/>
                    </a:lnTo>
                    <a:lnTo>
                      <a:pt x="164" y="55"/>
                    </a:lnTo>
                    <a:lnTo>
                      <a:pt x="85" y="55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85" y="288"/>
                    </a:lnTo>
                    <a:lnTo>
                      <a:pt x="85" y="64"/>
                    </a:lnTo>
                    <a:lnTo>
                      <a:pt x="164" y="64"/>
                    </a:lnTo>
                    <a:lnTo>
                      <a:pt x="164" y="288"/>
                    </a:lnTo>
                    <a:lnTo>
                      <a:pt x="207" y="288"/>
                    </a:lnTo>
                    <a:lnTo>
                      <a:pt x="249" y="288"/>
                    </a:lnTo>
                    <a:lnTo>
                      <a:pt x="2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1293"/>
              <p:cNvSpPr>
                <a:spLocks noEditPoints="1" noChangeArrowheads="1"/>
              </p:cNvSpPr>
              <p:nvPr/>
            </p:nvSpPr>
            <p:spPr bwMode="auto">
              <a:xfrm>
                <a:off x="319088" y="1646237"/>
                <a:ext cx="1916113" cy="677862"/>
              </a:xfrm>
              <a:custGeom>
                <a:avLst/>
                <a:gdLst>
                  <a:gd name="T0" fmla="*/ 2147483646 w 1660"/>
                  <a:gd name="T1" fmla="*/ 137354242 h 587"/>
                  <a:gd name="T2" fmla="*/ 2126468733 w 1660"/>
                  <a:gd name="T3" fmla="*/ 90681076 h 587"/>
                  <a:gd name="T4" fmla="*/ 1460281260 w 1660"/>
                  <a:gd name="T5" fmla="*/ 52008298 h 587"/>
                  <a:gd name="T6" fmla="*/ 1115196235 w 1660"/>
                  <a:gd name="T7" fmla="*/ 198697866 h 587"/>
                  <a:gd name="T8" fmla="*/ 1096544144 w 1660"/>
                  <a:gd name="T9" fmla="*/ 198697866 h 587"/>
                  <a:gd name="T10" fmla="*/ 751459119 w 1660"/>
                  <a:gd name="T11" fmla="*/ 52008298 h 587"/>
                  <a:gd name="T12" fmla="*/ 85271646 w 1660"/>
                  <a:gd name="T13" fmla="*/ 90681076 h 587"/>
                  <a:gd name="T14" fmla="*/ 2665244 w 1660"/>
                  <a:gd name="T15" fmla="*/ 137354242 h 587"/>
                  <a:gd name="T16" fmla="*/ 35974444 w 1660"/>
                  <a:gd name="T17" fmla="*/ 214699797 h 587"/>
                  <a:gd name="T18" fmla="*/ 130572712 w 1660"/>
                  <a:gd name="T19" fmla="*/ 394728165 h 587"/>
                  <a:gd name="T20" fmla="*/ 285128003 w 1660"/>
                  <a:gd name="T21" fmla="*/ 721446102 h 587"/>
                  <a:gd name="T22" fmla="*/ 818077520 w 1660"/>
                  <a:gd name="T23" fmla="*/ 716110970 h 587"/>
                  <a:gd name="T24" fmla="*/ 1103205523 w 1660"/>
                  <a:gd name="T25" fmla="*/ 317382610 h 587"/>
                  <a:gd name="T26" fmla="*/ 1108534856 w 1660"/>
                  <a:gd name="T27" fmla="*/ 317382610 h 587"/>
                  <a:gd name="T28" fmla="*/ 1393662859 w 1660"/>
                  <a:gd name="T29" fmla="*/ 716110970 h 587"/>
                  <a:gd name="T30" fmla="*/ 1926612376 w 1660"/>
                  <a:gd name="T31" fmla="*/ 721446102 h 587"/>
                  <a:gd name="T32" fmla="*/ 2081167666 w 1660"/>
                  <a:gd name="T33" fmla="*/ 394728165 h 587"/>
                  <a:gd name="T34" fmla="*/ 2147483646 w 1660"/>
                  <a:gd name="T35" fmla="*/ 214699797 h 587"/>
                  <a:gd name="T36" fmla="*/ 2147483646 w 1660"/>
                  <a:gd name="T37" fmla="*/ 137354242 h 587"/>
                  <a:gd name="T38" fmla="*/ 892690498 w 1660"/>
                  <a:gd name="T39" fmla="*/ 454738006 h 587"/>
                  <a:gd name="T40" fmla="*/ 783436274 w 1660"/>
                  <a:gd name="T41" fmla="*/ 652102089 h 587"/>
                  <a:gd name="T42" fmla="*/ 547605473 w 1660"/>
                  <a:gd name="T43" fmla="*/ 692107495 h 587"/>
                  <a:gd name="T44" fmla="*/ 311775825 w 1660"/>
                  <a:gd name="T45" fmla="*/ 653434717 h 587"/>
                  <a:gd name="T46" fmla="*/ 213180268 w 1660"/>
                  <a:gd name="T47" fmla="*/ 421399206 h 587"/>
                  <a:gd name="T48" fmla="*/ 194527024 w 1660"/>
                  <a:gd name="T49" fmla="*/ 176027019 h 587"/>
                  <a:gd name="T50" fmla="*/ 539610895 w 1660"/>
                  <a:gd name="T51" fmla="*/ 118684744 h 587"/>
                  <a:gd name="T52" fmla="*/ 935326321 w 1660"/>
                  <a:gd name="T53" fmla="*/ 226701534 h 587"/>
                  <a:gd name="T54" fmla="*/ 892690498 w 1660"/>
                  <a:gd name="T55" fmla="*/ 454738006 h 587"/>
                  <a:gd name="T56" fmla="*/ 1998560110 w 1660"/>
                  <a:gd name="T57" fmla="*/ 421399206 h 587"/>
                  <a:gd name="T58" fmla="*/ 1899964554 w 1660"/>
                  <a:gd name="T59" fmla="*/ 653434717 h 587"/>
                  <a:gd name="T60" fmla="*/ 1664134906 w 1660"/>
                  <a:gd name="T61" fmla="*/ 692107495 h 587"/>
                  <a:gd name="T62" fmla="*/ 1428304104 w 1660"/>
                  <a:gd name="T63" fmla="*/ 652102089 h 587"/>
                  <a:gd name="T64" fmla="*/ 1319049881 w 1660"/>
                  <a:gd name="T65" fmla="*/ 454738006 h 587"/>
                  <a:gd name="T66" fmla="*/ 1276414058 w 1660"/>
                  <a:gd name="T67" fmla="*/ 226701534 h 587"/>
                  <a:gd name="T68" fmla="*/ 1672129484 w 1660"/>
                  <a:gd name="T69" fmla="*/ 118684744 h 587"/>
                  <a:gd name="T70" fmla="*/ 2017213355 w 1660"/>
                  <a:gd name="T71" fmla="*/ 176027019 h 587"/>
                  <a:gd name="T72" fmla="*/ 1998560110 w 1660"/>
                  <a:gd name="T73" fmla="*/ 421399206 h 58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660"/>
                  <a:gd name="T112" fmla="*/ 0 h 587"/>
                  <a:gd name="T113" fmla="*/ 1660 w 1660"/>
                  <a:gd name="T114" fmla="*/ 587 h 58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660" h="587">
                    <a:moveTo>
                      <a:pt x="1658" y="103"/>
                    </a:moveTo>
                    <a:cubicBezTo>
                      <a:pt x="1658" y="71"/>
                      <a:pt x="1653" y="83"/>
                      <a:pt x="1596" y="68"/>
                    </a:cubicBezTo>
                    <a:cubicBezTo>
                      <a:pt x="1539" y="52"/>
                      <a:pt x="1364" y="0"/>
                      <a:pt x="1096" y="39"/>
                    </a:cubicBezTo>
                    <a:cubicBezTo>
                      <a:pt x="872" y="72"/>
                      <a:pt x="929" y="146"/>
                      <a:pt x="837" y="149"/>
                    </a:cubicBezTo>
                    <a:cubicBezTo>
                      <a:pt x="823" y="149"/>
                      <a:pt x="823" y="149"/>
                      <a:pt x="823" y="149"/>
                    </a:cubicBezTo>
                    <a:cubicBezTo>
                      <a:pt x="731" y="146"/>
                      <a:pt x="788" y="72"/>
                      <a:pt x="564" y="39"/>
                    </a:cubicBezTo>
                    <a:cubicBezTo>
                      <a:pt x="296" y="0"/>
                      <a:pt x="121" y="52"/>
                      <a:pt x="64" y="68"/>
                    </a:cubicBezTo>
                    <a:cubicBezTo>
                      <a:pt x="7" y="83"/>
                      <a:pt x="2" y="71"/>
                      <a:pt x="2" y="103"/>
                    </a:cubicBezTo>
                    <a:cubicBezTo>
                      <a:pt x="3" y="135"/>
                      <a:pt x="0" y="161"/>
                      <a:pt x="27" y="161"/>
                    </a:cubicBezTo>
                    <a:cubicBezTo>
                      <a:pt x="55" y="161"/>
                      <a:pt x="55" y="161"/>
                      <a:pt x="98" y="296"/>
                    </a:cubicBezTo>
                    <a:cubicBezTo>
                      <a:pt x="150" y="458"/>
                      <a:pt x="164" y="504"/>
                      <a:pt x="214" y="541"/>
                    </a:cubicBezTo>
                    <a:cubicBezTo>
                      <a:pt x="275" y="587"/>
                      <a:pt x="531" y="587"/>
                      <a:pt x="614" y="537"/>
                    </a:cubicBezTo>
                    <a:cubicBezTo>
                      <a:pt x="717" y="475"/>
                      <a:pt x="704" y="241"/>
                      <a:pt x="828" y="238"/>
                    </a:cubicBezTo>
                    <a:cubicBezTo>
                      <a:pt x="829" y="238"/>
                      <a:pt x="831" y="238"/>
                      <a:pt x="832" y="238"/>
                    </a:cubicBezTo>
                    <a:cubicBezTo>
                      <a:pt x="956" y="241"/>
                      <a:pt x="943" y="475"/>
                      <a:pt x="1046" y="537"/>
                    </a:cubicBezTo>
                    <a:cubicBezTo>
                      <a:pt x="1129" y="587"/>
                      <a:pt x="1385" y="587"/>
                      <a:pt x="1446" y="541"/>
                    </a:cubicBezTo>
                    <a:cubicBezTo>
                      <a:pt x="1496" y="504"/>
                      <a:pt x="1510" y="458"/>
                      <a:pt x="1562" y="296"/>
                    </a:cubicBezTo>
                    <a:cubicBezTo>
                      <a:pt x="1605" y="161"/>
                      <a:pt x="1605" y="161"/>
                      <a:pt x="1633" y="161"/>
                    </a:cubicBezTo>
                    <a:cubicBezTo>
                      <a:pt x="1660" y="161"/>
                      <a:pt x="1657" y="135"/>
                      <a:pt x="1658" y="103"/>
                    </a:cubicBezTo>
                    <a:close/>
                    <a:moveTo>
                      <a:pt x="670" y="341"/>
                    </a:moveTo>
                    <a:cubicBezTo>
                      <a:pt x="644" y="407"/>
                      <a:pt x="624" y="465"/>
                      <a:pt x="588" y="489"/>
                    </a:cubicBezTo>
                    <a:cubicBezTo>
                      <a:pt x="550" y="515"/>
                      <a:pt x="494" y="520"/>
                      <a:pt x="411" y="519"/>
                    </a:cubicBezTo>
                    <a:cubicBezTo>
                      <a:pt x="341" y="517"/>
                      <a:pt x="266" y="520"/>
                      <a:pt x="234" y="490"/>
                    </a:cubicBezTo>
                    <a:cubicBezTo>
                      <a:pt x="208" y="465"/>
                      <a:pt x="182" y="386"/>
                      <a:pt x="160" y="316"/>
                    </a:cubicBezTo>
                    <a:cubicBezTo>
                      <a:pt x="129" y="219"/>
                      <a:pt x="115" y="161"/>
                      <a:pt x="146" y="132"/>
                    </a:cubicBezTo>
                    <a:cubicBezTo>
                      <a:pt x="185" y="97"/>
                      <a:pt x="286" y="91"/>
                      <a:pt x="405" y="89"/>
                    </a:cubicBezTo>
                    <a:cubicBezTo>
                      <a:pt x="524" y="88"/>
                      <a:pt x="682" y="123"/>
                      <a:pt x="702" y="170"/>
                    </a:cubicBezTo>
                    <a:cubicBezTo>
                      <a:pt x="718" y="205"/>
                      <a:pt x="693" y="282"/>
                      <a:pt x="670" y="341"/>
                    </a:cubicBezTo>
                    <a:close/>
                    <a:moveTo>
                      <a:pt x="1500" y="316"/>
                    </a:moveTo>
                    <a:cubicBezTo>
                      <a:pt x="1478" y="386"/>
                      <a:pt x="1452" y="465"/>
                      <a:pt x="1426" y="490"/>
                    </a:cubicBezTo>
                    <a:cubicBezTo>
                      <a:pt x="1394" y="520"/>
                      <a:pt x="1319" y="517"/>
                      <a:pt x="1249" y="519"/>
                    </a:cubicBezTo>
                    <a:cubicBezTo>
                      <a:pt x="1166" y="520"/>
                      <a:pt x="1110" y="515"/>
                      <a:pt x="1072" y="489"/>
                    </a:cubicBezTo>
                    <a:cubicBezTo>
                      <a:pt x="1036" y="465"/>
                      <a:pt x="1016" y="407"/>
                      <a:pt x="990" y="341"/>
                    </a:cubicBezTo>
                    <a:cubicBezTo>
                      <a:pt x="967" y="282"/>
                      <a:pt x="942" y="205"/>
                      <a:pt x="958" y="170"/>
                    </a:cubicBezTo>
                    <a:cubicBezTo>
                      <a:pt x="978" y="123"/>
                      <a:pt x="1136" y="88"/>
                      <a:pt x="1255" y="89"/>
                    </a:cubicBezTo>
                    <a:cubicBezTo>
                      <a:pt x="1374" y="91"/>
                      <a:pt x="1475" y="97"/>
                      <a:pt x="1514" y="132"/>
                    </a:cubicBezTo>
                    <a:cubicBezTo>
                      <a:pt x="1546" y="161"/>
                      <a:pt x="1531" y="219"/>
                      <a:pt x="1500" y="316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1294"/>
              <p:cNvSpPr>
                <a:spLocks noChangeArrowheads="1"/>
              </p:cNvSpPr>
              <p:nvPr/>
            </p:nvSpPr>
            <p:spPr bwMode="auto">
              <a:xfrm>
                <a:off x="663575" y="2454274"/>
                <a:ext cx="622300" cy="488950"/>
              </a:xfrm>
              <a:custGeom>
                <a:avLst/>
                <a:gdLst>
                  <a:gd name="T0" fmla="*/ 0 w 538"/>
                  <a:gd name="T1" fmla="*/ 461452328 h 424"/>
                  <a:gd name="T2" fmla="*/ 204704313 w 538"/>
                  <a:gd name="T3" fmla="*/ 398949758 h 424"/>
                  <a:gd name="T4" fmla="*/ 457573257 w 538"/>
                  <a:gd name="T5" fmla="*/ 216762836 h 424"/>
                  <a:gd name="T6" fmla="*/ 709105067 w 538"/>
                  <a:gd name="T7" fmla="*/ 115695487 h 424"/>
                  <a:gd name="T8" fmla="*/ 544539104 w 538"/>
                  <a:gd name="T9" fmla="*/ 2659242 h 424"/>
                  <a:gd name="T10" fmla="*/ 198014009 w 538"/>
                  <a:gd name="T11" fmla="*/ 239369855 h 424"/>
                  <a:gd name="T12" fmla="*/ 109711027 w 538"/>
                  <a:gd name="T13" fmla="*/ 433525672 h 424"/>
                  <a:gd name="T14" fmla="*/ 0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0" y="347"/>
                    </a:moveTo>
                    <a:cubicBezTo>
                      <a:pt x="0" y="347"/>
                      <a:pt x="82" y="424"/>
                      <a:pt x="153" y="300"/>
                    </a:cubicBezTo>
                    <a:cubicBezTo>
                      <a:pt x="209" y="203"/>
                      <a:pt x="220" y="166"/>
                      <a:pt x="342" y="163"/>
                    </a:cubicBezTo>
                    <a:cubicBezTo>
                      <a:pt x="465" y="160"/>
                      <a:pt x="522" y="141"/>
                      <a:pt x="530" y="87"/>
                    </a:cubicBezTo>
                    <a:cubicBezTo>
                      <a:pt x="538" y="33"/>
                      <a:pt x="492" y="0"/>
                      <a:pt x="407" y="2"/>
                    </a:cubicBezTo>
                    <a:cubicBezTo>
                      <a:pt x="323" y="4"/>
                      <a:pt x="210" y="54"/>
                      <a:pt x="148" y="180"/>
                    </a:cubicBezTo>
                    <a:cubicBezTo>
                      <a:pt x="104" y="269"/>
                      <a:pt x="108" y="298"/>
                      <a:pt x="82" y="326"/>
                    </a:cubicBezTo>
                    <a:cubicBezTo>
                      <a:pt x="56" y="354"/>
                      <a:pt x="0" y="347"/>
                      <a:pt x="0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1295"/>
              <p:cNvSpPr>
                <a:spLocks noChangeArrowheads="1"/>
              </p:cNvSpPr>
              <p:nvPr/>
            </p:nvSpPr>
            <p:spPr bwMode="auto">
              <a:xfrm>
                <a:off x="1268413" y="2454274"/>
                <a:ext cx="622300" cy="488950"/>
              </a:xfrm>
              <a:custGeom>
                <a:avLst/>
                <a:gdLst>
                  <a:gd name="T0" fmla="*/ 719809089 w 538"/>
                  <a:gd name="T1" fmla="*/ 461452328 h 424"/>
                  <a:gd name="T2" fmla="*/ 515104777 w 538"/>
                  <a:gd name="T3" fmla="*/ 398949758 h 424"/>
                  <a:gd name="T4" fmla="*/ 262235832 w 538"/>
                  <a:gd name="T5" fmla="*/ 216762836 h 424"/>
                  <a:gd name="T6" fmla="*/ 10704023 w 538"/>
                  <a:gd name="T7" fmla="*/ 115695487 h 424"/>
                  <a:gd name="T8" fmla="*/ 175269985 w 538"/>
                  <a:gd name="T9" fmla="*/ 2659242 h 424"/>
                  <a:gd name="T10" fmla="*/ 521795080 w 538"/>
                  <a:gd name="T11" fmla="*/ 239369855 h 424"/>
                  <a:gd name="T12" fmla="*/ 610098062 w 538"/>
                  <a:gd name="T13" fmla="*/ 433525672 h 424"/>
                  <a:gd name="T14" fmla="*/ 719809089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538" y="347"/>
                    </a:moveTo>
                    <a:cubicBezTo>
                      <a:pt x="538" y="347"/>
                      <a:pt x="456" y="424"/>
                      <a:pt x="385" y="300"/>
                    </a:cubicBezTo>
                    <a:cubicBezTo>
                      <a:pt x="329" y="203"/>
                      <a:pt x="318" y="166"/>
                      <a:pt x="196" y="163"/>
                    </a:cubicBezTo>
                    <a:cubicBezTo>
                      <a:pt x="74" y="160"/>
                      <a:pt x="16" y="141"/>
                      <a:pt x="8" y="87"/>
                    </a:cubicBezTo>
                    <a:cubicBezTo>
                      <a:pt x="0" y="33"/>
                      <a:pt x="46" y="0"/>
                      <a:pt x="131" y="2"/>
                    </a:cubicBezTo>
                    <a:cubicBezTo>
                      <a:pt x="215" y="4"/>
                      <a:pt x="328" y="54"/>
                      <a:pt x="390" y="180"/>
                    </a:cubicBezTo>
                    <a:cubicBezTo>
                      <a:pt x="434" y="269"/>
                      <a:pt x="430" y="298"/>
                      <a:pt x="456" y="326"/>
                    </a:cubicBezTo>
                    <a:cubicBezTo>
                      <a:pt x="482" y="354"/>
                      <a:pt x="538" y="347"/>
                      <a:pt x="538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1296"/>
              <p:cNvSpPr>
                <a:spLocks noChangeArrowheads="1"/>
              </p:cNvSpPr>
              <p:nvPr/>
            </p:nvSpPr>
            <p:spPr bwMode="auto">
              <a:xfrm>
                <a:off x="454025" y="2387599"/>
                <a:ext cx="1647825" cy="1027112"/>
              </a:xfrm>
              <a:custGeom>
                <a:avLst/>
                <a:gdLst>
                  <a:gd name="T0" fmla="*/ 1680137151 w 1427"/>
                  <a:gd name="T1" fmla="*/ 299666273 h 890"/>
                  <a:gd name="T2" fmla="*/ 1357444054 w 1427"/>
                  <a:gd name="T3" fmla="*/ 728522463 h 890"/>
                  <a:gd name="T4" fmla="*/ 1056086077 w 1427"/>
                  <a:gd name="T5" fmla="*/ 554049602 h 890"/>
                  <a:gd name="T6" fmla="*/ 950744216 w 1427"/>
                  <a:gd name="T7" fmla="*/ 499444174 h 890"/>
                  <a:gd name="T8" fmla="*/ 845402355 w 1427"/>
                  <a:gd name="T9" fmla="*/ 554049602 h 890"/>
                  <a:gd name="T10" fmla="*/ 544044378 w 1427"/>
                  <a:gd name="T11" fmla="*/ 728522463 h 890"/>
                  <a:gd name="T12" fmla="*/ 221351281 w 1427"/>
                  <a:gd name="T13" fmla="*/ 299666273 h 890"/>
                  <a:gd name="T14" fmla="*/ 0 w 1427"/>
                  <a:gd name="T15" fmla="*/ 0 h 890"/>
                  <a:gd name="T16" fmla="*/ 120009467 w 1427"/>
                  <a:gd name="T17" fmla="*/ 594005413 h 890"/>
                  <a:gd name="T18" fmla="*/ 616049827 w 1427"/>
                  <a:gd name="T19" fmla="*/ 1049498425 h 890"/>
                  <a:gd name="T20" fmla="*/ 950744216 w 1427"/>
                  <a:gd name="T21" fmla="*/ 1172028271 h 890"/>
                  <a:gd name="T22" fmla="*/ 1285438605 w 1427"/>
                  <a:gd name="T23" fmla="*/ 1049498425 h 890"/>
                  <a:gd name="T24" fmla="*/ 1781478966 w 1427"/>
                  <a:gd name="T25" fmla="*/ 594005413 h 890"/>
                  <a:gd name="T26" fmla="*/ 1902822166 w 1427"/>
                  <a:gd name="T27" fmla="*/ 0 h 890"/>
                  <a:gd name="T28" fmla="*/ 1680137151 w 1427"/>
                  <a:gd name="T29" fmla="*/ 299666273 h 89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27"/>
                  <a:gd name="T46" fmla="*/ 0 h 890"/>
                  <a:gd name="T47" fmla="*/ 1427 w 1427"/>
                  <a:gd name="T48" fmla="*/ 890 h 89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27" h="890">
                    <a:moveTo>
                      <a:pt x="1260" y="225"/>
                    </a:moveTo>
                    <a:cubicBezTo>
                      <a:pt x="1249" y="317"/>
                      <a:pt x="1157" y="492"/>
                      <a:pt x="1018" y="547"/>
                    </a:cubicBezTo>
                    <a:cubicBezTo>
                      <a:pt x="879" y="602"/>
                      <a:pt x="841" y="467"/>
                      <a:pt x="792" y="416"/>
                    </a:cubicBezTo>
                    <a:cubicBezTo>
                      <a:pt x="753" y="376"/>
                      <a:pt x="724" y="374"/>
                      <a:pt x="713" y="375"/>
                    </a:cubicBezTo>
                    <a:cubicBezTo>
                      <a:pt x="702" y="374"/>
                      <a:pt x="673" y="376"/>
                      <a:pt x="634" y="416"/>
                    </a:cubicBezTo>
                    <a:cubicBezTo>
                      <a:pt x="585" y="467"/>
                      <a:pt x="547" y="602"/>
                      <a:pt x="408" y="547"/>
                    </a:cubicBezTo>
                    <a:cubicBezTo>
                      <a:pt x="269" y="492"/>
                      <a:pt x="177" y="317"/>
                      <a:pt x="166" y="225"/>
                    </a:cubicBezTo>
                    <a:cubicBezTo>
                      <a:pt x="143" y="32"/>
                      <a:pt x="0" y="0"/>
                      <a:pt x="0" y="0"/>
                    </a:cubicBezTo>
                    <a:cubicBezTo>
                      <a:pt x="0" y="0"/>
                      <a:pt x="41" y="368"/>
                      <a:pt x="90" y="446"/>
                    </a:cubicBezTo>
                    <a:cubicBezTo>
                      <a:pt x="139" y="523"/>
                      <a:pt x="332" y="684"/>
                      <a:pt x="462" y="788"/>
                    </a:cubicBezTo>
                    <a:cubicBezTo>
                      <a:pt x="590" y="890"/>
                      <a:pt x="643" y="880"/>
                      <a:pt x="713" y="880"/>
                    </a:cubicBezTo>
                    <a:cubicBezTo>
                      <a:pt x="783" y="880"/>
                      <a:pt x="836" y="890"/>
                      <a:pt x="964" y="788"/>
                    </a:cubicBezTo>
                    <a:cubicBezTo>
                      <a:pt x="1095" y="684"/>
                      <a:pt x="1287" y="523"/>
                      <a:pt x="1336" y="446"/>
                    </a:cubicBezTo>
                    <a:cubicBezTo>
                      <a:pt x="1385" y="368"/>
                      <a:pt x="1427" y="0"/>
                      <a:pt x="1427" y="0"/>
                    </a:cubicBezTo>
                    <a:cubicBezTo>
                      <a:pt x="1427" y="0"/>
                      <a:pt x="1284" y="32"/>
                      <a:pt x="1260" y="225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Oval 1297"/>
              <p:cNvSpPr>
                <a:spLocks noChangeArrowheads="1"/>
              </p:cNvSpPr>
              <p:nvPr/>
            </p:nvSpPr>
            <p:spPr bwMode="auto">
              <a:xfrm>
                <a:off x="19050" y="719137"/>
                <a:ext cx="2516188" cy="909637"/>
              </a:xfrm>
              <a:prstGeom prst="ellipse">
                <a:avLst/>
              </a:pr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7" name="Freeform 1298"/>
              <p:cNvSpPr>
                <a:spLocks noChangeArrowheads="1"/>
              </p:cNvSpPr>
              <p:nvPr/>
            </p:nvSpPr>
            <p:spPr bwMode="auto">
              <a:xfrm>
                <a:off x="449263" y="0"/>
                <a:ext cx="1655763" cy="1004887"/>
              </a:xfrm>
              <a:custGeom>
                <a:avLst/>
                <a:gdLst>
                  <a:gd name="T0" fmla="*/ 1906487547 w 1434"/>
                  <a:gd name="T1" fmla="*/ 897865379 h 870"/>
                  <a:gd name="T2" fmla="*/ 1906487547 w 1434"/>
                  <a:gd name="T3" fmla="*/ 896531305 h 870"/>
                  <a:gd name="T4" fmla="*/ 1905155085 w 1434"/>
                  <a:gd name="T5" fmla="*/ 895197231 h 870"/>
                  <a:gd name="T6" fmla="*/ 1541188588 w 1434"/>
                  <a:gd name="T7" fmla="*/ 126741662 h 870"/>
                  <a:gd name="T8" fmla="*/ 990573493 w 1434"/>
                  <a:gd name="T9" fmla="*/ 269493368 h 870"/>
                  <a:gd name="T10" fmla="*/ 525284461 w 1434"/>
                  <a:gd name="T11" fmla="*/ 69374164 h 870"/>
                  <a:gd name="T12" fmla="*/ 5333312 w 1434"/>
                  <a:gd name="T13" fmla="*/ 896531305 h 870"/>
                  <a:gd name="T14" fmla="*/ 5333312 w 1434"/>
                  <a:gd name="T15" fmla="*/ 896531305 h 870"/>
                  <a:gd name="T16" fmla="*/ 0 w 1434"/>
                  <a:gd name="T17" fmla="*/ 921878714 h 870"/>
                  <a:gd name="T18" fmla="*/ 79992751 w 1434"/>
                  <a:gd name="T19" fmla="*/ 1016601441 h 870"/>
                  <a:gd name="T20" fmla="*/ 955909852 w 1434"/>
                  <a:gd name="T21" fmla="*/ 1160687222 h 870"/>
                  <a:gd name="T22" fmla="*/ 1831828108 w 1434"/>
                  <a:gd name="T23" fmla="*/ 1016601441 h 870"/>
                  <a:gd name="T24" fmla="*/ 1911820859 w 1434"/>
                  <a:gd name="T25" fmla="*/ 921878714 h 870"/>
                  <a:gd name="T26" fmla="*/ 1906487547 w 1434"/>
                  <a:gd name="T27" fmla="*/ 897865379 h 87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434"/>
                  <a:gd name="T43" fmla="*/ 0 h 870"/>
                  <a:gd name="T44" fmla="*/ 1434 w 1434"/>
                  <a:gd name="T45" fmla="*/ 870 h 87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434" h="870">
                    <a:moveTo>
                      <a:pt x="1430" y="673"/>
                    </a:moveTo>
                    <a:cubicBezTo>
                      <a:pt x="1430" y="672"/>
                      <a:pt x="1430" y="672"/>
                      <a:pt x="1430" y="672"/>
                    </a:cubicBezTo>
                    <a:cubicBezTo>
                      <a:pt x="1429" y="671"/>
                      <a:pt x="1429" y="671"/>
                      <a:pt x="1429" y="671"/>
                    </a:cubicBezTo>
                    <a:cubicBezTo>
                      <a:pt x="1429" y="671"/>
                      <a:pt x="1245" y="189"/>
                      <a:pt x="1156" y="95"/>
                    </a:cubicBezTo>
                    <a:cubicBezTo>
                      <a:pt x="1067" y="0"/>
                      <a:pt x="934" y="156"/>
                      <a:pt x="743" y="202"/>
                    </a:cubicBezTo>
                    <a:cubicBezTo>
                      <a:pt x="606" y="234"/>
                      <a:pt x="550" y="74"/>
                      <a:pt x="394" y="52"/>
                    </a:cubicBezTo>
                    <a:cubicBezTo>
                      <a:pt x="262" y="34"/>
                      <a:pt x="14" y="646"/>
                      <a:pt x="4" y="672"/>
                    </a:cubicBezTo>
                    <a:cubicBezTo>
                      <a:pt x="4" y="672"/>
                      <a:pt x="4" y="672"/>
                      <a:pt x="4" y="672"/>
                    </a:cubicBezTo>
                    <a:cubicBezTo>
                      <a:pt x="1" y="678"/>
                      <a:pt x="0" y="684"/>
                      <a:pt x="0" y="691"/>
                    </a:cubicBezTo>
                    <a:cubicBezTo>
                      <a:pt x="0" y="716"/>
                      <a:pt x="22" y="740"/>
                      <a:pt x="60" y="762"/>
                    </a:cubicBezTo>
                    <a:cubicBezTo>
                      <a:pt x="171" y="826"/>
                      <a:pt x="423" y="870"/>
                      <a:pt x="717" y="870"/>
                    </a:cubicBezTo>
                    <a:cubicBezTo>
                      <a:pt x="1011" y="870"/>
                      <a:pt x="1263" y="826"/>
                      <a:pt x="1374" y="762"/>
                    </a:cubicBezTo>
                    <a:cubicBezTo>
                      <a:pt x="1412" y="740"/>
                      <a:pt x="1434" y="716"/>
                      <a:pt x="1434" y="691"/>
                    </a:cubicBezTo>
                    <a:cubicBezTo>
                      <a:pt x="1434" y="685"/>
                      <a:pt x="1433" y="679"/>
                      <a:pt x="1430" y="673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1299"/>
              <p:cNvSpPr>
                <a:spLocks noChangeArrowheads="1"/>
              </p:cNvSpPr>
              <p:nvPr/>
            </p:nvSpPr>
            <p:spPr bwMode="auto">
              <a:xfrm>
                <a:off x="433388" y="785812"/>
                <a:ext cx="25400" cy="44450"/>
              </a:xfrm>
              <a:custGeom>
                <a:avLst/>
                <a:gdLst>
                  <a:gd name="T0" fmla="*/ 17328573 w 22"/>
                  <a:gd name="T1" fmla="*/ 14288965 h 39"/>
                  <a:gd name="T2" fmla="*/ 18662073 w 22"/>
                  <a:gd name="T3" fmla="*/ 0 h 39"/>
                  <a:gd name="T4" fmla="*/ 18662073 w 22"/>
                  <a:gd name="T5" fmla="*/ 0 h 39"/>
                  <a:gd name="T6" fmla="*/ 0 w 22"/>
                  <a:gd name="T7" fmla="*/ 48064127 h 39"/>
                  <a:gd name="T8" fmla="*/ 29325455 w 22"/>
                  <a:gd name="T9" fmla="*/ 50661603 h 39"/>
                  <a:gd name="T10" fmla="*/ 17328573 w 22"/>
                  <a:gd name="T11" fmla="*/ 14288965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"/>
                  <a:gd name="T19" fmla="*/ 0 h 39"/>
                  <a:gd name="T20" fmla="*/ 22 w 22"/>
                  <a:gd name="T21" fmla="*/ 39 h 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" h="39">
                    <a:moveTo>
                      <a:pt x="13" y="11"/>
                    </a:moveTo>
                    <a:cubicBezTo>
                      <a:pt x="13" y="7"/>
                      <a:pt x="14" y="3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16" y="30"/>
                      <a:pt x="13" y="20"/>
                      <a:pt x="13" y="11"/>
                    </a:cubicBez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1300"/>
              <p:cNvSpPr>
                <a:spLocks noChangeArrowheads="1"/>
              </p:cNvSpPr>
              <p:nvPr/>
            </p:nvSpPr>
            <p:spPr bwMode="auto">
              <a:xfrm>
                <a:off x="760413" y="1246187"/>
                <a:ext cx="411163" cy="38100"/>
              </a:xfrm>
              <a:custGeom>
                <a:avLst/>
                <a:gdLst>
                  <a:gd name="T0" fmla="*/ 0 w 355"/>
                  <a:gd name="T1" fmla="*/ 1333500 h 33"/>
                  <a:gd name="T2" fmla="*/ 335359599 w 355"/>
                  <a:gd name="T3" fmla="*/ 43988182 h 33"/>
                  <a:gd name="T4" fmla="*/ 476211303 w 355"/>
                  <a:gd name="T5" fmla="*/ 0 h 33"/>
                  <a:gd name="T6" fmla="*/ 0 w 355"/>
                  <a:gd name="T7" fmla="*/ 1333500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5"/>
                  <a:gd name="T13" fmla="*/ 0 h 33"/>
                  <a:gd name="T14" fmla="*/ 355 w 355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5" h="33">
                    <a:moveTo>
                      <a:pt x="0" y="1"/>
                    </a:moveTo>
                    <a:cubicBezTo>
                      <a:pt x="75" y="16"/>
                      <a:pt x="159" y="27"/>
                      <a:pt x="250" y="33"/>
                    </a:cubicBezTo>
                    <a:cubicBezTo>
                      <a:pt x="355" y="0"/>
                      <a:pt x="355" y="0"/>
                      <a:pt x="35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1301"/>
              <p:cNvSpPr>
                <a:spLocks noChangeArrowheads="1"/>
              </p:cNvSpPr>
              <p:nvPr/>
            </p:nvSpPr>
            <p:spPr bwMode="auto">
              <a:xfrm>
                <a:off x="450850" y="776287"/>
                <a:ext cx="3175" cy="9525"/>
              </a:xfrm>
              <a:custGeom>
                <a:avLst/>
                <a:gdLst>
                  <a:gd name="T0" fmla="*/ 3360208 w 3"/>
                  <a:gd name="T1" fmla="*/ 0 h 8"/>
                  <a:gd name="T2" fmla="*/ 3360208 w 3"/>
                  <a:gd name="T3" fmla="*/ 1418034 h 8"/>
                  <a:gd name="T4" fmla="*/ 0 w 3"/>
                  <a:gd name="T5" fmla="*/ 11340703 h 8"/>
                  <a:gd name="T6" fmla="*/ 0 w 3"/>
                  <a:gd name="T7" fmla="*/ 11340703 h 8"/>
                  <a:gd name="T8" fmla="*/ 3360208 w 3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8"/>
                  <a:gd name="T17" fmla="*/ 3 w 3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8">
                    <a:moveTo>
                      <a:pt x="3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1302"/>
              <p:cNvSpPr>
                <a:spLocks noChangeArrowheads="1"/>
              </p:cNvSpPr>
              <p:nvPr/>
            </p:nvSpPr>
            <p:spPr bwMode="auto">
              <a:xfrm>
                <a:off x="1355725" y="1117599"/>
                <a:ext cx="485775" cy="128587"/>
              </a:xfrm>
              <a:custGeom>
                <a:avLst/>
                <a:gdLst>
                  <a:gd name="T0" fmla="*/ 0 w 421"/>
                  <a:gd name="T1" fmla="*/ 113358625 h 112"/>
                  <a:gd name="T2" fmla="*/ 508591425 w 421"/>
                  <a:gd name="T3" fmla="*/ 147630505 h 112"/>
                  <a:gd name="T4" fmla="*/ 560516272 w 421"/>
                  <a:gd name="T5" fmla="*/ 137085223 h 112"/>
                  <a:gd name="T6" fmla="*/ 426045444 w 421"/>
                  <a:gd name="T7" fmla="*/ 0 h 112"/>
                  <a:gd name="T8" fmla="*/ 0 w 421"/>
                  <a:gd name="T9" fmla="*/ 113358625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"/>
                  <a:gd name="T16" fmla="*/ 0 h 112"/>
                  <a:gd name="T17" fmla="*/ 421 w 421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" h="112">
                    <a:moveTo>
                      <a:pt x="0" y="86"/>
                    </a:moveTo>
                    <a:cubicBezTo>
                      <a:pt x="382" y="112"/>
                      <a:pt x="382" y="112"/>
                      <a:pt x="382" y="112"/>
                    </a:cubicBezTo>
                    <a:cubicBezTo>
                      <a:pt x="395" y="109"/>
                      <a:pt x="408" y="107"/>
                      <a:pt x="421" y="104"/>
                    </a:cubicBezTo>
                    <a:cubicBezTo>
                      <a:pt x="320" y="0"/>
                      <a:pt x="320" y="0"/>
                      <a:pt x="320" y="0"/>
                    </a:cubicBez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1303"/>
              <p:cNvSpPr>
                <a:spLocks noChangeArrowheads="1"/>
              </p:cNvSpPr>
              <p:nvPr/>
            </p:nvSpPr>
            <p:spPr bwMode="auto">
              <a:xfrm>
                <a:off x="1065213" y="998537"/>
                <a:ext cx="180975" cy="47625"/>
              </a:xfrm>
              <a:custGeom>
                <a:avLst/>
                <a:gdLst>
                  <a:gd name="T0" fmla="*/ 209948401 w 156"/>
                  <a:gd name="T1" fmla="*/ 7715250 h 42"/>
                  <a:gd name="T2" fmla="*/ 0 w 156"/>
                  <a:gd name="T3" fmla="*/ 0 h 42"/>
                  <a:gd name="T4" fmla="*/ 14803987 w 156"/>
                  <a:gd name="T5" fmla="*/ 54003348 h 42"/>
                  <a:gd name="T6" fmla="*/ 209948401 w 156"/>
                  <a:gd name="T7" fmla="*/ 771525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6"/>
                  <a:gd name="T13" fmla="*/ 0 h 42"/>
                  <a:gd name="T14" fmla="*/ 156 w 156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6" h="42">
                    <a:moveTo>
                      <a:pt x="156" y="6"/>
                    </a:moveTo>
                    <a:cubicBezTo>
                      <a:pt x="102" y="5"/>
                      <a:pt x="50" y="3"/>
                      <a:pt x="0" y="0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156" y="6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1304"/>
              <p:cNvSpPr>
                <a:spLocks noChangeArrowheads="1"/>
              </p:cNvSpPr>
              <p:nvPr/>
            </p:nvSpPr>
            <p:spPr bwMode="auto">
              <a:xfrm>
                <a:off x="1077913" y="1004887"/>
                <a:ext cx="244475" cy="60325"/>
              </a:xfrm>
              <a:custGeom>
                <a:avLst/>
                <a:gdLst>
                  <a:gd name="T0" fmla="*/ 193314841 w 211"/>
                  <a:gd name="T1" fmla="*/ 69982800 h 52"/>
                  <a:gd name="T2" fmla="*/ 283260785 w 211"/>
                  <a:gd name="T3" fmla="*/ 0 h 52"/>
                  <a:gd name="T4" fmla="*/ 230904900 w 211"/>
                  <a:gd name="T5" fmla="*/ 0 h 52"/>
                  <a:gd name="T6" fmla="*/ 194657715 w 211"/>
                  <a:gd name="T7" fmla="*/ 0 h 52"/>
                  <a:gd name="T8" fmla="*/ 0 w 211"/>
                  <a:gd name="T9" fmla="*/ 48449096 h 52"/>
                  <a:gd name="T10" fmla="*/ 193314841 w 211"/>
                  <a:gd name="T11" fmla="*/ 69982800 h 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1"/>
                  <a:gd name="T19" fmla="*/ 0 h 52"/>
                  <a:gd name="T20" fmla="*/ 211 w 211"/>
                  <a:gd name="T21" fmla="*/ 52 h 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1" h="52">
                    <a:moveTo>
                      <a:pt x="144" y="52"/>
                    </a:moveTo>
                    <a:cubicBezTo>
                      <a:pt x="211" y="0"/>
                      <a:pt x="211" y="0"/>
                      <a:pt x="211" y="0"/>
                    </a:cubicBezTo>
                    <a:cubicBezTo>
                      <a:pt x="198" y="0"/>
                      <a:pt x="185" y="0"/>
                      <a:pt x="172" y="0"/>
                    </a:cubicBezTo>
                    <a:cubicBezTo>
                      <a:pt x="163" y="0"/>
                      <a:pt x="154" y="0"/>
                      <a:pt x="145" y="0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144" y="5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305"/>
              <p:cNvSpPr>
                <a:spLocks noChangeArrowheads="1"/>
              </p:cNvSpPr>
              <p:nvPr/>
            </p:nvSpPr>
            <p:spPr bwMode="auto">
              <a:xfrm>
                <a:off x="633413" y="927099"/>
                <a:ext cx="1588" cy="1587"/>
              </a:xfrm>
              <a:custGeom>
                <a:avLst/>
                <a:gdLst>
                  <a:gd name="T0" fmla="*/ 1260872 w 2"/>
                  <a:gd name="T1" fmla="*/ 2518569 h 1"/>
                  <a:gd name="T2" fmla="*/ 0 w 2"/>
                  <a:gd name="T3" fmla="*/ 0 h 1"/>
                  <a:gd name="T4" fmla="*/ 1260872 w 2"/>
                  <a:gd name="T5" fmla="*/ 2518569 h 1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"/>
                  <a:gd name="T11" fmla="*/ 2 w 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306"/>
              <p:cNvSpPr>
                <a:spLocks noChangeArrowheads="1"/>
              </p:cNvSpPr>
              <p:nvPr/>
            </p:nvSpPr>
            <p:spPr bwMode="auto">
              <a:xfrm>
                <a:off x="423863" y="828674"/>
                <a:ext cx="158750" cy="80962"/>
              </a:xfrm>
              <a:custGeom>
                <a:avLst/>
                <a:gdLst>
                  <a:gd name="T0" fmla="*/ 110102974 w 137"/>
                  <a:gd name="T1" fmla="*/ 58513860 h 71"/>
                  <a:gd name="T2" fmla="*/ 41624945 w 137"/>
                  <a:gd name="T3" fmla="*/ 2601047 h 71"/>
                  <a:gd name="T4" fmla="*/ 12084699 w 137"/>
                  <a:gd name="T5" fmla="*/ 0 h 71"/>
                  <a:gd name="T6" fmla="*/ 0 w 137"/>
                  <a:gd name="T7" fmla="*/ 29906907 h 71"/>
                  <a:gd name="T8" fmla="*/ 183953011 w 137"/>
                  <a:gd name="T9" fmla="*/ 92321767 h 71"/>
                  <a:gd name="T10" fmla="*/ 110102974 w 137"/>
                  <a:gd name="T11" fmla="*/ 58513860 h 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7"/>
                  <a:gd name="T19" fmla="*/ 0 h 71"/>
                  <a:gd name="T20" fmla="*/ 137 w 137"/>
                  <a:gd name="T21" fmla="*/ 71 h 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7" h="71">
                    <a:moveTo>
                      <a:pt x="82" y="45"/>
                    </a:moveTo>
                    <a:cubicBezTo>
                      <a:pt x="58" y="32"/>
                      <a:pt x="41" y="17"/>
                      <a:pt x="31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16" y="63"/>
                      <a:pt x="98" y="54"/>
                      <a:pt x="82" y="45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1307"/>
              <p:cNvSpPr>
                <a:spLocks noChangeArrowheads="1"/>
              </p:cNvSpPr>
              <p:nvPr/>
            </p:nvSpPr>
            <p:spPr bwMode="auto">
              <a:xfrm>
                <a:off x="361950" y="855662"/>
                <a:ext cx="273050" cy="247650"/>
              </a:xfrm>
              <a:custGeom>
                <a:avLst/>
                <a:gdLst>
                  <a:gd name="T0" fmla="*/ 313239258 w 236"/>
                  <a:gd name="T1" fmla="*/ 83587058 h 215"/>
                  <a:gd name="T2" fmla="*/ 254339133 w 236"/>
                  <a:gd name="T3" fmla="*/ 63685213 h 215"/>
                  <a:gd name="T4" fmla="*/ 70947877 w 236"/>
                  <a:gd name="T5" fmla="*/ 0 h 215"/>
                  <a:gd name="T6" fmla="*/ 6693196 w 236"/>
                  <a:gd name="T7" fmla="*/ 164521382 h 215"/>
                  <a:gd name="T8" fmla="*/ 5354557 w 236"/>
                  <a:gd name="T9" fmla="*/ 169828003 h 215"/>
                  <a:gd name="T10" fmla="*/ 4015918 w 236"/>
                  <a:gd name="T11" fmla="*/ 172481890 h 215"/>
                  <a:gd name="T12" fmla="*/ 4015918 w 236"/>
                  <a:gd name="T13" fmla="*/ 172481890 h 215"/>
                  <a:gd name="T14" fmla="*/ 0 w 236"/>
                  <a:gd name="T15" fmla="*/ 199017299 h 215"/>
                  <a:gd name="T16" fmla="*/ 42836454 w 236"/>
                  <a:gd name="T17" fmla="*/ 285258244 h 215"/>
                  <a:gd name="T18" fmla="*/ 315916536 w 236"/>
                  <a:gd name="T19" fmla="*/ 84914002 h 215"/>
                  <a:gd name="T20" fmla="*/ 313239258 w 236"/>
                  <a:gd name="T21" fmla="*/ 83587058 h 21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6"/>
                  <a:gd name="T34" fmla="*/ 0 h 215"/>
                  <a:gd name="T35" fmla="*/ 236 w 236"/>
                  <a:gd name="T36" fmla="*/ 215 h 21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6" h="215">
                    <a:moveTo>
                      <a:pt x="234" y="63"/>
                    </a:moveTo>
                    <a:cubicBezTo>
                      <a:pt x="218" y="58"/>
                      <a:pt x="204" y="53"/>
                      <a:pt x="190" y="4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" y="124"/>
                      <a:pt x="5" y="124"/>
                      <a:pt x="5" y="124"/>
                    </a:cubicBezTo>
                    <a:cubicBezTo>
                      <a:pt x="4" y="128"/>
                      <a:pt x="4" y="128"/>
                      <a:pt x="4" y="128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1" y="137"/>
                      <a:pt x="0" y="144"/>
                      <a:pt x="0" y="150"/>
                    </a:cubicBezTo>
                    <a:cubicBezTo>
                      <a:pt x="0" y="173"/>
                      <a:pt x="11" y="194"/>
                      <a:pt x="32" y="215"/>
                    </a:cubicBezTo>
                    <a:cubicBezTo>
                      <a:pt x="236" y="64"/>
                      <a:pt x="236" y="64"/>
                      <a:pt x="236" y="64"/>
                    </a:cubicBezTo>
                    <a:lnTo>
                      <a:pt x="234" y="63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308"/>
              <p:cNvSpPr>
                <a:spLocks noChangeArrowheads="1"/>
              </p:cNvSpPr>
              <p:nvPr/>
            </p:nvSpPr>
            <p:spPr bwMode="auto">
              <a:xfrm>
                <a:off x="1355725" y="1216024"/>
                <a:ext cx="441325" cy="58737"/>
              </a:xfrm>
              <a:custGeom>
                <a:avLst/>
                <a:gdLst>
                  <a:gd name="T0" fmla="*/ 289633973 w 382"/>
                  <a:gd name="T1" fmla="*/ 67647748 h 51"/>
                  <a:gd name="T2" fmla="*/ 509863235 w 382"/>
                  <a:gd name="T3" fmla="*/ 34486681 h 51"/>
                  <a:gd name="T4" fmla="*/ 0 w 382"/>
                  <a:gd name="T5" fmla="*/ 0 h 51"/>
                  <a:gd name="T6" fmla="*/ 289633973 w 382"/>
                  <a:gd name="T7" fmla="*/ 67647748 h 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2"/>
                  <a:gd name="T13" fmla="*/ 0 h 51"/>
                  <a:gd name="T14" fmla="*/ 382 w 382"/>
                  <a:gd name="T15" fmla="*/ 51 h 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2" h="51">
                    <a:moveTo>
                      <a:pt x="217" y="51"/>
                    </a:moveTo>
                    <a:cubicBezTo>
                      <a:pt x="276" y="45"/>
                      <a:pt x="331" y="36"/>
                      <a:pt x="382" y="2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7" y="51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1309"/>
              <p:cNvSpPr>
                <a:spLocks noChangeArrowheads="1"/>
              </p:cNvSpPr>
              <p:nvPr/>
            </p:nvSpPr>
            <p:spPr bwMode="auto">
              <a:xfrm>
                <a:off x="1077913" y="1046162"/>
                <a:ext cx="166688" cy="38100"/>
              </a:xfrm>
              <a:custGeom>
                <a:avLst/>
                <a:gdLst>
                  <a:gd name="T0" fmla="*/ 264617994 w 105"/>
                  <a:gd name="T1" fmla="*/ 30241875 h 24"/>
                  <a:gd name="T2" fmla="*/ 0 w 105"/>
                  <a:gd name="T3" fmla="*/ 0 h 24"/>
                  <a:gd name="T4" fmla="*/ 206653432 w 105"/>
                  <a:gd name="T5" fmla="*/ 60483750 h 24"/>
                  <a:gd name="T6" fmla="*/ 264617994 w 105"/>
                  <a:gd name="T7" fmla="*/ 30241875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"/>
                  <a:gd name="T13" fmla="*/ 0 h 24"/>
                  <a:gd name="T14" fmla="*/ 105 w 105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" h="24">
                    <a:moveTo>
                      <a:pt x="105" y="12"/>
                    </a:moveTo>
                    <a:lnTo>
                      <a:pt x="0" y="0"/>
                    </a:lnTo>
                    <a:lnTo>
                      <a:pt x="82" y="24"/>
                    </a:lnTo>
                    <a:lnTo>
                      <a:pt x="105" y="1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1310"/>
              <p:cNvSpPr>
                <a:spLocks noChangeArrowheads="1"/>
              </p:cNvSpPr>
              <p:nvPr/>
            </p:nvSpPr>
            <p:spPr bwMode="auto">
              <a:xfrm>
                <a:off x="1171575" y="1084262"/>
                <a:ext cx="184150" cy="161925"/>
              </a:xfrm>
              <a:custGeom>
                <a:avLst/>
                <a:gdLst>
                  <a:gd name="T0" fmla="*/ 0 w 116"/>
                  <a:gd name="T1" fmla="*/ 257055938 h 102"/>
                  <a:gd name="T2" fmla="*/ 292338125 w 116"/>
                  <a:gd name="T3" fmla="*/ 209173763 h 102"/>
                  <a:gd name="T4" fmla="*/ 57964388 w 116"/>
                  <a:gd name="T5" fmla="*/ 0 h 102"/>
                  <a:gd name="T6" fmla="*/ 0 w 116"/>
                  <a:gd name="T7" fmla="*/ 257055938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6"/>
                  <a:gd name="T13" fmla="*/ 0 h 102"/>
                  <a:gd name="T14" fmla="*/ 116 w 116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6" h="102">
                    <a:moveTo>
                      <a:pt x="0" y="102"/>
                    </a:moveTo>
                    <a:lnTo>
                      <a:pt x="116" y="83"/>
                    </a:lnTo>
                    <a:lnTo>
                      <a:pt x="23" y="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1311"/>
              <p:cNvSpPr>
                <a:spLocks noChangeArrowheads="1"/>
              </p:cNvSpPr>
              <p:nvPr/>
            </p:nvSpPr>
            <p:spPr bwMode="auto">
              <a:xfrm>
                <a:off x="1208088" y="1065212"/>
                <a:ext cx="147638" cy="150812"/>
              </a:xfrm>
              <a:custGeom>
                <a:avLst/>
                <a:gdLst>
                  <a:gd name="T0" fmla="*/ 0 w 93"/>
                  <a:gd name="T1" fmla="*/ 30241775 h 95"/>
                  <a:gd name="T2" fmla="*/ 234376119 w 93"/>
                  <a:gd name="T3" fmla="*/ 239413256 h 95"/>
                  <a:gd name="T4" fmla="*/ 57964584 w 93"/>
                  <a:gd name="T5" fmla="*/ 0 h 95"/>
                  <a:gd name="T6" fmla="*/ 0 w 93"/>
                  <a:gd name="T7" fmla="*/ 30241775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"/>
                  <a:gd name="T13" fmla="*/ 0 h 95"/>
                  <a:gd name="T14" fmla="*/ 93 w 9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" h="95">
                    <a:moveTo>
                      <a:pt x="0" y="12"/>
                    </a:moveTo>
                    <a:lnTo>
                      <a:pt x="93" y="95"/>
                    </a:lnTo>
                    <a:lnTo>
                      <a:pt x="23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Rectangle 1312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42" name="Freeform 1313"/>
              <p:cNvSpPr>
                <a:spLocks noChangeArrowheads="1"/>
              </p:cNvSpPr>
              <p:nvPr/>
            </p:nvSpPr>
            <p:spPr bwMode="auto">
              <a:xfrm>
                <a:off x="661988" y="1065212"/>
                <a:ext cx="509588" cy="182562"/>
              </a:xfrm>
              <a:custGeom>
                <a:avLst/>
                <a:gdLst>
                  <a:gd name="T0" fmla="*/ 204292789 w 441"/>
                  <a:gd name="T1" fmla="*/ 0 h 158"/>
                  <a:gd name="T2" fmla="*/ 0 w 441"/>
                  <a:gd name="T3" fmla="*/ 184240877 h 158"/>
                  <a:gd name="T4" fmla="*/ 114830629 w 441"/>
                  <a:gd name="T5" fmla="*/ 210942303 h 158"/>
                  <a:gd name="T6" fmla="*/ 588843378 w 441"/>
                  <a:gd name="T7" fmla="*/ 209607751 h 158"/>
                  <a:gd name="T8" fmla="*/ 204292789 w 441"/>
                  <a:gd name="T9" fmla="*/ 0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1"/>
                  <a:gd name="T16" fmla="*/ 0 h 158"/>
                  <a:gd name="T17" fmla="*/ 441 w 441"/>
                  <a:gd name="T18" fmla="*/ 158 h 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1" h="158">
                    <a:moveTo>
                      <a:pt x="153" y="0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27" y="145"/>
                      <a:pt x="56" y="152"/>
                      <a:pt x="86" y="158"/>
                    </a:cubicBezTo>
                    <a:cubicBezTo>
                      <a:pt x="441" y="157"/>
                      <a:pt x="441" y="157"/>
                      <a:pt x="441" y="157"/>
                    </a:cubicBez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1314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307975" cy="136525"/>
              </a:xfrm>
              <a:custGeom>
                <a:avLst/>
                <a:gdLst>
                  <a:gd name="T0" fmla="*/ 234164812 w 267"/>
                  <a:gd name="T1" fmla="*/ 157958268 h 118"/>
                  <a:gd name="T2" fmla="*/ 355238205 w 267"/>
                  <a:gd name="T3" fmla="*/ 68270599 h 118"/>
                  <a:gd name="T4" fmla="*/ 1329944 w 267"/>
                  <a:gd name="T5" fmla="*/ 0 h 118"/>
                  <a:gd name="T6" fmla="*/ 0 w 267"/>
                  <a:gd name="T7" fmla="*/ 0 h 118"/>
                  <a:gd name="T8" fmla="*/ 234164812 w 267"/>
                  <a:gd name="T9" fmla="*/ 157958268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"/>
                  <a:gd name="T17" fmla="*/ 267 w 267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">
                    <a:moveTo>
                      <a:pt x="176" y="118"/>
                    </a:moveTo>
                    <a:cubicBezTo>
                      <a:pt x="267" y="51"/>
                      <a:pt x="267" y="51"/>
                      <a:pt x="267" y="51"/>
                    </a:cubicBezTo>
                    <a:cubicBezTo>
                      <a:pt x="163" y="39"/>
                      <a:pt x="72" y="22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76" y="118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1315"/>
              <p:cNvSpPr>
                <a:spLocks noChangeArrowheads="1"/>
              </p:cNvSpPr>
              <p:nvPr/>
            </p:nvSpPr>
            <p:spPr bwMode="auto">
              <a:xfrm>
                <a:off x="838200" y="987424"/>
                <a:ext cx="239713" cy="77787"/>
              </a:xfrm>
              <a:custGeom>
                <a:avLst/>
                <a:gdLst>
                  <a:gd name="T0" fmla="*/ 276261165 w 208"/>
                  <a:gd name="T1" fmla="*/ 68743971 h 67"/>
                  <a:gd name="T2" fmla="*/ 261651349 w 208"/>
                  <a:gd name="T3" fmla="*/ 12131289 h 67"/>
                  <a:gd name="T4" fmla="*/ 120863756 w 208"/>
                  <a:gd name="T5" fmla="*/ 0 h 67"/>
                  <a:gd name="T6" fmla="*/ 0 w 208"/>
                  <a:gd name="T7" fmla="*/ 90310707 h 67"/>
                  <a:gd name="T8" fmla="*/ 276261165 w 208"/>
                  <a:gd name="T9" fmla="*/ 68743971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"/>
                  <a:gd name="T16" fmla="*/ 0 h 67"/>
                  <a:gd name="T17" fmla="*/ 208 w 208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" h="67">
                    <a:moveTo>
                      <a:pt x="208" y="51"/>
                    </a:moveTo>
                    <a:cubicBezTo>
                      <a:pt x="197" y="9"/>
                      <a:pt x="197" y="9"/>
                      <a:pt x="197" y="9"/>
                    </a:cubicBezTo>
                    <a:cubicBezTo>
                      <a:pt x="160" y="7"/>
                      <a:pt x="125" y="4"/>
                      <a:pt x="91" y="0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208" y="51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316"/>
              <p:cNvSpPr>
                <a:spLocks noChangeArrowheads="1"/>
              </p:cNvSpPr>
              <p:nvPr/>
            </p:nvSpPr>
            <p:spPr bwMode="auto">
              <a:xfrm>
                <a:off x="838200" y="1046162"/>
                <a:ext cx="369888" cy="38100"/>
              </a:xfrm>
              <a:custGeom>
                <a:avLst/>
                <a:gdLst>
                  <a:gd name="T0" fmla="*/ 380544902 w 233"/>
                  <a:gd name="T1" fmla="*/ 0 h 24"/>
                  <a:gd name="T2" fmla="*/ 0 w 233"/>
                  <a:gd name="T3" fmla="*/ 30241875 h 24"/>
                  <a:gd name="T4" fmla="*/ 587197994 w 233"/>
                  <a:gd name="T5" fmla="*/ 60483750 h 24"/>
                  <a:gd name="T6" fmla="*/ 380544902 w 233"/>
                  <a:gd name="T7" fmla="*/ 0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24"/>
                  <a:gd name="T14" fmla="*/ 233 w 233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24">
                    <a:moveTo>
                      <a:pt x="151" y="0"/>
                    </a:moveTo>
                    <a:lnTo>
                      <a:pt x="0" y="12"/>
                    </a:lnTo>
                    <a:lnTo>
                      <a:pt x="233" y="2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1317"/>
              <p:cNvSpPr>
                <a:spLocks noChangeArrowheads="1"/>
              </p:cNvSpPr>
              <p:nvPr/>
            </p:nvSpPr>
            <p:spPr bwMode="auto">
              <a:xfrm>
                <a:off x="838200" y="1065212"/>
                <a:ext cx="369888" cy="180975"/>
              </a:xfrm>
              <a:custGeom>
                <a:avLst/>
                <a:gdLst>
                  <a:gd name="T0" fmla="*/ 0 w 233"/>
                  <a:gd name="T1" fmla="*/ 0 h 114"/>
                  <a:gd name="T2" fmla="*/ 529233528 w 233"/>
                  <a:gd name="T3" fmla="*/ 287297813 h 114"/>
                  <a:gd name="T4" fmla="*/ 587197994 w 233"/>
                  <a:gd name="T5" fmla="*/ 30241875 h 114"/>
                  <a:gd name="T6" fmla="*/ 0 w 233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114"/>
                  <a:gd name="T14" fmla="*/ 233 w 233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114">
                    <a:moveTo>
                      <a:pt x="0" y="0"/>
                    </a:moveTo>
                    <a:lnTo>
                      <a:pt x="210" y="114"/>
                    </a:lnTo>
                    <a:lnTo>
                      <a:pt x="23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1318"/>
              <p:cNvSpPr>
                <a:spLocks noChangeArrowheads="1"/>
              </p:cNvSpPr>
              <p:nvPr/>
            </p:nvSpPr>
            <p:spPr bwMode="auto">
              <a:xfrm>
                <a:off x="642938" y="1065212"/>
                <a:ext cx="195263" cy="158750"/>
              </a:xfrm>
              <a:custGeom>
                <a:avLst/>
                <a:gdLst>
                  <a:gd name="T0" fmla="*/ 33373797 w 169"/>
                  <a:gd name="T1" fmla="*/ 59549656 h 138"/>
                  <a:gd name="T2" fmla="*/ 0 w 169"/>
                  <a:gd name="T3" fmla="*/ 177327201 h 138"/>
                  <a:gd name="T4" fmla="*/ 21358768 w 169"/>
                  <a:gd name="T5" fmla="*/ 182620018 h 138"/>
                  <a:gd name="T6" fmla="*/ 225607332 w 169"/>
                  <a:gd name="T7" fmla="*/ 0 h 138"/>
                  <a:gd name="T8" fmla="*/ 33373797 w 169"/>
                  <a:gd name="T9" fmla="*/ 59549656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38"/>
                  <a:gd name="T17" fmla="*/ 169 w 169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38">
                    <a:moveTo>
                      <a:pt x="25" y="45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5" y="135"/>
                      <a:pt x="11" y="136"/>
                      <a:pt x="16" y="138"/>
                    </a:cubicBezTo>
                    <a:cubicBezTo>
                      <a:pt x="169" y="0"/>
                      <a:pt x="169" y="0"/>
                      <a:pt x="169" y="0"/>
                    </a:cubicBezTo>
                    <a:lnTo>
                      <a:pt x="25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131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203200" cy="188912"/>
              </a:xfrm>
              <a:custGeom>
                <a:avLst/>
                <a:gdLst>
                  <a:gd name="T0" fmla="*/ 57964388 w 128"/>
                  <a:gd name="T1" fmla="*/ 299897006 h 119"/>
                  <a:gd name="T2" fmla="*/ 322580000 w 128"/>
                  <a:gd name="T3" fmla="*/ 216732864 h 119"/>
                  <a:gd name="T4" fmla="*/ 0 w 128"/>
                  <a:gd name="T5" fmla="*/ 0 h 119"/>
                  <a:gd name="T6" fmla="*/ 57964388 w 128"/>
                  <a:gd name="T7" fmla="*/ 299897006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8"/>
                  <a:gd name="T13" fmla="*/ 0 h 119"/>
                  <a:gd name="T14" fmla="*/ 128 w 128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8" h="119">
                    <a:moveTo>
                      <a:pt x="23" y="119"/>
                    </a:moveTo>
                    <a:lnTo>
                      <a:pt x="128" y="86"/>
                    </a:lnTo>
                    <a:lnTo>
                      <a:pt x="0" y="0"/>
                    </a:lnTo>
                    <a:lnTo>
                      <a:pt x="23" y="119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1320"/>
              <p:cNvSpPr>
                <a:spLocks noChangeArrowheads="1"/>
              </p:cNvSpPr>
              <p:nvPr/>
            </p:nvSpPr>
            <p:spPr bwMode="auto">
              <a:xfrm>
                <a:off x="463550" y="1117599"/>
                <a:ext cx="207963" cy="103187"/>
              </a:xfrm>
              <a:custGeom>
                <a:avLst/>
                <a:gdLst>
                  <a:gd name="T0" fmla="*/ 0 w 181"/>
                  <a:gd name="T1" fmla="*/ 37637748 h 89"/>
                  <a:gd name="T2" fmla="*/ 205939669 w 181"/>
                  <a:gd name="T3" fmla="*/ 119635472 h 89"/>
                  <a:gd name="T4" fmla="*/ 238942593 w 181"/>
                  <a:gd name="T5" fmla="*/ 0 h 89"/>
                  <a:gd name="T6" fmla="*/ 0 w 181"/>
                  <a:gd name="T7" fmla="*/ 37637748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"/>
                  <a:gd name="T13" fmla="*/ 0 h 89"/>
                  <a:gd name="T14" fmla="*/ 181 w 181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" h="89">
                    <a:moveTo>
                      <a:pt x="0" y="28"/>
                    </a:moveTo>
                    <a:cubicBezTo>
                      <a:pt x="41" y="51"/>
                      <a:pt x="93" y="71"/>
                      <a:pt x="156" y="89"/>
                    </a:cubicBezTo>
                    <a:cubicBezTo>
                      <a:pt x="181" y="0"/>
                      <a:pt x="181" y="0"/>
                      <a:pt x="181" y="0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1321"/>
              <p:cNvSpPr>
                <a:spLocks noChangeArrowheads="1"/>
              </p:cNvSpPr>
              <p:nvPr/>
            </p:nvSpPr>
            <p:spPr bwMode="auto">
              <a:xfrm>
                <a:off x="400050" y="928687"/>
                <a:ext cx="271463" cy="220662"/>
              </a:xfrm>
              <a:custGeom>
                <a:avLst/>
                <a:gdLst>
                  <a:gd name="T0" fmla="*/ 269914741 w 236"/>
                  <a:gd name="T1" fmla="*/ 0 h 191"/>
                  <a:gd name="T2" fmla="*/ 0 w 236"/>
                  <a:gd name="T3" fmla="*/ 201541811 h 191"/>
                  <a:gd name="T4" fmla="*/ 72771639 w 236"/>
                  <a:gd name="T5" fmla="*/ 254930462 h 191"/>
                  <a:gd name="T6" fmla="*/ 312254917 w 236"/>
                  <a:gd name="T7" fmla="*/ 217558868 h 191"/>
                  <a:gd name="T8" fmla="*/ 269914741 w 236"/>
                  <a:gd name="T9" fmla="*/ 0 h 1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6"/>
                  <a:gd name="T16" fmla="*/ 0 h 191"/>
                  <a:gd name="T17" fmla="*/ 236 w 236"/>
                  <a:gd name="T18" fmla="*/ 191 h 1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6" h="191">
                    <a:moveTo>
                      <a:pt x="204" y="0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4" y="165"/>
                      <a:pt x="33" y="178"/>
                      <a:pt x="55" y="191"/>
                    </a:cubicBezTo>
                    <a:cubicBezTo>
                      <a:pt x="236" y="163"/>
                      <a:pt x="236" y="163"/>
                      <a:pt x="236" y="163"/>
                    </a:cubicBez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1322"/>
              <p:cNvSpPr>
                <a:spLocks noChangeArrowheads="1"/>
              </p:cNvSpPr>
              <p:nvPr/>
            </p:nvSpPr>
            <p:spPr bwMode="auto">
              <a:xfrm>
                <a:off x="1049338" y="1246187"/>
                <a:ext cx="220663" cy="47625"/>
              </a:xfrm>
              <a:custGeom>
                <a:avLst/>
                <a:gdLst>
                  <a:gd name="T0" fmla="*/ 0 w 191"/>
                  <a:gd name="T1" fmla="*/ 44525890 h 41"/>
                  <a:gd name="T2" fmla="*/ 254932773 w 191"/>
                  <a:gd name="T3" fmla="*/ 55320503 h 41"/>
                  <a:gd name="T4" fmla="*/ 140146422 w 191"/>
                  <a:gd name="T5" fmla="*/ 0 h 41"/>
                  <a:gd name="T6" fmla="*/ 0 w 191"/>
                  <a:gd name="T7" fmla="*/ 44525890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1"/>
                  <a:gd name="T13" fmla="*/ 0 h 41"/>
                  <a:gd name="T14" fmla="*/ 191 w 191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1" h="41">
                    <a:moveTo>
                      <a:pt x="0" y="33"/>
                    </a:moveTo>
                    <a:cubicBezTo>
                      <a:pt x="61" y="38"/>
                      <a:pt x="125" y="40"/>
                      <a:pt x="191" y="41"/>
                    </a:cubicBezTo>
                    <a:cubicBezTo>
                      <a:pt x="105" y="0"/>
                      <a:pt x="105" y="0"/>
                      <a:pt x="105" y="0"/>
                    </a:cubicBez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1323"/>
              <p:cNvSpPr>
                <a:spLocks noChangeArrowheads="1"/>
              </p:cNvSpPr>
              <p:nvPr/>
            </p:nvSpPr>
            <p:spPr bwMode="auto">
              <a:xfrm>
                <a:off x="1171575" y="1216024"/>
                <a:ext cx="184150" cy="77787"/>
              </a:xfrm>
              <a:custGeom>
                <a:avLst/>
                <a:gdLst>
                  <a:gd name="T0" fmla="*/ 0 w 160"/>
                  <a:gd name="T1" fmla="*/ 35045946 h 67"/>
                  <a:gd name="T2" fmla="*/ 113920945 w 160"/>
                  <a:gd name="T3" fmla="*/ 90310707 h 67"/>
                  <a:gd name="T4" fmla="*/ 121868168 w 160"/>
                  <a:gd name="T5" fmla="*/ 90310707 h 67"/>
                  <a:gd name="T6" fmla="*/ 180153945 w 160"/>
                  <a:gd name="T7" fmla="*/ 88962786 h 67"/>
                  <a:gd name="T8" fmla="*/ 211945141 w 160"/>
                  <a:gd name="T9" fmla="*/ 0 h 67"/>
                  <a:gd name="T10" fmla="*/ 0 w 160"/>
                  <a:gd name="T11" fmla="*/ 35045946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0"/>
                  <a:gd name="T19" fmla="*/ 0 h 67"/>
                  <a:gd name="T20" fmla="*/ 160 w 160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0" h="67">
                    <a:moveTo>
                      <a:pt x="0" y="26"/>
                    </a:moveTo>
                    <a:cubicBezTo>
                      <a:pt x="86" y="67"/>
                      <a:pt x="86" y="67"/>
                      <a:pt x="86" y="67"/>
                    </a:cubicBezTo>
                    <a:cubicBezTo>
                      <a:pt x="88" y="67"/>
                      <a:pt x="90" y="67"/>
                      <a:pt x="92" y="67"/>
                    </a:cubicBezTo>
                    <a:cubicBezTo>
                      <a:pt x="107" y="67"/>
                      <a:pt x="121" y="66"/>
                      <a:pt x="136" y="66"/>
                    </a:cubicBezTo>
                    <a:cubicBezTo>
                      <a:pt x="160" y="0"/>
                      <a:pt x="160" y="0"/>
                      <a:pt x="160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Freeform 1324"/>
              <p:cNvSpPr>
                <a:spLocks noChangeArrowheads="1"/>
              </p:cNvSpPr>
              <p:nvPr/>
            </p:nvSpPr>
            <p:spPr bwMode="auto">
              <a:xfrm>
                <a:off x="1328738" y="1216024"/>
                <a:ext cx="277813" cy="76200"/>
              </a:xfrm>
              <a:custGeom>
                <a:avLst/>
                <a:gdLst>
                  <a:gd name="T0" fmla="*/ 0 w 241"/>
                  <a:gd name="T1" fmla="*/ 87976364 h 66"/>
                  <a:gd name="T2" fmla="*/ 320249224 w 241"/>
                  <a:gd name="T3" fmla="*/ 67981945 h 66"/>
                  <a:gd name="T4" fmla="*/ 31892010 w 241"/>
                  <a:gd name="T5" fmla="*/ 0 h 66"/>
                  <a:gd name="T6" fmla="*/ 0 w 241"/>
                  <a:gd name="T7" fmla="*/ 87976364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66"/>
                  <a:gd name="T14" fmla="*/ 241 w 241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66">
                    <a:moveTo>
                      <a:pt x="0" y="66"/>
                    </a:moveTo>
                    <a:cubicBezTo>
                      <a:pt x="84" y="65"/>
                      <a:pt x="165" y="60"/>
                      <a:pt x="241" y="51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325"/>
              <p:cNvSpPr>
                <a:spLocks noChangeArrowheads="1"/>
              </p:cNvSpPr>
              <p:nvPr/>
            </p:nvSpPr>
            <p:spPr bwMode="auto">
              <a:xfrm>
                <a:off x="1725613" y="1117599"/>
                <a:ext cx="358775" cy="119062"/>
              </a:xfrm>
              <a:custGeom>
                <a:avLst/>
                <a:gdLst>
                  <a:gd name="T0" fmla="*/ 134413727 w 311"/>
                  <a:gd name="T1" fmla="*/ 136305383 h 104"/>
                  <a:gd name="T2" fmla="*/ 413889070 w 311"/>
                  <a:gd name="T3" fmla="*/ 40629908 h 104"/>
                  <a:gd name="T4" fmla="*/ 0 w 311"/>
                  <a:gd name="T5" fmla="*/ 0 h 104"/>
                  <a:gd name="T6" fmla="*/ 134413727 w 311"/>
                  <a:gd name="T7" fmla="*/ 136305383 h 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"/>
                  <a:gd name="T13" fmla="*/ 0 h 104"/>
                  <a:gd name="T14" fmla="*/ 311 w 311"/>
                  <a:gd name="T15" fmla="*/ 104 h 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1" h="104">
                    <a:moveTo>
                      <a:pt x="101" y="104"/>
                    </a:moveTo>
                    <a:cubicBezTo>
                      <a:pt x="188" y="84"/>
                      <a:pt x="259" y="59"/>
                      <a:pt x="311" y="3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1" y="104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1326"/>
              <p:cNvSpPr>
                <a:spLocks noChangeArrowheads="1"/>
              </p:cNvSpPr>
              <p:nvPr/>
            </p:nvSpPr>
            <p:spPr bwMode="auto">
              <a:xfrm>
                <a:off x="2085975" y="811212"/>
                <a:ext cx="106363" cy="315912"/>
              </a:xfrm>
              <a:custGeom>
                <a:avLst/>
                <a:gdLst>
                  <a:gd name="T0" fmla="*/ 0 w 91"/>
                  <a:gd name="T1" fmla="*/ 34816280 h 273"/>
                  <a:gd name="T2" fmla="*/ 49181784 w 91"/>
                  <a:gd name="T3" fmla="*/ 365569201 h 273"/>
                  <a:gd name="T4" fmla="*/ 124319646 w 91"/>
                  <a:gd name="T5" fmla="*/ 251747148 h 273"/>
                  <a:gd name="T6" fmla="*/ 117489037 w 91"/>
                  <a:gd name="T7" fmla="*/ 216930869 h 273"/>
                  <a:gd name="T8" fmla="*/ 117489037 w 91"/>
                  <a:gd name="T9" fmla="*/ 216930869 h 273"/>
                  <a:gd name="T10" fmla="*/ 49181784 w 91"/>
                  <a:gd name="T11" fmla="*/ 44189493 h 273"/>
                  <a:gd name="T12" fmla="*/ 19126639 w 91"/>
                  <a:gd name="T13" fmla="*/ 0 h 273"/>
                  <a:gd name="T14" fmla="*/ 0 w 91"/>
                  <a:gd name="T15" fmla="*/ 34816280 h 2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1"/>
                  <a:gd name="T25" fmla="*/ 0 h 273"/>
                  <a:gd name="T26" fmla="*/ 91 w 91"/>
                  <a:gd name="T27" fmla="*/ 273 h 2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1" h="273">
                    <a:moveTo>
                      <a:pt x="0" y="26"/>
                    </a:moveTo>
                    <a:cubicBezTo>
                      <a:pt x="36" y="273"/>
                      <a:pt x="36" y="273"/>
                      <a:pt x="36" y="273"/>
                    </a:cubicBezTo>
                    <a:cubicBezTo>
                      <a:pt x="71" y="247"/>
                      <a:pt x="91" y="218"/>
                      <a:pt x="91" y="188"/>
                    </a:cubicBezTo>
                    <a:cubicBezTo>
                      <a:pt x="91" y="179"/>
                      <a:pt x="89" y="171"/>
                      <a:pt x="86" y="162"/>
                    </a:cubicBezTo>
                    <a:cubicBezTo>
                      <a:pt x="86" y="162"/>
                      <a:pt x="86" y="162"/>
                      <a:pt x="86" y="162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2" y="9"/>
                      <a:pt x="7" y="18"/>
                      <a:pt x="0" y="26"/>
                    </a:cubicBez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1327"/>
              <p:cNvSpPr>
                <a:spLocks noChangeArrowheads="1"/>
              </p:cNvSpPr>
              <p:nvPr/>
            </p:nvSpPr>
            <p:spPr bwMode="auto">
              <a:xfrm>
                <a:off x="1725613" y="841374"/>
                <a:ext cx="403225" cy="311150"/>
              </a:xfrm>
              <a:custGeom>
                <a:avLst/>
                <a:gdLst>
                  <a:gd name="T0" fmla="*/ 359083994 w 349"/>
                  <a:gd name="T1" fmla="*/ 45153627 h 270"/>
                  <a:gd name="T2" fmla="*/ 220255591 w 349"/>
                  <a:gd name="T3" fmla="*/ 102258871 h 270"/>
                  <a:gd name="T4" fmla="*/ 0 w 349"/>
                  <a:gd name="T5" fmla="*/ 317401810 h 270"/>
                  <a:gd name="T6" fmla="*/ 415149599 w 349"/>
                  <a:gd name="T7" fmla="*/ 358571565 h 270"/>
                  <a:gd name="T8" fmla="*/ 465875073 w 349"/>
                  <a:gd name="T9" fmla="*/ 328027006 h 270"/>
                  <a:gd name="T10" fmla="*/ 417819665 w 349"/>
                  <a:gd name="T11" fmla="*/ 0 h 270"/>
                  <a:gd name="T12" fmla="*/ 359083994 w 349"/>
                  <a:gd name="T13" fmla="*/ 45153627 h 27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9"/>
                  <a:gd name="T22" fmla="*/ 0 h 270"/>
                  <a:gd name="T23" fmla="*/ 349 w 349"/>
                  <a:gd name="T24" fmla="*/ 270 h 27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9" h="270">
                    <a:moveTo>
                      <a:pt x="269" y="34"/>
                    </a:moveTo>
                    <a:cubicBezTo>
                      <a:pt x="242" y="50"/>
                      <a:pt x="207" y="64"/>
                      <a:pt x="165" y="7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311" y="270"/>
                      <a:pt x="311" y="270"/>
                      <a:pt x="311" y="270"/>
                    </a:cubicBezTo>
                    <a:cubicBezTo>
                      <a:pt x="325" y="262"/>
                      <a:pt x="338" y="255"/>
                      <a:pt x="349" y="247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03" y="12"/>
                      <a:pt x="288" y="23"/>
                      <a:pt x="269" y="34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Rectangle 1328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58" name="Freeform 132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"/>
              </a:xfrm>
              <a:custGeom>
                <a:avLst/>
                <a:gdLst>
                  <a:gd name="T0" fmla="*/ 2521744 w 1"/>
                  <a:gd name="T1" fmla="*/ 0 h 1"/>
                  <a:gd name="T2" fmla="*/ 2521744 w 1"/>
                  <a:gd name="T3" fmla="*/ 0 h 1"/>
                  <a:gd name="T4" fmla="*/ 0 w 1"/>
                  <a:gd name="T5" fmla="*/ 0 h 1"/>
                  <a:gd name="T6" fmla="*/ 2521744 w 1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"/>
                  <a:gd name="T14" fmla="*/ 1 w 1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1330"/>
              <p:cNvSpPr>
                <a:spLocks noChangeArrowheads="1"/>
              </p:cNvSpPr>
              <p:nvPr/>
            </p:nvSpPr>
            <p:spPr bwMode="auto">
              <a:xfrm>
                <a:off x="1244600" y="1065212"/>
                <a:ext cx="369888" cy="150812"/>
              </a:xfrm>
              <a:custGeom>
                <a:avLst/>
                <a:gdLst>
                  <a:gd name="T0" fmla="*/ 0 w 233"/>
                  <a:gd name="T1" fmla="*/ 0 h 95"/>
                  <a:gd name="T2" fmla="*/ 176411176 w 233"/>
                  <a:gd name="T3" fmla="*/ 239413256 h 95"/>
                  <a:gd name="T4" fmla="*/ 587197994 w 233"/>
                  <a:gd name="T5" fmla="*/ 32761129 h 95"/>
                  <a:gd name="T6" fmla="*/ 0 w 233"/>
                  <a:gd name="T7" fmla="*/ 0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95"/>
                  <a:gd name="T14" fmla="*/ 233 w 23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95">
                    <a:moveTo>
                      <a:pt x="0" y="0"/>
                    </a:moveTo>
                    <a:lnTo>
                      <a:pt x="70" y="95"/>
                    </a:lnTo>
                    <a:lnTo>
                      <a:pt x="23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1331"/>
              <p:cNvSpPr>
                <a:spLocks noChangeArrowheads="1"/>
              </p:cNvSpPr>
              <p:nvPr/>
            </p:nvSpPr>
            <p:spPr bwMode="auto">
              <a:xfrm>
                <a:off x="1244600" y="1003299"/>
                <a:ext cx="369888" cy="82550"/>
              </a:xfrm>
              <a:custGeom>
                <a:avLst/>
                <a:gdLst>
                  <a:gd name="T0" fmla="*/ 427553539 w 320"/>
                  <a:gd name="T1" fmla="*/ 94645868 h 72"/>
                  <a:gd name="T2" fmla="*/ 197743281 w 320"/>
                  <a:gd name="T3" fmla="*/ 0 h 72"/>
                  <a:gd name="T4" fmla="*/ 89518676 w 320"/>
                  <a:gd name="T5" fmla="*/ 2628988 h 72"/>
                  <a:gd name="T6" fmla="*/ 0 w 320"/>
                  <a:gd name="T7" fmla="*/ 70984974 h 72"/>
                  <a:gd name="T8" fmla="*/ 427553539 w 320"/>
                  <a:gd name="T9" fmla="*/ 94645868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0"/>
                  <a:gd name="T16" fmla="*/ 0 h 72"/>
                  <a:gd name="T17" fmla="*/ 320 w 320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0" h="72">
                    <a:moveTo>
                      <a:pt x="320" y="72"/>
                    </a:moveTo>
                    <a:cubicBezTo>
                      <a:pt x="148" y="0"/>
                      <a:pt x="148" y="0"/>
                      <a:pt x="148" y="0"/>
                    </a:cubicBezTo>
                    <a:cubicBezTo>
                      <a:pt x="121" y="1"/>
                      <a:pt x="94" y="1"/>
                      <a:pt x="67" y="2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320" y="72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1332"/>
              <p:cNvSpPr>
                <a:spLocks noChangeArrowheads="1"/>
              </p:cNvSpPr>
              <p:nvPr/>
            </p:nvSpPr>
            <p:spPr bwMode="auto">
              <a:xfrm>
                <a:off x="1355725" y="1085849"/>
                <a:ext cx="369888" cy="130175"/>
              </a:xfrm>
              <a:custGeom>
                <a:avLst/>
                <a:gdLst>
                  <a:gd name="T0" fmla="*/ 0 w 233"/>
                  <a:gd name="T1" fmla="*/ 206652813 h 82"/>
                  <a:gd name="T2" fmla="*/ 587197994 w 233"/>
                  <a:gd name="T3" fmla="*/ 50403125 h 82"/>
                  <a:gd name="T4" fmla="*/ 410786818 w 233"/>
                  <a:gd name="T5" fmla="*/ 0 h 82"/>
                  <a:gd name="T6" fmla="*/ 0 w 233"/>
                  <a:gd name="T7" fmla="*/ 206652813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82"/>
                  <a:gd name="T14" fmla="*/ 233 w 233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82">
                    <a:moveTo>
                      <a:pt x="0" y="82"/>
                    </a:moveTo>
                    <a:lnTo>
                      <a:pt x="233" y="20"/>
                    </a:lnTo>
                    <a:lnTo>
                      <a:pt x="163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1333"/>
              <p:cNvSpPr>
                <a:spLocks noChangeArrowheads="1"/>
              </p:cNvSpPr>
              <p:nvPr/>
            </p:nvSpPr>
            <p:spPr bwMode="auto">
              <a:xfrm>
                <a:off x="1416050" y="985837"/>
                <a:ext cx="206375" cy="100012"/>
              </a:xfrm>
              <a:custGeom>
                <a:avLst/>
                <a:gdLst>
                  <a:gd name="T0" fmla="*/ 237936540 w 179"/>
                  <a:gd name="T1" fmla="*/ 0 h 86"/>
                  <a:gd name="T2" fmla="*/ 0 w 179"/>
                  <a:gd name="T3" fmla="*/ 18933667 h 86"/>
                  <a:gd name="T4" fmla="*/ 228631218 w 179"/>
                  <a:gd name="T5" fmla="*/ 116306978 h 86"/>
                  <a:gd name="T6" fmla="*/ 237936540 w 179"/>
                  <a:gd name="T7" fmla="*/ 0 h 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9"/>
                  <a:gd name="T13" fmla="*/ 0 h 86"/>
                  <a:gd name="T14" fmla="*/ 179 w 179"/>
                  <a:gd name="T15" fmla="*/ 86 h 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9" h="86">
                    <a:moveTo>
                      <a:pt x="179" y="0"/>
                    </a:moveTo>
                    <a:cubicBezTo>
                      <a:pt x="123" y="6"/>
                      <a:pt x="63" y="11"/>
                      <a:pt x="0" y="14"/>
                    </a:cubicBezTo>
                    <a:cubicBezTo>
                      <a:pt x="172" y="86"/>
                      <a:pt x="172" y="86"/>
                      <a:pt x="172" y="86"/>
                    </a:cubicBez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Freeform 1334"/>
              <p:cNvSpPr>
                <a:spLocks noChangeArrowheads="1"/>
              </p:cNvSpPr>
              <p:nvPr/>
            </p:nvSpPr>
            <p:spPr bwMode="auto">
              <a:xfrm>
                <a:off x="1614488" y="957262"/>
                <a:ext cx="188913" cy="128587"/>
              </a:xfrm>
              <a:custGeom>
                <a:avLst/>
                <a:gdLst>
                  <a:gd name="T0" fmla="*/ 218945531 w 163"/>
                  <a:gd name="T1" fmla="*/ 0 h 111"/>
                  <a:gd name="T2" fmla="*/ 9402768 w 163"/>
                  <a:gd name="T3" fmla="*/ 33549623 h 111"/>
                  <a:gd name="T4" fmla="*/ 0 w 163"/>
                  <a:gd name="T5" fmla="*/ 148960510 h 111"/>
                  <a:gd name="T6" fmla="*/ 218945531 w 163"/>
                  <a:gd name="T7" fmla="*/ 0 h 11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3"/>
                  <a:gd name="T13" fmla="*/ 0 h 111"/>
                  <a:gd name="T14" fmla="*/ 163 w 163"/>
                  <a:gd name="T15" fmla="*/ 111 h 11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3" h="111">
                    <a:moveTo>
                      <a:pt x="163" y="0"/>
                    </a:moveTo>
                    <a:cubicBezTo>
                      <a:pt x="116" y="10"/>
                      <a:pt x="63" y="18"/>
                      <a:pt x="7" y="25"/>
                    </a:cubicBezTo>
                    <a:cubicBezTo>
                      <a:pt x="0" y="111"/>
                      <a:pt x="0" y="111"/>
                      <a:pt x="0" y="111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Freeform 1335"/>
              <p:cNvSpPr>
                <a:spLocks noChangeArrowheads="1"/>
              </p:cNvSpPr>
              <p:nvPr/>
            </p:nvSpPr>
            <p:spPr bwMode="auto">
              <a:xfrm>
                <a:off x="1614488" y="930274"/>
                <a:ext cx="301625" cy="187325"/>
              </a:xfrm>
              <a:custGeom>
                <a:avLst/>
                <a:gdLst>
                  <a:gd name="T0" fmla="*/ 128211427 w 261"/>
                  <a:gd name="T1" fmla="*/ 216608985 h 162"/>
                  <a:gd name="T2" fmla="*/ 348573336 w 261"/>
                  <a:gd name="T3" fmla="*/ 0 h 162"/>
                  <a:gd name="T4" fmla="*/ 217691199 w 261"/>
                  <a:gd name="T5" fmla="*/ 32090391 h 162"/>
                  <a:gd name="T6" fmla="*/ 0 w 261"/>
                  <a:gd name="T7" fmla="*/ 180507295 h 162"/>
                  <a:gd name="T8" fmla="*/ 128211427 w 261"/>
                  <a:gd name="T9" fmla="*/ 216608985 h 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1"/>
                  <a:gd name="T16" fmla="*/ 0 h 162"/>
                  <a:gd name="T17" fmla="*/ 261 w 261"/>
                  <a:gd name="T18" fmla="*/ 162 h 1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1" h="162">
                    <a:moveTo>
                      <a:pt x="96" y="162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32" y="9"/>
                      <a:pt x="199" y="17"/>
                      <a:pt x="163" y="24"/>
                    </a:cubicBezTo>
                    <a:cubicBezTo>
                      <a:pt x="0" y="135"/>
                      <a:pt x="0" y="135"/>
                      <a:pt x="0" y="135"/>
                    </a:cubicBezTo>
                    <a:lnTo>
                      <a:pt x="96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336"/>
              <p:cNvSpPr>
                <a:spLocks noChangeArrowheads="1"/>
              </p:cNvSpPr>
              <p:nvPr/>
            </p:nvSpPr>
            <p:spPr bwMode="auto">
              <a:xfrm>
                <a:off x="2100263" y="777874"/>
                <a:ext cx="28575" cy="71437"/>
              </a:xfrm>
              <a:custGeom>
                <a:avLst/>
                <a:gdLst>
                  <a:gd name="T0" fmla="*/ 5670947 w 24"/>
                  <a:gd name="T1" fmla="*/ 23896829 h 62"/>
                  <a:gd name="T2" fmla="*/ 2834878 w 24"/>
                  <a:gd name="T3" fmla="*/ 38499934 h 62"/>
                  <a:gd name="T4" fmla="*/ 34022109 w 24"/>
                  <a:gd name="T5" fmla="*/ 82310403 h 62"/>
                  <a:gd name="T6" fmla="*/ 0 w 24"/>
                  <a:gd name="T7" fmla="*/ 0 h 62"/>
                  <a:gd name="T8" fmla="*/ 5670947 w 24"/>
                  <a:gd name="T9" fmla="*/ 23896829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62"/>
                  <a:gd name="T17" fmla="*/ 24 w 24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62">
                    <a:moveTo>
                      <a:pt x="4" y="18"/>
                    </a:moveTo>
                    <a:cubicBezTo>
                      <a:pt x="4" y="21"/>
                      <a:pt x="3" y="25"/>
                      <a:pt x="2" y="29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4" y="12"/>
                      <a:pt x="4" y="18"/>
                    </a:cubicBez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6" name="任意多边形 98"/>
          <p:cNvSpPr>
            <a:spLocks noChangeArrowheads="1"/>
          </p:cNvSpPr>
          <p:nvPr/>
        </p:nvSpPr>
        <p:spPr bwMode="auto">
          <a:xfrm>
            <a:off x="3715403" y="2356325"/>
            <a:ext cx="1746647" cy="360759"/>
          </a:xfrm>
          <a:custGeom>
            <a:avLst/>
            <a:gdLst>
              <a:gd name="T0" fmla="*/ 0 w 2541974"/>
              <a:gd name="T1" fmla="*/ 0 h 636814"/>
              <a:gd name="T2" fmla="*/ 2133619 w 2541974"/>
              <a:gd name="T3" fmla="*/ 0 h 636814"/>
              <a:gd name="T4" fmla="*/ 1991723 w 2541974"/>
              <a:gd name="T5" fmla="*/ 181664 h 636814"/>
              <a:gd name="T6" fmla="*/ 2133619 w 2541974"/>
              <a:gd name="T7" fmla="*/ 363328 h 636814"/>
              <a:gd name="T8" fmla="*/ 0 w 2541974"/>
              <a:gd name="T9" fmla="*/ 363328 h 636814"/>
              <a:gd name="T10" fmla="*/ 141809 w 2541974"/>
              <a:gd name="T11" fmla="*/ 181664 h 6368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41974"/>
              <a:gd name="T19" fmla="*/ 0 h 636814"/>
              <a:gd name="T20" fmla="*/ 2541974 w 2541974"/>
              <a:gd name="T21" fmla="*/ 636814 h 6368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41974" h="636814">
                <a:moveTo>
                  <a:pt x="0" y="0"/>
                </a:moveTo>
                <a:lnTo>
                  <a:pt x="2541974" y="0"/>
                </a:lnTo>
                <a:lnTo>
                  <a:pt x="2372921" y="318407"/>
                </a:lnTo>
                <a:lnTo>
                  <a:pt x="2541974" y="636814"/>
                </a:lnTo>
                <a:lnTo>
                  <a:pt x="0" y="636814"/>
                </a:lnTo>
                <a:lnTo>
                  <a:pt x="168950" y="318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谢谢聆听</a:t>
            </a:r>
          </a:p>
        </p:txBody>
      </p:sp>
      <p:pic>
        <p:nvPicPr>
          <p:cNvPr id="67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438"/>
            <a:ext cx="1547664" cy="39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26100"/>
            <a:ext cx="6768877" cy="368300"/>
          </a:xfrm>
        </p:spPr>
        <p:txBody>
          <a:bodyPr/>
          <a:lstStyle/>
          <a:p>
            <a:r>
              <a:rPr lang="en-US" altLang="zh-CN" dirty="0" err="1"/>
              <a:t>Sku</a:t>
            </a:r>
            <a:r>
              <a:rPr lang="zh-CN" altLang="en-US" dirty="0"/>
              <a:t>概念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296132" y="1369296"/>
            <a:ext cx="33449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15900" y="962025"/>
            <a:ext cx="32137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2100" dirty="0"/>
          </a:p>
          <a:p>
            <a:pPr algn="l"/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91F6892-B188-4A1E-9B18-CBEA643A606B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53975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819459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872340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5A630804-1703-4032-A70B-419557ECC2D1}"/>
              </a:ext>
            </a:extLst>
          </p:cNvPr>
          <p:cNvSpPr/>
          <p:nvPr/>
        </p:nvSpPr>
        <p:spPr>
          <a:xfrm>
            <a:off x="296132" y="1540396"/>
            <a:ext cx="7272808" cy="454035"/>
          </a:xfrm>
          <a:prstGeom prst="rect">
            <a:avLst/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/>
              <a:t>SKU=Stock Keeping Unit</a:t>
            </a:r>
            <a:r>
              <a:rPr lang="zh-CN" altLang="en-US" dirty="0"/>
              <a:t>（库存量单位）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A11916-7337-4BAC-A64F-DF6BBC5B2167}"/>
              </a:ext>
            </a:extLst>
          </p:cNvPr>
          <p:cNvSpPr/>
          <p:nvPr/>
        </p:nvSpPr>
        <p:spPr>
          <a:xfrm>
            <a:off x="296132" y="2380737"/>
            <a:ext cx="7272808" cy="454035"/>
          </a:xfrm>
          <a:prstGeom prst="rect">
            <a:avLst/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/>
              <a:t>每件物品均对应有唯一的</a:t>
            </a:r>
            <a:r>
              <a:rPr lang="en-US" altLang="zh-CN" dirty="0"/>
              <a:t>SKU</a:t>
            </a:r>
            <a:r>
              <a:rPr lang="zh-CN" altLang="en-US" dirty="0"/>
              <a:t>号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D242CD-38E4-4FD2-9E23-1192380A9766}"/>
              </a:ext>
            </a:extLst>
          </p:cNvPr>
          <p:cNvSpPr/>
          <p:nvPr/>
        </p:nvSpPr>
        <p:spPr>
          <a:xfrm>
            <a:off x="264538" y="3147814"/>
            <a:ext cx="7272808" cy="1285032"/>
          </a:xfrm>
          <a:prstGeom prst="rect">
            <a:avLst/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/>
              <a:t>对一种商品而言，当其品牌、型号、配置、等级、花色、包装容量、单位、生产日期、保质期、用途、价格、产地等属性中任一属性与其他商品存在不同时，可称为一个单品。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96132" y="1369296"/>
            <a:ext cx="33449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15900" y="962025"/>
            <a:ext cx="32137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业务场景</a:t>
            </a:r>
            <a:endParaRPr lang="en-US" altLang="zh-CN" sz="2100" dirty="0"/>
          </a:p>
          <a:p>
            <a:pPr algn="l"/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95739" y="126100"/>
            <a:ext cx="6768877" cy="645160"/>
          </a:xfrm>
        </p:spPr>
        <p:txBody>
          <a:bodyPr/>
          <a:lstStyle/>
          <a:p>
            <a:r>
              <a:rPr lang="zh-CN" altLang="en-US" dirty="0"/>
              <a:t>业务场景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167AEBC-808E-426F-9F2C-050FBDDF90E0}"/>
              </a:ext>
            </a:extLst>
          </p:cNvPr>
          <p:cNvSpPr/>
          <p:nvPr/>
        </p:nvSpPr>
        <p:spPr>
          <a:xfrm>
            <a:off x="539552" y="1629751"/>
            <a:ext cx="7272808" cy="869533"/>
          </a:xfrm>
          <a:prstGeom prst="rect">
            <a:avLst/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/>
              <a:t>用单品这一概念可以区分不同商品的不同属性，从而为商品采购、销售、物流管理、财务管理以及</a:t>
            </a:r>
            <a:r>
              <a:rPr lang="en-US" altLang="zh-CN" dirty="0"/>
              <a:t>POS</a:t>
            </a:r>
            <a:r>
              <a:rPr lang="zh-CN" altLang="en-US" dirty="0"/>
              <a:t>系统与</a:t>
            </a:r>
            <a:r>
              <a:rPr lang="en-US" altLang="zh-CN" dirty="0"/>
              <a:t>MIS</a:t>
            </a:r>
            <a:r>
              <a:rPr lang="zh-CN" altLang="en-US" dirty="0"/>
              <a:t>系统的开发提供极大的便利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305F529-2487-44CF-B936-E8CA60A45DE3}"/>
              </a:ext>
            </a:extLst>
          </p:cNvPr>
          <p:cNvSpPr/>
          <p:nvPr/>
        </p:nvSpPr>
        <p:spPr>
          <a:xfrm>
            <a:off x="539552" y="2759738"/>
            <a:ext cx="7186674" cy="1421737"/>
          </a:xfrm>
          <a:prstGeom prst="roundRect">
            <a:avLst/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/>
              <a:t>有利于同一产品不同规格的 库存量，价格的个性设置</a:t>
            </a:r>
            <a:endParaRPr lang="en-US" altLang="zh-CN" dirty="0"/>
          </a:p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/>
              <a:t>有利于统计同一产品不同规格的销售情况，以及销售分布，便于市场推广提供有价值的数据资料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26100"/>
            <a:ext cx="6768877" cy="36830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数据依赖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96132" y="1369296"/>
            <a:ext cx="33449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15900" y="962025"/>
            <a:ext cx="32137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数据依赖</a:t>
            </a:r>
            <a:endParaRPr lang="en-US" altLang="zh-CN" sz="2100" dirty="0"/>
          </a:p>
          <a:p>
            <a:pPr algn="l"/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20562" y="1677947"/>
            <a:ext cx="2574290" cy="502326"/>
            <a:chOff x="7119" y="2133"/>
            <a:chExt cx="2323" cy="796"/>
          </a:xfrm>
        </p:grpSpPr>
        <p:grpSp>
          <p:nvGrpSpPr>
            <p:cNvPr id="43" name="组合 42"/>
            <p:cNvGrpSpPr/>
            <p:nvPr/>
          </p:nvGrpSpPr>
          <p:grpSpPr>
            <a:xfrm>
              <a:off x="7119" y="2133"/>
              <a:ext cx="2323" cy="796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4" name="流程图: 可选过程 43"/>
              <p:cNvSpPr/>
              <p:nvPr/>
            </p:nvSpPr>
            <p:spPr>
              <a:xfrm>
                <a:off x="4304043" y="1286668"/>
                <a:ext cx="3837944" cy="2757793"/>
              </a:xfrm>
              <a:prstGeom prst="flowChartAlternateProcess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  <p:sp>
            <p:nvSpPr>
              <p:cNvPr id="45" name="流程图: 可选过程 44"/>
              <p:cNvSpPr/>
              <p:nvPr/>
            </p:nvSpPr>
            <p:spPr>
              <a:xfrm>
                <a:off x="4351931" y="1367703"/>
                <a:ext cx="3742172" cy="2595722"/>
              </a:xfrm>
              <a:prstGeom prst="flowChartAlternateProcess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</p:grpSp>
        <p:sp>
          <p:nvSpPr>
            <p:cNvPr id="34" name="文本框 33"/>
            <p:cNvSpPr txBox="1"/>
            <p:nvPr/>
          </p:nvSpPr>
          <p:spPr>
            <a:xfrm>
              <a:off x="7543" y="2197"/>
              <a:ext cx="1672" cy="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类目</a:t>
              </a:r>
              <a:endParaRPr lang="zh-CN" altLang="en-US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04085" y="1663186"/>
            <a:ext cx="2574290" cy="502326"/>
            <a:chOff x="7119" y="2133"/>
            <a:chExt cx="2323" cy="796"/>
          </a:xfrm>
        </p:grpSpPr>
        <p:grpSp>
          <p:nvGrpSpPr>
            <p:cNvPr id="28" name="组合 27"/>
            <p:cNvGrpSpPr/>
            <p:nvPr/>
          </p:nvGrpSpPr>
          <p:grpSpPr>
            <a:xfrm>
              <a:off x="7119" y="2133"/>
              <a:ext cx="2323" cy="796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流程图: 可选过程 28"/>
              <p:cNvSpPr/>
              <p:nvPr/>
            </p:nvSpPr>
            <p:spPr>
              <a:xfrm>
                <a:off x="4304043" y="1286668"/>
                <a:ext cx="3837944" cy="2757793"/>
              </a:xfrm>
              <a:prstGeom prst="flowChartAlternateProcess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  <p:sp>
            <p:nvSpPr>
              <p:cNvPr id="30" name="流程图: 可选过程 29"/>
              <p:cNvSpPr/>
              <p:nvPr/>
            </p:nvSpPr>
            <p:spPr>
              <a:xfrm>
                <a:off x="4351931" y="1367703"/>
                <a:ext cx="3742172" cy="2595722"/>
              </a:xfrm>
              <a:prstGeom prst="flowChartAlternateProcess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7608" y="2240"/>
              <a:ext cx="1607" cy="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规格属性</a:t>
              </a:r>
              <a:endParaRPr lang="zh-CN" altLang="en-US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324302" y="1637268"/>
            <a:ext cx="2574290" cy="502326"/>
            <a:chOff x="7119" y="2133"/>
            <a:chExt cx="2323" cy="796"/>
          </a:xfrm>
        </p:grpSpPr>
        <p:grpSp>
          <p:nvGrpSpPr>
            <p:cNvPr id="35" name="组合 34"/>
            <p:cNvGrpSpPr/>
            <p:nvPr/>
          </p:nvGrpSpPr>
          <p:grpSpPr>
            <a:xfrm>
              <a:off x="7119" y="2133"/>
              <a:ext cx="2323" cy="796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6" name="流程图: 可选过程 35"/>
              <p:cNvSpPr/>
              <p:nvPr/>
            </p:nvSpPr>
            <p:spPr>
              <a:xfrm>
                <a:off x="4304043" y="1286668"/>
                <a:ext cx="3837944" cy="2757793"/>
              </a:xfrm>
              <a:prstGeom prst="flowChartAlternateProcess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  <p:sp>
            <p:nvSpPr>
              <p:cNvPr id="37" name="流程图: 可选过程 36"/>
              <p:cNvSpPr/>
              <p:nvPr/>
            </p:nvSpPr>
            <p:spPr>
              <a:xfrm>
                <a:off x="4351931" y="1367703"/>
                <a:ext cx="3742172" cy="2595722"/>
              </a:xfrm>
              <a:prstGeom prst="flowChartAlternateProcess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7608" y="2240"/>
              <a:ext cx="1607" cy="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商品</a:t>
              </a:r>
              <a:endParaRPr lang="zh-CN" altLang="en-US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41117B6-000E-4456-8A27-4C463B127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2260030"/>
            <a:ext cx="8772525" cy="24288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26100"/>
            <a:ext cx="6768877" cy="368300"/>
          </a:xfrm>
        </p:spPr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296132" y="1369296"/>
            <a:ext cx="33449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15900" y="962025"/>
            <a:ext cx="32137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en-US" altLang="zh-CN" sz="2100" dirty="0"/>
          </a:p>
          <a:p>
            <a:pPr algn="l"/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44826" y="1592770"/>
            <a:ext cx="2574290" cy="502326"/>
            <a:chOff x="7119" y="2133"/>
            <a:chExt cx="2323" cy="796"/>
          </a:xfrm>
        </p:grpSpPr>
        <p:grpSp>
          <p:nvGrpSpPr>
            <p:cNvPr id="43" name="组合 42"/>
            <p:cNvGrpSpPr/>
            <p:nvPr/>
          </p:nvGrpSpPr>
          <p:grpSpPr>
            <a:xfrm>
              <a:off x="7119" y="2133"/>
              <a:ext cx="2323" cy="796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4" name="流程图: 可选过程 43"/>
              <p:cNvSpPr/>
              <p:nvPr/>
            </p:nvSpPr>
            <p:spPr>
              <a:xfrm>
                <a:off x="4304043" y="1286668"/>
                <a:ext cx="3837944" cy="2757793"/>
              </a:xfrm>
              <a:prstGeom prst="flowChartAlternateProcess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  <p:sp>
            <p:nvSpPr>
              <p:cNvPr id="45" name="流程图: 可选过程 44"/>
              <p:cNvSpPr/>
              <p:nvPr/>
            </p:nvSpPr>
            <p:spPr>
              <a:xfrm>
                <a:off x="4351931" y="1367703"/>
                <a:ext cx="3742172" cy="2595722"/>
              </a:xfrm>
              <a:prstGeom prst="flowChartAlternateProcess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</p:grpSp>
        <p:sp>
          <p:nvSpPr>
            <p:cNvPr id="34" name="文本框 33"/>
            <p:cNvSpPr txBox="1"/>
            <p:nvPr/>
          </p:nvSpPr>
          <p:spPr>
            <a:xfrm>
              <a:off x="7608" y="2240"/>
              <a:ext cx="1607" cy="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类目表</a:t>
              </a:r>
              <a:endParaRPr lang="zh-CN" altLang="en-US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55980" y="2262150"/>
            <a:ext cx="2574290" cy="502326"/>
            <a:chOff x="7119" y="2133"/>
            <a:chExt cx="2323" cy="796"/>
          </a:xfrm>
        </p:grpSpPr>
        <p:grpSp>
          <p:nvGrpSpPr>
            <p:cNvPr id="4" name="组合 3"/>
            <p:cNvGrpSpPr/>
            <p:nvPr/>
          </p:nvGrpSpPr>
          <p:grpSpPr>
            <a:xfrm>
              <a:off x="7119" y="2133"/>
              <a:ext cx="2323" cy="796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流程图: 可选过程 4"/>
              <p:cNvSpPr/>
              <p:nvPr/>
            </p:nvSpPr>
            <p:spPr>
              <a:xfrm>
                <a:off x="4304043" y="1286668"/>
                <a:ext cx="3837944" cy="2757793"/>
              </a:xfrm>
              <a:prstGeom prst="flowChartAlternateProcess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  <p:sp>
            <p:nvSpPr>
              <p:cNvPr id="6" name="流程图: 可选过程 5"/>
              <p:cNvSpPr/>
              <p:nvPr/>
            </p:nvSpPr>
            <p:spPr>
              <a:xfrm>
                <a:off x="4351931" y="1367703"/>
                <a:ext cx="3742172" cy="2595722"/>
              </a:xfrm>
              <a:prstGeom prst="flowChartAlternateProcess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7608" y="2240"/>
              <a:ext cx="1607" cy="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规格属性表</a:t>
              </a:r>
              <a:endParaRPr lang="zh-CN" altLang="en-US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4826" y="2973188"/>
            <a:ext cx="2574290" cy="502326"/>
            <a:chOff x="7119" y="2133"/>
            <a:chExt cx="2323" cy="796"/>
          </a:xfrm>
        </p:grpSpPr>
        <p:grpSp>
          <p:nvGrpSpPr>
            <p:cNvPr id="11" name="组合 10"/>
            <p:cNvGrpSpPr/>
            <p:nvPr/>
          </p:nvGrpSpPr>
          <p:grpSpPr>
            <a:xfrm>
              <a:off x="7119" y="2133"/>
              <a:ext cx="2323" cy="796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流程图: 可选过程 11"/>
              <p:cNvSpPr/>
              <p:nvPr/>
            </p:nvSpPr>
            <p:spPr>
              <a:xfrm>
                <a:off x="4304043" y="1286668"/>
                <a:ext cx="3837944" cy="2757793"/>
              </a:xfrm>
              <a:prstGeom prst="flowChartAlternateProcess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  <p:sp>
            <p:nvSpPr>
              <p:cNvPr id="13" name="流程图: 可选过程 12"/>
              <p:cNvSpPr/>
              <p:nvPr/>
            </p:nvSpPr>
            <p:spPr>
              <a:xfrm>
                <a:off x="4351931" y="1367703"/>
                <a:ext cx="3742172" cy="2595722"/>
              </a:xfrm>
              <a:prstGeom prst="flowChartAlternateProcess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608" y="2240"/>
              <a:ext cx="1607" cy="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商品表</a:t>
              </a:r>
              <a:endParaRPr lang="zh-CN" altLang="en-US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97F11AA-816C-47C1-86F6-9FE40369BFD9}"/>
              </a:ext>
            </a:extLst>
          </p:cNvPr>
          <p:cNvGrpSpPr/>
          <p:nvPr/>
        </p:nvGrpSpPr>
        <p:grpSpPr>
          <a:xfrm>
            <a:off x="861562" y="3721969"/>
            <a:ext cx="2574290" cy="502326"/>
            <a:chOff x="7119" y="2133"/>
            <a:chExt cx="2323" cy="79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0A339BE9-EA76-4458-9521-0A1D7D51CBF7}"/>
                </a:ext>
              </a:extLst>
            </p:cNvPr>
            <p:cNvGrpSpPr/>
            <p:nvPr/>
          </p:nvGrpSpPr>
          <p:grpSpPr>
            <a:xfrm>
              <a:off x="7119" y="2133"/>
              <a:ext cx="2323" cy="796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流程图: 可选过程 23">
                <a:extLst>
                  <a:ext uri="{FF2B5EF4-FFF2-40B4-BE49-F238E27FC236}">
                    <a16:creationId xmlns:a16="http://schemas.microsoft.com/office/drawing/2014/main" id="{27D0ED67-6C91-4862-9A31-DE245DF2A3FD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3837944" cy="2757793"/>
              </a:xfrm>
              <a:prstGeom prst="flowChartAlternateProcess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  <p:sp>
            <p:nvSpPr>
              <p:cNvPr id="25" name="流程图: 可选过程 24">
                <a:extLst>
                  <a:ext uri="{FF2B5EF4-FFF2-40B4-BE49-F238E27FC236}">
                    <a16:creationId xmlns:a16="http://schemas.microsoft.com/office/drawing/2014/main" id="{A9943C14-81E3-45F6-8B7C-7ECE7DB4D6EE}"/>
                  </a:ext>
                </a:extLst>
              </p:cNvPr>
              <p:cNvSpPr/>
              <p:nvPr/>
            </p:nvSpPr>
            <p:spPr>
              <a:xfrm>
                <a:off x="4351931" y="1367703"/>
                <a:ext cx="3742172" cy="2595722"/>
              </a:xfrm>
              <a:prstGeom prst="flowChartAlternateProcess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8F2B608-F2EF-46F9-899C-9EFA6DE79EE2}"/>
                </a:ext>
              </a:extLst>
            </p:cNvPr>
            <p:cNvSpPr txBox="1"/>
            <p:nvPr/>
          </p:nvSpPr>
          <p:spPr>
            <a:xfrm>
              <a:off x="7608" y="2240"/>
              <a:ext cx="1607" cy="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商品属性值表</a:t>
              </a:r>
              <a:endParaRPr lang="zh-CN" altLang="en-US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EECBBDE-5BC3-40B3-B3D7-1A59A2ABE2E8}"/>
              </a:ext>
            </a:extLst>
          </p:cNvPr>
          <p:cNvGrpSpPr/>
          <p:nvPr/>
        </p:nvGrpSpPr>
        <p:grpSpPr>
          <a:xfrm>
            <a:off x="874522" y="4443327"/>
            <a:ext cx="2574290" cy="502326"/>
            <a:chOff x="7119" y="2133"/>
            <a:chExt cx="2323" cy="796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20F73B45-572E-48DB-AF42-D56BD930C39A}"/>
                </a:ext>
              </a:extLst>
            </p:cNvPr>
            <p:cNvGrpSpPr/>
            <p:nvPr/>
          </p:nvGrpSpPr>
          <p:grpSpPr>
            <a:xfrm>
              <a:off x="7119" y="2133"/>
              <a:ext cx="2323" cy="796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流程图: 可选过程 28">
                <a:extLst>
                  <a:ext uri="{FF2B5EF4-FFF2-40B4-BE49-F238E27FC236}">
                    <a16:creationId xmlns:a16="http://schemas.microsoft.com/office/drawing/2014/main" id="{776679CB-D899-45CB-8468-DD77B93D90C4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3837944" cy="2757793"/>
              </a:xfrm>
              <a:prstGeom prst="flowChartAlternateProcess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  <p:sp>
            <p:nvSpPr>
              <p:cNvPr id="30" name="流程图: 可选过程 29">
                <a:extLst>
                  <a:ext uri="{FF2B5EF4-FFF2-40B4-BE49-F238E27FC236}">
                    <a16:creationId xmlns:a16="http://schemas.microsoft.com/office/drawing/2014/main" id="{3DB5642A-8DEA-4E33-8BF6-EBAA3790B8BF}"/>
                  </a:ext>
                </a:extLst>
              </p:cNvPr>
              <p:cNvSpPr/>
              <p:nvPr/>
            </p:nvSpPr>
            <p:spPr>
              <a:xfrm>
                <a:off x="4351931" y="1367703"/>
                <a:ext cx="3742172" cy="2595722"/>
              </a:xfrm>
              <a:prstGeom prst="flowChartAlternateProcess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4CEE4F9-5CE5-4E79-9AF2-5860FF441F2D}"/>
                </a:ext>
              </a:extLst>
            </p:cNvPr>
            <p:cNvSpPr txBox="1"/>
            <p:nvPr/>
          </p:nvSpPr>
          <p:spPr>
            <a:xfrm>
              <a:off x="7608" y="2240"/>
              <a:ext cx="1607" cy="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商品</a:t>
              </a:r>
              <a:r>
                <a:rPr lang="en-US" altLang="zh-CN" b="1" dirty="0" err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sku</a:t>
              </a: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表</a:t>
              </a:r>
              <a:endParaRPr lang="zh-CN" altLang="en-US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4E7EF69E-15D0-4322-998D-92FA3ACDED5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69690" y="1345579"/>
            <a:ext cx="5274310" cy="33902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26100"/>
            <a:ext cx="6768877" cy="368300"/>
          </a:xfrm>
        </p:spPr>
        <p:txBody>
          <a:bodyPr/>
          <a:lstStyle/>
          <a:p>
            <a:r>
              <a:rPr lang="zh-CN" altLang="en-US" dirty="0"/>
              <a:t>后台开发流程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296132" y="1369296"/>
            <a:ext cx="33449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15900" y="962025"/>
            <a:ext cx="32137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开发流程</a:t>
            </a:r>
            <a:endParaRPr lang="en-US" altLang="zh-CN" sz="2100" dirty="0"/>
          </a:p>
          <a:p>
            <a:pPr algn="l"/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55980" y="1736090"/>
            <a:ext cx="2574290" cy="502326"/>
            <a:chOff x="7119" y="2133"/>
            <a:chExt cx="2323" cy="796"/>
          </a:xfrm>
        </p:grpSpPr>
        <p:grpSp>
          <p:nvGrpSpPr>
            <p:cNvPr id="43" name="组合 42"/>
            <p:cNvGrpSpPr/>
            <p:nvPr/>
          </p:nvGrpSpPr>
          <p:grpSpPr>
            <a:xfrm>
              <a:off x="7119" y="2133"/>
              <a:ext cx="2323" cy="796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4" name="流程图: 可选过程 43"/>
              <p:cNvSpPr/>
              <p:nvPr/>
            </p:nvSpPr>
            <p:spPr>
              <a:xfrm>
                <a:off x="4304043" y="1286668"/>
                <a:ext cx="3837944" cy="2757793"/>
              </a:xfrm>
              <a:prstGeom prst="flowChartAlternateProcess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  <p:sp>
            <p:nvSpPr>
              <p:cNvPr id="45" name="流程图: 可选过程 44"/>
              <p:cNvSpPr/>
              <p:nvPr/>
            </p:nvSpPr>
            <p:spPr>
              <a:xfrm>
                <a:off x="4351931" y="1367703"/>
                <a:ext cx="3742172" cy="2595722"/>
              </a:xfrm>
              <a:prstGeom prst="flowChartAlternateProcess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</p:grpSp>
        <p:sp>
          <p:nvSpPr>
            <p:cNvPr id="34" name="文本框 33"/>
            <p:cNvSpPr txBox="1"/>
            <p:nvPr/>
          </p:nvSpPr>
          <p:spPr>
            <a:xfrm>
              <a:off x="7608" y="2240"/>
              <a:ext cx="1607" cy="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类目管理</a:t>
              </a:r>
              <a:endParaRPr lang="zh-CN" altLang="en-US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657852" y="1717548"/>
            <a:ext cx="2574290" cy="502326"/>
            <a:chOff x="7119" y="2133"/>
            <a:chExt cx="2323" cy="796"/>
          </a:xfrm>
        </p:grpSpPr>
        <p:grpSp>
          <p:nvGrpSpPr>
            <p:cNvPr id="4" name="组合 3"/>
            <p:cNvGrpSpPr/>
            <p:nvPr/>
          </p:nvGrpSpPr>
          <p:grpSpPr>
            <a:xfrm>
              <a:off x="7119" y="2133"/>
              <a:ext cx="2323" cy="796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流程图: 可选过程 4"/>
              <p:cNvSpPr/>
              <p:nvPr/>
            </p:nvSpPr>
            <p:spPr>
              <a:xfrm>
                <a:off x="4304043" y="1286668"/>
                <a:ext cx="3837944" cy="2757793"/>
              </a:xfrm>
              <a:prstGeom prst="flowChartAlternateProcess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  <p:sp>
            <p:nvSpPr>
              <p:cNvPr id="6" name="流程图: 可选过程 5"/>
              <p:cNvSpPr/>
              <p:nvPr/>
            </p:nvSpPr>
            <p:spPr>
              <a:xfrm>
                <a:off x="4351931" y="1367703"/>
                <a:ext cx="3742172" cy="2595722"/>
              </a:xfrm>
              <a:prstGeom prst="flowChartAlternateProcess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7608" y="2240"/>
              <a:ext cx="1607" cy="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规格管理</a:t>
              </a:r>
              <a:endParaRPr lang="zh-CN" altLang="en-US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390326" y="1699260"/>
            <a:ext cx="2574290" cy="502326"/>
            <a:chOff x="7119" y="2133"/>
            <a:chExt cx="2323" cy="796"/>
          </a:xfrm>
        </p:grpSpPr>
        <p:grpSp>
          <p:nvGrpSpPr>
            <p:cNvPr id="11" name="组合 10"/>
            <p:cNvGrpSpPr/>
            <p:nvPr/>
          </p:nvGrpSpPr>
          <p:grpSpPr>
            <a:xfrm>
              <a:off x="7119" y="2133"/>
              <a:ext cx="2323" cy="796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流程图: 可选过程 11"/>
              <p:cNvSpPr/>
              <p:nvPr/>
            </p:nvSpPr>
            <p:spPr>
              <a:xfrm>
                <a:off x="4304043" y="1286668"/>
                <a:ext cx="3837944" cy="2757793"/>
              </a:xfrm>
              <a:prstGeom prst="flowChartAlternateProcess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  <p:sp>
            <p:nvSpPr>
              <p:cNvPr id="13" name="流程图: 可选过程 12"/>
              <p:cNvSpPr/>
              <p:nvPr/>
            </p:nvSpPr>
            <p:spPr>
              <a:xfrm>
                <a:off x="4351931" y="1367703"/>
                <a:ext cx="3742172" cy="2595722"/>
              </a:xfrm>
              <a:prstGeom prst="flowChartAlternateProcess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608" y="2240"/>
              <a:ext cx="1607" cy="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商品管理</a:t>
              </a:r>
              <a:endParaRPr lang="zh-CN" altLang="en-US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CC30E5B8-48A1-414B-9E89-901EAF72B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604589"/>
            <a:ext cx="6229350" cy="19240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26100"/>
            <a:ext cx="6768877" cy="36830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类目管理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96132" y="1369296"/>
            <a:ext cx="33449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15900" y="962025"/>
            <a:ext cx="32137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类目管理</a:t>
            </a:r>
            <a:endParaRPr lang="en-US" altLang="zh-CN" sz="2100" dirty="0"/>
          </a:p>
          <a:p>
            <a:pPr algn="l"/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78835" y="2380641"/>
            <a:ext cx="2574290" cy="502326"/>
            <a:chOff x="7119" y="2133"/>
            <a:chExt cx="2323" cy="796"/>
          </a:xfrm>
        </p:grpSpPr>
        <p:grpSp>
          <p:nvGrpSpPr>
            <p:cNvPr id="43" name="组合 42"/>
            <p:cNvGrpSpPr/>
            <p:nvPr/>
          </p:nvGrpSpPr>
          <p:grpSpPr>
            <a:xfrm>
              <a:off x="7119" y="2133"/>
              <a:ext cx="2323" cy="796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4" name="流程图: 可选过程 43"/>
              <p:cNvSpPr/>
              <p:nvPr/>
            </p:nvSpPr>
            <p:spPr>
              <a:xfrm>
                <a:off x="4304043" y="1286668"/>
                <a:ext cx="3837944" cy="2757793"/>
              </a:xfrm>
              <a:prstGeom prst="flowChartAlternateProcess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  <p:sp>
            <p:nvSpPr>
              <p:cNvPr id="45" name="流程图: 可选过程 44"/>
              <p:cNvSpPr/>
              <p:nvPr/>
            </p:nvSpPr>
            <p:spPr>
              <a:xfrm>
                <a:off x="4398869" y="1374146"/>
                <a:ext cx="3742172" cy="2595721"/>
              </a:xfrm>
              <a:prstGeom prst="flowChartAlternateProcess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</p:grpSp>
        <p:sp>
          <p:nvSpPr>
            <p:cNvPr id="34" name="文本框 33"/>
            <p:cNvSpPr txBox="1"/>
            <p:nvPr/>
          </p:nvSpPr>
          <p:spPr>
            <a:xfrm>
              <a:off x="7608" y="2240"/>
              <a:ext cx="1607" cy="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类目的添加</a:t>
              </a:r>
              <a:endParaRPr lang="zh-CN" altLang="en-US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78835" y="1604205"/>
            <a:ext cx="2574290" cy="502326"/>
            <a:chOff x="7119" y="2133"/>
            <a:chExt cx="2323" cy="796"/>
          </a:xfrm>
        </p:grpSpPr>
        <p:grpSp>
          <p:nvGrpSpPr>
            <p:cNvPr id="4" name="组合 3"/>
            <p:cNvGrpSpPr/>
            <p:nvPr/>
          </p:nvGrpSpPr>
          <p:grpSpPr>
            <a:xfrm>
              <a:off x="7119" y="2133"/>
              <a:ext cx="2323" cy="796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流程图: 可选过程 4"/>
              <p:cNvSpPr/>
              <p:nvPr/>
            </p:nvSpPr>
            <p:spPr>
              <a:xfrm>
                <a:off x="4304043" y="1286668"/>
                <a:ext cx="3837944" cy="2757793"/>
              </a:xfrm>
              <a:prstGeom prst="flowChartAlternateProcess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  <p:sp>
            <p:nvSpPr>
              <p:cNvPr id="6" name="流程图: 可选过程 5"/>
              <p:cNvSpPr/>
              <p:nvPr/>
            </p:nvSpPr>
            <p:spPr>
              <a:xfrm>
                <a:off x="4351931" y="1367703"/>
                <a:ext cx="3742172" cy="2595722"/>
              </a:xfrm>
              <a:prstGeom prst="flowChartAlternateProcess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7608" y="2240"/>
              <a:ext cx="1607" cy="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类目的列表</a:t>
              </a:r>
              <a:endParaRPr lang="zh-CN" altLang="en-US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5F714021-56BA-4E02-B08A-54EA29DA638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90306" y="1382145"/>
            <a:ext cx="5274310" cy="300164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9DC612A5-64B4-4829-B05E-9CE1846D369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99311" y="3213246"/>
            <a:ext cx="2853179" cy="13027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26100"/>
            <a:ext cx="6768877" cy="368300"/>
          </a:xfrm>
        </p:spPr>
        <p:txBody>
          <a:bodyPr/>
          <a:lstStyle/>
          <a:p>
            <a:r>
              <a:rPr lang="zh-CN" altLang="en-US" dirty="0"/>
              <a:t>规格管理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296132" y="1369296"/>
            <a:ext cx="33449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15900" y="962025"/>
            <a:ext cx="32137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规格管理</a:t>
            </a:r>
            <a:endParaRPr lang="en-US" altLang="zh-CN" sz="2100" dirty="0"/>
          </a:p>
          <a:p>
            <a:pPr algn="l"/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55980" y="1736090"/>
            <a:ext cx="2574290" cy="713732"/>
            <a:chOff x="7119" y="2133"/>
            <a:chExt cx="2323" cy="1131"/>
          </a:xfrm>
        </p:grpSpPr>
        <p:grpSp>
          <p:nvGrpSpPr>
            <p:cNvPr id="43" name="组合 42"/>
            <p:cNvGrpSpPr/>
            <p:nvPr/>
          </p:nvGrpSpPr>
          <p:grpSpPr>
            <a:xfrm>
              <a:off x="7119" y="2133"/>
              <a:ext cx="2323" cy="796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4" name="流程图: 可选过程 43"/>
              <p:cNvSpPr/>
              <p:nvPr/>
            </p:nvSpPr>
            <p:spPr>
              <a:xfrm>
                <a:off x="4304043" y="1286668"/>
                <a:ext cx="3837944" cy="2757793"/>
              </a:xfrm>
              <a:prstGeom prst="flowChartAlternateProcess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  <p:sp>
            <p:nvSpPr>
              <p:cNvPr id="45" name="流程图: 可选过程 44"/>
              <p:cNvSpPr/>
              <p:nvPr/>
            </p:nvSpPr>
            <p:spPr>
              <a:xfrm>
                <a:off x="4351931" y="1367703"/>
                <a:ext cx="3742172" cy="2595722"/>
              </a:xfrm>
              <a:prstGeom prst="flowChartAlternateProcess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</p:grpSp>
        <p:sp>
          <p:nvSpPr>
            <p:cNvPr id="34" name="文本框 33"/>
            <p:cNvSpPr txBox="1"/>
            <p:nvPr/>
          </p:nvSpPr>
          <p:spPr>
            <a:xfrm>
              <a:off x="7608" y="2240"/>
              <a:ext cx="1607" cy="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规格列表</a:t>
              </a:r>
            </a:p>
            <a:p>
              <a:pPr algn="l"/>
              <a:endParaRPr lang="zh-CN" altLang="en-US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55980" y="2522220"/>
            <a:ext cx="2574290" cy="713732"/>
            <a:chOff x="7119" y="2133"/>
            <a:chExt cx="2323" cy="1131"/>
          </a:xfrm>
        </p:grpSpPr>
        <p:grpSp>
          <p:nvGrpSpPr>
            <p:cNvPr id="4" name="组合 3"/>
            <p:cNvGrpSpPr/>
            <p:nvPr/>
          </p:nvGrpSpPr>
          <p:grpSpPr>
            <a:xfrm>
              <a:off x="7119" y="2133"/>
              <a:ext cx="2323" cy="796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流程图: 可选过程 4"/>
              <p:cNvSpPr/>
              <p:nvPr/>
            </p:nvSpPr>
            <p:spPr>
              <a:xfrm>
                <a:off x="4304043" y="1286668"/>
                <a:ext cx="3837944" cy="2757793"/>
              </a:xfrm>
              <a:prstGeom prst="flowChartAlternateProcess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  <p:sp>
            <p:nvSpPr>
              <p:cNvPr id="6" name="流程图: 可选过程 5"/>
              <p:cNvSpPr/>
              <p:nvPr/>
            </p:nvSpPr>
            <p:spPr>
              <a:xfrm>
                <a:off x="4351931" y="1367703"/>
                <a:ext cx="3742172" cy="2595722"/>
              </a:xfrm>
              <a:prstGeom prst="flowChartAlternateProcess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noProof="1"/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7608" y="2240"/>
              <a:ext cx="1607" cy="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规格添加</a:t>
              </a:r>
            </a:p>
            <a:p>
              <a:pPr algn="l"/>
              <a:endParaRPr lang="zh-CN" altLang="en-US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48B9BD96-D7B1-4A4A-8E79-A979B179688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55157" y="1370226"/>
            <a:ext cx="5274310" cy="243903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B002A18-106F-4EE0-8BFE-9C3C9783A42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55576" y="3541881"/>
            <a:ext cx="4459075" cy="12683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F4FF"/>
        </a:solidFill>
        <a:ln w="28575" cap="flat" cmpd="sng" algn="ctr">
          <a:solidFill>
            <a:srgbClr val="5AADD6"/>
          </a:solidFill>
          <a:prstDash val="solid"/>
          <a:round/>
          <a:headEnd type="none" w="med" len="med"/>
          <a:tailEnd type="none" w="med" len="med"/>
        </a:ln>
        <a:effectLst>
          <a:outerShdw blurRad="38100" sx="101000" sy="101000" algn="ctr" rotWithShape="0">
            <a:prstClr val="black">
              <a:alpha val="10000"/>
            </a:prstClr>
          </a:outerShdw>
        </a:effectLst>
      </a:spPr>
      <a:bodyPr wrap="square">
        <a:spAutoFit/>
      </a:bodyPr>
      <a:lstStyle>
        <a:defPPr marL="224155" indent="-224155" algn="l" defTabSz="381000">
          <a:lnSpc>
            <a:spcPct val="150000"/>
          </a:lnSpc>
          <a:buClr>
            <a:schemeClr val="folHlink"/>
          </a:buClr>
          <a:buSzPct val="60000"/>
          <a:buFont typeface="Wingdings" panose="05000000000000000000" pitchFamily="2" charset="2"/>
          <a:buNone/>
          <a:defRPr/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</Words>
  <Application>Microsoft Office PowerPoint</Application>
  <PresentationFormat>全屏显示(16:9)</PresentationFormat>
  <Paragraphs>96</Paragraphs>
  <Slides>24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宋体</vt:lpstr>
      <vt:lpstr>微软雅黑</vt:lpstr>
      <vt:lpstr>Arial</vt:lpstr>
      <vt:lpstr>Browallia New</vt:lpstr>
      <vt:lpstr>Calibri</vt:lpstr>
      <vt:lpstr>Tahoma</vt:lpstr>
      <vt:lpstr>Times New Roman</vt:lpstr>
      <vt:lpstr>Wingdings</vt:lpstr>
      <vt:lpstr>Office 主题</vt:lpstr>
      <vt:lpstr>电子商城</vt:lpstr>
      <vt:lpstr>问题 </vt:lpstr>
      <vt:lpstr>Sku概念</vt:lpstr>
      <vt:lpstr>业务场景 </vt:lpstr>
      <vt:lpstr>数据依赖</vt:lpstr>
      <vt:lpstr>数据结构</vt:lpstr>
      <vt:lpstr>后台开发流程</vt:lpstr>
      <vt:lpstr>类目管理</vt:lpstr>
      <vt:lpstr>规格管理</vt:lpstr>
      <vt:lpstr>商品管理</vt:lpstr>
      <vt:lpstr>商品管理-添加</vt:lpstr>
      <vt:lpstr>商品管理-添加</vt:lpstr>
      <vt:lpstr>商品管理-添加</vt:lpstr>
      <vt:lpstr>前台SKU-功能展现</vt:lpstr>
      <vt:lpstr>前台SKU-功能展现</vt:lpstr>
      <vt:lpstr>前台SKU-列表展现</vt:lpstr>
      <vt:lpstr>前台SKU-详情页</vt:lpstr>
      <vt:lpstr>前台SKU-详情页</vt:lpstr>
      <vt:lpstr>前台SKU-详情页</vt:lpstr>
      <vt:lpstr>前台SKU-详情页</vt:lpstr>
      <vt:lpstr>前台SKU-详情页</vt:lpstr>
      <vt:lpstr>前台SKU-详情页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guojuan319@163.com</cp:lastModifiedBy>
  <cp:revision>2990</cp:revision>
  <dcterms:created xsi:type="dcterms:W3CDTF">2006-03-08T06:55:00Z</dcterms:created>
  <dcterms:modified xsi:type="dcterms:W3CDTF">2019-07-23T00:12:33Z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