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8" r:id="rId4"/>
    <p:sldId id="260" r:id="rId5"/>
    <p:sldId id="269" r:id="rId6"/>
    <p:sldId id="272" r:id="rId7"/>
    <p:sldId id="261" r:id="rId8"/>
    <p:sldId id="273" r:id="rId9"/>
    <p:sldId id="266" r:id="rId10"/>
    <p:sldId id="265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66D5F-EA71-40F7-B620-CFD3E3868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6" y="1782698"/>
            <a:ext cx="7941733" cy="1646302"/>
          </a:xfrm>
        </p:spPr>
        <p:txBody>
          <a:bodyPr/>
          <a:lstStyle/>
          <a:p>
            <a:pPr algn="ctr"/>
            <a:r>
              <a:rPr lang="ru-RU" dirty="0"/>
              <a:t>Мобильное приложение </a:t>
            </a:r>
            <a:br>
              <a:rPr lang="ru-RU" dirty="0"/>
            </a:br>
            <a:r>
              <a:rPr lang="ru-RU" dirty="0"/>
              <a:t>«</a:t>
            </a:r>
            <a:r>
              <a:rPr lang="ru-RU" dirty="0" err="1"/>
              <a:t>VoiceChef</a:t>
            </a:r>
            <a:r>
              <a:rPr lang="ru-RU" dirty="0"/>
              <a:t>»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CE47089C-42DB-4711-BEA2-4B647991EB1F}"/>
              </a:ext>
            </a:extLst>
          </p:cNvPr>
          <p:cNvSpPr txBox="1">
            <a:spLocks/>
          </p:cNvSpPr>
          <p:nvPr/>
        </p:nvSpPr>
        <p:spPr>
          <a:xfrm>
            <a:off x="962526" y="3795985"/>
            <a:ext cx="5133474" cy="23882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Команда 2.1</a:t>
            </a:r>
          </a:p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Щербаков Никита –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team lead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PM</a:t>
            </a:r>
            <a:endParaRPr lang="ru-RU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Кочура Даниил – аналитик,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BE 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разработчик</a:t>
            </a:r>
          </a:p>
          <a:p>
            <a:pPr algn="l"/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Кураков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Евгений –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FE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разработчик</a:t>
            </a:r>
          </a:p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Аксенова Марина – </a:t>
            </a:r>
            <a:r>
              <a:rPr lang="ru-RU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DevOps</a:t>
            </a:r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дизайнер</a:t>
            </a:r>
          </a:p>
          <a:p>
            <a:pPr algn="l"/>
            <a:r>
              <a:rPr lang="ru-RU" dirty="0">
                <a:solidFill>
                  <a:schemeClr val="tx1">
                    <a:lumMod val="75000"/>
                    <a:lumOff val="25000"/>
                  </a:schemeClr>
                </a:solidFill>
              </a:rPr>
              <a:t>Ларичев Никита – QA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79240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2B0F78-C2B2-421C-A946-2655BB11D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Планы на развитие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881BD3-0CCB-4203-A609-6124B7942F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Запуск базовой версии приложения</a:t>
            </a:r>
          </a:p>
          <a:p>
            <a:r>
              <a:rPr lang="ru-RU" sz="2400" dirty="0"/>
              <a:t>Получение прибыли</a:t>
            </a:r>
          </a:p>
          <a:p>
            <a:r>
              <a:rPr lang="ru-RU" sz="2400" dirty="0"/>
              <a:t>Расширение функционала после получения обратной связи от пользователей</a:t>
            </a:r>
          </a:p>
          <a:p>
            <a:r>
              <a:rPr lang="ru-RU" sz="2400" dirty="0"/>
              <a:t>Выход на международный рынок</a:t>
            </a:r>
          </a:p>
        </p:txBody>
      </p:sp>
    </p:spTree>
    <p:extLst>
      <p:ext uri="{BB962C8B-B14F-4D97-AF65-F5344CB8AC3E}">
        <p14:creationId xmlns:p14="http://schemas.microsoft.com/office/powerpoint/2010/main" val="951187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D07007-9EA5-4CC0-9B08-B6FD7EB5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Команда и вклад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3DB4ED63-FF7C-45A7-9DC0-ED24EE12AC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1182"/>
              </p:ext>
            </p:extLst>
          </p:nvPr>
        </p:nvGraphicFramePr>
        <p:xfrm>
          <a:off x="677334" y="1269924"/>
          <a:ext cx="8931887" cy="46056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51527">
                  <a:extLst>
                    <a:ext uri="{9D8B030D-6E8A-4147-A177-3AD203B41FA5}">
                      <a16:colId xmlns:a16="http://schemas.microsoft.com/office/drawing/2014/main" val="923216142"/>
                    </a:ext>
                  </a:extLst>
                </a:gridCol>
                <a:gridCol w="3104223">
                  <a:extLst>
                    <a:ext uri="{9D8B030D-6E8A-4147-A177-3AD203B41FA5}">
                      <a16:colId xmlns:a16="http://schemas.microsoft.com/office/drawing/2014/main" val="3613937020"/>
                    </a:ext>
                  </a:extLst>
                </a:gridCol>
                <a:gridCol w="3676137">
                  <a:extLst>
                    <a:ext uri="{9D8B030D-6E8A-4147-A177-3AD203B41FA5}">
                      <a16:colId xmlns:a16="http://schemas.microsoft.com/office/drawing/2014/main" val="1402143897"/>
                    </a:ext>
                  </a:extLst>
                </a:gridCol>
              </a:tblGrid>
              <a:tr h="27841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Участник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Роль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Вклад</a:t>
                      </a: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36734816"/>
                  </a:ext>
                </a:extLst>
              </a:tr>
              <a:tr h="11453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+mn-lt"/>
                        </a:rPr>
                        <a:t>Щербаков Никита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+mn-lt"/>
                        </a:rPr>
                        <a:t>team lead</a:t>
                      </a:r>
                      <a:r>
                        <a:rPr lang="ru-RU" sz="1800" dirty="0">
                          <a:latin typeface="+mn-lt"/>
                        </a:rPr>
                        <a:t>, </a:t>
                      </a:r>
                      <a:r>
                        <a:rPr lang="en-US" sz="1800" dirty="0">
                          <a:latin typeface="+mn-lt"/>
                        </a:rPr>
                        <a:t>PM</a:t>
                      </a:r>
                      <a:endParaRPr lang="ru-RU" sz="1800" dirty="0">
                        <a:latin typeface="+mn-lt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</a:rPr>
                        <a:t>Постановка задач, описание логики приложения, написание документации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116080585"/>
                  </a:ext>
                </a:extLst>
              </a:tr>
              <a:tr h="7264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+mn-lt"/>
                        </a:rPr>
                        <a:t>Кочура Даниил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dirty="0">
                          <a:latin typeface="+mn-lt"/>
                        </a:rPr>
                        <a:t>аналитик, </a:t>
                      </a:r>
                      <a:r>
                        <a:rPr lang="en-US" sz="1800" dirty="0">
                          <a:latin typeface="+mn-lt"/>
                        </a:rPr>
                        <a:t>BE </a:t>
                      </a:r>
                      <a:r>
                        <a:rPr lang="ru-RU" sz="1800" dirty="0">
                          <a:latin typeface="+mn-lt"/>
                        </a:rPr>
                        <a:t>разработчик</a:t>
                      </a: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Проведение предпроектного исследования, написание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874600659"/>
                  </a:ext>
                </a:extLst>
              </a:tr>
              <a:tr h="72647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 err="1">
                          <a:latin typeface="+mn-lt"/>
                        </a:rPr>
                        <a:t>Кураков</a:t>
                      </a:r>
                      <a:r>
                        <a:rPr lang="ru-RU" sz="1800" dirty="0">
                          <a:latin typeface="+mn-lt"/>
                        </a:rPr>
                        <a:t> Евгений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en-US" sz="1800" dirty="0">
                          <a:latin typeface="+mn-lt"/>
                        </a:rPr>
                        <a:t>FE</a:t>
                      </a:r>
                      <a:r>
                        <a:rPr lang="ru-RU" sz="1800" dirty="0">
                          <a:latin typeface="+mn-lt"/>
                        </a:rPr>
                        <a:t> разработчик</a:t>
                      </a: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800" dirty="0">
                          <a:latin typeface="+mn-lt"/>
                        </a:rPr>
                        <a:t>F</a:t>
                      </a:r>
                      <a:r>
                        <a:rPr lang="ru-RU" sz="1800" dirty="0" err="1">
                          <a:latin typeface="+mn-lt"/>
                        </a:rPr>
                        <a:t>rontend</a:t>
                      </a:r>
                      <a:r>
                        <a:rPr lang="ru-RU" sz="1800" dirty="0">
                          <a:latin typeface="+mn-lt"/>
                        </a:rPr>
                        <a:t>-разработчик </a:t>
                      </a:r>
                      <a:r>
                        <a:rPr lang="ru-RU" sz="1800" b="0" dirty="0">
                          <a:latin typeface="+mn-lt"/>
                        </a:rPr>
                        <a:t>не завершил работу полностью</a:t>
                      </a:r>
                      <a:endParaRPr lang="ru-RU" sz="18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41415892"/>
                  </a:ext>
                </a:extLst>
              </a:tr>
              <a:tr h="5727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+mn-lt"/>
                        </a:rPr>
                        <a:t>Аксенова Марина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 lvl="0"/>
                      <a:r>
                        <a:rPr lang="ru-RU" sz="1800" dirty="0" err="1">
                          <a:latin typeface="+mn-lt"/>
                        </a:rPr>
                        <a:t>DevOps</a:t>
                      </a:r>
                      <a:r>
                        <a:rPr lang="ru-RU" sz="1800" dirty="0">
                          <a:latin typeface="+mn-lt"/>
                        </a:rPr>
                        <a:t>, дизайнер</a:t>
                      </a: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Создание дизайна приложения и реализация </a:t>
                      </a:r>
                      <a:r>
                        <a:rPr lang="en-US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CI/CD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83198244"/>
                  </a:ext>
                </a:extLst>
              </a:tr>
              <a:tr h="83120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+mn-lt"/>
                        </a:rPr>
                        <a:t>Ларичев Никита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latin typeface="+mn-lt"/>
                        </a:rPr>
                        <a:t>QA</a:t>
                      </a:r>
                      <a:endParaRPr lang="ru-RU" sz="18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8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Тестирование проведено не полностью, частичная реализация чек листа</a:t>
                      </a: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7620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744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D1682E-8EC5-4C14-8EF8-E7CE41668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Проблемы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9003D40-1E0A-4344-98D2-F995BCC9C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Современные кулинарные приложения требуют постоянного визуального и тактильного взаимодействия, что неудобно в процессе готовки — особенно когда руки заняты или загрязнены.</a:t>
            </a:r>
          </a:p>
          <a:p>
            <a:r>
              <a:rPr lang="ru-RU" sz="2400" dirty="0"/>
              <a:t>В открытом доступе есть большое количество рецептов, однако найти рецепт по вкусу иногда бывает очень сложно. </a:t>
            </a:r>
          </a:p>
          <a:p>
            <a:r>
              <a:rPr lang="ru-RU" sz="2400" dirty="0"/>
              <a:t>Найденный рецепт легко потерять. 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84101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ECD316-F2D8-4BCA-B7FC-A899F65D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847306A-3BBC-4536-92A3-FEA2AA0C2F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697411"/>
          </a:xfrm>
        </p:spPr>
        <p:txBody>
          <a:bodyPr>
            <a:normAutofit/>
          </a:bodyPr>
          <a:lstStyle/>
          <a:p>
            <a:pPr lvl="0"/>
            <a:r>
              <a:rPr lang="ru-RU" sz="2400" dirty="0"/>
              <a:t>Разработать приложение для хранения рецептов блюд в одном месте, что позволит пользователю собирать и быстро находить свои любимые рецепты.</a:t>
            </a:r>
          </a:p>
          <a:p>
            <a:pPr lvl="0"/>
            <a:r>
              <a:rPr lang="ru-RU" sz="2400" dirty="0"/>
              <a:t>Реализовать возможность озвучки рецептов с мобильного устройства.</a:t>
            </a:r>
          </a:p>
          <a:p>
            <a:pPr lvl="0"/>
            <a:r>
              <a:rPr lang="ru-RU" sz="2400" dirty="0"/>
              <a:t>Создать персональные рекомендации контента с помощью AI, которые будут учитывать все предпочтения пользователя.</a:t>
            </a:r>
          </a:p>
          <a:p>
            <a:pPr marL="0" indent="0">
              <a:buNone/>
            </a:pP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19312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258576-FDEA-4E63-A248-5AC8AC334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94632"/>
            <a:ext cx="8596668" cy="1320800"/>
          </a:xfrm>
        </p:spPr>
        <p:txBody>
          <a:bodyPr/>
          <a:lstStyle/>
          <a:p>
            <a:r>
              <a:rPr lang="ru-RU" sz="4000" dirty="0"/>
              <a:t>Аналоги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DF9D0FB-8252-46D2-ACE6-3CB0B9B8F9C1}"/>
              </a:ext>
            </a:extLst>
          </p:cNvPr>
          <p:cNvGraphicFramePr>
            <a:graphicFrameLocks noGrp="1"/>
          </p:cNvGraphicFramePr>
          <p:nvPr>
            <p:ph idx="1"/>
            <p:extLst/>
          </p:nvPr>
        </p:nvGraphicFramePr>
        <p:xfrm>
          <a:off x="677334" y="1269924"/>
          <a:ext cx="11097571" cy="508542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1528">
                  <a:extLst>
                    <a:ext uri="{9D8B030D-6E8A-4147-A177-3AD203B41FA5}">
                      <a16:colId xmlns:a16="http://schemas.microsoft.com/office/drawing/2014/main" val="923216142"/>
                    </a:ext>
                  </a:extLst>
                </a:gridCol>
                <a:gridCol w="3135530">
                  <a:extLst>
                    <a:ext uri="{9D8B030D-6E8A-4147-A177-3AD203B41FA5}">
                      <a16:colId xmlns:a16="http://schemas.microsoft.com/office/drawing/2014/main" val="3613937020"/>
                    </a:ext>
                  </a:extLst>
                </a:gridCol>
                <a:gridCol w="3173447">
                  <a:extLst>
                    <a:ext uri="{9D8B030D-6E8A-4147-A177-3AD203B41FA5}">
                      <a16:colId xmlns:a16="http://schemas.microsoft.com/office/drawing/2014/main" val="1402143897"/>
                    </a:ext>
                  </a:extLst>
                </a:gridCol>
                <a:gridCol w="3387066">
                  <a:extLst>
                    <a:ext uri="{9D8B030D-6E8A-4147-A177-3AD203B41FA5}">
                      <a16:colId xmlns:a16="http://schemas.microsoft.com/office/drawing/2014/main" val="3274291780"/>
                    </a:ext>
                  </a:extLst>
                </a:gridCol>
              </a:tblGrid>
              <a:tr h="14053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Сервис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 err="1">
                          <a:effectLst/>
                        </a:rPr>
                        <a:t>Функционал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Модель оплаты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Особенности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36734816"/>
                  </a:ext>
                </a:extLst>
              </a:tr>
              <a:tr h="108570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Voice Chef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Голосовая озвучка рецептов, пошаговая навигация, подбор по ингредиентам, добавление собственных рецептов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Freemium</a:t>
                      </a:r>
                      <a:r>
                        <a:rPr lang="ru-RU" sz="1600" dirty="0">
                          <a:effectLst/>
                        </a:rPr>
                        <a:t>: базовая версия бесплатна, </a:t>
                      </a:r>
                      <a:r>
                        <a:rPr lang="en-US" sz="1600" dirty="0">
                          <a:effectLst/>
                        </a:rPr>
                        <a:t>Pro</a:t>
                      </a:r>
                      <a:r>
                        <a:rPr lang="ru-RU" sz="1600" dirty="0">
                          <a:effectLst/>
                        </a:rPr>
                        <a:t>-подписка (расширенные лимиты и функции)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Удобен для готовки с занятыми руками. Пользователь сам добавляет рецепты. Персонализация. AI-рекомендации на основе поведения.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116080585"/>
                  </a:ext>
                </a:extLst>
              </a:tr>
              <a:tr h="688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 dirty="0">
                          <a:effectLst/>
                        </a:rPr>
                        <a:t>Tasty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Видео-рецепты с пошаговой демонстрацией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Бесплатно, монетизация через рекламу и партнёрства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Красочный визуальный контент, высокая узнаваемость.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874600659"/>
                  </a:ext>
                </a:extLst>
              </a:tr>
              <a:tr h="688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Yummly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Персонализированные рецепты, подбор по ингредиентам, список покупок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Freemium + подписка Yummly Pro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Интеграция с техникой </a:t>
                      </a:r>
                      <a:r>
                        <a:rPr lang="en-US" sz="1600" dirty="0">
                          <a:effectLst/>
                        </a:rPr>
                        <a:t>Whirlpool</a:t>
                      </a:r>
                      <a:r>
                        <a:rPr lang="ru-RU" sz="1600" dirty="0">
                          <a:effectLst/>
                        </a:rPr>
                        <a:t>. 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41415892"/>
                  </a:ext>
                </a:extLst>
              </a:tr>
              <a:tr h="4900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Kitchen Stories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Пошаговые рецепты, видео, статьи, таймеры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Бесплатно + подписка на премиум-контент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Удобный интерфейс. Контент от редакции. Нет пользовательских рецептов и озвучки шагов.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883198244"/>
                  </a:ext>
                </a:extLst>
              </a:tr>
              <a:tr h="7878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Cookpad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600">
                          <a:effectLst/>
                        </a:rPr>
                        <a:t>Платформа с пользовательскими рецептами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>
                          <a:effectLst/>
                        </a:rPr>
                        <a:t>Бесплатно + премиум-функции по подписке</a:t>
                      </a:r>
                      <a:endParaRPr lang="ru-RU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ru-RU" sz="1600" dirty="0">
                          <a:effectLst/>
                        </a:rPr>
                        <a:t>Активное сообщество, простой формат публикации. Качество рецептов не всегда стабильно, слабая модерация.</a:t>
                      </a:r>
                      <a:endParaRPr lang="ru-RU" sz="12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27747" marR="27747" marT="0" marB="0"/>
                </a:tc>
                <a:extLst>
                  <a:ext uri="{0D108BD9-81ED-4DB2-BD59-A6C34878D82A}">
                    <a16:rowId xmlns:a16="http://schemas.microsoft.com/office/drawing/2014/main" val="1376200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301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FD582-3E57-4817-BAEC-5B7D23DE6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Целевая аудитория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74E470-6BC9-4880-A401-28522814A2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 err="1"/>
              <a:t>Voice</a:t>
            </a:r>
            <a:r>
              <a:rPr lang="ru-RU" sz="2400" dirty="0"/>
              <a:t> </a:t>
            </a:r>
            <a:r>
              <a:rPr lang="ru-RU" sz="2400" dirty="0" err="1"/>
              <a:t>Chef</a:t>
            </a:r>
            <a:r>
              <a:rPr lang="ru-RU" sz="2400" dirty="0"/>
              <a:t> ориентирован на пользователей, готовящих дома: молодых взрослых, семейные пары с детьми и пользователей с ограничениями по зрению. Для студентов и молодежи важна возможность готовить из того, что есть. Голосовая навигация позволяет использовать приложение без рук, что удобно для занятых или маломобильных пользователей.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6026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C5A08-698B-4E84-AF45-CE4F5F08E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Конкурентные преимущества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4611011-0824-4BF3-A1D5-367561A5B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400" dirty="0"/>
              <a:t>Возможность добавлять свои рецепты</a:t>
            </a:r>
          </a:p>
          <a:p>
            <a:r>
              <a:rPr lang="ru-RU" sz="2400" dirty="0"/>
              <a:t>Возможность пошагово описать процесс приготовления</a:t>
            </a:r>
          </a:p>
          <a:p>
            <a:r>
              <a:rPr lang="ru-RU" sz="2400" dirty="0"/>
              <a:t>Голосовая озвучка рецептов</a:t>
            </a:r>
          </a:p>
          <a:p>
            <a:r>
              <a:rPr lang="ru-RU" sz="2400" dirty="0"/>
              <a:t>Взаимодействие при помощи голоса</a:t>
            </a:r>
          </a:p>
          <a:p>
            <a:r>
              <a:rPr lang="ru-RU" sz="2400" dirty="0"/>
              <a:t>Рекомендации с применением ИИ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334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8C5A08-698B-4E84-AF45-CE4F5F08E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Главный сценарий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7DF0FF0-14AB-4B0D-8A7B-50AB5C4D97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998" y="1930400"/>
            <a:ext cx="2223000" cy="4680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BBC555F-522E-4FC1-8A32-B068A43A2B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739" y="1930400"/>
            <a:ext cx="2212863" cy="468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031763-CF30-4AC2-924D-758D7D0F1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2343" y="1930400"/>
            <a:ext cx="2258134" cy="46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4330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0A42C7-B547-4253-AF7A-185FE568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816638"/>
            <a:ext cx="8596668" cy="1320800"/>
          </a:xfrm>
        </p:spPr>
        <p:txBody>
          <a:bodyPr>
            <a:normAutofit/>
          </a:bodyPr>
          <a:lstStyle/>
          <a:p>
            <a:r>
              <a:rPr lang="ru-RU" sz="4000" dirty="0"/>
              <a:t>Технологический стек</a:t>
            </a:r>
          </a:p>
        </p:txBody>
      </p:sp>
      <p:pic>
        <p:nvPicPr>
          <p:cNvPr id="5" name="Рисунок 4" descr="Изображение выглядит как графическая вставка, символ, Графика, мультфильм&#10;&#10;AI-generated content may be incorrect.">
            <a:extLst>
              <a:ext uri="{FF2B5EF4-FFF2-40B4-BE49-F238E27FC236}">
                <a16:creationId xmlns:a16="http://schemas.microsoft.com/office/drawing/2014/main" id="{3DCD279A-9583-1732-6C8A-27360D331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515" y="2137438"/>
            <a:ext cx="1751039" cy="175360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43F6988-7967-042B-46AF-541B84AE89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39181" y="2189566"/>
            <a:ext cx="1678015" cy="1730452"/>
          </a:xfrm>
          <a:prstGeom prst="rect">
            <a:avLst/>
          </a:prstGeom>
        </p:spPr>
      </p:pic>
      <p:pic>
        <p:nvPicPr>
          <p:cNvPr id="9" name="Рисунок 8" descr="Изображение выглядит как Графика, символ, Шрифт, Красочность&#10;&#10;AI-generated content may be incorrect.">
            <a:extLst>
              <a:ext uri="{FF2B5EF4-FFF2-40B4-BE49-F238E27FC236}">
                <a16:creationId xmlns:a16="http://schemas.microsoft.com/office/drawing/2014/main" id="{94A9F7D7-B763-1661-72E1-2ABD6EBD48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2515" y="4287759"/>
            <a:ext cx="1756806" cy="1753603"/>
          </a:xfrm>
          <a:prstGeom prst="rect">
            <a:avLst/>
          </a:prstGeom>
        </p:spPr>
      </p:pic>
      <p:pic>
        <p:nvPicPr>
          <p:cNvPr id="11" name="Рисунок 10" descr="Изображение выглядит как Шрифт, Графика, логотип, снимок экрана&#10;&#10;AI-generated content may be incorrect.">
            <a:extLst>
              <a:ext uri="{FF2B5EF4-FFF2-40B4-BE49-F238E27FC236}">
                <a16:creationId xmlns:a16="http://schemas.microsoft.com/office/drawing/2014/main" id="{AF711DF7-CA72-C33A-E9D7-9C095B1237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51104" y="4614619"/>
            <a:ext cx="3443153" cy="1240746"/>
          </a:xfrm>
          <a:prstGeom prst="rect">
            <a:avLst/>
          </a:prstGeom>
        </p:spPr>
      </p:pic>
      <p:pic>
        <p:nvPicPr>
          <p:cNvPr id="10" name="Рисунок 9" descr="Изображение выглядит как логотип, Графика, символ, Шрифт&#10;&#10;AI-generated content may be incorrect.">
            <a:extLst>
              <a:ext uri="{FF2B5EF4-FFF2-40B4-BE49-F238E27FC236}">
                <a16:creationId xmlns:a16="http://schemas.microsoft.com/office/drawing/2014/main" id="{13F2D28E-8C39-4256-8149-615A6C23047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3838" y="2079484"/>
            <a:ext cx="1892663" cy="1892663"/>
          </a:xfrm>
          <a:prstGeom prst="rect">
            <a:avLst/>
          </a:prstGeom>
        </p:spPr>
      </p:pic>
      <p:pic>
        <p:nvPicPr>
          <p:cNvPr id="12" name="Рисунок 11" descr="Изображение выглядит как Графика, круг, искусство, Красочность&#10;&#10;AI-generated content may be incorrect.">
            <a:extLst>
              <a:ext uri="{FF2B5EF4-FFF2-40B4-BE49-F238E27FC236}">
                <a16:creationId xmlns:a16="http://schemas.microsoft.com/office/drawing/2014/main" id="{29187185-142D-4FA5-9B55-84C91BC785A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837" y="4288661"/>
            <a:ext cx="1892663" cy="18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1742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E6E25-D56A-477A-9ED2-354ACD672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000" dirty="0"/>
              <a:t>Бизнес модель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20199C8-1026-4A1C-895F-C3ED43395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9326"/>
            <a:ext cx="9252729" cy="438459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ru-RU" sz="3100" dirty="0"/>
              <a:t>Подписка (</a:t>
            </a:r>
            <a:r>
              <a:rPr lang="ru-RU" sz="3100" dirty="0" err="1"/>
              <a:t>Pro</a:t>
            </a:r>
            <a:r>
              <a:rPr lang="ru-RU" sz="3100" dirty="0"/>
              <a:t>-версия):</a:t>
            </a:r>
          </a:p>
          <a:p>
            <a:pPr lvl="0"/>
            <a:r>
              <a:rPr lang="ru-RU" sz="3100" dirty="0"/>
              <a:t>Бесплатная версия: до 15 блюд и до 3 рецептов на блюдо, голосовая озвучка, пошаговая навигация, избранное.</a:t>
            </a:r>
          </a:p>
          <a:p>
            <a:pPr lvl="0"/>
            <a:r>
              <a:rPr lang="ru-RU" sz="3100" dirty="0"/>
              <a:t>Подписка </a:t>
            </a:r>
            <a:r>
              <a:rPr lang="ru-RU" sz="3100" dirty="0" err="1"/>
              <a:t>Pro</a:t>
            </a:r>
            <a:r>
              <a:rPr lang="ru-RU" sz="3100" dirty="0"/>
              <a:t>: до 45 блюд и до 5 рецептов на блюдо, расширенные функции — персонализированные подборки, улучшенная навигация, кастомизация таймеров, категории, фильтры и др.</a:t>
            </a:r>
          </a:p>
          <a:p>
            <a:pPr lvl="0"/>
            <a:r>
              <a:rPr lang="ru-RU" sz="3100" dirty="0"/>
              <a:t>Примерная стоимость подписки: 99 ₽ в месяц или 799 ₽ в год.</a:t>
            </a:r>
          </a:p>
          <a:p>
            <a:pPr lvl="0"/>
            <a:r>
              <a:rPr lang="ru-RU" sz="3100" dirty="0"/>
              <a:t>Возможность семейного доступа или расширенных планов при масштабировании (например, версия для </a:t>
            </a:r>
            <a:r>
              <a:rPr lang="ru-RU" sz="3100" dirty="0" err="1"/>
              <a:t>фуд</a:t>
            </a:r>
            <a:r>
              <a:rPr lang="ru-RU" sz="3100" dirty="0"/>
              <a:t>-блогеров или диетологов).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5397492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</TotalTime>
  <Words>532</Words>
  <Application>Microsoft Office PowerPoint</Application>
  <PresentationFormat>Широкоэкранный</PresentationFormat>
  <Paragraphs>80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7" baseType="lpstr">
      <vt:lpstr>Arial</vt:lpstr>
      <vt:lpstr>Calibri</vt:lpstr>
      <vt:lpstr>Times New Roman</vt:lpstr>
      <vt:lpstr>Trebuchet MS</vt:lpstr>
      <vt:lpstr>Wingdings 3</vt:lpstr>
      <vt:lpstr>Аспект</vt:lpstr>
      <vt:lpstr>Мобильное приложение  «VoiceChef»</vt:lpstr>
      <vt:lpstr>Проблемы</vt:lpstr>
      <vt:lpstr>Решения</vt:lpstr>
      <vt:lpstr>Аналоги</vt:lpstr>
      <vt:lpstr>Целевая аудитория</vt:lpstr>
      <vt:lpstr>Конкурентные преимущества</vt:lpstr>
      <vt:lpstr>Главный сценарий</vt:lpstr>
      <vt:lpstr>Технологический стек</vt:lpstr>
      <vt:lpstr>Бизнес модель</vt:lpstr>
      <vt:lpstr>Планы на развитие</vt:lpstr>
      <vt:lpstr>Команда и вклад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VoiceChef</dc:title>
  <dc:creator>Никита Щербаков</dc:creator>
  <cp:lastModifiedBy>Никита Щербаков</cp:lastModifiedBy>
  <cp:revision>10</cp:revision>
  <dcterms:created xsi:type="dcterms:W3CDTF">2025-03-29T09:37:12Z</dcterms:created>
  <dcterms:modified xsi:type="dcterms:W3CDTF">2025-06-05T16:13:49Z</dcterms:modified>
</cp:coreProperties>
</file>