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ink/ink2.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3.xml" ContentType="application/inkml+xml"/>
  <Override PartName="/ppt/notesSlides/notesSlide39.xml" ContentType="application/vnd.openxmlformats-officedocument.presentationml.notesSlide+xml"/>
  <Override PartName="/ppt/ink/ink4.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7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81.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82.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308" r:id="rId3"/>
    <p:sldId id="309" r:id="rId4"/>
    <p:sldId id="264" r:id="rId5"/>
    <p:sldId id="260" r:id="rId6"/>
    <p:sldId id="288" r:id="rId7"/>
    <p:sldId id="281" r:id="rId8"/>
    <p:sldId id="282" r:id="rId9"/>
    <p:sldId id="268" r:id="rId10"/>
    <p:sldId id="319" r:id="rId11"/>
    <p:sldId id="266" r:id="rId12"/>
    <p:sldId id="274" r:id="rId13"/>
    <p:sldId id="278" r:id="rId14"/>
    <p:sldId id="310" r:id="rId15"/>
    <p:sldId id="291" r:id="rId16"/>
    <p:sldId id="279" r:id="rId17"/>
    <p:sldId id="280" r:id="rId18"/>
    <p:sldId id="285" r:id="rId19"/>
    <p:sldId id="284" r:id="rId20"/>
    <p:sldId id="290" r:id="rId21"/>
    <p:sldId id="271" r:id="rId22"/>
    <p:sldId id="286" r:id="rId23"/>
    <p:sldId id="287" r:id="rId24"/>
    <p:sldId id="311" r:id="rId25"/>
    <p:sldId id="293" r:id="rId26"/>
    <p:sldId id="299" r:id="rId27"/>
    <p:sldId id="294" r:id="rId28"/>
    <p:sldId id="295" r:id="rId29"/>
    <p:sldId id="296" r:id="rId30"/>
    <p:sldId id="297" r:id="rId31"/>
    <p:sldId id="317" r:id="rId32"/>
    <p:sldId id="318" r:id="rId33"/>
    <p:sldId id="298" r:id="rId34"/>
    <p:sldId id="301" r:id="rId35"/>
    <p:sldId id="312" r:id="rId36"/>
    <p:sldId id="313" r:id="rId37"/>
    <p:sldId id="314" r:id="rId38"/>
    <p:sldId id="304" r:id="rId39"/>
    <p:sldId id="315" r:id="rId40"/>
    <p:sldId id="320" r:id="rId41"/>
    <p:sldId id="321" r:id="rId42"/>
    <p:sldId id="322" r:id="rId43"/>
    <p:sldId id="323" r:id="rId44"/>
    <p:sldId id="331" r:id="rId45"/>
    <p:sldId id="332" r:id="rId46"/>
    <p:sldId id="333" r:id="rId47"/>
    <p:sldId id="326" r:id="rId48"/>
    <p:sldId id="327" r:id="rId49"/>
    <p:sldId id="342" r:id="rId50"/>
    <p:sldId id="343" r:id="rId51"/>
    <p:sldId id="334" r:id="rId52"/>
    <p:sldId id="335" r:id="rId53"/>
    <p:sldId id="340" r:id="rId54"/>
    <p:sldId id="341" r:id="rId55"/>
    <p:sldId id="336" r:id="rId56"/>
    <p:sldId id="337" r:id="rId57"/>
    <p:sldId id="339" r:id="rId58"/>
    <p:sldId id="338" r:id="rId59"/>
    <p:sldId id="345" r:id="rId60"/>
    <p:sldId id="346" r:id="rId61"/>
    <p:sldId id="347" r:id="rId62"/>
    <p:sldId id="348" r:id="rId63"/>
    <p:sldId id="350" r:id="rId64"/>
    <p:sldId id="351" r:id="rId65"/>
    <p:sldId id="349" r:id="rId66"/>
    <p:sldId id="353" r:id="rId67"/>
    <p:sldId id="354" r:id="rId68"/>
    <p:sldId id="355" r:id="rId69"/>
    <p:sldId id="356" r:id="rId70"/>
    <p:sldId id="357" r:id="rId71"/>
    <p:sldId id="362" r:id="rId72"/>
    <p:sldId id="364" r:id="rId73"/>
    <p:sldId id="366" r:id="rId74"/>
    <p:sldId id="365" r:id="rId75"/>
    <p:sldId id="367" r:id="rId76"/>
    <p:sldId id="368" r:id="rId77"/>
    <p:sldId id="369" r:id="rId78"/>
    <p:sldId id="374" r:id="rId79"/>
    <p:sldId id="375" r:id="rId80"/>
    <p:sldId id="377" r:id="rId81"/>
    <p:sldId id="380" r:id="rId82"/>
    <p:sldId id="381" r:id="rId83"/>
    <p:sldId id="384" r:id="rId84"/>
    <p:sldId id="385" r:id="rId85"/>
    <p:sldId id="386" r:id="rId86"/>
    <p:sldId id="387" r:id="rId87"/>
    <p:sldId id="388" r:id="rId88"/>
    <p:sldId id="389" r:id="rId89"/>
    <p:sldId id="383" r:id="rId90"/>
    <p:sldId id="390" r:id="rId91"/>
    <p:sldId id="391" r:id="rId92"/>
    <p:sldId id="400" r:id="rId93"/>
    <p:sldId id="406" r:id="rId94"/>
    <p:sldId id="412" r:id="rId95"/>
    <p:sldId id="413" r:id="rId96"/>
    <p:sldId id="414" r:id="rId97"/>
    <p:sldId id="415" r:id="rId98"/>
    <p:sldId id="416" r:id="rId99"/>
    <p:sldId id="417" r:id="rId100"/>
    <p:sldId id="418" r:id="rId101"/>
    <p:sldId id="419" r:id="rId102"/>
    <p:sldId id="420" r:id="rId103"/>
    <p:sldId id="421" r:id="rId104"/>
    <p:sldId id="422" r:id="rId105"/>
    <p:sldId id="423" r:id="rId106"/>
    <p:sldId id="424" r:id="rId107"/>
    <p:sldId id="425" r:id="rId108"/>
    <p:sldId id="426" r:id="rId109"/>
    <p:sldId id="427" r:id="rId110"/>
    <p:sldId id="428" r:id="rId111"/>
    <p:sldId id="429" r:id="rId112"/>
    <p:sldId id="430" r:id="rId113"/>
    <p:sldId id="431" r:id="rId114"/>
    <p:sldId id="432" r:id="rId115"/>
    <p:sldId id="433" r:id="rId116"/>
    <p:sldId id="434" r:id="rId117"/>
    <p:sldId id="435" r:id="rId1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梓航" initials="杨" lastIdx="1" clrIdx="0">
    <p:extLst>
      <p:ext uri="{19B8F6BF-5375-455C-9EA6-DF929625EA0E}">
        <p15:presenceInfo xmlns:p15="http://schemas.microsoft.com/office/powerpoint/2012/main" userId="d7ad4b8a346f25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9013" autoAdjust="0"/>
  </p:normalViewPr>
  <p:slideViewPr>
    <p:cSldViewPr snapToGrid="0">
      <p:cViewPr varScale="1">
        <p:scale>
          <a:sx n="64" d="100"/>
          <a:sy n="64"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D:\configuration_2.xlsx" TargetMode="External"/><Relationship Id="rId2" Type="http://schemas.microsoft.com/office/2011/relationships/chartColorStyle" Target="colors42.xml"/><Relationship Id="rId1" Type="http://schemas.microsoft.com/office/2011/relationships/chartStyle" Target="style42.xml"/></Relationships>
</file>

<file path=ppt/charts/_rels/chart5.xml.rels><?xml version="1.0" encoding="UTF-8" standalone="yes"?>
<Relationships xmlns="http://schemas.openxmlformats.org/package/2006/relationships"><Relationship Id="rId3" Type="http://schemas.openxmlformats.org/officeDocument/2006/relationships/oleObject" Target="file:///D:\simulation_tim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imulation_tim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nfiguration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L2</a:t>
            </a:r>
            <a:r>
              <a:rPr lang="en-US" altLang="zh-CN" baseline="0" dirty="0"/>
              <a:t> cache simulation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Ramulator access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compress</c:v>
                </c:pt>
                <c:pt idx="1">
                  <c:v>Dijstra</c:v>
                </c:pt>
                <c:pt idx="2">
                  <c:v>lib bubble</c:v>
                </c:pt>
                <c:pt idx="3">
                  <c:v>lib sqrt</c:v>
                </c:pt>
              </c:strCache>
            </c:strRef>
          </c:cat>
          <c:val>
            <c:numRef>
              <c:f>Sheet1!$B$2:$B$5</c:f>
              <c:numCache>
                <c:formatCode>General</c:formatCode>
                <c:ptCount val="4"/>
                <c:pt idx="0">
                  <c:v>1065</c:v>
                </c:pt>
                <c:pt idx="1">
                  <c:v>1219</c:v>
                </c:pt>
                <c:pt idx="2">
                  <c:v>1047</c:v>
                </c:pt>
                <c:pt idx="3">
                  <c:v>1033</c:v>
                </c:pt>
              </c:numCache>
            </c:numRef>
          </c:val>
          <c:extLst>
            <c:ext xmlns:c16="http://schemas.microsoft.com/office/drawing/2014/chart" uri="{C3380CC4-5D6E-409C-BE32-E72D297353CC}">
              <c16:uniqueId val="{00000000-C569-4A3C-8A55-ABDD25761463}"/>
            </c:ext>
          </c:extLst>
        </c:ser>
        <c:ser>
          <c:idx val="1"/>
          <c:order val="1"/>
          <c:tx>
            <c:strRef>
              <c:f>Sheet1!$C$1</c:f>
              <c:strCache>
                <c:ptCount val="1"/>
                <c:pt idx="0">
                  <c:v>Ramulator miss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compress</c:v>
                </c:pt>
                <c:pt idx="1">
                  <c:v>Dijstra</c:v>
                </c:pt>
                <c:pt idx="2">
                  <c:v>lib bubble</c:v>
                </c:pt>
                <c:pt idx="3">
                  <c:v>lib sqrt</c:v>
                </c:pt>
              </c:strCache>
            </c:strRef>
          </c:cat>
          <c:val>
            <c:numRef>
              <c:f>Sheet1!$C$2:$C$5</c:f>
              <c:numCache>
                <c:formatCode>General</c:formatCode>
                <c:ptCount val="4"/>
                <c:pt idx="0">
                  <c:v>978</c:v>
                </c:pt>
                <c:pt idx="1">
                  <c:v>1119</c:v>
                </c:pt>
                <c:pt idx="2">
                  <c:v>957</c:v>
                </c:pt>
                <c:pt idx="3">
                  <c:v>949</c:v>
                </c:pt>
              </c:numCache>
            </c:numRef>
          </c:val>
          <c:extLst>
            <c:ext xmlns:c16="http://schemas.microsoft.com/office/drawing/2014/chart" uri="{C3380CC4-5D6E-409C-BE32-E72D297353CC}">
              <c16:uniqueId val="{00000001-C569-4A3C-8A55-ABDD25761463}"/>
            </c:ext>
          </c:extLst>
        </c:ser>
        <c:ser>
          <c:idx val="2"/>
          <c:order val="2"/>
          <c:tx>
            <c:strRef>
              <c:f>Sheet1!$D$1</c:f>
              <c:strCache>
                <c:ptCount val="1"/>
                <c:pt idx="0">
                  <c:v>Dinero access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compress</c:v>
                </c:pt>
                <c:pt idx="1">
                  <c:v>Dijstra</c:v>
                </c:pt>
                <c:pt idx="2">
                  <c:v>lib bubble</c:v>
                </c:pt>
                <c:pt idx="3">
                  <c:v>lib sqrt</c:v>
                </c:pt>
              </c:strCache>
            </c:strRef>
          </c:cat>
          <c:val>
            <c:numRef>
              <c:f>Sheet1!$D$2:$D$5</c:f>
              <c:numCache>
                <c:formatCode>General</c:formatCode>
                <c:ptCount val="4"/>
                <c:pt idx="0">
                  <c:v>1068</c:v>
                </c:pt>
                <c:pt idx="1">
                  <c:v>1220</c:v>
                </c:pt>
                <c:pt idx="2">
                  <c:v>1049</c:v>
                </c:pt>
                <c:pt idx="3">
                  <c:v>1035</c:v>
                </c:pt>
              </c:numCache>
            </c:numRef>
          </c:val>
          <c:extLst>
            <c:ext xmlns:c16="http://schemas.microsoft.com/office/drawing/2014/chart" uri="{C3380CC4-5D6E-409C-BE32-E72D297353CC}">
              <c16:uniqueId val="{00000002-C569-4A3C-8A55-ABDD25761463}"/>
            </c:ext>
          </c:extLst>
        </c:ser>
        <c:ser>
          <c:idx val="3"/>
          <c:order val="3"/>
          <c:tx>
            <c:strRef>
              <c:f>Sheet1!$E$1</c:f>
              <c:strCache>
                <c:ptCount val="1"/>
                <c:pt idx="0">
                  <c:v>Dinero miss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compress</c:v>
                </c:pt>
                <c:pt idx="1">
                  <c:v>Dijstra</c:v>
                </c:pt>
                <c:pt idx="2">
                  <c:v>lib bubble</c:v>
                </c:pt>
                <c:pt idx="3">
                  <c:v>lib sqrt</c:v>
                </c:pt>
              </c:strCache>
            </c:strRef>
          </c:cat>
          <c:val>
            <c:numRef>
              <c:f>Sheet1!$E$2:$E$5</c:f>
              <c:numCache>
                <c:formatCode>General</c:formatCode>
                <c:ptCount val="4"/>
                <c:pt idx="0">
                  <c:v>978</c:v>
                </c:pt>
                <c:pt idx="1">
                  <c:v>1120</c:v>
                </c:pt>
                <c:pt idx="2">
                  <c:v>958</c:v>
                </c:pt>
                <c:pt idx="3">
                  <c:v>951</c:v>
                </c:pt>
              </c:numCache>
            </c:numRef>
          </c:val>
          <c:extLst>
            <c:ext xmlns:c16="http://schemas.microsoft.com/office/drawing/2014/chart" uri="{C3380CC4-5D6E-409C-BE32-E72D297353CC}">
              <c16:uniqueId val="{00000004-C569-4A3C-8A55-ABDD25761463}"/>
            </c:ext>
          </c:extLst>
        </c:ser>
        <c:dLbls>
          <c:showLegendKey val="0"/>
          <c:showVal val="0"/>
          <c:showCatName val="0"/>
          <c:showSerName val="0"/>
          <c:showPercent val="0"/>
          <c:showBubbleSize val="0"/>
        </c:dLbls>
        <c:gapWidth val="219"/>
        <c:overlap val="-27"/>
        <c:axId val="438479775"/>
        <c:axId val="438500159"/>
      </c:barChart>
      <c:catAx>
        <c:axId val="438479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8500159"/>
        <c:crosses val="autoZero"/>
        <c:auto val="1"/>
        <c:lblAlgn val="ctr"/>
        <c:lblOffset val="100"/>
        <c:noMultiLvlLbl val="0"/>
      </c:catAx>
      <c:valAx>
        <c:axId val="43850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8479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Mismatch</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Sheet1!$F$11:$F$18</c:f>
              <c:numCache>
                <c:formatCode>General</c:formatCode>
                <c:ptCount val="8"/>
                <c:pt idx="0">
                  <c:v>9.311790273391686E-2</c:v>
                </c:pt>
                <c:pt idx="1">
                  <c:v>0.17322455969939815</c:v>
                </c:pt>
                <c:pt idx="2">
                  <c:v>0.13378349546043139</c:v>
                </c:pt>
                <c:pt idx="3">
                  <c:v>0.19968879648848856</c:v>
                </c:pt>
                <c:pt idx="4">
                  <c:v>9.6620794979863631E-2</c:v>
                </c:pt>
                <c:pt idx="5">
                  <c:v>0.14562158316824353</c:v>
                </c:pt>
                <c:pt idx="6">
                  <c:v>0.37202717196106</c:v>
                </c:pt>
                <c:pt idx="7">
                  <c:v>0.21830381013568304</c:v>
                </c:pt>
              </c:numCache>
            </c:numRef>
          </c:val>
          <c:extLst>
            <c:ext xmlns:c16="http://schemas.microsoft.com/office/drawing/2014/chart" uri="{C3380CC4-5D6E-409C-BE32-E72D297353CC}">
              <c16:uniqueId val="{00000000-D680-438A-A15A-3666DBCE9D97}"/>
            </c:ext>
          </c:extLst>
        </c:ser>
        <c:ser>
          <c:idx val="1"/>
          <c:order val="1"/>
          <c:tx>
            <c:v>Gem5AtomicSimpleCPU</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Sheet1!$S$11:$S$18</c:f>
              <c:numCache>
                <c:formatCode>General</c:formatCode>
                <c:ptCount val="8"/>
                <c:pt idx="0">
                  <c:v>0.22379664683612763</c:v>
                </c:pt>
                <c:pt idx="1">
                  <c:v>0.21432088194370127</c:v>
                </c:pt>
                <c:pt idx="2">
                  <c:v>0.2407444871535504</c:v>
                </c:pt>
                <c:pt idx="3">
                  <c:v>0.23889884038842277</c:v>
                </c:pt>
                <c:pt idx="4">
                  <c:v>0.18585182084554208</c:v>
                </c:pt>
                <c:pt idx="5">
                  <c:v>0.17622377622377622</c:v>
                </c:pt>
                <c:pt idx="6">
                  <c:v>0.24519579532091984</c:v>
                </c:pt>
                <c:pt idx="7">
                  <c:v>0.2482246628875317</c:v>
                </c:pt>
              </c:numCache>
            </c:numRef>
          </c:val>
          <c:extLst>
            <c:ext xmlns:c16="http://schemas.microsoft.com/office/drawing/2014/chart" uri="{C3380CC4-5D6E-409C-BE32-E72D297353CC}">
              <c16:uniqueId val="{00000001-D680-438A-A15A-3666DBCE9D97}"/>
            </c:ext>
          </c:extLst>
        </c:ser>
        <c:dLbls>
          <c:showLegendKey val="0"/>
          <c:showVal val="0"/>
          <c:showCatName val="0"/>
          <c:showSerName val="0"/>
          <c:showPercent val="0"/>
          <c:showBubbleSize val="0"/>
        </c:dLbls>
        <c:gapWidth val="219"/>
        <c:overlap val="-27"/>
        <c:axId val="695049520"/>
        <c:axId val="695055344"/>
      </c:barChart>
      <c:catAx>
        <c:axId val="69504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55344"/>
        <c:crosses val="autoZero"/>
        <c:auto val="1"/>
        <c:lblAlgn val="ctr"/>
        <c:lblOffset val="100"/>
        <c:noMultiLvlLbl val="0"/>
      </c:catAx>
      <c:valAx>
        <c:axId val="69505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49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MPKI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Sheet1!$H$3:$H$10</c:f>
              <c:numCache>
                <c:formatCode>General</c:formatCode>
                <c:ptCount val="8"/>
                <c:pt idx="0">
                  <c:v>8.0839543448622599</c:v>
                </c:pt>
                <c:pt idx="1">
                  <c:v>8.1071772315457569</c:v>
                </c:pt>
                <c:pt idx="2">
                  <c:v>6.2070424042465469</c:v>
                </c:pt>
                <c:pt idx="3">
                  <c:v>6.2680580187836243</c:v>
                </c:pt>
                <c:pt idx="4">
                  <c:v>4.5384866391650123</c:v>
                </c:pt>
                <c:pt idx="5">
                  <c:v>6.3411046250689176E-2</c:v>
                </c:pt>
                <c:pt idx="6">
                  <c:v>2.3641851075540945</c:v>
                </c:pt>
                <c:pt idx="7">
                  <c:v>2.3839412990278155</c:v>
                </c:pt>
              </c:numCache>
            </c:numRef>
          </c:val>
          <c:extLst>
            <c:ext xmlns:c16="http://schemas.microsoft.com/office/drawing/2014/chart" uri="{C3380CC4-5D6E-409C-BE32-E72D297353CC}">
              <c16:uniqueId val="{00000000-FFD2-482E-817B-E9F008D8835C}"/>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Sheet1!$P$3:$P$10</c:f>
              <c:numCache>
                <c:formatCode>General</c:formatCode>
                <c:ptCount val="8"/>
                <c:pt idx="0">
                  <c:v>7.6313706612851711</c:v>
                </c:pt>
                <c:pt idx="1">
                  <c:v>7.6466602462354443</c:v>
                </c:pt>
                <c:pt idx="2">
                  <c:v>6.0570854909498086</c:v>
                </c:pt>
                <c:pt idx="3">
                  <c:v>6.1026654850364714</c:v>
                </c:pt>
                <c:pt idx="4">
                  <c:v>4.4766777730729963</c:v>
                </c:pt>
                <c:pt idx="5">
                  <c:v>6.0363897683990919E-2</c:v>
                </c:pt>
                <c:pt idx="6">
                  <c:v>2.4281472503656603</c:v>
                </c:pt>
                <c:pt idx="7">
                  <c:v>2.4383962488512481</c:v>
                </c:pt>
              </c:numCache>
            </c:numRef>
          </c:val>
          <c:extLst>
            <c:ext xmlns:c16="http://schemas.microsoft.com/office/drawing/2014/chart" uri="{C3380CC4-5D6E-409C-BE32-E72D297353CC}">
              <c16:uniqueId val="{00000001-FFD2-482E-817B-E9F008D8835C}"/>
            </c:ext>
          </c:extLst>
        </c:ser>
        <c:ser>
          <c:idx val="2"/>
          <c:order val="2"/>
          <c:tx>
            <c:v>Ramulator</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Sheet1!$V$3:$V$10</c:f>
              <c:numCache>
                <c:formatCode>General</c:formatCode>
                <c:ptCount val="8"/>
                <c:pt idx="0">
                  <c:v>5.70055226950387</c:v>
                </c:pt>
                <c:pt idx="1">
                  <c:v>5.7093190645625658</c:v>
                </c:pt>
                <c:pt idx="2">
                  <c:v>4.6059848992704477</c:v>
                </c:pt>
                <c:pt idx="3">
                  <c:v>4.6490331824040494</c:v>
                </c:pt>
                <c:pt idx="4">
                  <c:v>3.4425384389663511</c:v>
                </c:pt>
                <c:pt idx="5">
                  <c:v>4.1178120599903105E-2</c:v>
                </c:pt>
                <c:pt idx="6">
                  <c:v>2.2034650935760225</c:v>
                </c:pt>
                <c:pt idx="7">
                  <c:v>2.2100844033475204</c:v>
                </c:pt>
              </c:numCache>
            </c:numRef>
          </c:val>
          <c:extLst>
            <c:ext xmlns:c16="http://schemas.microsoft.com/office/drawing/2014/chart" uri="{C3380CC4-5D6E-409C-BE32-E72D297353CC}">
              <c16:uniqueId val="{00000002-FFD2-482E-817B-E9F008D8835C}"/>
            </c:ext>
          </c:extLst>
        </c:ser>
        <c:ser>
          <c:idx val="3"/>
          <c:order val="3"/>
          <c:tx>
            <c:v>Gem5 AtomicSimpleCPU</c:v>
          </c:tx>
          <c:spPr>
            <a:solidFill>
              <a:schemeClr val="accent4"/>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Sheet1!$AD$3:$AD$10</c:f>
              <c:numCache>
                <c:formatCode>General</c:formatCode>
                <c:ptCount val="8"/>
                <c:pt idx="0">
                  <c:v>7.5533561907372064</c:v>
                </c:pt>
                <c:pt idx="1">
                  <c:v>7.5774703123994174</c:v>
                </c:pt>
                <c:pt idx="2">
                  <c:v>5.8264690783324715</c:v>
                </c:pt>
                <c:pt idx="3">
                  <c:v>5.8926011413282682</c:v>
                </c:pt>
                <c:pt idx="4">
                  <c:v>4.324190838735599</c:v>
                </c:pt>
                <c:pt idx="5">
                  <c:v>5.9340481163080862E-2</c:v>
                </c:pt>
                <c:pt idx="6">
                  <c:v>2.2623321686196749</c:v>
                </c:pt>
                <c:pt idx="7">
                  <c:v>2.2808890191389977</c:v>
                </c:pt>
              </c:numCache>
            </c:numRef>
          </c:val>
          <c:extLst>
            <c:ext xmlns:c16="http://schemas.microsoft.com/office/drawing/2014/chart" uri="{C3380CC4-5D6E-409C-BE32-E72D297353CC}">
              <c16:uniqueId val="{00000003-FFD2-482E-817B-E9F008D8835C}"/>
            </c:ext>
          </c:extLst>
        </c:ser>
        <c:dLbls>
          <c:showLegendKey val="0"/>
          <c:showVal val="0"/>
          <c:showCatName val="0"/>
          <c:showSerName val="0"/>
          <c:showPercent val="0"/>
          <c:showBubbleSize val="0"/>
        </c:dLbls>
        <c:gapWidth val="219"/>
        <c:overlap val="-27"/>
        <c:axId val="434527904"/>
        <c:axId val="434528320"/>
      </c:barChart>
      <c:catAx>
        <c:axId val="43452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4528320"/>
        <c:crosses val="autoZero"/>
        <c:auto val="1"/>
        <c:lblAlgn val="ctr"/>
        <c:lblOffset val="100"/>
        <c:noMultiLvlLbl val="0"/>
      </c:catAx>
      <c:valAx>
        <c:axId val="43452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452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Sheet1!$H$11:$H$18</c:f>
              <c:numCache>
                <c:formatCode>General</c:formatCode>
                <c:ptCount val="8"/>
                <c:pt idx="0">
                  <c:v>5.5985432904470507E-2</c:v>
                </c:pt>
                <c:pt idx="1">
                  <c:v>5.6803616370738698E-2</c:v>
                </c:pt>
                <c:pt idx="2">
                  <c:v>2.415915721699359E-2</c:v>
                </c:pt>
                <c:pt idx="3">
                  <c:v>2.6386567139537881E-2</c:v>
                </c:pt>
                <c:pt idx="4">
                  <c:v>1.3618827377089629E-2</c:v>
                </c:pt>
                <c:pt idx="5">
                  <c:v>4.8053907747424046E-2</c:v>
                </c:pt>
                <c:pt idx="6">
                  <c:v>2.7054625548224867E-2</c:v>
                </c:pt>
                <c:pt idx="7">
                  <c:v>2.2842403814909203E-2</c:v>
                </c:pt>
              </c:numCache>
            </c:numRef>
          </c:val>
          <c:extLst>
            <c:ext xmlns:c16="http://schemas.microsoft.com/office/drawing/2014/chart" uri="{C3380CC4-5D6E-409C-BE32-E72D297353CC}">
              <c16:uniqueId val="{00000000-94A8-4BE5-A33E-437D5BA31626}"/>
            </c:ext>
          </c:extLst>
        </c:ser>
        <c:ser>
          <c:idx val="1"/>
          <c:order val="1"/>
          <c:tx>
            <c:v>Ramulator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Sheet1!$M$11:$M$18</c:f>
              <c:numCache>
                <c:formatCode>General</c:formatCode>
                <c:ptCount val="8"/>
                <c:pt idx="0">
                  <c:v>0.29483121424023828</c:v>
                </c:pt>
                <c:pt idx="1">
                  <c:v>0.29576979736583392</c:v>
                </c:pt>
                <c:pt idx="2">
                  <c:v>0.25794209233704218</c:v>
                </c:pt>
                <c:pt idx="3">
                  <c:v>0.25829767872725623</c:v>
                </c:pt>
                <c:pt idx="4">
                  <c:v>0.24147877637033055</c:v>
                </c:pt>
                <c:pt idx="5">
                  <c:v>0.35061597253718924</c:v>
                </c:pt>
                <c:pt idx="6">
                  <c:v>6.7981146427382524E-2</c:v>
                </c:pt>
                <c:pt idx="7">
                  <c:v>7.2928345908179398E-2</c:v>
                </c:pt>
              </c:numCache>
            </c:numRef>
          </c:val>
          <c:extLst>
            <c:ext xmlns:c16="http://schemas.microsoft.com/office/drawing/2014/chart" uri="{C3380CC4-5D6E-409C-BE32-E72D297353CC}">
              <c16:uniqueId val="{00000001-94A8-4BE5-A33E-437D5BA31626}"/>
            </c:ext>
          </c:extLst>
        </c:ser>
        <c:ser>
          <c:idx val="2"/>
          <c:order val="2"/>
          <c:tx>
            <c:v>Gem5AtomicSimpleCPU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Sheet1!$U$11:$U$18</c:f>
              <c:numCache>
                <c:formatCode>General</c:formatCode>
                <c:ptCount val="8"/>
                <c:pt idx="0">
                  <c:v>6.5635966197938017E-2</c:v>
                </c:pt>
                <c:pt idx="1">
                  <c:v>6.5338021362750298E-2</c:v>
                </c:pt>
                <c:pt idx="2">
                  <c:v>6.1313150632530906E-2</c:v>
                </c:pt>
                <c:pt idx="3">
                  <c:v>5.9900032247662105E-2</c:v>
                </c:pt>
                <c:pt idx="4">
                  <c:v>4.7217457594816083E-2</c:v>
                </c:pt>
                <c:pt idx="5">
                  <c:v>6.4193312179643691E-2</c:v>
                </c:pt>
                <c:pt idx="6">
                  <c:v>4.308162614212268E-2</c:v>
                </c:pt>
                <c:pt idx="7">
                  <c:v>4.3227691860887311E-2</c:v>
                </c:pt>
              </c:numCache>
            </c:numRef>
          </c:val>
          <c:extLst>
            <c:ext xmlns:c16="http://schemas.microsoft.com/office/drawing/2014/chart" uri="{C3380CC4-5D6E-409C-BE32-E72D297353CC}">
              <c16:uniqueId val="{00000002-94A8-4BE5-A33E-437D5BA31626}"/>
            </c:ext>
          </c:extLst>
        </c:ser>
        <c:dLbls>
          <c:showLegendKey val="0"/>
          <c:showVal val="0"/>
          <c:showCatName val="0"/>
          <c:showSerName val="0"/>
          <c:showPercent val="0"/>
          <c:showBubbleSize val="0"/>
        </c:dLbls>
        <c:gapWidth val="219"/>
        <c:overlap val="-27"/>
        <c:axId val="692320048"/>
        <c:axId val="692322544"/>
      </c:barChart>
      <c:catAx>
        <c:axId val="69232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2544"/>
        <c:crosses val="autoZero"/>
        <c:auto val="1"/>
        <c:lblAlgn val="ctr"/>
        <c:lblOffset val="100"/>
        <c:noMultiLvlLbl val="0"/>
      </c:catAx>
      <c:valAx>
        <c:axId val="692322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0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Data Cache</a:t>
            </a:r>
            <a:r>
              <a:rPr lang="en-US" altLang="zh-CN" baseline="0"/>
              <a:t>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Sheet1!$E$25:$E$32</c:f>
              <c:numCache>
                <c:formatCode>General</c:formatCode>
                <c:ptCount val="8"/>
                <c:pt idx="0">
                  <c:v>5.2121434601458629</c:v>
                </c:pt>
                <c:pt idx="1">
                  <c:v>5.2138507619315941</c:v>
                </c:pt>
                <c:pt idx="2">
                  <c:v>5.21558444377699</c:v>
                </c:pt>
                <c:pt idx="3">
                  <c:v>5.3114767684162105</c:v>
                </c:pt>
                <c:pt idx="4">
                  <c:v>3.920467065373626</c:v>
                </c:pt>
                <c:pt idx="5">
                  <c:v>3.3322914956732681E-2</c:v>
                </c:pt>
                <c:pt idx="6">
                  <c:v>8.6554379589819739</c:v>
                </c:pt>
                <c:pt idx="7">
                  <c:v>9.188856622946652</c:v>
                </c:pt>
              </c:numCache>
            </c:numRef>
          </c:val>
          <c:extLst>
            <c:ext xmlns:c16="http://schemas.microsoft.com/office/drawing/2014/chart" uri="{C3380CC4-5D6E-409C-BE32-E72D297353CC}">
              <c16:uniqueId val="{00000000-450A-44F6-A46F-866B4EE310E6}"/>
            </c:ext>
          </c:extLst>
        </c:ser>
        <c:ser>
          <c:idx val="1"/>
          <c:order val="1"/>
          <c:tx>
            <c:v>Camulator</c:v>
          </c:tx>
          <c:spPr>
            <a:solidFill>
              <a:schemeClr val="accent2"/>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Sheet1!$K$25:$K$32</c:f>
              <c:numCache>
                <c:formatCode>General</c:formatCode>
                <c:ptCount val="8"/>
                <c:pt idx="0">
                  <c:v>6.7442489217451485</c:v>
                </c:pt>
                <c:pt idx="1">
                  <c:v>6.6828485799108046</c:v>
                </c:pt>
                <c:pt idx="2">
                  <c:v>5.1600890646920279</c:v>
                </c:pt>
                <c:pt idx="3">
                  <c:v>5.2096257413593294</c:v>
                </c:pt>
                <c:pt idx="4">
                  <c:v>3.7631563867187805</c:v>
                </c:pt>
                <c:pt idx="5">
                  <c:v>9.8566760776171145E-2</c:v>
                </c:pt>
                <c:pt idx="6">
                  <c:v>8.3476508402571223</c:v>
                </c:pt>
                <c:pt idx="7">
                  <c:v>8.0900503482583943</c:v>
                </c:pt>
              </c:numCache>
            </c:numRef>
          </c:val>
          <c:extLst>
            <c:ext xmlns:c16="http://schemas.microsoft.com/office/drawing/2014/chart" uri="{C3380CC4-5D6E-409C-BE32-E72D297353CC}">
              <c16:uniqueId val="{00000001-450A-44F6-A46F-866B4EE310E6}"/>
            </c:ext>
          </c:extLst>
        </c:ser>
        <c:ser>
          <c:idx val="2"/>
          <c:order val="2"/>
          <c:tx>
            <c:v>Gem5AtomicSimpleCPU</c:v>
          </c:tx>
          <c:spPr>
            <a:solidFill>
              <a:schemeClr val="accent3"/>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Sheet1!$Q$25:$Q$32</c:f>
              <c:numCache>
                <c:formatCode>General</c:formatCode>
                <c:ptCount val="8"/>
                <c:pt idx="0">
                  <c:v>6.9258732645625223</c:v>
                </c:pt>
                <c:pt idx="1">
                  <c:v>6.9336082423531415</c:v>
                </c:pt>
                <c:pt idx="2">
                  <c:v>5.6343168598562468</c:v>
                </c:pt>
                <c:pt idx="3">
                  <c:v>5.7154003180518957</c:v>
                </c:pt>
                <c:pt idx="4">
                  <c:v>4.6364442553047942</c:v>
                </c:pt>
                <c:pt idx="5">
                  <c:v>4.6323959343010174E-2</c:v>
                </c:pt>
                <c:pt idx="6">
                  <c:v>9.3451501166228361</c:v>
                </c:pt>
                <c:pt idx="7">
                  <c:v>9.9119441897955642</c:v>
                </c:pt>
              </c:numCache>
            </c:numRef>
          </c:val>
          <c:extLst>
            <c:ext xmlns:c16="http://schemas.microsoft.com/office/drawing/2014/chart" uri="{C3380CC4-5D6E-409C-BE32-E72D297353CC}">
              <c16:uniqueId val="{00000002-450A-44F6-A46F-866B4EE310E6}"/>
            </c:ext>
          </c:extLst>
        </c:ser>
        <c:ser>
          <c:idx val="3"/>
          <c:order val="3"/>
          <c:tx>
            <c:v>Ramulator</c:v>
          </c:tx>
          <c:spPr>
            <a:solidFill>
              <a:schemeClr val="accent4"/>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Sheet1!$T$3:$T$10</c:f>
              <c:numCache>
                <c:formatCode>General</c:formatCode>
                <c:ptCount val="8"/>
                <c:pt idx="0">
                  <c:v>6.823510016874315</c:v>
                </c:pt>
                <c:pt idx="1">
                  <c:v>6.7470190401173369</c:v>
                </c:pt>
                <c:pt idx="2">
                  <c:v>5.7567094012476874</c:v>
                </c:pt>
                <c:pt idx="3">
                  <c:v>5.8339973267590599</c:v>
                </c:pt>
                <c:pt idx="4">
                  <c:v>4.558760177774924</c:v>
                </c:pt>
                <c:pt idx="5">
                  <c:v>4.665320032212486E-2</c:v>
                </c:pt>
                <c:pt idx="6">
                  <c:v>9.0758796254147018</c:v>
                </c:pt>
                <c:pt idx="7">
                  <c:v>8.7908486508526718</c:v>
                </c:pt>
              </c:numCache>
            </c:numRef>
          </c:val>
          <c:extLst>
            <c:ext xmlns:c16="http://schemas.microsoft.com/office/drawing/2014/chart" uri="{C3380CC4-5D6E-409C-BE32-E72D297353CC}">
              <c16:uniqueId val="{00000003-450A-44F6-A46F-866B4EE310E6}"/>
            </c:ext>
          </c:extLst>
        </c:ser>
        <c:dLbls>
          <c:showLegendKey val="0"/>
          <c:showVal val="0"/>
          <c:showCatName val="0"/>
          <c:showSerName val="0"/>
          <c:showPercent val="0"/>
          <c:showBubbleSize val="0"/>
        </c:dLbls>
        <c:gapWidth val="219"/>
        <c:overlap val="-27"/>
        <c:axId val="782455232"/>
        <c:axId val="782455648"/>
      </c:barChart>
      <c:catAx>
        <c:axId val="78245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2455648"/>
        <c:crosses val="autoZero"/>
        <c:auto val="1"/>
        <c:lblAlgn val="ctr"/>
        <c:lblOffset val="100"/>
        <c:noMultiLvlLbl val="0"/>
      </c:catAx>
      <c:valAx>
        <c:axId val="782455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2455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Sheet1!$D$33:$D$40</c:f>
              <c:numCache>
                <c:formatCode>General</c:formatCode>
                <c:ptCount val="8"/>
                <c:pt idx="0">
                  <c:v>0.29394921174261179</c:v>
                </c:pt>
                <c:pt idx="1">
                  <c:v>0.28174911117612916</c:v>
                </c:pt>
                <c:pt idx="2">
                  <c:v>1.0640299219232631E-2</c:v>
                </c:pt>
                <c:pt idx="3">
                  <c:v>1.9175651423822625E-2</c:v>
                </c:pt>
                <c:pt idx="4">
                  <c:v>4.0125494241297389E-2</c:v>
                </c:pt>
                <c:pt idx="5">
                  <c:v>1.9579273273107327</c:v>
                </c:pt>
                <c:pt idx="6">
                  <c:v>3.5559970527597948E-2</c:v>
                </c:pt>
                <c:pt idx="7">
                  <c:v>0.1195803046860357</c:v>
                </c:pt>
              </c:numCache>
            </c:numRef>
          </c:val>
          <c:extLst>
            <c:ext xmlns:c16="http://schemas.microsoft.com/office/drawing/2014/chart" uri="{C3380CC4-5D6E-409C-BE32-E72D297353CC}">
              <c16:uniqueId val="{00000000-B033-4824-9519-CE976A12D200}"/>
            </c:ext>
          </c:extLst>
        </c:ser>
        <c:ser>
          <c:idx val="1"/>
          <c:order val="1"/>
          <c:tx>
            <c:v>Gem5 AtomicSimpleCPU</c:v>
          </c:tx>
          <c:spPr>
            <a:solidFill>
              <a:schemeClr val="accent2"/>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Sheet1!$I$33:$I$40</c:f>
              <c:numCache>
                <c:formatCode>General</c:formatCode>
                <c:ptCount val="8"/>
                <c:pt idx="0">
                  <c:v>0.32879559388963947</c:v>
                </c:pt>
                <c:pt idx="1">
                  <c:v>0.32984401720474688</c:v>
                </c:pt>
                <c:pt idx="2">
                  <c:v>8.0284850258511328E-2</c:v>
                </c:pt>
                <c:pt idx="3">
                  <c:v>7.6047315510734723E-2</c:v>
                </c:pt>
                <c:pt idx="4">
                  <c:v>0.18262548262548267</c:v>
                </c:pt>
                <c:pt idx="5">
                  <c:v>0.39015327450069653</c:v>
                </c:pt>
                <c:pt idx="6">
                  <c:v>7.968541406101004E-2</c:v>
                </c:pt>
                <c:pt idx="7">
                  <c:v>7.8691789035340826E-2</c:v>
                </c:pt>
              </c:numCache>
            </c:numRef>
          </c:val>
          <c:extLst>
            <c:ext xmlns:c16="http://schemas.microsoft.com/office/drawing/2014/chart" uri="{C3380CC4-5D6E-409C-BE32-E72D297353CC}">
              <c16:uniqueId val="{00000001-B033-4824-9519-CE976A12D200}"/>
            </c:ext>
          </c:extLst>
        </c:ser>
        <c:ser>
          <c:idx val="2"/>
          <c:order val="2"/>
          <c:tx>
            <c:v>Ramulator</c:v>
          </c:tx>
          <c:spPr>
            <a:solidFill>
              <a:schemeClr val="accent3"/>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Sheet1!$N$33:$N$40</c:f>
              <c:numCache>
                <c:formatCode>General</c:formatCode>
                <c:ptCount val="8"/>
                <c:pt idx="0">
                  <c:v>0.30915621740836691</c:v>
                </c:pt>
                <c:pt idx="1">
                  <c:v>0.29405680142976404</c:v>
                </c:pt>
                <c:pt idx="2">
                  <c:v>0.10375154755980305</c:v>
                </c:pt>
                <c:pt idx="3">
                  <c:v>9.8375758969695332E-2</c:v>
                </c:pt>
                <c:pt idx="4">
                  <c:v>0.16281047685334091</c:v>
                </c:pt>
                <c:pt idx="5">
                  <c:v>0.40003359198019023</c:v>
                </c:pt>
                <c:pt idx="6">
                  <c:v>4.857543528417585E-2</c:v>
                </c:pt>
                <c:pt idx="7">
                  <c:v>4.3314199842890609E-2</c:v>
                </c:pt>
              </c:numCache>
            </c:numRef>
          </c:val>
          <c:extLst>
            <c:ext xmlns:c16="http://schemas.microsoft.com/office/drawing/2014/chart" uri="{C3380CC4-5D6E-409C-BE32-E72D297353CC}">
              <c16:uniqueId val="{00000002-B033-4824-9519-CE976A12D200}"/>
            </c:ext>
          </c:extLst>
        </c:ser>
        <c:dLbls>
          <c:showLegendKey val="0"/>
          <c:showVal val="0"/>
          <c:showCatName val="0"/>
          <c:showSerName val="0"/>
          <c:showPercent val="0"/>
          <c:showBubbleSize val="0"/>
        </c:dLbls>
        <c:gapWidth val="219"/>
        <c:overlap val="-27"/>
        <c:axId val="641688512"/>
        <c:axId val="641689760"/>
      </c:barChart>
      <c:catAx>
        <c:axId val="64168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1689760"/>
        <c:crosses val="autoZero"/>
        <c:auto val="1"/>
        <c:lblAlgn val="ctr"/>
        <c:lblOffset val="100"/>
        <c:noMultiLvlLbl val="0"/>
      </c:catAx>
      <c:valAx>
        <c:axId val="64168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168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Sheet1!$F$25:$F$32</c:f>
              <c:numCache>
                <c:formatCode>General</c:formatCode>
                <c:ptCount val="8"/>
                <c:pt idx="0">
                  <c:v>8.1926196552323898</c:v>
                </c:pt>
                <c:pt idx="1">
                  <c:v>8.2210621927394225</c:v>
                </c:pt>
                <c:pt idx="2">
                  <c:v>6.4699161364955744</c:v>
                </c:pt>
                <c:pt idx="3">
                  <c:v>6.5385756254203677</c:v>
                </c:pt>
                <c:pt idx="4">
                  <c:v>4.8035993044793015</c:v>
                </c:pt>
                <c:pt idx="5">
                  <c:v>6.6769649383810858E-2</c:v>
                </c:pt>
                <c:pt idx="6">
                  <c:v>2.4936674606800175</c:v>
                </c:pt>
                <c:pt idx="7">
                  <c:v>2.5147371158316032</c:v>
                </c:pt>
              </c:numCache>
            </c:numRef>
          </c:val>
          <c:extLst>
            <c:ext xmlns:c16="http://schemas.microsoft.com/office/drawing/2014/chart" uri="{C3380CC4-5D6E-409C-BE32-E72D297353CC}">
              <c16:uniqueId val="{00000000-58C4-4482-9E7E-D6B75669CEC6}"/>
            </c:ext>
          </c:extLst>
        </c:ser>
        <c:ser>
          <c:idx val="1"/>
          <c:order val="1"/>
          <c:tx>
            <c:v>Camulator</c:v>
          </c:tx>
          <c:spPr>
            <a:solidFill>
              <a:schemeClr val="accent2"/>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Sheet1!$L$25:$L$32</c:f>
              <c:numCache>
                <c:formatCode>General</c:formatCode>
                <c:ptCount val="8"/>
                <c:pt idx="0">
                  <c:v>8.0021335029390119</c:v>
                </c:pt>
                <c:pt idx="1">
                  <c:v>8.0048725015628914</c:v>
                </c:pt>
                <c:pt idx="2">
                  <c:v>6.5648743612954705</c:v>
                </c:pt>
                <c:pt idx="3">
                  <c:v>6.6194014588588175</c:v>
                </c:pt>
                <c:pt idx="4">
                  <c:v>4.9674467016247554</c:v>
                </c:pt>
                <c:pt idx="5">
                  <c:v>6.4888122739066453E-2</c:v>
                </c:pt>
                <c:pt idx="6">
                  <c:v>2.6583060150152966</c:v>
                </c:pt>
                <c:pt idx="7">
                  <c:v>2.6668857520116256</c:v>
                </c:pt>
              </c:numCache>
            </c:numRef>
          </c:val>
          <c:extLst>
            <c:ext xmlns:c16="http://schemas.microsoft.com/office/drawing/2014/chart" uri="{C3380CC4-5D6E-409C-BE32-E72D297353CC}">
              <c16:uniqueId val="{00000001-58C4-4482-9E7E-D6B75669CEC6}"/>
            </c:ext>
          </c:extLst>
        </c:ser>
        <c:ser>
          <c:idx val="2"/>
          <c:order val="2"/>
          <c:tx>
            <c:v>Gem5 AtomicSimpleCPU</c:v>
          </c:tx>
          <c:spPr>
            <a:solidFill>
              <a:schemeClr val="accent3"/>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Sheet1!$R$25:$R$32</c:f>
              <c:numCache>
                <c:formatCode>General</c:formatCode>
                <c:ptCount val="8"/>
                <c:pt idx="0">
                  <c:v>7.5533561907372064</c:v>
                </c:pt>
                <c:pt idx="1">
                  <c:v>7.5774703123994174</c:v>
                </c:pt>
                <c:pt idx="2">
                  <c:v>5.8264690783324715</c:v>
                </c:pt>
                <c:pt idx="3">
                  <c:v>5.8926011413282682</c:v>
                </c:pt>
                <c:pt idx="4">
                  <c:v>4.324190838735599</c:v>
                </c:pt>
                <c:pt idx="5">
                  <c:v>5.9340481163080862E-2</c:v>
                </c:pt>
                <c:pt idx="6">
                  <c:v>2.2623321686196749</c:v>
                </c:pt>
                <c:pt idx="7">
                  <c:v>2.2808890191389977</c:v>
                </c:pt>
              </c:numCache>
            </c:numRef>
          </c:val>
          <c:extLst>
            <c:ext xmlns:c16="http://schemas.microsoft.com/office/drawing/2014/chart" uri="{C3380CC4-5D6E-409C-BE32-E72D297353CC}">
              <c16:uniqueId val="{00000002-58C4-4482-9E7E-D6B75669CEC6}"/>
            </c:ext>
          </c:extLst>
        </c:ser>
        <c:ser>
          <c:idx val="3"/>
          <c:order val="3"/>
          <c:tx>
            <c:v>Ramulator</c:v>
          </c:tx>
          <c:spPr>
            <a:solidFill>
              <a:schemeClr val="accent4"/>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Sheet1!$V$3:$V$10</c:f>
              <c:numCache>
                <c:formatCode>General</c:formatCode>
                <c:ptCount val="8"/>
                <c:pt idx="0">
                  <c:v>5.70055226950387</c:v>
                </c:pt>
                <c:pt idx="1">
                  <c:v>5.7093190645625658</c:v>
                </c:pt>
                <c:pt idx="2">
                  <c:v>4.6059848992704477</c:v>
                </c:pt>
                <c:pt idx="3">
                  <c:v>4.6490331824040494</c:v>
                </c:pt>
                <c:pt idx="4">
                  <c:v>3.4425384389663511</c:v>
                </c:pt>
                <c:pt idx="5">
                  <c:v>4.1178120599903105E-2</c:v>
                </c:pt>
                <c:pt idx="6">
                  <c:v>2.2034650935760225</c:v>
                </c:pt>
                <c:pt idx="7">
                  <c:v>2.2100844033475204</c:v>
                </c:pt>
              </c:numCache>
            </c:numRef>
          </c:val>
          <c:extLst>
            <c:ext xmlns:c16="http://schemas.microsoft.com/office/drawing/2014/chart" uri="{C3380CC4-5D6E-409C-BE32-E72D297353CC}">
              <c16:uniqueId val="{00000003-58C4-4482-9E7E-D6B75669CEC6}"/>
            </c:ext>
          </c:extLst>
        </c:ser>
        <c:dLbls>
          <c:showLegendKey val="0"/>
          <c:showVal val="0"/>
          <c:showCatName val="0"/>
          <c:showSerName val="0"/>
          <c:showPercent val="0"/>
          <c:showBubbleSize val="0"/>
        </c:dLbls>
        <c:gapWidth val="219"/>
        <c:overlap val="-27"/>
        <c:axId val="641131456"/>
        <c:axId val="641130624"/>
      </c:barChart>
      <c:catAx>
        <c:axId val="64113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1130624"/>
        <c:crosses val="autoZero"/>
        <c:auto val="1"/>
        <c:lblAlgn val="ctr"/>
        <c:lblOffset val="100"/>
        <c:noMultiLvlLbl val="0"/>
      </c:catAx>
      <c:valAx>
        <c:axId val="64113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1131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Sheet1!$F$33:$F$40</c:f>
              <c:numCache>
                <c:formatCode>General</c:formatCode>
                <c:ptCount val="8"/>
                <c:pt idx="0">
                  <c:v>2.3250945400805936E-2</c:v>
                </c:pt>
                <c:pt idx="1">
                  <c:v>2.6297050929436207E-2</c:v>
                </c:pt>
                <c:pt idx="2">
                  <c:v>1.4676886500004958E-2</c:v>
                </c:pt>
                <c:pt idx="3">
                  <c:v>1.2361382366553788E-2</c:v>
                </c:pt>
                <c:pt idx="4">
                  <c:v>3.410929737471402E-2</c:v>
                </c:pt>
                <c:pt idx="5">
                  <c:v>2.8179369850047542E-2</c:v>
                </c:pt>
                <c:pt idx="6">
                  <c:v>6.6022658165649117E-2</c:v>
                </c:pt>
                <c:pt idx="7">
                  <c:v>6.0502799764701479E-2</c:v>
                </c:pt>
              </c:numCache>
            </c:numRef>
          </c:val>
          <c:extLst>
            <c:ext xmlns:c16="http://schemas.microsoft.com/office/drawing/2014/chart" uri="{C3380CC4-5D6E-409C-BE32-E72D297353CC}">
              <c16:uniqueId val="{00000000-BB20-4512-911D-84086B32336B}"/>
            </c:ext>
          </c:extLst>
        </c:ser>
        <c:ser>
          <c:idx val="1"/>
          <c:order val="1"/>
          <c:tx>
            <c:v>Gem5 AtomicSimpleCPU</c:v>
          </c:tx>
          <c:spPr>
            <a:solidFill>
              <a:schemeClr val="accent2"/>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Sheet1!$K$33:$K$40</c:f>
              <c:numCache>
                <c:formatCode>General</c:formatCode>
                <c:ptCount val="8"/>
                <c:pt idx="0">
                  <c:v>7.8029188635274221E-2</c:v>
                </c:pt>
                <c:pt idx="1">
                  <c:v>7.8285733066027013E-2</c:v>
                </c:pt>
                <c:pt idx="2">
                  <c:v>9.9452148155914979E-2</c:v>
                </c:pt>
                <c:pt idx="3">
                  <c:v>9.8794373744139352E-2</c:v>
                </c:pt>
                <c:pt idx="4">
                  <c:v>9.9801926712883737E-2</c:v>
                </c:pt>
                <c:pt idx="5">
                  <c:v>0.1112656467315716</c:v>
                </c:pt>
                <c:pt idx="6">
                  <c:v>9.2769102419637789E-2</c:v>
                </c:pt>
                <c:pt idx="7">
                  <c:v>9.2991070605514911E-2</c:v>
                </c:pt>
              </c:numCache>
            </c:numRef>
          </c:val>
          <c:extLst>
            <c:ext xmlns:c16="http://schemas.microsoft.com/office/drawing/2014/chart" uri="{C3380CC4-5D6E-409C-BE32-E72D297353CC}">
              <c16:uniqueId val="{00000001-BB20-4512-911D-84086B32336B}"/>
            </c:ext>
          </c:extLst>
        </c:ser>
        <c:ser>
          <c:idx val="2"/>
          <c:order val="2"/>
          <c:tx>
            <c:v>Ramulator</c:v>
          </c:tx>
          <c:spPr>
            <a:solidFill>
              <a:schemeClr val="accent3"/>
            </a:solidFill>
            <a:ln>
              <a:noFill/>
            </a:ln>
            <a:effectLst/>
          </c:spPr>
          <c:invertIfNegative val="0"/>
          <c:cat>
            <c:strRef>
              <c:f>Sheet1!$A$25:$A$32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Sheet1!$P$33:$P$40</c:f>
              <c:numCache>
                <c:formatCode>General</c:formatCode>
                <c:ptCount val="8"/>
                <c:pt idx="0">
                  <c:v>0.30418443557756381</c:v>
                </c:pt>
                <c:pt idx="1">
                  <c:v>0.30552537729189633</c:v>
                </c:pt>
                <c:pt idx="2">
                  <c:v>0.28809202436350645</c:v>
                </c:pt>
                <c:pt idx="3">
                  <c:v>0.2889838018650796</c:v>
                </c:pt>
                <c:pt idx="4">
                  <c:v>0.28334188162692436</c:v>
                </c:pt>
                <c:pt idx="5">
                  <c:v>0.38328086218935187</c:v>
                </c:pt>
                <c:pt idx="6">
                  <c:v>0.11637572839197152</c:v>
                </c:pt>
                <c:pt idx="7">
                  <c:v>0.12114694238460651</c:v>
                </c:pt>
              </c:numCache>
            </c:numRef>
          </c:val>
          <c:extLst>
            <c:ext xmlns:c16="http://schemas.microsoft.com/office/drawing/2014/chart" uri="{C3380CC4-5D6E-409C-BE32-E72D297353CC}">
              <c16:uniqueId val="{00000002-BB20-4512-911D-84086B32336B}"/>
            </c:ext>
          </c:extLst>
        </c:ser>
        <c:dLbls>
          <c:showLegendKey val="0"/>
          <c:showVal val="0"/>
          <c:showCatName val="0"/>
          <c:showSerName val="0"/>
          <c:showPercent val="0"/>
          <c:showBubbleSize val="0"/>
        </c:dLbls>
        <c:gapWidth val="219"/>
        <c:overlap val="-27"/>
        <c:axId val="692320880"/>
        <c:axId val="692322128"/>
      </c:barChart>
      <c:catAx>
        <c:axId val="69232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2128"/>
        <c:crosses val="autoZero"/>
        <c:auto val="1"/>
        <c:lblAlgn val="ctr"/>
        <c:lblOffset val="100"/>
        <c:noMultiLvlLbl val="0"/>
      </c:catAx>
      <c:valAx>
        <c:axId val="69232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Data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Sheet1!$E$46:$E$53</c:f>
              <c:numCache>
                <c:formatCode>General</c:formatCode>
                <c:ptCount val="8"/>
                <c:pt idx="0">
                  <c:v>4.6956277886108326</c:v>
                </c:pt>
                <c:pt idx="1">
                  <c:v>4.7245372038729263</c:v>
                </c:pt>
                <c:pt idx="2">
                  <c:v>4.066741435870596</c:v>
                </c:pt>
                <c:pt idx="3">
                  <c:v>4.1610189518975567</c:v>
                </c:pt>
                <c:pt idx="4">
                  <c:v>2.9266189334123913</c:v>
                </c:pt>
                <c:pt idx="5">
                  <c:v>2.4485300260822618E-2</c:v>
                </c:pt>
                <c:pt idx="6">
                  <c:v>9.6941159857954275</c:v>
                </c:pt>
                <c:pt idx="7">
                  <c:v>10.174289992633003</c:v>
                </c:pt>
              </c:numCache>
            </c:numRef>
          </c:val>
          <c:extLst>
            <c:ext xmlns:c16="http://schemas.microsoft.com/office/drawing/2014/chart" uri="{C3380CC4-5D6E-409C-BE32-E72D297353CC}">
              <c16:uniqueId val="{00000000-953C-4F7B-9979-2B214285C9DE}"/>
            </c:ext>
          </c:extLst>
        </c:ser>
        <c:ser>
          <c:idx val="1"/>
          <c:order val="1"/>
          <c:tx>
            <c:v>Camulator</c:v>
          </c:tx>
          <c:spPr>
            <a:solidFill>
              <a:schemeClr val="accent2"/>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Sheet1!$K$46:$K$53</c:f>
              <c:numCache>
                <c:formatCode>General</c:formatCode>
                <c:ptCount val="8"/>
                <c:pt idx="0">
                  <c:v>5.9333626113683904</c:v>
                </c:pt>
                <c:pt idx="1">
                  <c:v>5.8635441513751347</c:v>
                </c:pt>
                <c:pt idx="2">
                  <c:v>4.1460557984289261</c:v>
                </c:pt>
                <c:pt idx="3">
                  <c:v>4.1768355034426339</c:v>
                </c:pt>
                <c:pt idx="4">
                  <c:v>3.0248847272754031</c:v>
                </c:pt>
                <c:pt idx="5">
                  <c:v>2.785082271192264E-2</c:v>
                </c:pt>
                <c:pt idx="6">
                  <c:v>10.835316998317971</c:v>
                </c:pt>
                <c:pt idx="7">
                  <c:v>10.493050092827248</c:v>
                </c:pt>
              </c:numCache>
            </c:numRef>
          </c:val>
          <c:extLst>
            <c:ext xmlns:c16="http://schemas.microsoft.com/office/drawing/2014/chart" uri="{C3380CC4-5D6E-409C-BE32-E72D297353CC}">
              <c16:uniqueId val="{00000001-953C-4F7B-9979-2B214285C9DE}"/>
            </c:ext>
          </c:extLst>
        </c:ser>
        <c:ser>
          <c:idx val="2"/>
          <c:order val="2"/>
          <c:tx>
            <c:v>Gem5 AtomicSimpleCPU</c:v>
          </c:tx>
          <c:spPr>
            <a:solidFill>
              <a:schemeClr val="accent3"/>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Sheet1!$Q$46:$Q$53</c:f>
              <c:numCache>
                <c:formatCode>General</c:formatCode>
                <c:ptCount val="8"/>
                <c:pt idx="0">
                  <c:v>6.9258732645625223</c:v>
                </c:pt>
                <c:pt idx="1">
                  <c:v>6.9336082423531415</c:v>
                </c:pt>
                <c:pt idx="2">
                  <c:v>5.6343168598562468</c:v>
                </c:pt>
                <c:pt idx="3">
                  <c:v>5.7154003180518957</c:v>
                </c:pt>
                <c:pt idx="4">
                  <c:v>4.6364442553047942</c:v>
                </c:pt>
                <c:pt idx="5">
                  <c:v>4.6323959343010174E-2</c:v>
                </c:pt>
                <c:pt idx="6">
                  <c:v>9.3451501166228361</c:v>
                </c:pt>
                <c:pt idx="7">
                  <c:v>9.9119441897955642</c:v>
                </c:pt>
              </c:numCache>
            </c:numRef>
          </c:val>
          <c:extLst>
            <c:ext xmlns:c16="http://schemas.microsoft.com/office/drawing/2014/chart" uri="{C3380CC4-5D6E-409C-BE32-E72D297353CC}">
              <c16:uniqueId val="{00000002-953C-4F7B-9979-2B214285C9DE}"/>
            </c:ext>
          </c:extLst>
        </c:ser>
        <c:ser>
          <c:idx val="3"/>
          <c:order val="3"/>
          <c:tx>
            <c:v>Ramulator</c:v>
          </c:tx>
          <c:spPr>
            <a:solidFill>
              <a:schemeClr val="accent4"/>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Sheet1!$T$3:$T$10</c:f>
              <c:numCache>
                <c:formatCode>General</c:formatCode>
                <c:ptCount val="8"/>
                <c:pt idx="0">
                  <c:v>6.823510016874315</c:v>
                </c:pt>
                <c:pt idx="1">
                  <c:v>6.7470190401173369</c:v>
                </c:pt>
                <c:pt idx="2">
                  <c:v>5.7567094012476874</c:v>
                </c:pt>
                <c:pt idx="3">
                  <c:v>5.8339973267590599</c:v>
                </c:pt>
                <c:pt idx="4">
                  <c:v>4.558760177774924</c:v>
                </c:pt>
                <c:pt idx="5">
                  <c:v>4.665320032212486E-2</c:v>
                </c:pt>
                <c:pt idx="6">
                  <c:v>9.0758796254147018</c:v>
                </c:pt>
                <c:pt idx="7">
                  <c:v>8.7908486508526718</c:v>
                </c:pt>
              </c:numCache>
            </c:numRef>
          </c:val>
          <c:extLst>
            <c:ext xmlns:c16="http://schemas.microsoft.com/office/drawing/2014/chart" uri="{C3380CC4-5D6E-409C-BE32-E72D297353CC}">
              <c16:uniqueId val="{00000003-953C-4F7B-9979-2B214285C9DE}"/>
            </c:ext>
          </c:extLst>
        </c:ser>
        <c:dLbls>
          <c:showLegendKey val="0"/>
          <c:showVal val="0"/>
          <c:showCatName val="0"/>
          <c:showSerName val="0"/>
          <c:showPercent val="0"/>
          <c:showBubbleSize val="0"/>
        </c:dLbls>
        <c:gapWidth val="219"/>
        <c:overlap val="-27"/>
        <c:axId val="692320464"/>
        <c:axId val="692325040"/>
      </c:barChart>
      <c:catAx>
        <c:axId val="69232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5040"/>
        <c:crosses val="autoZero"/>
        <c:auto val="1"/>
        <c:lblAlgn val="ctr"/>
        <c:lblOffset val="100"/>
        <c:noMultiLvlLbl val="0"/>
      </c:catAx>
      <c:valAx>
        <c:axId val="69232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320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Sheet1!$D$54:$D$61</c:f>
              <c:numCache>
                <c:formatCode>General</c:formatCode>
                <c:ptCount val="8"/>
                <c:pt idx="0">
                  <c:v>0.2635930440993775</c:v>
                </c:pt>
                <c:pt idx="1">
                  <c:v>0.24108328463759596</c:v>
                </c:pt>
                <c:pt idx="2">
                  <c:v>1.9503173193835165E-2</c:v>
                </c:pt>
                <c:pt idx="3">
                  <c:v>3.8011246110437368E-3</c:v>
                </c:pt>
                <c:pt idx="4">
                  <c:v>3.3576559196395094E-2</c:v>
                </c:pt>
                <c:pt idx="5">
                  <c:v>0.13745073228630081</c:v>
                </c:pt>
                <c:pt idx="6">
                  <c:v>0.11772099840714925</c:v>
                </c:pt>
                <c:pt idx="7">
                  <c:v>3.132996016675884E-2</c:v>
                </c:pt>
              </c:numCache>
            </c:numRef>
          </c:val>
          <c:extLst>
            <c:ext xmlns:c16="http://schemas.microsoft.com/office/drawing/2014/chart" uri="{C3380CC4-5D6E-409C-BE32-E72D297353CC}">
              <c16:uniqueId val="{00000000-DDEF-43E2-8D48-08AF99FC407B}"/>
            </c:ext>
          </c:extLst>
        </c:ser>
        <c:ser>
          <c:idx val="1"/>
          <c:order val="1"/>
          <c:tx>
            <c:v>Gem5 AtomicSimpleCPU</c:v>
          </c:tx>
          <c:spPr>
            <a:solidFill>
              <a:schemeClr val="accent2"/>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Sheet1!$I$54:$I$61</c:f>
              <c:numCache>
                <c:formatCode>General</c:formatCode>
                <c:ptCount val="8"/>
                <c:pt idx="0">
                  <c:v>0.47496215125081104</c:v>
                </c:pt>
                <c:pt idx="1">
                  <c:v>0.46757405924739792</c:v>
                </c:pt>
                <c:pt idx="2">
                  <c:v>0.38546227949455775</c:v>
                </c:pt>
                <c:pt idx="3">
                  <c:v>0.37355786746548986</c:v>
                </c:pt>
                <c:pt idx="4">
                  <c:v>0.58423230382739777</c:v>
                </c:pt>
                <c:pt idx="5">
                  <c:v>0.89190897597977237</c:v>
                </c:pt>
                <c:pt idx="6">
                  <c:v>3.5997698983994346E-2</c:v>
                </c:pt>
                <c:pt idx="7">
                  <c:v>2.5785170564963086E-2</c:v>
                </c:pt>
              </c:numCache>
            </c:numRef>
          </c:val>
          <c:extLst>
            <c:ext xmlns:c16="http://schemas.microsoft.com/office/drawing/2014/chart" uri="{C3380CC4-5D6E-409C-BE32-E72D297353CC}">
              <c16:uniqueId val="{00000001-DDEF-43E2-8D48-08AF99FC407B}"/>
            </c:ext>
          </c:extLst>
        </c:ser>
        <c:ser>
          <c:idx val="2"/>
          <c:order val="2"/>
          <c:tx>
            <c:v>Ramulator</c:v>
          </c:tx>
          <c:spPr>
            <a:solidFill>
              <a:schemeClr val="accent3"/>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Sheet1!$N$54:$N$61</c:f>
              <c:numCache>
                <c:formatCode>General</c:formatCode>
                <c:ptCount val="8"/>
                <c:pt idx="0">
                  <c:v>0.4531624575151858</c:v>
                </c:pt>
                <c:pt idx="1">
                  <c:v>0.4280804127410589</c:v>
                </c:pt>
                <c:pt idx="2">
                  <c:v>0.41555825272557756</c:v>
                </c:pt>
                <c:pt idx="3">
                  <c:v>0.40205978251999358</c:v>
                </c:pt>
                <c:pt idx="4">
                  <c:v>0.55768833643793925</c:v>
                </c:pt>
                <c:pt idx="5">
                  <c:v>0.90535545103245874</c:v>
                </c:pt>
                <c:pt idx="6">
                  <c:v>6.3774392764292656E-2</c:v>
                </c:pt>
                <c:pt idx="7">
                  <c:v>0.13597423926210608</c:v>
                </c:pt>
              </c:numCache>
            </c:numRef>
          </c:val>
          <c:extLst>
            <c:ext xmlns:c16="http://schemas.microsoft.com/office/drawing/2014/chart" uri="{C3380CC4-5D6E-409C-BE32-E72D297353CC}">
              <c16:uniqueId val="{00000002-DDEF-43E2-8D48-08AF99FC407B}"/>
            </c:ext>
          </c:extLst>
        </c:ser>
        <c:dLbls>
          <c:showLegendKey val="0"/>
          <c:showVal val="0"/>
          <c:showCatName val="0"/>
          <c:showSerName val="0"/>
          <c:showPercent val="0"/>
          <c:showBubbleSize val="0"/>
        </c:dLbls>
        <c:gapWidth val="219"/>
        <c:overlap val="-27"/>
        <c:axId val="683018912"/>
        <c:axId val="683017664"/>
      </c:barChart>
      <c:catAx>
        <c:axId val="68301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3017664"/>
        <c:crosses val="autoZero"/>
        <c:auto val="1"/>
        <c:lblAlgn val="ctr"/>
        <c:lblOffset val="100"/>
        <c:noMultiLvlLbl val="0"/>
      </c:catAx>
      <c:valAx>
        <c:axId val="68301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3018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 CPU</c:v>
          </c:tx>
          <c:spPr>
            <a:solidFill>
              <a:schemeClr val="accent1"/>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Sheet1!$F$46:$F$53</c:f>
              <c:numCache>
                <c:formatCode>General</c:formatCode>
                <c:ptCount val="8"/>
                <c:pt idx="0">
                  <c:v>9.6732437502382336</c:v>
                </c:pt>
                <c:pt idx="1">
                  <c:v>9.7285181114577117</c:v>
                </c:pt>
                <c:pt idx="2">
                  <c:v>7.4011675324822894</c:v>
                </c:pt>
                <c:pt idx="3">
                  <c:v>7.5027367589127216</c:v>
                </c:pt>
                <c:pt idx="4">
                  <c:v>5.3074431137633908</c:v>
                </c:pt>
                <c:pt idx="5">
                  <c:v>6.6862513986569977E-2</c:v>
                </c:pt>
                <c:pt idx="6">
                  <c:v>3.2986083096838779</c:v>
                </c:pt>
                <c:pt idx="7">
                  <c:v>3.2318315099891013</c:v>
                </c:pt>
              </c:numCache>
            </c:numRef>
          </c:val>
          <c:extLst>
            <c:ext xmlns:c16="http://schemas.microsoft.com/office/drawing/2014/chart" uri="{C3380CC4-5D6E-409C-BE32-E72D297353CC}">
              <c16:uniqueId val="{00000000-28FC-4C5A-AD07-D9CFE84AFDD3}"/>
            </c:ext>
          </c:extLst>
        </c:ser>
        <c:ser>
          <c:idx val="1"/>
          <c:order val="1"/>
          <c:tx>
            <c:v>Camulator</c:v>
          </c:tx>
          <c:spPr>
            <a:solidFill>
              <a:schemeClr val="accent2"/>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Sheet1!$L$46:$L$53</c:f>
              <c:numCache>
                <c:formatCode>General</c:formatCode>
                <c:ptCount val="8"/>
                <c:pt idx="0">
                  <c:v>8.4275544246090135</c:v>
                </c:pt>
                <c:pt idx="1">
                  <c:v>8.4385300300029087</c:v>
                </c:pt>
                <c:pt idx="2">
                  <c:v>7.2077189399757176</c:v>
                </c:pt>
                <c:pt idx="3">
                  <c:v>7.2561183448087805</c:v>
                </c:pt>
                <c:pt idx="4">
                  <c:v>5.3520793239563247</c:v>
                </c:pt>
                <c:pt idx="5">
                  <c:v>6.4029286796408041E-2</c:v>
                </c:pt>
                <c:pt idx="6">
                  <c:v>2.961404077064778</c:v>
                </c:pt>
                <c:pt idx="7">
                  <c:v>2.9817397858646535</c:v>
                </c:pt>
              </c:numCache>
            </c:numRef>
          </c:val>
          <c:extLst>
            <c:ext xmlns:c16="http://schemas.microsoft.com/office/drawing/2014/chart" uri="{C3380CC4-5D6E-409C-BE32-E72D297353CC}">
              <c16:uniqueId val="{00000001-28FC-4C5A-AD07-D9CFE84AFDD3}"/>
            </c:ext>
          </c:extLst>
        </c:ser>
        <c:ser>
          <c:idx val="2"/>
          <c:order val="2"/>
          <c:tx>
            <c:v>Gem5 AtomicSimpleCPU</c:v>
          </c:tx>
          <c:spPr>
            <a:solidFill>
              <a:schemeClr val="accent3"/>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Sheet1!$R$46:$R$53</c:f>
              <c:numCache>
                <c:formatCode>General</c:formatCode>
                <c:ptCount val="8"/>
                <c:pt idx="0">
                  <c:v>7.5533561907372064</c:v>
                </c:pt>
                <c:pt idx="1">
                  <c:v>7.5774703123994174</c:v>
                </c:pt>
                <c:pt idx="2">
                  <c:v>5.8264690783324715</c:v>
                </c:pt>
                <c:pt idx="3">
                  <c:v>5.8926011413282682</c:v>
                </c:pt>
                <c:pt idx="4">
                  <c:v>4.324190838735599</c:v>
                </c:pt>
                <c:pt idx="5">
                  <c:v>5.9340481163080862E-2</c:v>
                </c:pt>
                <c:pt idx="6">
                  <c:v>2.2623321686196749</c:v>
                </c:pt>
                <c:pt idx="7">
                  <c:v>2.2808890191389977</c:v>
                </c:pt>
              </c:numCache>
            </c:numRef>
          </c:val>
          <c:extLst>
            <c:ext xmlns:c16="http://schemas.microsoft.com/office/drawing/2014/chart" uri="{C3380CC4-5D6E-409C-BE32-E72D297353CC}">
              <c16:uniqueId val="{00000002-28FC-4C5A-AD07-D9CFE84AFDD3}"/>
            </c:ext>
          </c:extLst>
        </c:ser>
        <c:ser>
          <c:idx val="3"/>
          <c:order val="3"/>
          <c:tx>
            <c:v>Ramulator</c:v>
          </c:tx>
          <c:spPr>
            <a:solidFill>
              <a:schemeClr val="accent4"/>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Sheet1!$V$3:$V$10</c:f>
              <c:numCache>
                <c:formatCode>General</c:formatCode>
                <c:ptCount val="8"/>
                <c:pt idx="0">
                  <c:v>5.70055226950387</c:v>
                </c:pt>
                <c:pt idx="1">
                  <c:v>5.7093190645625658</c:v>
                </c:pt>
                <c:pt idx="2">
                  <c:v>4.6059848992704477</c:v>
                </c:pt>
                <c:pt idx="3">
                  <c:v>4.6490331824040494</c:v>
                </c:pt>
                <c:pt idx="4">
                  <c:v>3.4425384389663511</c:v>
                </c:pt>
                <c:pt idx="5">
                  <c:v>4.1178120599903105E-2</c:v>
                </c:pt>
                <c:pt idx="6">
                  <c:v>2.2034650935760225</c:v>
                </c:pt>
                <c:pt idx="7">
                  <c:v>2.2100844033475204</c:v>
                </c:pt>
              </c:numCache>
            </c:numRef>
          </c:val>
          <c:extLst>
            <c:ext xmlns:c16="http://schemas.microsoft.com/office/drawing/2014/chart" uri="{C3380CC4-5D6E-409C-BE32-E72D297353CC}">
              <c16:uniqueId val="{00000003-28FC-4C5A-AD07-D9CFE84AFDD3}"/>
            </c:ext>
          </c:extLst>
        </c:ser>
        <c:dLbls>
          <c:showLegendKey val="0"/>
          <c:showVal val="0"/>
          <c:showCatName val="0"/>
          <c:showSerName val="0"/>
          <c:showPercent val="0"/>
          <c:showBubbleSize val="0"/>
        </c:dLbls>
        <c:gapWidth val="219"/>
        <c:overlap val="-27"/>
        <c:axId val="782457312"/>
        <c:axId val="782456480"/>
      </c:barChart>
      <c:catAx>
        <c:axId val="78245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2456480"/>
        <c:crosses val="autoZero"/>
        <c:auto val="1"/>
        <c:lblAlgn val="ctr"/>
        <c:lblOffset val="100"/>
        <c:noMultiLvlLbl val="0"/>
      </c:catAx>
      <c:valAx>
        <c:axId val="78245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245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Fake bc MSHR Hit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aha-compress</c:v>
                </c:pt>
                <c:pt idx="1">
                  <c:v>binart search</c:v>
                </c:pt>
                <c:pt idx="2">
                  <c:v>cubic</c:v>
                </c:pt>
              </c:strCache>
            </c:strRef>
          </c:cat>
          <c:val>
            <c:numRef>
              <c:f>Sheet1!$B$2:$B$5</c:f>
              <c:numCache>
                <c:formatCode>General</c:formatCode>
                <c:ptCount val="4"/>
                <c:pt idx="0">
                  <c:v>7274</c:v>
                </c:pt>
                <c:pt idx="1">
                  <c:v>7174</c:v>
                </c:pt>
                <c:pt idx="2">
                  <c:v>7968</c:v>
                </c:pt>
              </c:numCache>
            </c:numRef>
          </c:val>
          <c:extLst>
            <c:ext xmlns:c16="http://schemas.microsoft.com/office/drawing/2014/chart" uri="{C3380CC4-5D6E-409C-BE32-E72D297353CC}">
              <c16:uniqueId val="{00000000-83BD-4A0C-90A0-5A7C1CA7654F}"/>
            </c:ext>
          </c:extLst>
        </c:ser>
        <c:ser>
          <c:idx val="1"/>
          <c:order val="1"/>
          <c:tx>
            <c:strRef>
              <c:f>Sheet1!$C$1</c:f>
              <c:strCache>
                <c:ptCount val="1"/>
                <c:pt idx="0">
                  <c:v>Fake bc MSHR unavai</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aha-compress</c:v>
                </c:pt>
                <c:pt idx="1">
                  <c:v>binart search</c:v>
                </c:pt>
                <c:pt idx="2">
                  <c:v>cubic</c:v>
                </c:pt>
              </c:strCache>
            </c:strRef>
          </c:cat>
          <c:val>
            <c:numRef>
              <c:f>Sheet1!$C$2:$C$5</c:f>
              <c:numCache>
                <c:formatCode>General</c:formatCode>
                <c:ptCount val="4"/>
                <c:pt idx="0">
                  <c:v>726</c:v>
                </c:pt>
                <c:pt idx="1">
                  <c:v>729</c:v>
                </c:pt>
                <c:pt idx="2">
                  <c:v>726</c:v>
                </c:pt>
              </c:numCache>
            </c:numRef>
          </c:val>
          <c:extLst>
            <c:ext xmlns:c16="http://schemas.microsoft.com/office/drawing/2014/chart" uri="{C3380CC4-5D6E-409C-BE32-E72D297353CC}">
              <c16:uniqueId val="{00000001-83BD-4A0C-90A0-5A7C1CA7654F}"/>
            </c:ext>
          </c:extLst>
        </c:ser>
        <c:ser>
          <c:idx val="2"/>
          <c:order val="2"/>
          <c:tx>
            <c:strRef>
              <c:f>Sheet1!$D$1</c:f>
              <c:strCache>
                <c:ptCount val="1"/>
                <c:pt idx="0">
                  <c:v>Real bc MSHR hit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aha-compress</c:v>
                </c:pt>
                <c:pt idx="1">
                  <c:v>binart search</c:v>
                </c:pt>
                <c:pt idx="2">
                  <c:v>cubic</c:v>
                </c:pt>
              </c:strCache>
            </c:strRef>
          </c:cat>
          <c:val>
            <c:numRef>
              <c:f>Sheet1!$D$2:$D$5</c:f>
              <c:numCache>
                <c:formatCode>General</c:formatCode>
                <c:ptCount val="4"/>
                <c:pt idx="0">
                  <c:v>7211</c:v>
                </c:pt>
                <c:pt idx="1">
                  <c:v>7085</c:v>
                </c:pt>
                <c:pt idx="2">
                  <c:v>7937</c:v>
                </c:pt>
              </c:numCache>
            </c:numRef>
          </c:val>
          <c:extLst>
            <c:ext xmlns:c16="http://schemas.microsoft.com/office/drawing/2014/chart" uri="{C3380CC4-5D6E-409C-BE32-E72D297353CC}">
              <c16:uniqueId val="{00000002-83BD-4A0C-90A0-5A7C1CA7654F}"/>
            </c:ext>
          </c:extLst>
        </c:ser>
        <c:ser>
          <c:idx val="3"/>
          <c:order val="3"/>
          <c:tx>
            <c:strRef>
              <c:f>Sheet1!$E$1</c:f>
              <c:strCache>
                <c:ptCount val="1"/>
                <c:pt idx="0">
                  <c:v>Real bc MSHR unavai</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aha-compress</c:v>
                </c:pt>
                <c:pt idx="1">
                  <c:v>binart search</c:v>
                </c:pt>
                <c:pt idx="2">
                  <c:v>cubic</c:v>
                </c:pt>
              </c:strCache>
            </c:strRef>
          </c:cat>
          <c:val>
            <c:numRef>
              <c:f>Sheet1!$E$2:$E$5</c:f>
              <c:numCache>
                <c:formatCode>General</c:formatCode>
                <c:ptCount val="4"/>
                <c:pt idx="0">
                  <c:v>723</c:v>
                </c:pt>
                <c:pt idx="1">
                  <c:v>723</c:v>
                </c:pt>
                <c:pt idx="2">
                  <c:v>728</c:v>
                </c:pt>
              </c:numCache>
            </c:numRef>
          </c:val>
          <c:extLst>
            <c:ext xmlns:c16="http://schemas.microsoft.com/office/drawing/2014/chart" uri="{C3380CC4-5D6E-409C-BE32-E72D297353CC}">
              <c16:uniqueId val="{00000004-83BD-4A0C-90A0-5A7C1CA7654F}"/>
            </c:ext>
          </c:extLst>
        </c:ser>
        <c:dLbls>
          <c:dLblPos val="outEnd"/>
          <c:showLegendKey val="0"/>
          <c:showVal val="1"/>
          <c:showCatName val="0"/>
          <c:showSerName val="0"/>
          <c:showPercent val="0"/>
          <c:showBubbleSize val="0"/>
        </c:dLbls>
        <c:gapWidth val="219"/>
        <c:overlap val="-27"/>
        <c:axId val="1440325904"/>
        <c:axId val="1440321328"/>
      </c:barChart>
      <c:catAx>
        <c:axId val="144032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40321328"/>
        <c:crosses val="autoZero"/>
        <c:auto val="1"/>
        <c:lblAlgn val="ctr"/>
        <c:lblOffset val="100"/>
        <c:noMultiLvlLbl val="0"/>
      </c:catAx>
      <c:valAx>
        <c:axId val="144032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40325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Sheet1!$F$54:$F$61</c:f>
              <c:numCache>
                <c:formatCode>General</c:formatCode>
                <c:ptCount val="8"/>
                <c:pt idx="0">
                  <c:v>0.12877679481596244</c:v>
                </c:pt>
                <c:pt idx="1">
                  <c:v>0.13259862053764657</c:v>
                </c:pt>
                <c:pt idx="2">
                  <c:v>2.6137577842625978E-2</c:v>
                </c:pt>
                <c:pt idx="3">
                  <c:v>3.287046074367142E-2</c:v>
                </c:pt>
                <c:pt idx="4">
                  <c:v>8.4101156123901049E-3</c:v>
                </c:pt>
                <c:pt idx="5">
                  <c:v>4.2373925556119803E-2</c:v>
                </c:pt>
                <c:pt idx="6">
                  <c:v>0.10222621207530269</c:v>
                </c:pt>
                <c:pt idx="7">
                  <c:v>7.7383899300273604E-2</c:v>
                </c:pt>
              </c:numCache>
            </c:numRef>
          </c:val>
          <c:extLst>
            <c:ext xmlns:c16="http://schemas.microsoft.com/office/drawing/2014/chart" uri="{C3380CC4-5D6E-409C-BE32-E72D297353CC}">
              <c16:uniqueId val="{00000000-762F-4D96-9EA1-81DFC494402A}"/>
            </c:ext>
          </c:extLst>
        </c:ser>
        <c:ser>
          <c:idx val="1"/>
          <c:order val="1"/>
          <c:tx>
            <c:v>Gem5 AtomicSimpleCPU</c:v>
          </c:tx>
          <c:spPr>
            <a:solidFill>
              <a:schemeClr val="accent2"/>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Sheet1!$K$54:$K$61</c:f>
              <c:numCache>
                <c:formatCode>General</c:formatCode>
                <c:ptCount val="8"/>
                <c:pt idx="0">
                  <c:v>0.21914960629921254</c:v>
                </c:pt>
                <c:pt idx="1">
                  <c:v>0.22110744662385004</c:v>
                </c:pt>
                <c:pt idx="2">
                  <c:v>0.21276351970669111</c:v>
                </c:pt>
                <c:pt idx="3">
                  <c:v>0.21460643886668768</c:v>
                </c:pt>
                <c:pt idx="4">
                  <c:v>0.18525912646675347</c:v>
                </c:pt>
                <c:pt idx="5">
                  <c:v>0.11249999999999989</c:v>
                </c:pt>
                <c:pt idx="6">
                  <c:v>0.31415556009543749</c:v>
                </c:pt>
                <c:pt idx="7">
                  <c:v>0.29424259523149165</c:v>
                </c:pt>
              </c:numCache>
            </c:numRef>
          </c:val>
          <c:extLst>
            <c:ext xmlns:c16="http://schemas.microsoft.com/office/drawing/2014/chart" uri="{C3380CC4-5D6E-409C-BE32-E72D297353CC}">
              <c16:uniqueId val="{00000001-762F-4D96-9EA1-81DFC494402A}"/>
            </c:ext>
          </c:extLst>
        </c:ser>
        <c:ser>
          <c:idx val="2"/>
          <c:order val="2"/>
          <c:tx>
            <c:v>Ramulator</c:v>
          </c:tx>
          <c:spPr>
            <a:solidFill>
              <a:schemeClr val="accent3"/>
            </a:solidFill>
            <a:ln>
              <a:noFill/>
            </a:ln>
            <a:effectLst/>
          </c:spPr>
          <c:invertIfNegative val="0"/>
          <c:cat>
            <c:strRef>
              <c:f>Sheet1!$A$46:$A$53</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Sheet1!$P$54:$P$61</c:f>
              <c:numCache>
                <c:formatCode>General</c:formatCode>
                <c:ptCount val="8"/>
                <c:pt idx="0">
                  <c:v>0.41068865659841597</c:v>
                </c:pt>
                <c:pt idx="1">
                  <c:v>0.41313579322646837</c:v>
                </c:pt>
                <c:pt idx="2">
                  <c:v>0.37766779645837323</c:v>
                </c:pt>
                <c:pt idx="3">
                  <c:v>0.38035501820301421</c:v>
                </c:pt>
                <c:pt idx="4">
                  <c:v>0.35137534869868381</c:v>
                </c:pt>
                <c:pt idx="5">
                  <c:v>0.38413741654742217</c:v>
                </c:pt>
                <c:pt idx="6">
                  <c:v>0.33200159379117322</c:v>
                </c:pt>
                <c:pt idx="7">
                  <c:v>0.31615110610918778</c:v>
                </c:pt>
              </c:numCache>
            </c:numRef>
          </c:val>
          <c:extLst>
            <c:ext xmlns:c16="http://schemas.microsoft.com/office/drawing/2014/chart" uri="{C3380CC4-5D6E-409C-BE32-E72D297353CC}">
              <c16:uniqueId val="{00000002-762F-4D96-9EA1-81DFC494402A}"/>
            </c:ext>
          </c:extLst>
        </c:ser>
        <c:dLbls>
          <c:showLegendKey val="0"/>
          <c:showVal val="0"/>
          <c:showCatName val="0"/>
          <c:showSerName val="0"/>
          <c:showPercent val="0"/>
          <c:showBubbleSize val="0"/>
        </c:dLbls>
        <c:gapWidth val="219"/>
        <c:overlap val="-27"/>
        <c:axId val="784037920"/>
        <c:axId val="784038752"/>
      </c:barChart>
      <c:catAx>
        <c:axId val="78403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4038752"/>
        <c:crosses val="autoZero"/>
        <c:auto val="1"/>
        <c:lblAlgn val="ctr"/>
        <c:lblOffset val="100"/>
        <c:noMultiLvlLbl val="0"/>
      </c:catAx>
      <c:valAx>
        <c:axId val="78403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403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L1 D Cache MPKI</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Gem5 O3</c:v>
                </c:pt>
              </c:strCache>
            </c:strRef>
          </c:tx>
          <c:spPr>
            <a:solidFill>
              <a:schemeClr val="accent1"/>
            </a:solidFill>
            <a:ln>
              <a:noFill/>
            </a:ln>
            <a:effectLst/>
          </c:spPr>
          <c:invertIfNegative val="0"/>
          <c:cat>
            <c:strRef>
              <c:f>Sheet1!$A$2:$A$3</c:f>
              <c:strCache>
                <c:ptCount val="2"/>
                <c:pt idx="0">
                  <c:v>core #0</c:v>
                </c:pt>
                <c:pt idx="1">
                  <c:v>core #1</c:v>
                </c:pt>
              </c:strCache>
            </c:strRef>
          </c:cat>
          <c:val>
            <c:numRef>
              <c:f>Sheet1!$B$2:$B$3</c:f>
              <c:numCache>
                <c:formatCode>General</c:formatCode>
                <c:ptCount val="2"/>
                <c:pt idx="0">
                  <c:v>5.6321570477998986</c:v>
                </c:pt>
                <c:pt idx="1">
                  <c:v>5.1411053848094541</c:v>
                </c:pt>
              </c:numCache>
            </c:numRef>
          </c:val>
          <c:extLst>
            <c:ext xmlns:c16="http://schemas.microsoft.com/office/drawing/2014/chart" uri="{C3380CC4-5D6E-409C-BE32-E72D297353CC}">
              <c16:uniqueId val="{00000000-EAC3-415B-BD7B-BF45A75E59B7}"/>
            </c:ext>
          </c:extLst>
        </c:ser>
        <c:ser>
          <c:idx val="1"/>
          <c:order val="1"/>
          <c:tx>
            <c:strRef>
              <c:f>Sheet1!$C$1</c:f>
              <c:strCache>
                <c:ptCount val="1"/>
                <c:pt idx="0">
                  <c:v>Camulator</c:v>
                </c:pt>
              </c:strCache>
            </c:strRef>
          </c:tx>
          <c:spPr>
            <a:solidFill>
              <a:schemeClr val="accent2"/>
            </a:solidFill>
            <a:ln>
              <a:noFill/>
            </a:ln>
            <a:effectLst/>
          </c:spPr>
          <c:invertIfNegative val="0"/>
          <c:cat>
            <c:strRef>
              <c:f>Sheet1!$A$2:$A$3</c:f>
              <c:strCache>
                <c:ptCount val="2"/>
                <c:pt idx="0">
                  <c:v>core #0</c:v>
                </c:pt>
                <c:pt idx="1">
                  <c:v>core #1</c:v>
                </c:pt>
              </c:strCache>
            </c:strRef>
          </c:cat>
          <c:val>
            <c:numRef>
              <c:f>Sheet1!$C$2:$C$3</c:f>
              <c:numCache>
                <c:formatCode>General</c:formatCode>
                <c:ptCount val="2"/>
                <c:pt idx="0">
                  <c:v>6.8519378264099577</c:v>
                </c:pt>
                <c:pt idx="1">
                  <c:v>7.0235288103829339</c:v>
                </c:pt>
              </c:numCache>
            </c:numRef>
          </c:val>
          <c:extLst>
            <c:ext xmlns:c16="http://schemas.microsoft.com/office/drawing/2014/chart" uri="{C3380CC4-5D6E-409C-BE32-E72D297353CC}">
              <c16:uniqueId val="{00000001-EAC3-415B-BD7B-BF45A75E59B7}"/>
            </c:ext>
          </c:extLst>
        </c:ser>
        <c:ser>
          <c:idx val="2"/>
          <c:order val="2"/>
          <c:tx>
            <c:strRef>
              <c:f>Sheet1!$D$1</c:f>
              <c:strCache>
                <c:ptCount val="1"/>
                <c:pt idx="0">
                  <c:v>Gem5 AtomicSimple</c:v>
                </c:pt>
              </c:strCache>
            </c:strRef>
          </c:tx>
          <c:spPr>
            <a:solidFill>
              <a:schemeClr val="accent3"/>
            </a:solidFill>
            <a:ln>
              <a:noFill/>
            </a:ln>
            <a:effectLst/>
          </c:spPr>
          <c:invertIfNegative val="0"/>
          <c:cat>
            <c:strRef>
              <c:f>Sheet1!$A$2:$A$3</c:f>
              <c:strCache>
                <c:ptCount val="2"/>
                <c:pt idx="0">
                  <c:v>core #0</c:v>
                </c:pt>
                <c:pt idx="1">
                  <c:v>core #1</c:v>
                </c:pt>
              </c:strCache>
            </c:strRef>
          </c:cat>
          <c:val>
            <c:numRef>
              <c:f>Sheet1!$D$2:$D$3</c:f>
              <c:numCache>
                <c:formatCode>General</c:formatCode>
                <c:ptCount val="2"/>
                <c:pt idx="0">
                  <c:v>6.6970949626475855</c:v>
                </c:pt>
                <c:pt idx="1">
                  <c:v>7.3004301508910618</c:v>
                </c:pt>
              </c:numCache>
            </c:numRef>
          </c:val>
          <c:extLst>
            <c:ext xmlns:c16="http://schemas.microsoft.com/office/drawing/2014/chart" uri="{C3380CC4-5D6E-409C-BE32-E72D297353CC}">
              <c16:uniqueId val="{00000002-EAC3-415B-BD7B-BF45A75E59B7}"/>
            </c:ext>
          </c:extLst>
        </c:ser>
        <c:dLbls>
          <c:showLegendKey val="0"/>
          <c:showVal val="0"/>
          <c:showCatName val="0"/>
          <c:showSerName val="0"/>
          <c:showPercent val="0"/>
          <c:showBubbleSize val="0"/>
        </c:dLbls>
        <c:gapWidth val="219"/>
        <c:overlap val="-27"/>
        <c:axId val="363416879"/>
        <c:axId val="363428943"/>
      </c:barChart>
      <c:catAx>
        <c:axId val="363416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3428943"/>
        <c:crosses val="autoZero"/>
        <c:auto val="1"/>
        <c:lblAlgn val="ctr"/>
        <c:lblOffset val="100"/>
        <c:noMultiLvlLbl val="0"/>
      </c:catAx>
      <c:valAx>
        <c:axId val="363428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3416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L1 I Cache MPKI</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Gem5 O3</c:v>
                </c:pt>
              </c:strCache>
            </c:strRef>
          </c:tx>
          <c:spPr>
            <a:solidFill>
              <a:schemeClr val="accent1"/>
            </a:solidFill>
            <a:ln>
              <a:noFill/>
            </a:ln>
            <a:effectLst/>
          </c:spPr>
          <c:invertIfNegative val="0"/>
          <c:cat>
            <c:strRef>
              <c:f>Sheet1!$A$2:$A$3</c:f>
              <c:strCache>
                <c:ptCount val="2"/>
                <c:pt idx="0">
                  <c:v>core #0</c:v>
                </c:pt>
                <c:pt idx="1">
                  <c:v>core #1</c:v>
                </c:pt>
              </c:strCache>
            </c:strRef>
          </c:cat>
          <c:val>
            <c:numRef>
              <c:f>Sheet1!$B$2:$B$3</c:f>
              <c:numCache>
                <c:formatCode>General</c:formatCode>
                <c:ptCount val="2"/>
                <c:pt idx="0">
                  <c:v>0.18441906280828352</c:v>
                </c:pt>
                <c:pt idx="1">
                  <c:v>1.6070781902796257E-2</c:v>
                </c:pt>
              </c:numCache>
            </c:numRef>
          </c:val>
          <c:extLst>
            <c:ext xmlns:c16="http://schemas.microsoft.com/office/drawing/2014/chart" uri="{C3380CC4-5D6E-409C-BE32-E72D297353CC}">
              <c16:uniqueId val="{00000000-1826-4649-A67C-C6164F14E9DA}"/>
            </c:ext>
          </c:extLst>
        </c:ser>
        <c:ser>
          <c:idx val="1"/>
          <c:order val="1"/>
          <c:tx>
            <c:strRef>
              <c:f>Sheet1!$C$1</c:f>
              <c:strCache>
                <c:ptCount val="1"/>
                <c:pt idx="0">
                  <c:v>Camulator</c:v>
                </c:pt>
              </c:strCache>
            </c:strRef>
          </c:tx>
          <c:spPr>
            <a:solidFill>
              <a:schemeClr val="accent2"/>
            </a:solidFill>
            <a:ln>
              <a:noFill/>
            </a:ln>
            <a:effectLst/>
          </c:spPr>
          <c:invertIfNegative val="0"/>
          <c:cat>
            <c:strRef>
              <c:f>Sheet1!$A$2:$A$3</c:f>
              <c:strCache>
                <c:ptCount val="2"/>
                <c:pt idx="0">
                  <c:v>core #0</c:v>
                </c:pt>
                <c:pt idx="1">
                  <c:v>core #1</c:v>
                </c:pt>
              </c:strCache>
            </c:strRef>
          </c:cat>
          <c:val>
            <c:numRef>
              <c:f>Sheet1!$C$2:$C$3</c:f>
              <c:numCache>
                <c:formatCode>General</c:formatCode>
                <c:ptCount val="2"/>
                <c:pt idx="0">
                  <c:v>0.2078001604747638</c:v>
                </c:pt>
                <c:pt idx="1">
                  <c:v>5.7017330596857686E-2</c:v>
                </c:pt>
              </c:numCache>
            </c:numRef>
          </c:val>
          <c:extLst>
            <c:ext xmlns:c16="http://schemas.microsoft.com/office/drawing/2014/chart" uri="{C3380CC4-5D6E-409C-BE32-E72D297353CC}">
              <c16:uniqueId val="{00000001-1826-4649-A67C-C6164F14E9DA}"/>
            </c:ext>
          </c:extLst>
        </c:ser>
        <c:ser>
          <c:idx val="2"/>
          <c:order val="2"/>
          <c:tx>
            <c:strRef>
              <c:f>Sheet1!$D$1</c:f>
              <c:strCache>
                <c:ptCount val="1"/>
                <c:pt idx="0">
                  <c:v>Gem5 AtomicSimple</c:v>
                </c:pt>
              </c:strCache>
            </c:strRef>
          </c:tx>
          <c:spPr>
            <a:solidFill>
              <a:schemeClr val="accent3"/>
            </a:solidFill>
            <a:ln>
              <a:noFill/>
            </a:ln>
            <a:effectLst/>
          </c:spPr>
          <c:invertIfNegative val="0"/>
          <c:cat>
            <c:strRef>
              <c:f>Sheet1!$A$2:$A$3</c:f>
              <c:strCache>
                <c:ptCount val="2"/>
                <c:pt idx="0">
                  <c:v>core #0</c:v>
                </c:pt>
                <c:pt idx="1">
                  <c:v>core #1</c:v>
                </c:pt>
              </c:strCache>
            </c:strRef>
          </c:cat>
          <c:val>
            <c:numRef>
              <c:f>Sheet1!$D$2:$D$3</c:f>
              <c:numCache>
                <c:formatCode>General</c:formatCode>
                <c:ptCount val="2"/>
                <c:pt idx="0">
                  <c:v>0.13789218121163313</c:v>
                </c:pt>
                <c:pt idx="1">
                  <c:v>1.2806830907002626E-2</c:v>
                </c:pt>
              </c:numCache>
            </c:numRef>
          </c:val>
          <c:extLst>
            <c:ext xmlns:c16="http://schemas.microsoft.com/office/drawing/2014/chart" uri="{C3380CC4-5D6E-409C-BE32-E72D297353CC}">
              <c16:uniqueId val="{00000002-1826-4649-A67C-C6164F14E9DA}"/>
            </c:ext>
          </c:extLst>
        </c:ser>
        <c:dLbls>
          <c:showLegendKey val="0"/>
          <c:showVal val="0"/>
          <c:showCatName val="0"/>
          <c:showSerName val="0"/>
          <c:showPercent val="0"/>
          <c:showBubbleSize val="0"/>
        </c:dLbls>
        <c:gapWidth val="219"/>
        <c:overlap val="-27"/>
        <c:axId val="367854495"/>
        <c:axId val="367876959"/>
      </c:barChart>
      <c:catAx>
        <c:axId val="367854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876959"/>
        <c:crosses val="autoZero"/>
        <c:auto val="1"/>
        <c:lblAlgn val="ctr"/>
        <c:lblOffset val="100"/>
        <c:noMultiLvlLbl val="0"/>
      </c:catAx>
      <c:valAx>
        <c:axId val="36787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854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Lit>
              <c:ptCount val="1"/>
              <c:pt idx="0">
                <c:v>imagick_s</c:v>
              </c:pt>
            </c:strLit>
          </c:cat>
          <c:val>
            <c:numRef>
              <c:f>Sheet1!$U$68</c:f>
              <c:numCache>
                <c:formatCode>General</c:formatCode>
                <c:ptCount val="1"/>
                <c:pt idx="0">
                  <c:v>0.17840096083347468</c:v>
                </c:pt>
              </c:numCache>
            </c:numRef>
          </c:val>
          <c:extLst>
            <c:ext xmlns:c16="http://schemas.microsoft.com/office/drawing/2014/chart" uri="{C3380CC4-5D6E-409C-BE32-E72D297353CC}">
              <c16:uniqueId val="{00000000-A0BF-42B8-B237-F90F5D3F52F2}"/>
            </c:ext>
          </c:extLst>
        </c:ser>
        <c:ser>
          <c:idx val="1"/>
          <c:order val="1"/>
          <c:tx>
            <c:v>Gem5 AtomicSImpleCPU</c:v>
          </c:tx>
          <c:spPr>
            <a:solidFill>
              <a:schemeClr val="accent2"/>
            </a:solidFill>
            <a:ln>
              <a:noFill/>
            </a:ln>
            <a:effectLst/>
          </c:spPr>
          <c:invertIfNegative val="0"/>
          <c:cat>
            <c:strLit>
              <c:ptCount val="1"/>
              <c:pt idx="0">
                <c:v>imagick_s</c:v>
              </c:pt>
            </c:strLit>
          </c:cat>
          <c:val>
            <c:numRef>
              <c:f>Sheet1!$W$68</c:f>
              <c:numCache>
                <c:formatCode>General</c:formatCode>
                <c:ptCount val="1"/>
                <c:pt idx="0">
                  <c:v>0.2302946726386185</c:v>
                </c:pt>
              </c:numCache>
            </c:numRef>
          </c:val>
          <c:extLst>
            <c:ext xmlns:c16="http://schemas.microsoft.com/office/drawing/2014/chart" uri="{C3380CC4-5D6E-409C-BE32-E72D297353CC}">
              <c16:uniqueId val="{00000001-A0BF-42B8-B237-F90F5D3F52F2}"/>
            </c:ext>
          </c:extLst>
        </c:ser>
        <c:dLbls>
          <c:showLegendKey val="0"/>
          <c:showVal val="0"/>
          <c:showCatName val="0"/>
          <c:showSerName val="0"/>
          <c:showPercent val="0"/>
          <c:showBubbleSize val="0"/>
        </c:dLbls>
        <c:gapWidth val="219"/>
        <c:overlap val="-27"/>
        <c:axId val="1246513759"/>
        <c:axId val="1246498367"/>
      </c:barChart>
      <c:catAx>
        <c:axId val="1246513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46498367"/>
        <c:crosses val="autoZero"/>
        <c:auto val="1"/>
        <c:lblAlgn val="ctr"/>
        <c:lblOffset val="100"/>
        <c:noMultiLvlLbl val="0"/>
      </c:catAx>
      <c:valAx>
        <c:axId val="1246498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46513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Shared</a:t>
            </a:r>
            <a:r>
              <a:rPr lang="en-US" altLang="zh-CN" baseline="0"/>
              <a:t> Cache MPKI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 CPU</c:v>
          </c:tx>
          <c:spPr>
            <a:solidFill>
              <a:schemeClr val="accent1"/>
            </a:solidFill>
            <a:ln>
              <a:noFill/>
            </a:ln>
            <a:effectLst/>
          </c:spPr>
          <c:invertIfNegative val="0"/>
          <c:cat>
            <c:strLit>
              <c:ptCount val="1"/>
              <c:pt idx="0">
                <c:v>imagick_s</c:v>
              </c:pt>
            </c:strLit>
          </c:cat>
          <c:val>
            <c:numRef>
              <c:f>Sheet1!$H$66</c:f>
              <c:numCache>
                <c:formatCode>General</c:formatCode>
                <c:ptCount val="1"/>
                <c:pt idx="0">
                  <c:v>2.3116234458531877</c:v>
                </c:pt>
              </c:numCache>
            </c:numRef>
          </c:val>
          <c:extLst>
            <c:ext xmlns:c16="http://schemas.microsoft.com/office/drawing/2014/chart" uri="{C3380CC4-5D6E-409C-BE32-E72D297353CC}">
              <c16:uniqueId val="{00000000-CFFE-4C52-BABB-375840D37BDB}"/>
            </c:ext>
          </c:extLst>
        </c:ser>
        <c:ser>
          <c:idx val="1"/>
          <c:order val="1"/>
          <c:tx>
            <c:v>Camulator</c:v>
          </c:tx>
          <c:spPr>
            <a:solidFill>
              <a:schemeClr val="accent2"/>
            </a:solidFill>
            <a:ln>
              <a:noFill/>
            </a:ln>
            <a:effectLst/>
          </c:spPr>
          <c:invertIfNegative val="0"/>
          <c:cat>
            <c:strLit>
              <c:ptCount val="1"/>
              <c:pt idx="0">
                <c:v>imagick_s</c:v>
              </c:pt>
            </c:strLit>
          </c:cat>
          <c:val>
            <c:numRef>
              <c:f>Sheet1!$P$66</c:f>
              <c:numCache>
                <c:formatCode>General</c:formatCode>
                <c:ptCount val="1"/>
                <c:pt idx="0">
                  <c:v>1.8992276020277914</c:v>
                </c:pt>
              </c:numCache>
            </c:numRef>
          </c:val>
          <c:extLst>
            <c:ext xmlns:c16="http://schemas.microsoft.com/office/drawing/2014/chart" uri="{C3380CC4-5D6E-409C-BE32-E72D297353CC}">
              <c16:uniqueId val="{00000001-CFFE-4C52-BABB-375840D37BDB}"/>
            </c:ext>
          </c:extLst>
        </c:ser>
        <c:ser>
          <c:idx val="2"/>
          <c:order val="2"/>
          <c:tx>
            <c:v>Gem5 AtomicSimpleCPU</c:v>
          </c:tx>
          <c:spPr>
            <a:solidFill>
              <a:schemeClr val="accent3"/>
            </a:solidFill>
            <a:ln>
              <a:noFill/>
            </a:ln>
            <a:effectLst/>
          </c:spPr>
          <c:invertIfNegative val="0"/>
          <c:cat>
            <c:strLit>
              <c:ptCount val="1"/>
              <c:pt idx="0">
                <c:v>imagick_s</c:v>
              </c:pt>
            </c:strLit>
          </c:cat>
          <c:val>
            <c:numRef>
              <c:f>Sheet1!$X$66</c:f>
              <c:numCache>
                <c:formatCode>General</c:formatCode>
                <c:ptCount val="1"/>
                <c:pt idx="0">
                  <c:v>2.8439780105797028</c:v>
                </c:pt>
              </c:numCache>
            </c:numRef>
          </c:val>
          <c:extLst>
            <c:ext xmlns:c16="http://schemas.microsoft.com/office/drawing/2014/chart" uri="{C3380CC4-5D6E-409C-BE32-E72D297353CC}">
              <c16:uniqueId val="{00000002-CFFE-4C52-BABB-375840D37BDB}"/>
            </c:ext>
          </c:extLst>
        </c:ser>
        <c:dLbls>
          <c:showLegendKey val="0"/>
          <c:showVal val="0"/>
          <c:showCatName val="0"/>
          <c:showSerName val="0"/>
          <c:showPercent val="0"/>
          <c:showBubbleSize val="0"/>
        </c:dLbls>
        <c:gapWidth val="219"/>
        <c:overlap val="-27"/>
        <c:axId val="1320042143"/>
        <c:axId val="1320038399"/>
      </c:barChart>
      <c:catAx>
        <c:axId val="132004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20038399"/>
        <c:crosses val="autoZero"/>
        <c:auto val="1"/>
        <c:lblAlgn val="ctr"/>
        <c:lblOffset val="100"/>
        <c:noMultiLvlLbl val="0"/>
      </c:catAx>
      <c:valAx>
        <c:axId val="1320038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2004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Multicore Shared</a:t>
            </a:r>
            <a:r>
              <a:rPr lang="en-US" altLang="zh-CN" baseline="0"/>
              <a:t>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v>
          </c:tx>
          <c:spPr>
            <a:solidFill>
              <a:schemeClr val="accent1"/>
            </a:solidFill>
            <a:ln>
              <a:noFill/>
            </a:ln>
            <a:effectLst/>
          </c:spPr>
          <c:invertIfNegative val="0"/>
          <c:cat>
            <c:strRef>
              <c:f>Sheet1!$A$71:$A$76</c:f>
              <c:strCache>
                <c:ptCount val="6"/>
                <c:pt idx="0">
                  <c:v>lavaMD</c:v>
                </c:pt>
                <c:pt idx="1">
                  <c:v>lud</c:v>
                </c:pt>
                <c:pt idx="2">
                  <c:v>srad_v1</c:v>
                </c:pt>
                <c:pt idx="3">
                  <c:v>srad_v2</c:v>
                </c:pt>
                <c:pt idx="4">
                  <c:v>blackscholes</c:v>
                </c:pt>
                <c:pt idx="5">
                  <c:v>fluidanimate</c:v>
                </c:pt>
              </c:strCache>
            </c:strRef>
          </c:cat>
          <c:val>
            <c:numRef>
              <c:f>Sheet1!$D$71:$D$76</c:f>
              <c:numCache>
                <c:formatCode>General</c:formatCode>
                <c:ptCount val="6"/>
                <c:pt idx="0">
                  <c:v>9.7383675389510455E-2</c:v>
                </c:pt>
                <c:pt idx="1">
                  <c:v>0.10670050324475977</c:v>
                </c:pt>
                <c:pt idx="2">
                  <c:v>5.9427709680848553</c:v>
                </c:pt>
                <c:pt idx="3">
                  <c:v>5.6152477178634097</c:v>
                </c:pt>
                <c:pt idx="4">
                  <c:v>5.5253821931409117</c:v>
                </c:pt>
                <c:pt idx="5">
                  <c:v>2.6108243312310457</c:v>
                </c:pt>
              </c:numCache>
            </c:numRef>
          </c:val>
          <c:extLst>
            <c:ext xmlns:c16="http://schemas.microsoft.com/office/drawing/2014/chart" uri="{C3380CC4-5D6E-409C-BE32-E72D297353CC}">
              <c16:uniqueId val="{00000000-DA83-469C-8035-9BA0E1F637AA}"/>
            </c:ext>
          </c:extLst>
        </c:ser>
        <c:ser>
          <c:idx val="1"/>
          <c:order val="1"/>
          <c:tx>
            <c:v>Camulator</c:v>
          </c:tx>
          <c:spPr>
            <a:solidFill>
              <a:schemeClr val="accent2"/>
            </a:solidFill>
            <a:ln>
              <a:noFill/>
            </a:ln>
            <a:effectLst/>
          </c:spPr>
          <c:invertIfNegative val="0"/>
          <c:cat>
            <c:strRef>
              <c:f>Sheet1!$A$71:$A$76</c:f>
              <c:strCache>
                <c:ptCount val="6"/>
                <c:pt idx="0">
                  <c:v>lavaMD</c:v>
                </c:pt>
                <c:pt idx="1">
                  <c:v>lud</c:v>
                </c:pt>
                <c:pt idx="2">
                  <c:v>srad_v1</c:v>
                </c:pt>
                <c:pt idx="3">
                  <c:v>srad_v2</c:v>
                </c:pt>
                <c:pt idx="4">
                  <c:v>blackscholes</c:v>
                </c:pt>
                <c:pt idx="5">
                  <c:v>fluidanimate</c:v>
                </c:pt>
              </c:strCache>
            </c:strRef>
          </c:cat>
          <c:val>
            <c:numRef>
              <c:f>Sheet1!$H$71:$H$76</c:f>
              <c:numCache>
                <c:formatCode>General</c:formatCode>
                <c:ptCount val="6"/>
                <c:pt idx="0">
                  <c:v>0.10409726440504537</c:v>
                </c:pt>
                <c:pt idx="1">
                  <c:v>0.14761109020619578</c:v>
                </c:pt>
                <c:pt idx="2">
                  <c:v>6.3601859552814952</c:v>
                </c:pt>
                <c:pt idx="3">
                  <c:v>5.8472557185067311</c:v>
                </c:pt>
                <c:pt idx="4">
                  <c:v>5.2082966758398381</c:v>
                </c:pt>
                <c:pt idx="5">
                  <c:v>2.7436559199119408</c:v>
                </c:pt>
              </c:numCache>
            </c:numRef>
          </c:val>
          <c:extLst>
            <c:ext xmlns:c16="http://schemas.microsoft.com/office/drawing/2014/chart" uri="{C3380CC4-5D6E-409C-BE32-E72D297353CC}">
              <c16:uniqueId val="{00000001-DA83-469C-8035-9BA0E1F637AA}"/>
            </c:ext>
          </c:extLst>
        </c:ser>
        <c:ser>
          <c:idx val="2"/>
          <c:order val="2"/>
          <c:tx>
            <c:v>Gem5 AtomicSimpleCPU</c:v>
          </c:tx>
          <c:spPr>
            <a:solidFill>
              <a:schemeClr val="accent3"/>
            </a:solidFill>
            <a:ln>
              <a:noFill/>
            </a:ln>
            <a:effectLst/>
          </c:spPr>
          <c:invertIfNegative val="0"/>
          <c:cat>
            <c:strRef>
              <c:f>Sheet1!$A$71:$A$76</c:f>
              <c:strCache>
                <c:ptCount val="6"/>
                <c:pt idx="0">
                  <c:v>lavaMD</c:v>
                </c:pt>
                <c:pt idx="1">
                  <c:v>lud</c:v>
                </c:pt>
                <c:pt idx="2">
                  <c:v>srad_v1</c:v>
                </c:pt>
                <c:pt idx="3">
                  <c:v>srad_v2</c:v>
                </c:pt>
                <c:pt idx="4">
                  <c:v>blackscholes</c:v>
                </c:pt>
                <c:pt idx="5">
                  <c:v>fluidanimate</c:v>
                </c:pt>
              </c:strCache>
            </c:strRef>
          </c:cat>
          <c:val>
            <c:numRef>
              <c:f>Sheet1!$L$71:$L$76</c:f>
              <c:numCache>
                <c:formatCode>General</c:formatCode>
                <c:ptCount val="6"/>
                <c:pt idx="0">
                  <c:v>9.0493915367866704E-2</c:v>
                </c:pt>
                <c:pt idx="1">
                  <c:v>0.10079261192631057</c:v>
                </c:pt>
                <c:pt idx="2">
                  <c:v>6.2870242445603202</c:v>
                </c:pt>
                <c:pt idx="3">
                  <c:v>5.6139743750135329</c:v>
                </c:pt>
                <c:pt idx="4">
                  <c:v>5.0676896393900703</c:v>
                </c:pt>
                <c:pt idx="5">
                  <c:v>2.5524891247332779</c:v>
                </c:pt>
              </c:numCache>
            </c:numRef>
          </c:val>
          <c:extLst>
            <c:ext xmlns:c16="http://schemas.microsoft.com/office/drawing/2014/chart" uri="{C3380CC4-5D6E-409C-BE32-E72D297353CC}">
              <c16:uniqueId val="{00000002-DA83-469C-8035-9BA0E1F637AA}"/>
            </c:ext>
          </c:extLst>
        </c:ser>
        <c:dLbls>
          <c:showLegendKey val="0"/>
          <c:showVal val="0"/>
          <c:showCatName val="0"/>
          <c:showSerName val="0"/>
          <c:showPercent val="0"/>
          <c:showBubbleSize val="0"/>
        </c:dLbls>
        <c:gapWidth val="219"/>
        <c:overlap val="-27"/>
        <c:axId val="2137686400"/>
        <c:axId val="2137688064"/>
      </c:barChart>
      <c:catAx>
        <c:axId val="213768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37688064"/>
        <c:crosses val="autoZero"/>
        <c:auto val="1"/>
        <c:lblAlgn val="ctr"/>
        <c:lblOffset val="100"/>
        <c:noMultiLvlLbl val="0"/>
      </c:catAx>
      <c:valAx>
        <c:axId val="2137688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3768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Sheet1!$A$71:$A$76</c:f>
              <c:strCache>
                <c:ptCount val="6"/>
                <c:pt idx="0">
                  <c:v>lavaMD</c:v>
                </c:pt>
                <c:pt idx="1">
                  <c:v>lud</c:v>
                </c:pt>
                <c:pt idx="2">
                  <c:v>srad_v1</c:v>
                </c:pt>
                <c:pt idx="3">
                  <c:v>srad_v2</c:v>
                </c:pt>
                <c:pt idx="4">
                  <c:v>blackscholes</c:v>
                </c:pt>
                <c:pt idx="5">
                  <c:v>fluidanimate</c:v>
                </c:pt>
              </c:strCache>
            </c:strRef>
          </c:cat>
          <c:val>
            <c:numRef>
              <c:f>Sheet1!$F$78:$F$83</c:f>
              <c:numCache>
                <c:formatCode>General</c:formatCode>
                <c:ptCount val="6"/>
                <c:pt idx="0">
                  <c:v>6.8939573174684854E-2</c:v>
                </c:pt>
                <c:pt idx="1">
                  <c:v>0.383415126614646</c:v>
                </c:pt>
                <c:pt idx="2">
                  <c:v>7.0239117313847618E-2</c:v>
                </c:pt>
                <c:pt idx="3">
                  <c:v>4.1317500545033831E-2</c:v>
                </c:pt>
                <c:pt idx="4">
                  <c:v>5.7387074091398892E-2</c:v>
                </c:pt>
                <c:pt idx="5">
                  <c:v>5.0877260140387473E-2</c:v>
                </c:pt>
              </c:numCache>
            </c:numRef>
          </c:val>
          <c:extLst>
            <c:ext xmlns:c16="http://schemas.microsoft.com/office/drawing/2014/chart" uri="{C3380CC4-5D6E-409C-BE32-E72D297353CC}">
              <c16:uniqueId val="{00000000-1425-4C71-BAB0-2FBA67E0679D}"/>
            </c:ext>
          </c:extLst>
        </c:ser>
        <c:ser>
          <c:idx val="1"/>
          <c:order val="1"/>
          <c:tx>
            <c:v>Gem5 AtomicSimpleCPU</c:v>
          </c:tx>
          <c:spPr>
            <a:solidFill>
              <a:schemeClr val="accent2"/>
            </a:solidFill>
            <a:ln>
              <a:noFill/>
            </a:ln>
            <a:effectLst/>
          </c:spPr>
          <c:invertIfNegative val="0"/>
          <c:cat>
            <c:strRef>
              <c:f>Sheet1!$A$71:$A$76</c:f>
              <c:strCache>
                <c:ptCount val="6"/>
                <c:pt idx="0">
                  <c:v>lavaMD</c:v>
                </c:pt>
                <c:pt idx="1">
                  <c:v>lud</c:v>
                </c:pt>
                <c:pt idx="2">
                  <c:v>srad_v1</c:v>
                </c:pt>
                <c:pt idx="3">
                  <c:v>srad_v2</c:v>
                </c:pt>
                <c:pt idx="4">
                  <c:v>blackscholes</c:v>
                </c:pt>
                <c:pt idx="5">
                  <c:v>fluidanimate</c:v>
                </c:pt>
              </c:strCache>
            </c:strRef>
          </c:cat>
          <c:val>
            <c:numRef>
              <c:f>Sheet1!$H$78:$H$83</c:f>
              <c:numCache>
                <c:formatCode>General</c:formatCode>
                <c:ptCount val="6"/>
                <c:pt idx="0">
                  <c:v>7.074861360578584E-2</c:v>
                </c:pt>
                <c:pt idx="1">
                  <c:v>5.5368917097767686E-2</c:v>
                </c:pt>
                <c:pt idx="2">
                  <c:v>5.7928074011979892E-2</c:v>
                </c:pt>
                <c:pt idx="3">
                  <c:v>2.2676521390605631E-4</c:v>
                </c:pt>
                <c:pt idx="4">
                  <c:v>8.2834551122818414E-2</c:v>
                </c:pt>
                <c:pt idx="5">
                  <c:v>2.2343596924524527E-2</c:v>
                </c:pt>
              </c:numCache>
            </c:numRef>
          </c:val>
          <c:extLst>
            <c:ext xmlns:c16="http://schemas.microsoft.com/office/drawing/2014/chart" uri="{C3380CC4-5D6E-409C-BE32-E72D297353CC}">
              <c16:uniqueId val="{00000001-1425-4C71-BAB0-2FBA67E0679D}"/>
            </c:ext>
          </c:extLst>
        </c:ser>
        <c:dLbls>
          <c:showLegendKey val="0"/>
          <c:showVal val="0"/>
          <c:showCatName val="0"/>
          <c:showSerName val="0"/>
          <c:showPercent val="0"/>
          <c:showBubbleSize val="0"/>
        </c:dLbls>
        <c:gapWidth val="219"/>
        <c:overlap val="-27"/>
        <c:axId val="2143247040"/>
        <c:axId val="2143247872"/>
      </c:barChart>
      <c:catAx>
        <c:axId val="214324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3247872"/>
        <c:crosses val="autoZero"/>
        <c:auto val="1"/>
        <c:lblAlgn val="ctr"/>
        <c:lblOffset val="100"/>
        <c:noMultiLvlLbl val="0"/>
      </c:catAx>
      <c:valAx>
        <c:axId val="214324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3247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Data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Sheet1!$F$3:$F$10</c:f>
              <c:numCache>
                <c:formatCode>General</c:formatCode>
                <c:ptCount val="8"/>
                <c:pt idx="0">
                  <c:v>8.1298578217662776</c:v>
                </c:pt>
                <c:pt idx="1">
                  <c:v>8.1457468121160908</c:v>
                </c:pt>
                <c:pt idx="2">
                  <c:v>6.7249884547552758</c:v>
                </c:pt>
                <c:pt idx="3">
                  <c:v>6.7856798152934079</c:v>
                </c:pt>
                <c:pt idx="4">
                  <c:v>5.838533412304904</c:v>
                </c:pt>
                <c:pt idx="5">
                  <c:v>5.0255227526479797E-2</c:v>
                </c:pt>
                <c:pt idx="6">
                  <c:v>21.459238638694003</c:v>
                </c:pt>
                <c:pt idx="7">
                  <c:v>22.215634093805029</c:v>
                </c:pt>
              </c:numCache>
            </c:numRef>
          </c:val>
          <c:extLst>
            <c:ext xmlns:c16="http://schemas.microsoft.com/office/drawing/2014/chart" uri="{C3380CC4-5D6E-409C-BE32-E72D297353CC}">
              <c16:uniqueId val="{00000000-83AE-4D67-815F-F3F12F46CF35}"/>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Sheet1!$N$3:$N$10</c:f>
              <c:numCache>
                <c:formatCode>General</c:formatCode>
                <c:ptCount val="8"/>
                <c:pt idx="0">
                  <c:v>7.8048743299790653</c:v>
                </c:pt>
                <c:pt idx="1">
                  <c:v>7.8083480907728191</c:v>
                </c:pt>
                <c:pt idx="2">
                  <c:v>6.6762481283973072</c:v>
                </c:pt>
                <c:pt idx="3">
                  <c:v>6.7501192992023995</c:v>
                </c:pt>
                <c:pt idx="4">
                  <c:v>5.3206397878700917</c:v>
                </c:pt>
                <c:pt idx="5">
                  <c:v>9.9993041895228854E-2</c:v>
                </c:pt>
                <c:pt idx="6">
                  <c:v>19.841969612899454</c:v>
                </c:pt>
                <c:pt idx="7">
                  <c:v>19.66245037312261</c:v>
                </c:pt>
              </c:numCache>
            </c:numRef>
          </c:val>
          <c:extLst>
            <c:ext xmlns:c16="http://schemas.microsoft.com/office/drawing/2014/chart" uri="{C3380CC4-5D6E-409C-BE32-E72D297353CC}">
              <c16:uniqueId val="{00000001-83AE-4D67-815F-F3F12F46CF35}"/>
            </c:ext>
          </c:extLst>
        </c:ser>
        <c:ser>
          <c:idx val="2"/>
          <c:order val="2"/>
          <c:tx>
            <c:v>Gem5 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Sheet1!$V$3:$V$10</c:f>
              <c:numCache>
                <c:formatCode>General</c:formatCode>
                <c:ptCount val="8"/>
                <c:pt idx="0">
                  <c:v>7.8062992434118526</c:v>
                </c:pt>
                <c:pt idx="1">
                  <c:v>7.8178040561283986</c:v>
                </c:pt>
                <c:pt idx="2">
                  <c:v>6.4054696731054905</c:v>
                </c:pt>
                <c:pt idx="3">
                  <c:v>6.4420584469627995</c:v>
                </c:pt>
                <c:pt idx="4">
                  <c:v>5.5680146975347764</c:v>
                </c:pt>
                <c:pt idx="5">
                  <c:v>4.9078942558197551E-2</c:v>
                </c:pt>
                <c:pt idx="6">
                  <c:v>20.800695353652483</c:v>
                </c:pt>
                <c:pt idx="7">
                  <c:v>21.60123962178141</c:v>
                </c:pt>
              </c:numCache>
            </c:numRef>
          </c:val>
          <c:extLst>
            <c:ext xmlns:c16="http://schemas.microsoft.com/office/drawing/2014/chart" uri="{C3380CC4-5D6E-409C-BE32-E72D297353CC}">
              <c16:uniqueId val="{00000002-83AE-4D67-815F-F3F12F46CF35}"/>
            </c:ext>
          </c:extLst>
        </c:ser>
        <c:ser>
          <c:idx val="3"/>
          <c:order val="3"/>
          <c:tx>
            <c:v>Ramulator</c:v>
          </c:tx>
          <c:spPr>
            <a:solidFill>
              <a:schemeClr val="accent4"/>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Sheet1!$AC$3:$AC$10</c:f>
              <c:numCache>
                <c:formatCode>General</c:formatCode>
                <c:ptCount val="8"/>
                <c:pt idx="0">
                  <c:v>7.6736580508576386</c:v>
                </c:pt>
                <c:pt idx="1">
                  <c:v>7.6385229649346771</c:v>
                </c:pt>
                <c:pt idx="2">
                  <c:v>6.5831388163040687</c:v>
                </c:pt>
                <c:pt idx="3">
                  <c:v>6.6878735602021084</c:v>
                </c:pt>
                <c:pt idx="4">
                  <c:v>5.3104148884268811</c:v>
                </c:pt>
                <c:pt idx="5">
                  <c:v>9.9885698125575018E-2</c:v>
                </c:pt>
                <c:pt idx="6">
                  <c:v>19.534797887845649</c:v>
                </c:pt>
                <c:pt idx="7">
                  <c:v>19.635484653638386</c:v>
                </c:pt>
              </c:numCache>
            </c:numRef>
          </c:val>
          <c:extLst>
            <c:ext xmlns:c16="http://schemas.microsoft.com/office/drawing/2014/chart" uri="{C3380CC4-5D6E-409C-BE32-E72D297353CC}">
              <c16:uniqueId val="{00000003-83AE-4D67-815F-F3F12F46CF35}"/>
            </c:ext>
          </c:extLst>
        </c:ser>
        <c:dLbls>
          <c:showLegendKey val="0"/>
          <c:showVal val="0"/>
          <c:showCatName val="0"/>
          <c:showSerName val="0"/>
          <c:showPercent val="0"/>
          <c:showBubbleSize val="0"/>
        </c:dLbls>
        <c:gapWidth val="219"/>
        <c:overlap val="-27"/>
        <c:axId val="717355312"/>
        <c:axId val="717354896"/>
      </c:barChart>
      <c:catAx>
        <c:axId val="71735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7354896"/>
        <c:crosses val="autoZero"/>
        <c:auto val="1"/>
        <c:lblAlgn val="ctr"/>
        <c:lblOffset val="100"/>
        <c:noMultiLvlLbl val="0"/>
      </c:catAx>
      <c:valAx>
        <c:axId val="71735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7355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Sheet1!$C$11:$C$18</c:f>
              <c:numCache>
                <c:formatCode>General</c:formatCode>
                <c:ptCount val="8"/>
                <c:pt idx="0">
                  <c:v>3.9974068293928293E-2</c:v>
                </c:pt>
                <c:pt idx="1">
                  <c:v>4.1420231824713771E-2</c:v>
                </c:pt>
                <c:pt idx="2">
                  <c:v>7.2476446146913613E-3</c:v>
                </c:pt>
                <c:pt idx="3">
                  <c:v>5.2405237292309226E-3</c:v>
                </c:pt>
                <c:pt idx="4">
                  <c:v>8.8702690874960854E-2</c:v>
                </c:pt>
                <c:pt idx="5">
                  <c:v>0.98970429180808883</c:v>
                </c:pt>
                <c:pt idx="6">
                  <c:v>7.5364697369942432E-2</c:v>
                </c:pt>
                <c:pt idx="7">
                  <c:v>0.11492733945390246</c:v>
                </c:pt>
              </c:numCache>
            </c:numRef>
          </c:val>
          <c:extLst>
            <c:ext xmlns:c16="http://schemas.microsoft.com/office/drawing/2014/chart" uri="{C3380CC4-5D6E-409C-BE32-E72D297353CC}">
              <c16:uniqueId val="{00000000-0603-4546-BE33-C0DE432D8454}"/>
            </c:ext>
          </c:extLst>
        </c:ser>
        <c:ser>
          <c:idx val="1"/>
          <c:order val="1"/>
          <c:tx>
            <c:v>Gem5 AtomicSimpleCPU</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Sheet1!$J$11:$J$18</c:f>
              <c:numCache>
                <c:formatCode>General</c:formatCode>
                <c:ptCount val="8"/>
                <c:pt idx="0">
                  <c:v>3.9798799123910052E-2</c:v>
                </c:pt>
                <c:pt idx="1">
                  <c:v>4.0259384873085648E-2</c:v>
                </c:pt>
                <c:pt idx="2">
                  <c:v>4.7512168057902295E-2</c:v>
                </c:pt>
                <c:pt idx="3">
                  <c:v>5.0639195730420777E-2</c:v>
                </c:pt>
                <c:pt idx="4">
                  <c:v>4.6333333333333393E-2</c:v>
                </c:pt>
                <c:pt idx="5">
                  <c:v>2.3406221127194256E-2</c:v>
                </c:pt>
                <c:pt idx="6">
                  <c:v>3.0688101107840586E-2</c:v>
                </c:pt>
                <c:pt idx="7">
                  <c:v>2.7655950283901505E-2</c:v>
                </c:pt>
              </c:numCache>
            </c:numRef>
          </c:val>
          <c:extLst>
            <c:ext xmlns:c16="http://schemas.microsoft.com/office/drawing/2014/chart" uri="{C3380CC4-5D6E-409C-BE32-E72D297353CC}">
              <c16:uniqueId val="{00000001-0603-4546-BE33-C0DE432D8454}"/>
            </c:ext>
          </c:extLst>
        </c:ser>
        <c:ser>
          <c:idx val="2"/>
          <c:order val="2"/>
          <c:tx>
            <c:v>Ramulator</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Sheet1!$Q$11:$Q$18</c:f>
              <c:numCache>
                <c:formatCode>General</c:formatCode>
                <c:ptCount val="8"/>
                <c:pt idx="0">
                  <c:v>5.6114114282201047E-2</c:v>
                </c:pt>
                <c:pt idx="1">
                  <c:v>6.2268550555360042E-2</c:v>
                </c:pt>
                <c:pt idx="2">
                  <c:v>2.1092919252657525E-2</c:v>
                </c:pt>
                <c:pt idx="3">
                  <c:v>1.441362660095839E-2</c:v>
                </c:pt>
                <c:pt idx="4">
                  <c:v>9.0453969615896246E-2</c:v>
                </c:pt>
                <c:pt idx="5">
                  <c:v>0.9875683195931132</c:v>
                </c:pt>
                <c:pt idx="6">
                  <c:v>8.9678892306007507E-2</c:v>
                </c:pt>
                <c:pt idx="7">
                  <c:v>0.11614115668596352</c:v>
                </c:pt>
              </c:numCache>
            </c:numRef>
          </c:val>
          <c:extLst>
            <c:ext xmlns:c16="http://schemas.microsoft.com/office/drawing/2014/chart" uri="{C3380CC4-5D6E-409C-BE32-E72D297353CC}">
              <c16:uniqueId val="{00000002-0603-4546-BE33-C0DE432D8454}"/>
            </c:ext>
          </c:extLst>
        </c:ser>
        <c:dLbls>
          <c:showLegendKey val="0"/>
          <c:showVal val="0"/>
          <c:showCatName val="0"/>
          <c:showSerName val="0"/>
          <c:showPercent val="0"/>
          <c:showBubbleSize val="0"/>
        </c:dLbls>
        <c:gapWidth val="219"/>
        <c:overlap val="-27"/>
        <c:axId val="761191632"/>
        <c:axId val="761191216"/>
      </c:barChart>
      <c:catAx>
        <c:axId val="76119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191216"/>
        <c:crosses val="autoZero"/>
        <c:auto val="1"/>
        <c:lblAlgn val="ctr"/>
        <c:lblOffset val="100"/>
        <c:noMultiLvlLbl val="0"/>
      </c:catAx>
      <c:valAx>
        <c:axId val="761191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19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Inst</a:t>
            </a:r>
            <a:r>
              <a:rPr lang="en-US" altLang="zh-CN" baseline="0"/>
              <a:t>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Sheet1!$G$3:$G$10</c:f>
              <c:numCache>
                <c:formatCode>General</c:formatCode>
                <c:ptCount val="8"/>
                <c:pt idx="0">
                  <c:v>5.0296805246645544</c:v>
                </c:pt>
                <c:pt idx="1">
                  <c:v>5.043496152127072</c:v>
                </c:pt>
                <c:pt idx="2">
                  <c:v>3.455178417489956</c:v>
                </c:pt>
                <c:pt idx="3">
                  <c:v>2.850878264213502</c:v>
                </c:pt>
                <c:pt idx="4">
                  <c:v>1.5253709144592145</c:v>
                </c:pt>
                <c:pt idx="5">
                  <c:v>1.2748762215448541</c:v>
                </c:pt>
                <c:pt idx="6">
                  <c:v>6.7569590234581698</c:v>
                </c:pt>
                <c:pt idx="7">
                  <c:v>6.7667370520857579</c:v>
                </c:pt>
              </c:numCache>
            </c:numRef>
          </c:val>
          <c:extLst>
            <c:ext xmlns:c16="http://schemas.microsoft.com/office/drawing/2014/chart" uri="{C3380CC4-5D6E-409C-BE32-E72D297353CC}">
              <c16:uniqueId val="{00000000-1306-480B-B38C-D20B307B45A4}"/>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Sheet1!$O$3:$O$10</c:f>
              <c:numCache>
                <c:formatCode>General</c:formatCode>
                <c:ptCount val="8"/>
                <c:pt idx="0">
                  <c:v>4.3142446171660946</c:v>
                </c:pt>
                <c:pt idx="1">
                  <c:v>4.3463539696640741</c:v>
                </c:pt>
                <c:pt idx="2">
                  <c:v>2.7079784974837939</c:v>
                </c:pt>
                <c:pt idx="3">
                  <c:v>2.2337923512168518</c:v>
                </c:pt>
                <c:pt idx="4">
                  <c:v>1.3403053291797469</c:v>
                </c:pt>
                <c:pt idx="5">
                  <c:v>1.0640210511731722</c:v>
                </c:pt>
                <c:pt idx="6">
                  <c:v>5.3933765366365352</c:v>
                </c:pt>
                <c:pt idx="7">
                  <c:v>5.3835268809226653</c:v>
                </c:pt>
              </c:numCache>
            </c:numRef>
          </c:val>
          <c:extLst>
            <c:ext xmlns:c16="http://schemas.microsoft.com/office/drawing/2014/chart" uri="{C3380CC4-5D6E-409C-BE32-E72D297353CC}">
              <c16:uniqueId val="{00000001-1306-480B-B38C-D20B307B45A4}"/>
            </c:ext>
          </c:extLst>
        </c:ser>
        <c:ser>
          <c:idx val="2"/>
          <c:order val="2"/>
          <c:tx>
            <c:v>Gem5 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Sheet1!$W$3:$W$10</c:f>
              <c:numCache>
                <c:formatCode>General</c:formatCode>
                <c:ptCount val="8"/>
                <c:pt idx="0">
                  <c:v>3.9284710086706793</c:v>
                </c:pt>
                <c:pt idx="1">
                  <c:v>3.9783407825761143</c:v>
                </c:pt>
                <c:pt idx="2">
                  <c:v>2.3728170244491227</c:v>
                </c:pt>
                <c:pt idx="3">
                  <c:v>2.0085005862618495</c:v>
                </c:pt>
                <c:pt idx="4">
                  <c:v>1.1748426677426866</c:v>
                </c:pt>
                <c:pt idx="5">
                  <c:v>1.2619525643275424</c:v>
                </c:pt>
                <c:pt idx="6">
                  <c:v>5.5297345109436034</c:v>
                </c:pt>
                <c:pt idx="7">
                  <c:v>5.5346130727966303</c:v>
                </c:pt>
              </c:numCache>
            </c:numRef>
          </c:val>
          <c:extLst>
            <c:ext xmlns:c16="http://schemas.microsoft.com/office/drawing/2014/chart" uri="{C3380CC4-5D6E-409C-BE32-E72D297353CC}">
              <c16:uniqueId val="{00000002-1306-480B-B38C-D20B307B45A4}"/>
            </c:ext>
          </c:extLst>
        </c:ser>
        <c:dLbls>
          <c:showLegendKey val="0"/>
          <c:showVal val="0"/>
          <c:showCatName val="0"/>
          <c:showSerName val="0"/>
          <c:showPercent val="0"/>
          <c:showBubbleSize val="0"/>
        </c:dLbls>
        <c:gapWidth val="219"/>
        <c:overlap val="-27"/>
        <c:axId val="761190384"/>
        <c:axId val="761192048"/>
      </c:barChart>
      <c:catAx>
        <c:axId val="76119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192048"/>
        <c:crosses val="autoZero"/>
        <c:auto val="1"/>
        <c:lblAlgn val="ctr"/>
        <c:lblOffset val="100"/>
        <c:noMultiLvlLbl val="0"/>
      </c:catAx>
      <c:valAx>
        <c:axId val="761192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19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zh-CN" sz="1862" b="0" i="0" u="none" strike="noStrike" baseline="0" dirty="0">
                <a:effectLst/>
              </a:rPr>
              <a:t>不同测试应用的缓存缺失数趋势</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Simpleperf实测</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6.7187499999999997E-2"/>
                  <c:y val="-4.45312472606271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589-42B8-8821-4F3317A14FBE}"/>
                </c:ext>
              </c:extLst>
            </c:dLbl>
            <c:dLbl>
              <c:idx val="2"/>
              <c:layout>
                <c:manualLayout>
                  <c:x val="-1.40625E-2"/>
                  <c:y val="-8.6718744665431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589-42B8-8821-4F3317A14FBE}"/>
                </c:ext>
              </c:extLst>
            </c:dLbl>
            <c:dLbl>
              <c:idx val="3"/>
              <c:layout>
                <c:manualLayout>
                  <c:x val="4.6874999999999998E-3"/>
                  <c:y val="-5.62499965397395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589-42B8-8821-4F3317A14FBE}"/>
                </c:ext>
              </c:extLst>
            </c:dLbl>
            <c:dLbl>
              <c:idx val="4"/>
              <c:layout>
                <c:manualLayout>
                  <c:x val="0"/>
                  <c:y val="-5.15624968280945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589-42B8-8821-4F3317A14F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bitcnts</c:v>
                </c:pt>
                <c:pt idx="1">
                  <c:v>dijkstra</c:v>
                </c:pt>
                <c:pt idx="2">
                  <c:v>susan_c</c:v>
                </c:pt>
                <c:pt idx="3">
                  <c:v>susan_e</c:v>
                </c:pt>
                <c:pt idx="4">
                  <c:v>susan_s</c:v>
                </c:pt>
              </c:strCache>
            </c:strRef>
          </c:cat>
          <c:val>
            <c:numRef>
              <c:f>Sheet1!$B$2:$B$6</c:f>
              <c:numCache>
                <c:formatCode>General</c:formatCode>
                <c:ptCount val="5"/>
                <c:pt idx="0">
                  <c:v>888</c:v>
                </c:pt>
                <c:pt idx="1">
                  <c:v>25363</c:v>
                </c:pt>
                <c:pt idx="2">
                  <c:v>1153</c:v>
                </c:pt>
                <c:pt idx="3">
                  <c:v>1478</c:v>
                </c:pt>
                <c:pt idx="4">
                  <c:v>1366</c:v>
                </c:pt>
              </c:numCache>
            </c:numRef>
          </c:val>
          <c:smooth val="0"/>
          <c:extLst>
            <c:ext xmlns:c16="http://schemas.microsoft.com/office/drawing/2014/chart" uri="{C3380CC4-5D6E-409C-BE32-E72D297353CC}">
              <c16:uniqueId val="{00000000-F589-42B8-8821-4F3317A14FBE}"/>
            </c:ext>
          </c:extLst>
        </c:ser>
        <c:ser>
          <c:idx val="1"/>
          <c:order val="1"/>
          <c:tx>
            <c:strRef>
              <c:f>Sheet1!$C$1</c:f>
              <c:strCache>
                <c:ptCount val="1"/>
                <c:pt idx="0">
                  <c:v>Ramulator仿真</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bitcnts</c:v>
                </c:pt>
                <c:pt idx="1">
                  <c:v>dijkstra</c:v>
                </c:pt>
                <c:pt idx="2">
                  <c:v>susan_c</c:v>
                </c:pt>
                <c:pt idx="3">
                  <c:v>susan_e</c:v>
                </c:pt>
                <c:pt idx="4">
                  <c:v>susan_s</c:v>
                </c:pt>
              </c:strCache>
            </c:strRef>
          </c:cat>
          <c:val>
            <c:numRef>
              <c:f>Sheet1!$C$2:$C$6</c:f>
              <c:numCache>
                <c:formatCode>General</c:formatCode>
                <c:ptCount val="5"/>
                <c:pt idx="0">
                  <c:v>460</c:v>
                </c:pt>
                <c:pt idx="1">
                  <c:v>2482</c:v>
                </c:pt>
                <c:pt idx="2">
                  <c:v>717</c:v>
                </c:pt>
                <c:pt idx="3">
                  <c:v>941</c:v>
                </c:pt>
                <c:pt idx="4">
                  <c:v>829</c:v>
                </c:pt>
              </c:numCache>
            </c:numRef>
          </c:val>
          <c:smooth val="0"/>
          <c:extLst>
            <c:ext xmlns:c16="http://schemas.microsoft.com/office/drawing/2014/chart" uri="{C3380CC4-5D6E-409C-BE32-E72D297353CC}">
              <c16:uniqueId val="{00000001-F589-42B8-8821-4F3317A14FBE}"/>
            </c:ext>
          </c:extLst>
        </c:ser>
        <c:dLbls>
          <c:showLegendKey val="0"/>
          <c:showVal val="0"/>
          <c:showCatName val="0"/>
          <c:showSerName val="0"/>
          <c:showPercent val="0"/>
          <c:showBubbleSize val="0"/>
        </c:dLbls>
        <c:marker val="1"/>
        <c:smooth val="0"/>
        <c:axId val="970792015"/>
        <c:axId val="970799503"/>
      </c:lineChart>
      <c:catAx>
        <c:axId val="97079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70799503"/>
        <c:crosses val="autoZero"/>
        <c:auto val="1"/>
        <c:lblAlgn val="ctr"/>
        <c:lblOffset val="100"/>
        <c:noMultiLvlLbl val="0"/>
      </c:catAx>
      <c:valAx>
        <c:axId val="970799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70792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Sheet1!$E$11:$E$18</c:f>
              <c:numCache>
                <c:formatCode>General</c:formatCode>
                <c:ptCount val="8"/>
                <c:pt idx="0">
                  <c:v>0.14224281323438023</c:v>
                </c:pt>
                <c:pt idx="1">
                  <c:v>0.13822597686903784</c:v>
                </c:pt>
                <c:pt idx="2">
                  <c:v>0.21625509010587415</c:v>
                </c:pt>
                <c:pt idx="3">
                  <c:v>0.21645466968646285</c:v>
                </c:pt>
                <c:pt idx="4">
                  <c:v>0.12132497317551015</c:v>
                </c:pt>
                <c:pt idx="5">
                  <c:v>0.16539266072134778</c:v>
                </c:pt>
                <c:pt idx="6">
                  <c:v>0.20180416694665132</c:v>
                </c:pt>
                <c:pt idx="7">
                  <c:v>0.20441316996893447</c:v>
                </c:pt>
              </c:numCache>
            </c:numRef>
          </c:val>
          <c:extLst>
            <c:ext xmlns:c16="http://schemas.microsoft.com/office/drawing/2014/chart" uri="{C3380CC4-5D6E-409C-BE32-E72D297353CC}">
              <c16:uniqueId val="{00000000-3FC3-4951-BA97-F64830DB8EF0}"/>
            </c:ext>
          </c:extLst>
        </c:ser>
        <c:ser>
          <c:idx val="1"/>
          <c:order val="1"/>
          <c:tx>
            <c:v>Gem5 AtomicSimpleCPU</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Sheet1!$L$11:$L$18</c:f>
              <c:numCache>
                <c:formatCode>General</c:formatCode>
                <c:ptCount val="8"/>
                <c:pt idx="0">
                  <c:v>0.2189422390932709</c:v>
                </c:pt>
                <c:pt idx="1">
                  <c:v>0.21119384994508883</c:v>
                </c:pt>
                <c:pt idx="2">
                  <c:v>0.31325774309134635</c:v>
                </c:pt>
                <c:pt idx="3">
                  <c:v>0.29548005908419489</c:v>
                </c:pt>
                <c:pt idx="4">
                  <c:v>0.22979869577544662</c:v>
                </c:pt>
                <c:pt idx="5">
                  <c:v>1.0137185868641607E-2</c:v>
                </c:pt>
                <c:pt idx="6">
                  <c:v>0.18162379085828473</c:v>
                </c:pt>
                <c:pt idx="7">
                  <c:v>0.18208539356636322</c:v>
                </c:pt>
              </c:numCache>
            </c:numRef>
          </c:val>
          <c:extLst>
            <c:ext xmlns:c16="http://schemas.microsoft.com/office/drawing/2014/chart" uri="{C3380CC4-5D6E-409C-BE32-E72D297353CC}">
              <c16:uniqueId val="{00000001-3FC3-4951-BA97-F64830DB8EF0}"/>
            </c:ext>
          </c:extLst>
        </c:ser>
        <c:dLbls>
          <c:showLegendKey val="0"/>
          <c:showVal val="0"/>
          <c:showCatName val="0"/>
          <c:showSerName val="0"/>
          <c:showPercent val="0"/>
          <c:showBubbleSize val="0"/>
        </c:dLbls>
        <c:gapWidth val="219"/>
        <c:overlap val="-27"/>
        <c:axId val="717032736"/>
        <c:axId val="717033568"/>
      </c:barChart>
      <c:catAx>
        <c:axId val="71703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7033568"/>
        <c:crosses val="autoZero"/>
        <c:auto val="1"/>
        <c:lblAlgn val="ctr"/>
        <c:lblOffset val="100"/>
        <c:noMultiLvlLbl val="0"/>
      </c:catAx>
      <c:valAx>
        <c:axId val="717033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7032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Sheet1!$G$11:$G$18</c:f>
              <c:numCache>
                <c:formatCode>General</c:formatCode>
                <c:ptCount val="8"/>
                <c:pt idx="0">
                  <c:v>5.9040011341402E-2</c:v>
                </c:pt>
                <c:pt idx="1">
                  <c:v>5.7938858985209958E-2</c:v>
                </c:pt>
                <c:pt idx="2">
                  <c:v>2.1746592146544459E-2</c:v>
                </c:pt>
                <c:pt idx="3">
                  <c:v>1.6183082293550914E-2</c:v>
                </c:pt>
                <c:pt idx="4">
                  <c:v>1.74291336203358E-2</c:v>
                </c:pt>
                <c:pt idx="5">
                  <c:v>2.7979879775576698E-3</c:v>
                </c:pt>
                <c:pt idx="6">
                  <c:v>0.19588017537225194</c:v>
                </c:pt>
                <c:pt idx="7">
                  <c:v>0.18838914948148827</c:v>
                </c:pt>
              </c:numCache>
            </c:numRef>
          </c:val>
          <c:extLst>
            <c:ext xmlns:c16="http://schemas.microsoft.com/office/drawing/2014/chart" uri="{C3380CC4-5D6E-409C-BE32-E72D297353CC}">
              <c16:uniqueId val="{00000000-BCAC-400C-A793-03DD41342986}"/>
            </c:ext>
          </c:extLst>
        </c:ser>
        <c:ser>
          <c:idx val="1"/>
          <c:order val="1"/>
          <c:tx>
            <c:v>Gem5 AtomicSimpleCPU</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Sheet1!$N$11:$N$18</c:f>
              <c:numCache>
                <c:formatCode>General</c:formatCode>
                <c:ptCount val="8"/>
                <c:pt idx="0">
                  <c:v>7.9602165393182336E-2</c:v>
                </c:pt>
                <c:pt idx="1">
                  <c:v>7.9656707822398212E-2</c:v>
                </c:pt>
                <c:pt idx="2">
                  <c:v>6.8332962495982599E-2</c:v>
                </c:pt>
                <c:pt idx="3">
                  <c:v>6.9357148057368978E-2</c:v>
                </c:pt>
                <c:pt idx="4">
                  <c:v>5.3648797893127258E-2</c:v>
                </c:pt>
                <c:pt idx="5">
                  <c:v>7.2135785007072045E-2</c:v>
                </c:pt>
                <c:pt idx="6">
                  <c:v>9.6257056739316532E-2</c:v>
                </c:pt>
                <c:pt idx="7">
                  <c:v>9.058755371618131E-2</c:v>
                </c:pt>
              </c:numCache>
            </c:numRef>
          </c:val>
          <c:extLst>
            <c:ext xmlns:c16="http://schemas.microsoft.com/office/drawing/2014/chart" uri="{C3380CC4-5D6E-409C-BE32-E72D297353CC}">
              <c16:uniqueId val="{00000001-BCAC-400C-A793-03DD41342986}"/>
            </c:ext>
          </c:extLst>
        </c:ser>
        <c:ser>
          <c:idx val="2"/>
          <c:order val="2"/>
          <c:tx>
            <c:v>Ramulator</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Sheet1!$S$11:$S$18</c:f>
              <c:numCache>
                <c:formatCode>General</c:formatCode>
                <c:ptCount val="8"/>
                <c:pt idx="0">
                  <c:v>0.34524284652863535</c:v>
                </c:pt>
                <c:pt idx="1">
                  <c:v>0.34788686468101904</c:v>
                </c:pt>
                <c:pt idx="2">
                  <c:v>0.24375016381737954</c:v>
                </c:pt>
                <c:pt idx="3">
                  <c:v>0.24523821784908115</c:v>
                </c:pt>
                <c:pt idx="4">
                  <c:v>0.23927781751356145</c:v>
                </c:pt>
                <c:pt idx="5">
                  <c:v>0.36113375458776625</c:v>
                </c:pt>
                <c:pt idx="6">
                  <c:v>0.33864559866557381</c:v>
                </c:pt>
                <c:pt idx="7">
                  <c:v>0.33928821863516223</c:v>
                </c:pt>
              </c:numCache>
            </c:numRef>
          </c:val>
          <c:extLst>
            <c:ext xmlns:c16="http://schemas.microsoft.com/office/drawing/2014/chart" uri="{C3380CC4-5D6E-409C-BE32-E72D297353CC}">
              <c16:uniqueId val="{00000002-BCAC-400C-A793-03DD41342986}"/>
            </c:ext>
          </c:extLst>
        </c:ser>
        <c:dLbls>
          <c:showLegendKey val="0"/>
          <c:showVal val="0"/>
          <c:showCatName val="0"/>
          <c:showSerName val="0"/>
          <c:showPercent val="0"/>
          <c:showBubbleSize val="0"/>
        </c:dLbls>
        <c:gapWidth val="219"/>
        <c:overlap val="-27"/>
        <c:axId val="766643584"/>
        <c:axId val="766640672"/>
      </c:barChart>
      <c:catAx>
        <c:axId val="76664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6640672"/>
        <c:crosses val="autoZero"/>
        <c:auto val="1"/>
        <c:lblAlgn val="ctr"/>
        <c:lblOffset val="100"/>
        <c:noMultiLvlLbl val="0"/>
      </c:catAx>
      <c:valAx>
        <c:axId val="76664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664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Cache</a:t>
            </a:r>
            <a:r>
              <a:rPr lang="en-US" altLang="zh-CN" baseline="0"/>
              <a:t>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Sheet1!$H$3:$H$10</c:f>
              <c:numCache>
                <c:formatCode>General</c:formatCode>
                <c:ptCount val="8"/>
                <c:pt idx="0">
                  <c:v>9.60506557731442</c:v>
                </c:pt>
                <c:pt idx="1">
                  <c:v>9.6178078793127426</c:v>
                </c:pt>
                <c:pt idx="2">
                  <c:v>6.8599868359618732</c:v>
                </c:pt>
                <c:pt idx="3">
                  <c:v>6.9409831984310655</c:v>
                </c:pt>
                <c:pt idx="4">
                  <c:v>5.0907686515734092</c:v>
                </c:pt>
                <c:pt idx="5">
                  <c:v>6.5655274150701354E-2</c:v>
                </c:pt>
                <c:pt idx="6">
                  <c:v>3.9966915183015348</c:v>
                </c:pt>
                <c:pt idx="7">
                  <c:v>4.0120133965676619</c:v>
                </c:pt>
              </c:numCache>
            </c:numRef>
          </c:val>
          <c:extLst>
            <c:ext xmlns:c16="http://schemas.microsoft.com/office/drawing/2014/chart" uri="{C3380CC4-5D6E-409C-BE32-E72D297353CC}">
              <c16:uniqueId val="{00000000-94B3-4EAA-BDA0-459DDB820B78}"/>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Sheet1!$P$3:$P$10</c:f>
              <c:numCache>
                <c:formatCode>General</c:formatCode>
                <c:ptCount val="8"/>
                <c:pt idx="0">
                  <c:v>9.0379823966948667</c:v>
                </c:pt>
                <c:pt idx="1">
                  <c:v>9.0605630648464004</c:v>
                </c:pt>
                <c:pt idx="2">
                  <c:v>7.0091681718142</c:v>
                </c:pt>
                <c:pt idx="3">
                  <c:v>7.0533097007294296</c:v>
                </c:pt>
                <c:pt idx="4">
                  <c:v>5.1794963386318988</c:v>
                </c:pt>
                <c:pt idx="5">
                  <c:v>6.5838976818438269E-2</c:v>
                </c:pt>
                <c:pt idx="6">
                  <c:v>3.2138188827878382</c:v>
                </c:pt>
                <c:pt idx="7">
                  <c:v>3.2561936050799432</c:v>
                </c:pt>
              </c:numCache>
            </c:numRef>
          </c:val>
          <c:extLst>
            <c:ext xmlns:c16="http://schemas.microsoft.com/office/drawing/2014/chart" uri="{C3380CC4-5D6E-409C-BE32-E72D297353CC}">
              <c16:uniqueId val="{00000001-94B3-4EAA-BDA0-459DDB820B78}"/>
            </c:ext>
          </c:extLst>
        </c:ser>
        <c:ser>
          <c:idx val="2"/>
          <c:order val="2"/>
          <c:tx>
            <c:v>Gem5 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Sheet1!$X$3:$X$10</c:f>
              <c:numCache>
                <c:formatCode>General</c:formatCode>
                <c:ptCount val="8"/>
                <c:pt idx="0">
                  <c:v>8.8404815586166752</c:v>
                </c:pt>
                <c:pt idx="1">
                  <c:v>8.8516849671783682</c:v>
                </c:pt>
                <c:pt idx="2">
                  <c:v>6.3912236127771562</c:v>
                </c:pt>
                <c:pt idx="3">
                  <c:v>6.4595763990737716</c:v>
                </c:pt>
                <c:pt idx="4">
                  <c:v>4.8176550330644794</c:v>
                </c:pt>
                <c:pt idx="5">
                  <c:v>6.0919179409985987E-2</c:v>
                </c:pt>
                <c:pt idx="6">
                  <c:v>3.6119817560548388</c:v>
                </c:pt>
                <c:pt idx="7">
                  <c:v>3.6485749174960498</c:v>
                </c:pt>
              </c:numCache>
            </c:numRef>
          </c:val>
          <c:extLst>
            <c:ext xmlns:c16="http://schemas.microsoft.com/office/drawing/2014/chart" uri="{C3380CC4-5D6E-409C-BE32-E72D297353CC}">
              <c16:uniqueId val="{00000002-94B3-4EAA-BDA0-459DDB820B78}"/>
            </c:ext>
          </c:extLst>
        </c:ser>
        <c:ser>
          <c:idx val="3"/>
          <c:order val="3"/>
          <c:tx>
            <c:v>Ramulator</c:v>
          </c:tx>
          <c:spPr>
            <a:solidFill>
              <a:schemeClr val="accent4"/>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Sheet1!$AD$3:$AD$10</c:f>
              <c:numCache>
                <c:formatCode>General</c:formatCode>
                <c:ptCount val="8"/>
                <c:pt idx="0">
                  <c:v>6.2889853963081794</c:v>
                </c:pt>
                <c:pt idx="1">
                  <c:v>6.2718988510742317</c:v>
                </c:pt>
                <c:pt idx="2">
                  <c:v>5.1878639209110995</c:v>
                </c:pt>
                <c:pt idx="3">
                  <c:v>5.2387888487274159</c:v>
                </c:pt>
                <c:pt idx="4">
                  <c:v>3.8726606391584677</c:v>
                </c:pt>
                <c:pt idx="5">
                  <c:v>4.1944938488169457E-2</c:v>
                </c:pt>
                <c:pt idx="6">
                  <c:v>2.6432295264046903</c:v>
                </c:pt>
                <c:pt idx="7">
                  <c:v>2.6507845181058132</c:v>
                </c:pt>
              </c:numCache>
            </c:numRef>
          </c:val>
          <c:extLst>
            <c:ext xmlns:c16="http://schemas.microsoft.com/office/drawing/2014/chart" uri="{C3380CC4-5D6E-409C-BE32-E72D297353CC}">
              <c16:uniqueId val="{00000003-94B3-4EAA-BDA0-459DDB820B78}"/>
            </c:ext>
          </c:extLst>
        </c:ser>
        <c:dLbls>
          <c:showLegendKey val="0"/>
          <c:showVal val="0"/>
          <c:showCatName val="0"/>
          <c:showSerName val="0"/>
          <c:showPercent val="0"/>
          <c:showBubbleSize val="0"/>
        </c:dLbls>
        <c:gapWidth val="219"/>
        <c:overlap val="-27"/>
        <c:axId val="764739040"/>
        <c:axId val="764739872"/>
      </c:barChart>
      <c:catAx>
        <c:axId val="76473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4739872"/>
        <c:crosses val="autoZero"/>
        <c:auto val="1"/>
        <c:lblAlgn val="ctr"/>
        <c:lblOffset val="100"/>
        <c:noMultiLvlLbl val="0"/>
      </c:catAx>
      <c:valAx>
        <c:axId val="76473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4739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D Cache MPKI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Sheet1!$E$24:$E$31</c:f>
              <c:numCache>
                <c:formatCode>General</c:formatCode>
                <c:ptCount val="8"/>
                <c:pt idx="0">
                  <c:v>6.1254059969575065</c:v>
                </c:pt>
                <c:pt idx="1">
                  <c:v>6.1156089066145345</c:v>
                </c:pt>
                <c:pt idx="2">
                  <c:v>6.1503973548457891</c:v>
                </c:pt>
                <c:pt idx="3">
                  <c:v>6.2075873956313261</c:v>
                </c:pt>
                <c:pt idx="4">
                  <c:v>4.9573473510033299</c:v>
                </c:pt>
                <c:pt idx="5">
                  <c:v>3.6124330473299618E-2</c:v>
                </c:pt>
                <c:pt idx="6">
                  <c:v>18.148818738987107</c:v>
                </c:pt>
                <c:pt idx="7">
                  <c:v>18.867595614409492</c:v>
                </c:pt>
              </c:numCache>
            </c:numRef>
          </c:val>
          <c:extLst>
            <c:ext xmlns:c16="http://schemas.microsoft.com/office/drawing/2014/chart" uri="{C3380CC4-5D6E-409C-BE32-E72D297353CC}">
              <c16:uniqueId val="{00000000-5B96-4513-A354-3A8CD07C5449}"/>
            </c:ext>
          </c:extLst>
        </c:ser>
        <c:ser>
          <c:idx val="1"/>
          <c:order val="1"/>
          <c:tx>
            <c:v>Camulator</c:v>
          </c:tx>
          <c:spPr>
            <a:solidFill>
              <a:schemeClr val="accent2"/>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Sheet1!$K$24:$K$31</c:f>
              <c:numCache>
                <c:formatCode>General</c:formatCode>
                <c:ptCount val="8"/>
                <c:pt idx="0">
                  <c:v>7.6801068820716871</c:v>
                </c:pt>
                <c:pt idx="1">
                  <c:v>7.6896457168747379</c:v>
                </c:pt>
                <c:pt idx="2">
                  <c:v>6.1264152319500278</c:v>
                </c:pt>
                <c:pt idx="3">
                  <c:v>6.1953780080441749</c:v>
                </c:pt>
                <c:pt idx="4">
                  <c:v>4.6175982468779537</c:v>
                </c:pt>
                <c:pt idx="5">
                  <c:v>0.21200978698767542</c:v>
                </c:pt>
                <c:pt idx="6">
                  <c:v>17.552696751205108</c:v>
                </c:pt>
                <c:pt idx="7">
                  <c:v>17.20845810417358</c:v>
                </c:pt>
              </c:numCache>
            </c:numRef>
          </c:val>
          <c:extLst>
            <c:ext xmlns:c16="http://schemas.microsoft.com/office/drawing/2014/chart" uri="{C3380CC4-5D6E-409C-BE32-E72D297353CC}">
              <c16:uniqueId val="{00000001-5B96-4513-A354-3A8CD07C5449}"/>
            </c:ext>
          </c:extLst>
        </c:ser>
        <c:ser>
          <c:idx val="2"/>
          <c:order val="2"/>
          <c:tx>
            <c:v>Gem5 AtomicSimpleCPU</c:v>
          </c:tx>
          <c:spPr>
            <a:solidFill>
              <a:schemeClr val="accent3"/>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Sheet1!$Q$24:$Q$31</c:f>
              <c:numCache>
                <c:formatCode>General</c:formatCode>
                <c:ptCount val="8"/>
                <c:pt idx="0">
                  <c:v>7.8062992434118526</c:v>
                </c:pt>
                <c:pt idx="1">
                  <c:v>7.8178040561283986</c:v>
                </c:pt>
                <c:pt idx="2">
                  <c:v>6.4054696731054905</c:v>
                </c:pt>
                <c:pt idx="3">
                  <c:v>6.4420584469627995</c:v>
                </c:pt>
                <c:pt idx="4">
                  <c:v>5.5680146975347764</c:v>
                </c:pt>
                <c:pt idx="5">
                  <c:v>4.9078942558197551E-2</c:v>
                </c:pt>
                <c:pt idx="6">
                  <c:v>20.800695353652483</c:v>
                </c:pt>
                <c:pt idx="7">
                  <c:v>21.60123962178141</c:v>
                </c:pt>
              </c:numCache>
            </c:numRef>
          </c:val>
          <c:extLst>
            <c:ext xmlns:c16="http://schemas.microsoft.com/office/drawing/2014/chart" uri="{C3380CC4-5D6E-409C-BE32-E72D297353CC}">
              <c16:uniqueId val="{00000002-5B96-4513-A354-3A8CD07C5449}"/>
            </c:ext>
          </c:extLst>
        </c:ser>
        <c:ser>
          <c:idx val="3"/>
          <c:order val="3"/>
          <c:tx>
            <c:v>Ramulator</c:v>
          </c:tx>
          <c:spPr>
            <a:solidFill>
              <a:schemeClr val="accent4"/>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Sheet1!$AC$3:$AC$10</c:f>
              <c:numCache>
                <c:formatCode>General</c:formatCode>
                <c:ptCount val="8"/>
                <c:pt idx="0">
                  <c:v>7.6736580508576386</c:v>
                </c:pt>
                <c:pt idx="1">
                  <c:v>7.6385229649346771</c:v>
                </c:pt>
                <c:pt idx="2">
                  <c:v>6.5831388163040687</c:v>
                </c:pt>
                <c:pt idx="3">
                  <c:v>6.6878735602021084</c:v>
                </c:pt>
                <c:pt idx="4">
                  <c:v>5.3104148884268811</c:v>
                </c:pt>
                <c:pt idx="5">
                  <c:v>9.9885698125575018E-2</c:v>
                </c:pt>
                <c:pt idx="6">
                  <c:v>19.534797887845649</c:v>
                </c:pt>
                <c:pt idx="7">
                  <c:v>19.635484653638386</c:v>
                </c:pt>
              </c:numCache>
            </c:numRef>
          </c:val>
          <c:extLst>
            <c:ext xmlns:c16="http://schemas.microsoft.com/office/drawing/2014/chart" uri="{C3380CC4-5D6E-409C-BE32-E72D297353CC}">
              <c16:uniqueId val="{00000003-5B96-4513-A354-3A8CD07C5449}"/>
            </c:ext>
          </c:extLst>
        </c:ser>
        <c:dLbls>
          <c:showLegendKey val="0"/>
          <c:showVal val="0"/>
          <c:showCatName val="0"/>
          <c:showSerName val="0"/>
          <c:showPercent val="0"/>
          <c:showBubbleSize val="0"/>
        </c:dLbls>
        <c:gapWidth val="219"/>
        <c:overlap val="-27"/>
        <c:axId val="708444304"/>
        <c:axId val="714318960"/>
      </c:barChart>
      <c:catAx>
        <c:axId val="70844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4318960"/>
        <c:crosses val="autoZero"/>
        <c:auto val="1"/>
        <c:lblAlgn val="ctr"/>
        <c:lblOffset val="100"/>
        <c:noMultiLvlLbl val="0"/>
      </c:catAx>
      <c:valAx>
        <c:axId val="71431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844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Sheet1!$C$32:$C$39</c:f>
              <c:numCache>
                <c:formatCode>General</c:formatCode>
                <c:ptCount val="8"/>
                <c:pt idx="0">
                  <c:v>0.25381189196053316</c:v>
                </c:pt>
                <c:pt idx="1">
                  <c:v>0.25738022726694526</c:v>
                </c:pt>
                <c:pt idx="2">
                  <c:v>3.8992802435547035E-3</c:v>
                </c:pt>
                <c:pt idx="3">
                  <c:v>1.9668490846771968E-3</c:v>
                </c:pt>
                <c:pt idx="4">
                  <c:v>6.8534456044645226E-2</c:v>
                </c:pt>
                <c:pt idx="5">
                  <c:v>4.8688918025588626</c:v>
                </c:pt>
                <c:pt idx="6">
                  <c:v>3.2846324400244042E-2</c:v>
                </c:pt>
                <c:pt idx="7">
                  <c:v>8.7935820978100737E-2</c:v>
                </c:pt>
              </c:numCache>
            </c:numRef>
          </c:val>
          <c:extLst>
            <c:ext xmlns:c16="http://schemas.microsoft.com/office/drawing/2014/chart" uri="{C3380CC4-5D6E-409C-BE32-E72D297353CC}">
              <c16:uniqueId val="{00000000-F629-4DD6-86E8-75BCCA358A4F}"/>
            </c:ext>
          </c:extLst>
        </c:ser>
        <c:ser>
          <c:idx val="1"/>
          <c:order val="1"/>
          <c:tx>
            <c:v>Gem5 AtomicSimpleCPU</c:v>
          </c:tx>
          <c:spPr>
            <a:solidFill>
              <a:schemeClr val="accent2"/>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Sheet1!$I$32:$I$39</c:f>
              <c:numCache>
                <c:formatCode>General</c:formatCode>
                <c:ptCount val="8"/>
                <c:pt idx="0">
                  <c:v>0.27441336089219992</c:v>
                </c:pt>
                <c:pt idx="1">
                  <c:v>0.27833616823875051</c:v>
                </c:pt>
                <c:pt idx="2">
                  <c:v>4.147249414035574E-2</c:v>
                </c:pt>
                <c:pt idx="3">
                  <c:v>3.7771687515263268E-2</c:v>
                </c:pt>
                <c:pt idx="4">
                  <c:v>0.12318429661941119</c:v>
                </c:pt>
                <c:pt idx="5">
                  <c:v>0.35861182519280199</c:v>
                </c:pt>
                <c:pt idx="6">
                  <c:v>0.14611841425076563</c:v>
                </c:pt>
                <c:pt idx="7">
                  <c:v>0.14488565810071685</c:v>
                </c:pt>
              </c:numCache>
            </c:numRef>
          </c:val>
          <c:extLst>
            <c:ext xmlns:c16="http://schemas.microsoft.com/office/drawing/2014/chart" uri="{C3380CC4-5D6E-409C-BE32-E72D297353CC}">
              <c16:uniqueId val="{00000001-F629-4DD6-86E8-75BCCA358A4F}"/>
            </c:ext>
          </c:extLst>
        </c:ser>
        <c:ser>
          <c:idx val="2"/>
          <c:order val="2"/>
          <c:tx>
            <c:v>Ramulator</c:v>
          </c:tx>
          <c:spPr>
            <a:solidFill>
              <a:schemeClr val="accent3"/>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Sheet1!$O$32:$O$39</c:f>
              <c:numCache>
                <c:formatCode>General</c:formatCode>
                <c:ptCount val="8"/>
                <c:pt idx="0">
                  <c:v>0.2527590913433575</c:v>
                </c:pt>
                <c:pt idx="1">
                  <c:v>0.24902083857471424</c:v>
                </c:pt>
                <c:pt idx="2">
                  <c:v>7.0359919285106071E-2</c:v>
                </c:pt>
                <c:pt idx="3">
                  <c:v>7.7370826048907534E-2</c:v>
                </c:pt>
                <c:pt idx="4">
                  <c:v>7.1221060866774447E-2</c:v>
                </c:pt>
                <c:pt idx="5">
                  <c:v>1.7650532706593136</c:v>
                </c:pt>
                <c:pt idx="6">
                  <c:v>7.6367457782869144E-2</c:v>
                </c:pt>
                <c:pt idx="7">
                  <c:v>4.0698828558867604E-2</c:v>
                </c:pt>
              </c:numCache>
            </c:numRef>
          </c:val>
          <c:extLst>
            <c:ext xmlns:c16="http://schemas.microsoft.com/office/drawing/2014/chart" uri="{C3380CC4-5D6E-409C-BE32-E72D297353CC}">
              <c16:uniqueId val="{00000002-F629-4DD6-86E8-75BCCA358A4F}"/>
            </c:ext>
          </c:extLst>
        </c:ser>
        <c:dLbls>
          <c:showLegendKey val="0"/>
          <c:showVal val="0"/>
          <c:showCatName val="0"/>
          <c:showSerName val="0"/>
          <c:showPercent val="0"/>
          <c:showBubbleSize val="0"/>
        </c:dLbls>
        <c:gapWidth val="219"/>
        <c:overlap val="-27"/>
        <c:axId val="715878576"/>
        <c:axId val="714051776"/>
      </c:barChart>
      <c:catAx>
        <c:axId val="71587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4051776"/>
        <c:crosses val="autoZero"/>
        <c:auto val="1"/>
        <c:lblAlgn val="ctr"/>
        <c:lblOffset val="100"/>
        <c:noMultiLvlLbl val="0"/>
      </c:catAx>
      <c:valAx>
        <c:axId val="71405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587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Sheet1!$F$24:$F$31</c:f>
              <c:numCache>
                <c:formatCode>General</c:formatCode>
                <c:ptCount val="8"/>
                <c:pt idx="0">
                  <c:v>9.7452810650256598</c:v>
                </c:pt>
                <c:pt idx="1">
                  <c:v>9.7618189927557406</c:v>
                </c:pt>
                <c:pt idx="2">
                  <c:v>7.2100328897438031</c:v>
                </c:pt>
                <c:pt idx="3">
                  <c:v>7.2926897754282765</c:v>
                </c:pt>
                <c:pt idx="4">
                  <c:v>5.4531902070927805</c:v>
                </c:pt>
                <c:pt idx="5">
                  <c:v>6.9416290562445915E-2</c:v>
                </c:pt>
                <c:pt idx="6">
                  <c:v>4.334569145282928</c:v>
                </c:pt>
                <c:pt idx="7">
                  <c:v>4.3702592350402156</c:v>
                </c:pt>
              </c:numCache>
            </c:numRef>
          </c:val>
          <c:extLst>
            <c:ext xmlns:c16="http://schemas.microsoft.com/office/drawing/2014/chart" uri="{C3380CC4-5D6E-409C-BE32-E72D297353CC}">
              <c16:uniqueId val="{00000000-B682-4D1A-A361-AEEB8097714A}"/>
            </c:ext>
          </c:extLst>
        </c:ser>
        <c:ser>
          <c:idx val="1"/>
          <c:order val="1"/>
          <c:tx>
            <c:v>Camulator</c:v>
          </c:tx>
          <c:spPr>
            <a:solidFill>
              <a:schemeClr val="accent2"/>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Sheet1!$L$24:$L$31</c:f>
              <c:numCache>
                <c:formatCode>General</c:formatCode>
                <c:ptCount val="8"/>
                <c:pt idx="0">
                  <c:v>9.4518999366429135</c:v>
                </c:pt>
                <c:pt idx="1">
                  <c:v>9.4629831264711317</c:v>
                </c:pt>
                <c:pt idx="2">
                  <c:v>7.725117873430321</c:v>
                </c:pt>
                <c:pt idx="3">
                  <c:v>7.7837616742790923</c:v>
                </c:pt>
                <c:pt idx="4">
                  <c:v>5.8682674518969522</c:v>
                </c:pt>
                <c:pt idx="5">
                  <c:v>7.0961319762150907E-2</c:v>
                </c:pt>
                <c:pt idx="6">
                  <c:v>3.6535035582668747</c:v>
                </c:pt>
                <c:pt idx="7">
                  <c:v>3.6713453900153521</c:v>
                </c:pt>
              </c:numCache>
            </c:numRef>
          </c:val>
          <c:extLst>
            <c:ext xmlns:c16="http://schemas.microsoft.com/office/drawing/2014/chart" uri="{C3380CC4-5D6E-409C-BE32-E72D297353CC}">
              <c16:uniqueId val="{00000001-B682-4D1A-A361-AEEB8097714A}"/>
            </c:ext>
          </c:extLst>
        </c:ser>
        <c:ser>
          <c:idx val="2"/>
          <c:order val="2"/>
          <c:tx>
            <c:v>Gem5 AtomicSimpleCPU</c:v>
          </c:tx>
          <c:spPr>
            <a:solidFill>
              <a:schemeClr val="accent3"/>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Sheet1!$R$24:$R$31</c:f>
              <c:numCache>
                <c:formatCode>General</c:formatCode>
                <c:ptCount val="8"/>
                <c:pt idx="0">
                  <c:v>8.8404815586166752</c:v>
                </c:pt>
                <c:pt idx="1">
                  <c:v>8.8516849671783682</c:v>
                </c:pt>
                <c:pt idx="2">
                  <c:v>6.3912236127771562</c:v>
                </c:pt>
                <c:pt idx="3">
                  <c:v>6.4595763990737716</c:v>
                </c:pt>
                <c:pt idx="4">
                  <c:v>4.8176550330644794</c:v>
                </c:pt>
                <c:pt idx="5">
                  <c:v>6.0919179409985987E-2</c:v>
                </c:pt>
                <c:pt idx="6">
                  <c:v>3.6119817560548388</c:v>
                </c:pt>
                <c:pt idx="7">
                  <c:v>3.6485749174960498</c:v>
                </c:pt>
              </c:numCache>
            </c:numRef>
          </c:val>
          <c:extLst>
            <c:ext xmlns:c16="http://schemas.microsoft.com/office/drawing/2014/chart" uri="{C3380CC4-5D6E-409C-BE32-E72D297353CC}">
              <c16:uniqueId val="{00000002-B682-4D1A-A361-AEEB8097714A}"/>
            </c:ext>
          </c:extLst>
        </c:ser>
        <c:ser>
          <c:idx val="3"/>
          <c:order val="3"/>
          <c:tx>
            <c:v>Ramulator</c:v>
          </c:tx>
          <c:spPr>
            <a:solidFill>
              <a:schemeClr val="accent4"/>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Sheet1!$AD$3:$AD$10</c:f>
              <c:numCache>
                <c:formatCode>General</c:formatCode>
                <c:ptCount val="8"/>
                <c:pt idx="0">
                  <c:v>6.2889853963081794</c:v>
                </c:pt>
                <c:pt idx="1">
                  <c:v>6.2718988510742317</c:v>
                </c:pt>
                <c:pt idx="2">
                  <c:v>5.1878639209110995</c:v>
                </c:pt>
                <c:pt idx="3">
                  <c:v>5.2387888487274159</c:v>
                </c:pt>
                <c:pt idx="4">
                  <c:v>3.8726606391584677</c:v>
                </c:pt>
                <c:pt idx="5">
                  <c:v>4.1944938488169457E-2</c:v>
                </c:pt>
                <c:pt idx="6">
                  <c:v>2.6432295264046903</c:v>
                </c:pt>
                <c:pt idx="7">
                  <c:v>2.6507845181058132</c:v>
                </c:pt>
              </c:numCache>
            </c:numRef>
          </c:val>
          <c:extLst>
            <c:ext xmlns:c16="http://schemas.microsoft.com/office/drawing/2014/chart" uri="{C3380CC4-5D6E-409C-BE32-E72D297353CC}">
              <c16:uniqueId val="{00000003-B682-4D1A-A361-AEEB8097714A}"/>
            </c:ext>
          </c:extLst>
        </c:ser>
        <c:dLbls>
          <c:showLegendKey val="0"/>
          <c:showVal val="0"/>
          <c:showCatName val="0"/>
          <c:showSerName val="0"/>
          <c:showPercent val="0"/>
          <c:showBubbleSize val="0"/>
        </c:dLbls>
        <c:gapWidth val="219"/>
        <c:overlap val="-27"/>
        <c:axId val="711499264"/>
        <c:axId val="711498432"/>
      </c:barChart>
      <c:catAx>
        <c:axId val="71149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498432"/>
        <c:crosses val="autoZero"/>
        <c:auto val="1"/>
        <c:lblAlgn val="ctr"/>
        <c:lblOffset val="100"/>
        <c:noMultiLvlLbl val="0"/>
      </c:catAx>
      <c:valAx>
        <c:axId val="711498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499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Sheet1!$E$32:$E$39</c:f>
              <c:numCache>
                <c:formatCode>General</c:formatCode>
                <c:ptCount val="8"/>
                <c:pt idx="0">
                  <c:v>3.0104942733324216E-2</c:v>
                </c:pt>
                <c:pt idx="1">
                  <c:v>3.0612723561702526E-2</c:v>
                </c:pt>
                <c:pt idx="2">
                  <c:v>7.1440032460770173E-2</c:v>
                </c:pt>
                <c:pt idx="3">
                  <c:v>6.7337554999996788E-2</c:v>
                </c:pt>
                <c:pt idx="4">
                  <c:v>7.6116406917971571E-2</c:v>
                </c:pt>
                <c:pt idx="5">
                  <c:v>2.2257443997459148E-2</c:v>
                </c:pt>
                <c:pt idx="6">
                  <c:v>0.15712417178930446</c:v>
                </c:pt>
                <c:pt idx="7">
                  <c:v>0.15992503131646196</c:v>
                </c:pt>
              </c:numCache>
            </c:numRef>
          </c:val>
          <c:extLst>
            <c:ext xmlns:c16="http://schemas.microsoft.com/office/drawing/2014/chart" uri="{C3380CC4-5D6E-409C-BE32-E72D297353CC}">
              <c16:uniqueId val="{00000000-B8AD-4702-86C2-5F7CBA9FA058}"/>
            </c:ext>
          </c:extLst>
        </c:ser>
        <c:ser>
          <c:idx val="1"/>
          <c:order val="1"/>
          <c:tx>
            <c:v>Gem5 AtomicSimpleCPU</c:v>
          </c:tx>
          <c:spPr>
            <a:solidFill>
              <a:schemeClr val="accent2"/>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Sheet1!$K$32:$K$39</c:f>
              <c:numCache>
                <c:formatCode>General</c:formatCode>
                <c:ptCount val="8"/>
                <c:pt idx="0">
                  <c:v>9.2844885680739703E-2</c:v>
                </c:pt>
                <c:pt idx="1">
                  <c:v>9.3234060809034069E-2</c:v>
                </c:pt>
                <c:pt idx="2">
                  <c:v>0.11356526239032759</c:v>
                </c:pt>
                <c:pt idx="3">
                  <c:v>0.11423951957500877</c:v>
                </c:pt>
                <c:pt idx="4">
                  <c:v>0.11654373859941322</c:v>
                </c:pt>
                <c:pt idx="5">
                  <c:v>0.12240802675585274</c:v>
                </c:pt>
                <c:pt idx="6">
                  <c:v>0.16670339427263287</c:v>
                </c:pt>
                <c:pt idx="7">
                  <c:v>0.16513535667582083</c:v>
                </c:pt>
              </c:numCache>
            </c:numRef>
          </c:val>
          <c:extLst>
            <c:ext xmlns:c16="http://schemas.microsoft.com/office/drawing/2014/chart" uri="{C3380CC4-5D6E-409C-BE32-E72D297353CC}">
              <c16:uniqueId val="{00000001-B8AD-4702-86C2-5F7CBA9FA058}"/>
            </c:ext>
          </c:extLst>
        </c:ser>
        <c:ser>
          <c:idx val="2"/>
          <c:order val="2"/>
          <c:tx>
            <c:v>Ramulator</c:v>
          </c:tx>
          <c:spPr>
            <a:solidFill>
              <a:schemeClr val="accent3"/>
            </a:solidFill>
            <a:ln>
              <a:noFill/>
            </a:ln>
            <a:effectLst/>
          </c:spPr>
          <c:invertIfNegative val="0"/>
          <c:cat>
            <c:strRef>
              <c:f>Sheet1!$A$24:$A$31</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Sheet1!$Q$32:$Q$39</c:f>
              <c:numCache>
                <c:formatCode>General</c:formatCode>
                <c:ptCount val="8"/>
                <c:pt idx="0">
                  <c:v>0.35466351823567233</c:v>
                </c:pt>
                <c:pt idx="1">
                  <c:v>0.3575071556101771</c:v>
                </c:pt>
                <c:pt idx="2">
                  <c:v>0.28046598396370953</c:v>
                </c:pt>
                <c:pt idx="3">
                  <c:v>0.28163832412304163</c:v>
                </c:pt>
                <c:pt idx="4">
                  <c:v>0.28983576730526861</c:v>
                </c:pt>
                <c:pt idx="5">
                  <c:v>0.39574791236595419</c:v>
                </c:pt>
                <c:pt idx="6">
                  <c:v>0.39019786331447248</c:v>
                </c:pt>
                <c:pt idx="7">
                  <c:v>0.39344913527048003</c:v>
                </c:pt>
              </c:numCache>
            </c:numRef>
          </c:val>
          <c:extLst>
            <c:ext xmlns:c16="http://schemas.microsoft.com/office/drawing/2014/chart" uri="{C3380CC4-5D6E-409C-BE32-E72D297353CC}">
              <c16:uniqueId val="{00000002-B8AD-4702-86C2-5F7CBA9FA058}"/>
            </c:ext>
          </c:extLst>
        </c:ser>
        <c:dLbls>
          <c:showLegendKey val="0"/>
          <c:showVal val="0"/>
          <c:showCatName val="0"/>
          <c:showSerName val="0"/>
          <c:showPercent val="0"/>
          <c:showBubbleSize val="0"/>
        </c:dLbls>
        <c:gapWidth val="219"/>
        <c:overlap val="-27"/>
        <c:axId val="712543744"/>
        <c:axId val="712541664"/>
      </c:barChart>
      <c:catAx>
        <c:axId val="71254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2541664"/>
        <c:crosses val="autoZero"/>
        <c:auto val="1"/>
        <c:lblAlgn val="ctr"/>
        <c:lblOffset val="100"/>
        <c:noMultiLvlLbl val="0"/>
      </c:catAx>
      <c:valAx>
        <c:axId val="71254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254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a:t>
            </a:r>
            <a:r>
              <a:rPr lang="en-US" altLang="zh-CN" baseline="0"/>
              <a:t> Data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Sheet1!$E$45:$E$52</c:f>
              <c:numCache>
                <c:formatCode>General</c:formatCode>
                <c:ptCount val="8"/>
                <c:pt idx="0">
                  <c:v>5.7669797333441295</c:v>
                </c:pt>
                <c:pt idx="1">
                  <c:v>5.8035397958703259</c:v>
                </c:pt>
                <c:pt idx="2">
                  <c:v>5.0598953559030502</c:v>
                </c:pt>
                <c:pt idx="3">
                  <c:v>5.1361288054592675</c:v>
                </c:pt>
                <c:pt idx="4">
                  <c:v>3.8949505119420715</c:v>
                </c:pt>
                <c:pt idx="5">
                  <c:v>2.6868825064973494E-2</c:v>
                </c:pt>
                <c:pt idx="6">
                  <c:v>20.061619343334947</c:v>
                </c:pt>
                <c:pt idx="7">
                  <c:v>21.040533344523062</c:v>
                </c:pt>
              </c:numCache>
            </c:numRef>
          </c:val>
          <c:extLst>
            <c:ext xmlns:c16="http://schemas.microsoft.com/office/drawing/2014/chart" uri="{C3380CC4-5D6E-409C-BE32-E72D297353CC}">
              <c16:uniqueId val="{00000000-97F0-440C-AF2A-81B3DC0776D4}"/>
            </c:ext>
          </c:extLst>
        </c:ser>
        <c:ser>
          <c:idx val="1"/>
          <c:order val="1"/>
          <c:tx>
            <c:v>Camulator</c:v>
          </c:tx>
          <c:spPr>
            <a:solidFill>
              <a:schemeClr val="accent2"/>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Sheet1!$K$45:$K$52</c:f>
              <c:numCache>
                <c:formatCode>General</c:formatCode>
                <c:ptCount val="8"/>
                <c:pt idx="0">
                  <c:v>7.5565646464187184</c:v>
                </c:pt>
                <c:pt idx="1">
                  <c:v>7.5068386284687678</c:v>
                </c:pt>
                <c:pt idx="2">
                  <c:v>5.4447871842944116</c:v>
                </c:pt>
                <c:pt idx="3">
                  <c:v>5.7512441202535962</c:v>
                </c:pt>
                <c:pt idx="4">
                  <c:v>4.1232617113944237</c:v>
                </c:pt>
                <c:pt idx="5">
                  <c:v>0.13741375082534518</c:v>
                </c:pt>
                <c:pt idx="6">
                  <c:v>21.862586608486492</c:v>
                </c:pt>
                <c:pt idx="7">
                  <c:v>21.420234835028573</c:v>
                </c:pt>
              </c:numCache>
            </c:numRef>
          </c:val>
          <c:extLst>
            <c:ext xmlns:c16="http://schemas.microsoft.com/office/drawing/2014/chart" uri="{C3380CC4-5D6E-409C-BE32-E72D297353CC}">
              <c16:uniqueId val="{00000001-97F0-440C-AF2A-81B3DC0776D4}"/>
            </c:ext>
          </c:extLst>
        </c:ser>
        <c:ser>
          <c:idx val="2"/>
          <c:order val="2"/>
          <c:tx>
            <c:v>Gem5 AtomicSimpleCPU</c:v>
          </c:tx>
          <c:spPr>
            <a:solidFill>
              <a:schemeClr val="accent3"/>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Sheet1!$Q$45:$Q$52</c:f>
              <c:numCache>
                <c:formatCode>General</c:formatCode>
                <c:ptCount val="8"/>
                <c:pt idx="0">
                  <c:v>7.8062992434118526</c:v>
                </c:pt>
                <c:pt idx="1">
                  <c:v>7.8178040561283986</c:v>
                </c:pt>
                <c:pt idx="2">
                  <c:v>6.4054696731054905</c:v>
                </c:pt>
                <c:pt idx="3">
                  <c:v>6.4420584469627995</c:v>
                </c:pt>
                <c:pt idx="4">
                  <c:v>5.5680146975347764</c:v>
                </c:pt>
                <c:pt idx="5">
                  <c:v>4.9078942558197551E-2</c:v>
                </c:pt>
                <c:pt idx="6">
                  <c:v>20.800695353652483</c:v>
                </c:pt>
                <c:pt idx="7">
                  <c:v>21.60123962178141</c:v>
                </c:pt>
              </c:numCache>
            </c:numRef>
          </c:val>
          <c:extLst>
            <c:ext xmlns:c16="http://schemas.microsoft.com/office/drawing/2014/chart" uri="{C3380CC4-5D6E-409C-BE32-E72D297353CC}">
              <c16:uniqueId val="{00000002-97F0-440C-AF2A-81B3DC0776D4}"/>
            </c:ext>
          </c:extLst>
        </c:ser>
        <c:ser>
          <c:idx val="3"/>
          <c:order val="3"/>
          <c:tx>
            <c:v>Ramulator</c:v>
          </c:tx>
          <c:spPr>
            <a:solidFill>
              <a:schemeClr val="accent4"/>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Sheet1!$AC$3:$AC$10</c:f>
              <c:numCache>
                <c:formatCode>General</c:formatCode>
                <c:ptCount val="8"/>
                <c:pt idx="0">
                  <c:v>7.6736580508576386</c:v>
                </c:pt>
                <c:pt idx="1">
                  <c:v>7.6385229649346771</c:v>
                </c:pt>
                <c:pt idx="2">
                  <c:v>6.5831388163040687</c:v>
                </c:pt>
                <c:pt idx="3">
                  <c:v>6.6878735602021084</c:v>
                </c:pt>
                <c:pt idx="4">
                  <c:v>5.3104148884268811</c:v>
                </c:pt>
                <c:pt idx="5">
                  <c:v>9.9885698125575018E-2</c:v>
                </c:pt>
                <c:pt idx="6">
                  <c:v>19.534797887845649</c:v>
                </c:pt>
                <c:pt idx="7">
                  <c:v>19.635484653638386</c:v>
                </c:pt>
              </c:numCache>
            </c:numRef>
          </c:val>
          <c:extLst>
            <c:ext xmlns:c16="http://schemas.microsoft.com/office/drawing/2014/chart" uri="{C3380CC4-5D6E-409C-BE32-E72D297353CC}">
              <c16:uniqueId val="{00000003-97F0-440C-AF2A-81B3DC0776D4}"/>
            </c:ext>
          </c:extLst>
        </c:ser>
        <c:dLbls>
          <c:showLegendKey val="0"/>
          <c:showVal val="0"/>
          <c:showCatName val="0"/>
          <c:showSerName val="0"/>
          <c:showPercent val="0"/>
          <c:showBubbleSize val="0"/>
        </c:dLbls>
        <c:gapWidth val="219"/>
        <c:overlap val="-27"/>
        <c:axId val="822205408"/>
        <c:axId val="822202496"/>
      </c:barChart>
      <c:catAx>
        <c:axId val="82220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22202496"/>
        <c:crosses val="autoZero"/>
        <c:auto val="1"/>
        <c:lblAlgn val="ctr"/>
        <c:lblOffset val="100"/>
        <c:noMultiLvlLbl val="0"/>
      </c:catAx>
      <c:valAx>
        <c:axId val="8222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22205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Sheet1!$C$53:$C$60</c:f>
              <c:numCache>
                <c:formatCode>General</c:formatCode>
                <c:ptCount val="8"/>
                <c:pt idx="0">
                  <c:v>0.31031579714549345</c:v>
                </c:pt>
                <c:pt idx="1">
                  <c:v>0.29349309085645847</c:v>
                </c:pt>
                <c:pt idx="2">
                  <c:v>7.6067151851734086E-2</c:v>
                </c:pt>
                <c:pt idx="3">
                  <c:v>0.1197624393960902</c:v>
                </c:pt>
                <c:pt idx="4">
                  <c:v>5.861722729270654E-2</c:v>
                </c:pt>
                <c:pt idx="5">
                  <c:v>4.1142448727495458</c:v>
                </c:pt>
                <c:pt idx="6">
                  <c:v>8.9771779352890518E-2</c:v>
                </c:pt>
                <c:pt idx="7">
                  <c:v>1.8046191334039952E-2</c:v>
                </c:pt>
              </c:numCache>
            </c:numRef>
          </c:val>
          <c:extLst>
            <c:ext xmlns:c16="http://schemas.microsoft.com/office/drawing/2014/chart" uri="{C3380CC4-5D6E-409C-BE32-E72D297353CC}">
              <c16:uniqueId val="{00000000-E216-4BEE-8AB8-501483E540F5}"/>
            </c:ext>
          </c:extLst>
        </c:ser>
        <c:ser>
          <c:idx val="1"/>
          <c:order val="1"/>
          <c:tx>
            <c:v>Gem5 AtomicSimpleCPU</c:v>
          </c:tx>
          <c:spPr>
            <a:solidFill>
              <a:schemeClr val="accent2"/>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Sheet1!$I$53:$I$60</c:f>
              <c:numCache>
                <c:formatCode>General</c:formatCode>
                <c:ptCount val="8"/>
                <c:pt idx="0">
                  <c:v>0.35362002371476547</c:v>
                </c:pt>
                <c:pt idx="1">
                  <c:v>0.34707511813589698</c:v>
                </c:pt>
                <c:pt idx="2">
                  <c:v>0.26592927769398361</c:v>
                </c:pt>
                <c:pt idx="3">
                  <c:v>0.2542634133543224</c:v>
                </c:pt>
                <c:pt idx="4">
                  <c:v>0.42954696868754155</c:v>
                </c:pt>
                <c:pt idx="5">
                  <c:v>0.82661290322580638</c:v>
                </c:pt>
                <c:pt idx="6">
                  <c:v>3.684029677111178E-2</c:v>
                </c:pt>
                <c:pt idx="7">
                  <c:v>2.6648862368515089E-2</c:v>
                </c:pt>
              </c:numCache>
            </c:numRef>
          </c:val>
          <c:extLst>
            <c:ext xmlns:c16="http://schemas.microsoft.com/office/drawing/2014/chart" uri="{C3380CC4-5D6E-409C-BE32-E72D297353CC}">
              <c16:uniqueId val="{00000001-E216-4BEE-8AB8-501483E540F5}"/>
            </c:ext>
          </c:extLst>
        </c:ser>
        <c:ser>
          <c:idx val="2"/>
          <c:order val="2"/>
          <c:tx>
            <c:v>Ramulator</c:v>
          </c:tx>
          <c:spPr>
            <a:solidFill>
              <a:schemeClr val="accent3"/>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Sheet1!$O$53:$O$60</c:f>
              <c:numCache>
                <c:formatCode>General</c:formatCode>
                <c:ptCount val="8"/>
                <c:pt idx="0">
                  <c:v>0.33061990949773518</c:v>
                </c:pt>
                <c:pt idx="1">
                  <c:v>0.31618343866101956</c:v>
                </c:pt>
                <c:pt idx="2">
                  <c:v>0.30104248275094259</c:v>
                </c:pt>
                <c:pt idx="3">
                  <c:v>0.30212341113670443</c:v>
                </c:pt>
                <c:pt idx="4">
                  <c:v>0.36341010550581843</c:v>
                </c:pt>
                <c:pt idx="5">
                  <c:v>2.7175312982251372</c:v>
                </c:pt>
                <c:pt idx="6">
                  <c:v>2.6260166065025216E-2</c:v>
                </c:pt>
                <c:pt idx="7">
                  <c:v>6.6778187980221351E-2</c:v>
                </c:pt>
              </c:numCache>
            </c:numRef>
          </c:val>
          <c:extLst>
            <c:ext xmlns:c16="http://schemas.microsoft.com/office/drawing/2014/chart" uri="{C3380CC4-5D6E-409C-BE32-E72D297353CC}">
              <c16:uniqueId val="{00000002-E216-4BEE-8AB8-501483E540F5}"/>
            </c:ext>
          </c:extLst>
        </c:ser>
        <c:dLbls>
          <c:showLegendKey val="0"/>
          <c:showVal val="0"/>
          <c:showCatName val="0"/>
          <c:showSerName val="0"/>
          <c:showPercent val="0"/>
          <c:showBubbleSize val="0"/>
        </c:dLbls>
        <c:gapWidth val="219"/>
        <c:overlap val="-27"/>
        <c:axId val="711261152"/>
        <c:axId val="711253664"/>
      </c:barChart>
      <c:catAx>
        <c:axId val="71126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253664"/>
        <c:crosses val="autoZero"/>
        <c:auto val="1"/>
        <c:lblAlgn val="ctr"/>
        <c:lblOffset val="100"/>
        <c:noMultiLvlLbl val="0"/>
      </c:catAx>
      <c:valAx>
        <c:axId val="71125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126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L2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Sheet1!$F$45:$F$52</c:f>
              <c:numCache>
                <c:formatCode>General</c:formatCode>
                <c:ptCount val="8"/>
                <c:pt idx="0">
                  <c:v>12.157312434026446</c:v>
                </c:pt>
                <c:pt idx="1">
                  <c:v>12.200078449581216</c:v>
                </c:pt>
                <c:pt idx="2">
                  <c:v>8.6570255888074801</c:v>
                </c:pt>
                <c:pt idx="3">
                  <c:v>8.811193028124567</c:v>
                </c:pt>
                <c:pt idx="4">
                  <c:v>6.4422810155328776</c:v>
                </c:pt>
                <c:pt idx="5">
                  <c:v>7.1273582617628423E-2</c:v>
                </c:pt>
                <c:pt idx="6">
                  <c:v>9.08420702313866</c:v>
                </c:pt>
                <c:pt idx="7">
                  <c:v>9.2161148952342113</c:v>
                </c:pt>
              </c:numCache>
            </c:numRef>
          </c:val>
          <c:extLst>
            <c:ext xmlns:c16="http://schemas.microsoft.com/office/drawing/2014/chart" uri="{C3380CC4-5D6E-409C-BE32-E72D297353CC}">
              <c16:uniqueId val="{00000000-6A68-483A-A4E1-19006CFE22C6}"/>
            </c:ext>
          </c:extLst>
        </c:ser>
        <c:ser>
          <c:idx val="1"/>
          <c:order val="1"/>
          <c:tx>
            <c:v>Camulator</c:v>
          </c:tx>
          <c:spPr>
            <a:solidFill>
              <a:schemeClr val="accent2"/>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Sheet1!$L$45:$L$52</c:f>
              <c:numCache>
                <c:formatCode>General</c:formatCode>
                <c:ptCount val="8"/>
                <c:pt idx="0">
                  <c:v>10.132165007230114</c:v>
                </c:pt>
                <c:pt idx="1">
                  <c:v>10.140360803606923</c:v>
                </c:pt>
                <c:pt idx="2">
                  <c:v>8.713753115762648</c:v>
                </c:pt>
                <c:pt idx="3">
                  <c:v>8.7485513668280053</c:v>
                </c:pt>
                <c:pt idx="4">
                  <c:v>6.6063161359070941</c:v>
                </c:pt>
                <c:pt idx="5">
                  <c:v>7.097665611826981E-2</c:v>
                </c:pt>
                <c:pt idx="6">
                  <c:v>5.2765897450784109</c:v>
                </c:pt>
                <c:pt idx="7">
                  <c:v>5.1846860458531383</c:v>
                </c:pt>
              </c:numCache>
            </c:numRef>
          </c:val>
          <c:extLst>
            <c:ext xmlns:c16="http://schemas.microsoft.com/office/drawing/2014/chart" uri="{C3380CC4-5D6E-409C-BE32-E72D297353CC}">
              <c16:uniqueId val="{00000001-6A68-483A-A4E1-19006CFE22C6}"/>
            </c:ext>
          </c:extLst>
        </c:ser>
        <c:ser>
          <c:idx val="2"/>
          <c:order val="2"/>
          <c:tx>
            <c:v>Gem5 AtomicSimpleCPU</c:v>
          </c:tx>
          <c:spPr>
            <a:solidFill>
              <a:schemeClr val="accent3"/>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Sheet1!$R$45:$R$52</c:f>
              <c:numCache>
                <c:formatCode>General</c:formatCode>
                <c:ptCount val="8"/>
                <c:pt idx="0">
                  <c:v>8.8404815586166752</c:v>
                </c:pt>
                <c:pt idx="1">
                  <c:v>8.8516849671783682</c:v>
                </c:pt>
                <c:pt idx="2">
                  <c:v>6.3912236127771562</c:v>
                </c:pt>
                <c:pt idx="3">
                  <c:v>6.4595763990737716</c:v>
                </c:pt>
                <c:pt idx="4">
                  <c:v>4.8176550330644794</c:v>
                </c:pt>
                <c:pt idx="5">
                  <c:v>6.0919179409985987E-2</c:v>
                </c:pt>
                <c:pt idx="6">
                  <c:v>3.6119817560548388</c:v>
                </c:pt>
                <c:pt idx="7">
                  <c:v>3.6485749174960498</c:v>
                </c:pt>
              </c:numCache>
            </c:numRef>
          </c:val>
          <c:extLst>
            <c:ext xmlns:c16="http://schemas.microsoft.com/office/drawing/2014/chart" uri="{C3380CC4-5D6E-409C-BE32-E72D297353CC}">
              <c16:uniqueId val="{00000002-6A68-483A-A4E1-19006CFE22C6}"/>
            </c:ext>
          </c:extLst>
        </c:ser>
        <c:ser>
          <c:idx val="3"/>
          <c:order val="3"/>
          <c:tx>
            <c:v>Ramulator</c:v>
          </c:tx>
          <c:spPr>
            <a:solidFill>
              <a:schemeClr val="accent4"/>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Sheet1!$X$3:$X$10</c:f>
              <c:numCache>
                <c:formatCode>General</c:formatCode>
                <c:ptCount val="8"/>
                <c:pt idx="0">
                  <c:v>8.8404815586166752</c:v>
                </c:pt>
                <c:pt idx="1">
                  <c:v>8.8516849671783682</c:v>
                </c:pt>
                <c:pt idx="2">
                  <c:v>6.3912236127771562</c:v>
                </c:pt>
                <c:pt idx="3">
                  <c:v>6.4595763990737716</c:v>
                </c:pt>
                <c:pt idx="4">
                  <c:v>4.8176550330644794</c:v>
                </c:pt>
                <c:pt idx="5">
                  <c:v>6.0919179409985987E-2</c:v>
                </c:pt>
                <c:pt idx="6">
                  <c:v>3.6119817560548388</c:v>
                </c:pt>
                <c:pt idx="7">
                  <c:v>3.6485749174960498</c:v>
                </c:pt>
              </c:numCache>
            </c:numRef>
          </c:val>
          <c:extLst>
            <c:ext xmlns:c16="http://schemas.microsoft.com/office/drawing/2014/chart" uri="{C3380CC4-5D6E-409C-BE32-E72D297353CC}">
              <c16:uniqueId val="{00000003-6A68-483A-A4E1-19006CFE22C6}"/>
            </c:ext>
          </c:extLst>
        </c:ser>
        <c:dLbls>
          <c:showLegendKey val="0"/>
          <c:showVal val="0"/>
          <c:showCatName val="0"/>
          <c:showSerName val="0"/>
          <c:showPercent val="0"/>
          <c:showBubbleSize val="0"/>
        </c:dLbls>
        <c:gapWidth val="219"/>
        <c:overlap val="-27"/>
        <c:axId val="761189136"/>
        <c:axId val="717035232"/>
      </c:barChart>
      <c:catAx>
        <c:axId val="76118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17035232"/>
        <c:crosses val="autoZero"/>
        <c:auto val="1"/>
        <c:lblAlgn val="ctr"/>
        <c:lblOffset val="100"/>
        <c:noMultiLvlLbl val="0"/>
      </c:catAx>
      <c:valAx>
        <c:axId val="71703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189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L1 I cache </a:t>
            </a:r>
            <a:r>
              <a:rPr lang="zh-CN" altLang="en-US" dirty="0"/>
              <a:t>缺失数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Ramulator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Hello World</c:v>
                </c:pt>
                <c:pt idx="1">
                  <c:v>ls</c:v>
                </c:pt>
                <c:pt idx="2">
                  <c:v>pwd</c:v>
                </c:pt>
                <c:pt idx="3">
                  <c:v>echo</c:v>
                </c:pt>
              </c:strCache>
            </c:strRef>
          </c:cat>
          <c:val>
            <c:numRef>
              <c:f>Sheet1!$B$2:$B$5</c:f>
              <c:numCache>
                <c:formatCode>General</c:formatCode>
                <c:ptCount val="4"/>
                <c:pt idx="0">
                  <c:v>968</c:v>
                </c:pt>
                <c:pt idx="1">
                  <c:v>1853</c:v>
                </c:pt>
                <c:pt idx="2">
                  <c:v>1269</c:v>
                </c:pt>
                <c:pt idx="3">
                  <c:v>1182</c:v>
                </c:pt>
              </c:numCache>
            </c:numRef>
          </c:val>
          <c:extLst>
            <c:ext xmlns:c16="http://schemas.microsoft.com/office/drawing/2014/chart" uri="{C3380CC4-5D6E-409C-BE32-E72D297353CC}">
              <c16:uniqueId val="{00000000-65E7-4C6F-A455-831C3A0FEBE8}"/>
            </c:ext>
          </c:extLst>
        </c:ser>
        <c:ser>
          <c:idx val="1"/>
          <c:order val="1"/>
          <c:tx>
            <c:strRef>
              <c:f>Sheet1!$C$1</c:f>
              <c:strCache>
                <c:ptCount val="1"/>
                <c:pt idx="0">
                  <c:v>Gem TimingSimpleCPU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Hello World</c:v>
                </c:pt>
                <c:pt idx="1">
                  <c:v>ls</c:v>
                </c:pt>
                <c:pt idx="2">
                  <c:v>pwd</c:v>
                </c:pt>
                <c:pt idx="3">
                  <c:v>echo</c:v>
                </c:pt>
              </c:strCache>
            </c:strRef>
          </c:cat>
          <c:val>
            <c:numRef>
              <c:f>Sheet1!$C$2:$C$5</c:f>
              <c:numCache>
                <c:formatCode>General</c:formatCode>
                <c:ptCount val="4"/>
                <c:pt idx="0">
                  <c:v>924</c:v>
                </c:pt>
                <c:pt idx="1">
                  <c:v>1534</c:v>
                </c:pt>
                <c:pt idx="2">
                  <c:v>1151</c:v>
                </c:pt>
                <c:pt idx="3">
                  <c:v>1077</c:v>
                </c:pt>
              </c:numCache>
            </c:numRef>
          </c:val>
          <c:extLst>
            <c:ext xmlns:c16="http://schemas.microsoft.com/office/drawing/2014/chart" uri="{C3380CC4-5D6E-409C-BE32-E72D297353CC}">
              <c16:uniqueId val="{00000001-65E7-4C6F-A455-831C3A0FEBE8}"/>
            </c:ext>
          </c:extLst>
        </c:ser>
        <c:dLbls>
          <c:showLegendKey val="0"/>
          <c:showVal val="0"/>
          <c:showCatName val="0"/>
          <c:showSerName val="0"/>
          <c:showPercent val="0"/>
          <c:showBubbleSize val="0"/>
        </c:dLbls>
        <c:gapWidth val="219"/>
        <c:overlap val="-27"/>
        <c:axId val="367773119"/>
        <c:axId val="367766047"/>
      </c:barChart>
      <c:catAx>
        <c:axId val="36777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766047"/>
        <c:crosses val="autoZero"/>
        <c:auto val="1"/>
        <c:lblAlgn val="ctr"/>
        <c:lblOffset val="100"/>
        <c:noMultiLvlLbl val="0"/>
      </c:catAx>
      <c:valAx>
        <c:axId val="367766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77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Sheet1!$E$53:$E$60</c:f>
              <c:numCache>
                <c:formatCode>General</c:formatCode>
                <c:ptCount val="8"/>
                <c:pt idx="0">
                  <c:v>0.16657854585757426</c:v>
                </c:pt>
                <c:pt idx="1">
                  <c:v>0.16882822962871982</c:v>
                </c:pt>
                <c:pt idx="2">
                  <c:v>6.5527733946530043E-3</c:v>
                </c:pt>
                <c:pt idx="3">
                  <c:v>7.1093279986733813E-3</c:v>
                </c:pt>
                <c:pt idx="4">
                  <c:v>2.5462273374712178E-2</c:v>
                </c:pt>
                <c:pt idx="5">
                  <c:v>4.1660105813899799E-3</c:v>
                </c:pt>
                <c:pt idx="6">
                  <c:v>0.4191469071941834</c:v>
                </c:pt>
                <c:pt idx="7">
                  <c:v>0.43743257274991049</c:v>
                </c:pt>
              </c:numCache>
            </c:numRef>
          </c:val>
          <c:extLst>
            <c:ext xmlns:c16="http://schemas.microsoft.com/office/drawing/2014/chart" uri="{C3380CC4-5D6E-409C-BE32-E72D297353CC}">
              <c16:uniqueId val="{00000000-85E4-49E6-A4A4-DD81A8A4B892}"/>
            </c:ext>
          </c:extLst>
        </c:ser>
        <c:ser>
          <c:idx val="1"/>
          <c:order val="1"/>
          <c:tx>
            <c:v>Gem5 AtomicSimpleCPU</c:v>
          </c:tx>
          <c:spPr>
            <a:solidFill>
              <a:schemeClr val="accent2"/>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Sheet1!$K$53:$K$60</c:f>
              <c:numCache>
                <c:formatCode>General</c:formatCode>
                <c:ptCount val="8"/>
                <c:pt idx="0">
                  <c:v>0.27282599615738029</c:v>
                </c:pt>
                <c:pt idx="1">
                  <c:v>0.27445671732691079</c:v>
                </c:pt>
                <c:pt idx="2">
                  <c:v>0.26172984621412465</c:v>
                </c:pt>
                <c:pt idx="3">
                  <c:v>0.2668896960428217</c:v>
                </c:pt>
                <c:pt idx="4">
                  <c:v>0.25218179377013966</c:v>
                </c:pt>
                <c:pt idx="5">
                  <c:v>0.14527687296416938</c:v>
                </c:pt>
                <c:pt idx="6">
                  <c:v>0.60238887699777754</c:v>
                </c:pt>
                <c:pt idx="7">
                  <c:v>0.60410921966882358</c:v>
                </c:pt>
              </c:numCache>
            </c:numRef>
          </c:val>
          <c:extLst>
            <c:ext xmlns:c16="http://schemas.microsoft.com/office/drawing/2014/chart" uri="{C3380CC4-5D6E-409C-BE32-E72D297353CC}">
              <c16:uniqueId val="{00000001-85E4-49E6-A4A4-DD81A8A4B892}"/>
            </c:ext>
          </c:extLst>
        </c:ser>
        <c:ser>
          <c:idx val="2"/>
          <c:order val="2"/>
          <c:tx>
            <c:v>Ramulator</c:v>
          </c:tx>
          <c:spPr>
            <a:solidFill>
              <a:schemeClr val="accent3"/>
            </a:solidFill>
            <a:ln>
              <a:noFill/>
            </a:ln>
            <a:effectLst/>
          </c:spPr>
          <c:invertIfNegative val="0"/>
          <c:cat>
            <c:strRef>
              <c:f>Sheet1!$A$45:$A$52</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Sheet1!$Q$53:$Q$60</c:f>
              <c:numCache>
                <c:formatCode>General</c:formatCode>
                <c:ptCount val="8"/>
                <c:pt idx="0">
                  <c:v>0.48269936875963826</c:v>
                </c:pt>
                <c:pt idx="1">
                  <c:v>0.48591323596861602</c:v>
                </c:pt>
                <c:pt idx="2">
                  <c:v>0.40073367374373947</c:v>
                </c:pt>
                <c:pt idx="3">
                  <c:v>0.40543932790875714</c:v>
                </c:pt>
                <c:pt idx="4">
                  <c:v>0.39886809814394009</c:v>
                </c:pt>
                <c:pt idx="5">
                  <c:v>0.41149389510560364</c:v>
                </c:pt>
                <c:pt idx="6">
                  <c:v>0.70903024120079605</c:v>
                </c:pt>
                <c:pt idx="7">
                  <c:v>0.7123750573599541</c:v>
                </c:pt>
              </c:numCache>
            </c:numRef>
          </c:val>
          <c:extLst>
            <c:ext xmlns:c16="http://schemas.microsoft.com/office/drawing/2014/chart" uri="{C3380CC4-5D6E-409C-BE32-E72D297353CC}">
              <c16:uniqueId val="{00000002-85E4-49E6-A4A4-DD81A8A4B892}"/>
            </c:ext>
          </c:extLst>
        </c:ser>
        <c:dLbls>
          <c:showLegendKey val="0"/>
          <c:showVal val="0"/>
          <c:showCatName val="0"/>
          <c:showSerName val="0"/>
          <c:showPercent val="0"/>
          <c:showBubbleSize val="0"/>
        </c:dLbls>
        <c:gapWidth val="219"/>
        <c:overlap val="-27"/>
        <c:axId val="761321184"/>
        <c:axId val="761321600"/>
      </c:barChart>
      <c:catAx>
        <c:axId val="76132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321600"/>
        <c:crosses val="autoZero"/>
        <c:auto val="1"/>
        <c:lblAlgn val="ctr"/>
        <c:lblOffset val="100"/>
        <c:noMultiLvlLbl val="0"/>
      </c:catAx>
      <c:valAx>
        <c:axId val="76132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1321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Shard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Sheet1!$A$64:$A$70</c:f>
              <c:strCache>
                <c:ptCount val="7"/>
                <c:pt idx="0">
                  <c:v>imagick_s</c:v>
                </c:pt>
                <c:pt idx="1">
                  <c:v>lavaMD</c:v>
                </c:pt>
                <c:pt idx="2">
                  <c:v>lud</c:v>
                </c:pt>
                <c:pt idx="3">
                  <c:v>srad_v1</c:v>
                </c:pt>
                <c:pt idx="4">
                  <c:v>srad_v2</c:v>
                </c:pt>
                <c:pt idx="5">
                  <c:v>blackscholes</c:v>
                </c:pt>
                <c:pt idx="6">
                  <c:v>fluidanimate</c:v>
                </c:pt>
              </c:strCache>
            </c:strRef>
          </c:cat>
          <c:val>
            <c:numRef>
              <c:f>Sheet1!$D$64:$D$70</c:f>
              <c:numCache>
                <c:formatCode>General</c:formatCode>
                <c:ptCount val="7"/>
                <c:pt idx="0">
                  <c:v>3.3833621062597641</c:v>
                </c:pt>
                <c:pt idx="1">
                  <c:v>0.11068721829126582</c:v>
                </c:pt>
                <c:pt idx="2">
                  <c:v>0.25956587691231903</c:v>
                </c:pt>
                <c:pt idx="3">
                  <c:v>5.4615810715966377</c:v>
                </c:pt>
                <c:pt idx="4">
                  <c:v>6.4513611581583037</c:v>
                </c:pt>
                <c:pt idx="5">
                  <c:v>5.9581954492491391</c:v>
                </c:pt>
                <c:pt idx="6">
                  <c:v>2.6960774182409746</c:v>
                </c:pt>
              </c:numCache>
            </c:numRef>
          </c:val>
          <c:extLst>
            <c:ext xmlns:c16="http://schemas.microsoft.com/office/drawing/2014/chart" uri="{C3380CC4-5D6E-409C-BE32-E72D297353CC}">
              <c16:uniqueId val="{00000000-11EC-4B77-87B3-A31AAF9747A9}"/>
            </c:ext>
          </c:extLst>
        </c:ser>
        <c:ser>
          <c:idx val="1"/>
          <c:order val="1"/>
          <c:tx>
            <c:v>Camulator</c:v>
          </c:tx>
          <c:spPr>
            <a:solidFill>
              <a:schemeClr val="accent2"/>
            </a:solidFill>
            <a:ln>
              <a:noFill/>
            </a:ln>
            <a:effectLst/>
          </c:spPr>
          <c:invertIfNegative val="0"/>
          <c:cat>
            <c:strRef>
              <c:f>Sheet1!$A$64:$A$70</c:f>
              <c:strCache>
                <c:ptCount val="7"/>
                <c:pt idx="0">
                  <c:v>imagick_s</c:v>
                </c:pt>
                <c:pt idx="1">
                  <c:v>lavaMD</c:v>
                </c:pt>
                <c:pt idx="2">
                  <c:v>lud</c:v>
                </c:pt>
                <c:pt idx="3">
                  <c:v>srad_v1</c:v>
                </c:pt>
                <c:pt idx="4">
                  <c:v>srad_v2</c:v>
                </c:pt>
                <c:pt idx="5">
                  <c:v>blackscholes</c:v>
                </c:pt>
                <c:pt idx="6">
                  <c:v>fluidanimate</c:v>
                </c:pt>
              </c:strCache>
            </c:strRef>
          </c:cat>
          <c:val>
            <c:numRef>
              <c:f>Sheet1!$H$64:$H$70</c:f>
              <c:numCache>
                <c:formatCode>General</c:formatCode>
                <c:ptCount val="7"/>
                <c:pt idx="0">
                  <c:v>4.2186762732181986</c:v>
                </c:pt>
                <c:pt idx="1">
                  <c:v>0.12270267667747051</c:v>
                </c:pt>
                <c:pt idx="2">
                  <c:v>0.31703885750716509</c:v>
                </c:pt>
                <c:pt idx="3">
                  <c:v>7.0406174089277638</c:v>
                </c:pt>
                <c:pt idx="4">
                  <c:v>6.1546385115151381</c:v>
                </c:pt>
                <c:pt idx="5">
                  <c:v>5.7890347924808854</c:v>
                </c:pt>
                <c:pt idx="6">
                  <c:v>3.1474194146412668</c:v>
                </c:pt>
              </c:numCache>
            </c:numRef>
          </c:val>
          <c:extLst>
            <c:ext xmlns:c16="http://schemas.microsoft.com/office/drawing/2014/chart" uri="{C3380CC4-5D6E-409C-BE32-E72D297353CC}">
              <c16:uniqueId val="{00000001-11EC-4B77-87B3-A31AAF9747A9}"/>
            </c:ext>
          </c:extLst>
        </c:ser>
        <c:ser>
          <c:idx val="2"/>
          <c:order val="2"/>
          <c:tx>
            <c:v>Gem5 AtomicSimpleCPU</c:v>
          </c:tx>
          <c:spPr>
            <a:solidFill>
              <a:schemeClr val="accent3"/>
            </a:solidFill>
            <a:ln>
              <a:noFill/>
            </a:ln>
            <a:effectLst/>
          </c:spPr>
          <c:invertIfNegative val="0"/>
          <c:cat>
            <c:strRef>
              <c:f>Sheet1!$A$64:$A$70</c:f>
              <c:strCache>
                <c:ptCount val="7"/>
                <c:pt idx="0">
                  <c:v>imagick_s</c:v>
                </c:pt>
                <c:pt idx="1">
                  <c:v>lavaMD</c:v>
                </c:pt>
                <c:pt idx="2">
                  <c:v>lud</c:v>
                </c:pt>
                <c:pt idx="3">
                  <c:v>srad_v1</c:v>
                </c:pt>
                <c:pt idx="4">
                  <c:v>srad_v2</c:v>
                </c:pt>
                <c:pt idx="5">
                  <c:v>blackscholes</c:v>
                </c:pt>
                <c:pt idx="6">
                  <c:v>fluidanimate</c:v>
                </c:pt>
              </c:strCache>
            </c:strRef>
          </c:cat>
          <c:val>
            <c:numRef>
              <c:f>Sheet1!$L$64:$L$70</c:f>
              <c:numCache>
                <c:formatCode>General</c:formatCode>
                <c:ptCount val="7"/>
                <c:pt idx="0">
                  <c:v>4.7154939112439411</c:v>
                </c:pt>
                <c:pt idx="1">
                  <c:v>9.9712081891302179E-2</c:v>
                </c:pt>
                <c:pt idx="2">
                  <c:v>0.25826559008022393</c:v>
                </c:pt>
                <c:pt idx="3">
                  <c:v>6.3609765147173558</c:v>
                </c:pt>
                <c:pt idx="4">
                  <c:v>6.3580018374555207</c:v>
                </c:pt>
                <c:pt idx="5">
                  <c:v>5.3858630629762567</c:v>
                </c:pt>
                <c:pt idx="6">
                  <c:v>2.6402579165082103</c:v>
                </c:pt>
              </c:numCache>
            </c:numRef>
          </c:val>
          <c:extLst>
            <c:ext xmlns:c16="http://schemas.microsoft.com/office/drawing/2014/chart" uri="{C3380CC4-5D6E-409C-BE32-E72D297353CC}">
              <c16:uniqueId val="{00000002-11EC-4B77-87B3-A31AAF9747A9}"/>
            </c:ext>
          </c:extLst>
        </c:ser>
        <c:dLbls>
          <c:showLegendKey val="0"/>
          <c:showVal val="0"/>
          <c:showCatName val="0"/>
          <c:showSerName val="0"/>
          <c:showPercent val="0"/>
          <c:showBubbleSize val="0"/>
        </c:dLbls>
        <c:gapWidth val="219"/>
        <c:overlap val="-27"/>
        <c:axId val="834346848"/>
        <c:axId val="834340192"/>
      </c:barChart>
      <c:catAx>
        <c:axId val="834346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34340192"/>
        <c:crosses val="autoZero"/>
        <c:auto val="1"/>
        <c:lblAlgn val="ctr"/>
        <c:lblOffset val="100"/>
        <c:noMultiLvlLbl val="0"/>
      </c:catAx>
      <c:valAx>
        <c:axId val="83434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34346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Sheet1!$A$64:$A$70</c:f>
              <c:strCache>
                <c:ptCount val="7"/>
                <c:pt idx="0">
                  <c:v>imagick_s</c:v>
                </c:pt>
                <c:pt idx="1">
                  <c:v>lavaMD</c:v>
                </c:pt>
                <c:pt idx="2">
                  <c:v>lud</c:v>
                </c:pt>
                <c:pt idx="3">
                  <c:v>srad_v1</c:v>
                </c:pt>
                <c:pt idx="4">
                  <c:v>srad_v2</c:v>
                </c:pt>
                <c:pt idx="5">
                  <c:v>blackscholes</c:v>
                </c:pt>
                <c:pt idx="6">
                  <c:v>fluidanimate</c:v>
                </c:pt>
              </c:strCache>
            </c:strRef>
          </c:cat>
          <c:val>
            <c:numRef>
              <c:f>Sheet1!$E$71:$E$77</c:f>
              <c:numCache>
                <c:formatCode>General</c:formatCode>
                <c:ptCount val="7"/>
                <c:pt idx="0">
                  <c:v>0.24688878716616497</c:v>
                </c:pt>
                <c:pt idx="1">
                  <c:v>0.10855326000321763</c:v>
                </c:pt>
                <c:pt idx="2">
                  <c:v>0.22141963064837045</c:v>
                </c:pt>
                <c:pt idx="3">
                  <c:v>0.28911707372486384</c:v>
                </c:pt>
                <c:pt idx="4">
                  <c:v>4.5993804930287339E-2</c:v>
                </c:pt>
                <c:pt idx="5">
                  <c:v>2.8391256750325576E-2</c:v>
                </c:pt>
                <c:pt idx="6">
                  <c:v>0.16740691248204781</c:v>
                </c:pt>
              </c:numCache>
            </c:numRef>
          </c:val>
          <c:extLst>
            <c:ext xmlns:c16="http://schemas.microsoft.com/office/drawing/2014/chart" uri="{C3380CC4-5D6E-409C-BE32-E72D297353CC}">
              <c16:uniqueId val="{00000000-8C12-4AB3-9DA0-0B2741AACDDB}"/>
            </c:ext>
          </c:extLst>
        </c:ser>
        <c:ser>
          <c:idx val="1"/>
          <c:order val="1"/>
          <c:tx>
            <c:v>Gem5 AtomicSimpleCPU</c:v>
          </c:tx>
          <c:spPr>
            <a:solidFill>
              <a:schemeClr val="accent2"/>
            </a:solidFill>
            <a:ln>
              <a:noFill/>
            </a:ln>
            <a:effectLst/>
          </c:spPr>
          <c:invertIfNegative val="0"/>
          <c:cat>
            <c:strRef>
              <c:f>Sheet1!$A$64:$A$70</c:f>
              <c:strCache>
                <c:ptCount val="7"/>
                <c:pt idx="0">
                  <c:v>imagick_s</c:v>
                </c:pt>
                <c:pt idx="1">
                  <c:v>lavaMD</c:v>
                </c:pt>
                <c:pt idx="2">
                  <c:v>lud</c:v>
                </c:pt>
                <c:pt idx="3">
                  <c:v>srad_v1</c:v>
                </c:pt>
                <c:pt idx="4">
                  <c:v>srad_v2</c:v>
                </c:pt>
                <c:pt idx="5">
                  <c:v>blackscholes</c:v>
                </c:pt>
                <c:pt idx="6">
                  <c:v>fluidanimate</c:v>
                </c:pt>
              </c:strCache>
            </c:strRef>
          </c:cat>
          <c:val>
            <c:numRef>
              <c:f>Sheet1!$H$71:$H$77</c:f>
              <c:numCache>
                <c:formatCode>General</c:formatCode>
                <c:ptCount val="7"/>
                <c:pt idx="0">
                  <c:v>0.39373019001410431</c:v>
                </c:pt>
                <c:pt idx="1">
                  <c:v>9.9154505546280178E-2</c:v>
                </c:pt>
                <c:pt idx="2">
                  <c:v>5.0094675292559118E-3</c:v>
                </c:pt>
                <c:pt idx="3">
                  <c:v>0.1646767540993013</c:v>
                </c:pt>
                <c:pt idx="4">
                  <c:v>1.4471259384497804E-2</c:v>
                </c:pt>
                <c:pt idx="5">
                  <c:v>9.6058008024058464E-2</c:v>
                </c:pt>
                <c:pt idx="6">
                  <c:v>2.0703968422829302E-2</c:v>
                </c:pt>
              </c:numCache>
            </c:numRef>
          </c:val>
          <c:extLst>
            <c:ext xmlns:c16="http://schemas.microsoft.com/office/drawing/2014/chart" uri="{C3380CC4-5D6E-409C-BE32-E72D297353CC}">
              <c16:uniqueId val="{00000001-8C12-4AB3-9DA0-0B2741AACDDB}"/>
            </c:ext>
          </c:extLst>
        </c:ser>
        <c:dLbls>
          <c:showLegendKey val="0"/>
          <c:showVal val="0"/>
          <c:showCatName val="0"/>
          <c:showSerName val="0"/>
          <c:showPercent val="0"/>
          <c:showBubbleSize val="0"/>
        </c:dLbls>
        <c:gapWidth val="219"/>
        <c:overlap val="-27"/>
        <c:axId val="709693744"/>
        <c:axId val="709697488"/>
      </c:barChart>
      <c:catAx>
        <c:axId val="7096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9697488"/>
        <c:crosses val="autoZero"/>
        <c:auto val="1"/>
        <c:lblAlgn val="ctr"/>
        <c:lblOffset val="100"/>
        <c:noMultiLvlLbl val="0"/>
      </c:catAx>
      <c:valAx>
        <c:axId val="709697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969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Simulation</a:t>
            </a:r>
            <a:r>
              <a:rPr lang="en-US" altLang="zh-CN" baseline="0"/>
              <a:t>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speed up</c:v>
          </c:tx>
          <c:spPr>
            <a:solidFill>
              <a:schemeClr val="accent1"/>
            </a:solidFill>
            <a:ln>
              <a:noFill/>
            </a:ln>
            <a:effectLst/>
          </c:spPr>
          <c:invertIfNegative val="0"/>
          <c:cat>
            <c:strRef>
              <c:f>Sheet1!$A$3:$A$11</c:f>
              <c:strCache>
                <c:ptCount val="9"/>
                <c:pt idx="0">
                  <c:v>gcc_r*</c:v>
                </c:pt>
                <c:pt idx="1">
                  <c:v>gcc_s*</c:v>
                </c:pt>
                <c:pt idx="2">
                  <c:v>omnetpp_r</c:v>
                </c:pt>
                <c:pt idx="3">
                  <c:v>omnetpp_s</c:v>
                </c:pt>
                <c:pt idx="4">
                  <c:v>povary_r</c:v>
                </c:pt>
                <c:pt idx="5">
                  <c:v>specrand_fr</c:v>
                </c:pt>
                <c:pt idx="6">
                  <c:v>x264_r</c:v>
                </c:pt>
                <c:pt idx="7">
                  <c:v>xalancbmk_r*</c:v>
                </c:pt>
                <c:pt idx="8">
                  <c:v>xalancbmk_s*</c:v>
                </c:pt>
              </c:strCache>
            </c:strRef>
          </c:cat>
          <c:val>
            <c:numRef>
              <c:f>Sheet1!$D$3:$D$11</c:f>
              <c:numCache>
                <c:formatCode>General</c:formatCode>
                <c:ptCount val="9"/>
                <c:pt idx="0">
                  <c:v>11.365688883482234</c:v>
                </c:pt>
                <c:pt idx="1">
                  <c:v>10.564176674718693</c:v>
                </c:pt>
                <c:pt idx="2">
                  <c:v>6.0248951053821811</c:v>
                </c:pt>
                <c:pt idx="3">
                  <c:v>6.0895932638670445</c:v>
                </c:pt>
                <c:pt idx="4">
                  <c:v>6.7741535282191254</c:v>
                </c:pt>
                <c:pt idx="5">
                  <c:v>5.7402930511143389</c:v>
                </c:pt>
                <c:pt idx="6">
                  <c:v>5.6290238050118919</c:v>
                </c:pt>
                <c:pt idx="7">
                  <c:v>10.377040415729018</c:v>
                </c:pt>
                <c:pt idx="8">
                  <c:v>9.2228193075977227</c:v>
                </c:pt>
              </c:numCache>
            </c:numRef>
          </c:val>
          <c:extLst>
            <c:ext xmlns:c16="http://schemas.microsoft.com/office/drawing/2014/chart" uri="{C3380CC4-5D6E-409C-BE32-E72D297353CC}">
              <c16:uniqueId val="{00000000-907E-4459-A09D-92776B30A0B6}"/>
            </c:ext>
          </c:extLst>
        </c:ser>
        <c:dLbls>
          <c:showLegendKey val="0"/>
          <c:showVal val="0"/>
          <c:showCatName val="0"/>
          <c:showSerName val="0"/>
          <c:showPercent val="0"/>
          <c:showBubbleSize val="0"/>
        </c:dLbls>
        <c:gapWidth val="219"/>
        <c:overlap val="-27"/>
        <c:axId val="1665305711"/>
        <c:axId val="1665304463"/>
      </c:barChart>
      <c:catAx>
        <c:axId val="166530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5304463"/>
        <c:crosses val="autoZero"/>
        <c:auto val="1"/>
        <c:lblAlgn val="ctr"/>
        <c:lblOffset val="100"/>
        <c:noMultiLvlLbl val="0"/>
      </c:catAx>
      <c:valAx>
        <c:axId val="1665304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53057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Overhead</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Time(Camulator)/Time(Ramulator)</c:v>
          </c:tx>
          <c:spPr>
            <a:solidFill>
              <a:schemeClr val="accent1"/>
            </a:solidFill>
            <a:ln>
              <a:noFill/>
            </a:ln>
            <a:effectLst/>
          </c:spPr>
          <c:invertIfNegative val="0"/>
          <c:cat>
            <c:strRef>
              <c:f>Sheet1!$A$17:$A$25</c:f>
              <c:strCache>
                <c:ptCount val="9"/>
                <c:pt idx="0">
                  <c:v>gcc_r</c:v>
                </c:pt>
                <c:pt idx="1">
                  <c:v>gcc_s</c:v>
                </c:pt>
                <c:pt idx="2">
                  <c:v>omnetpp_r</c:v>
                </c:pt>
                <c:pt idx="3">
                  <c:v>omnetpp_s</c:v>
                </c:pt>
                <c:pt idx="4">
                  <c:v>povary_r</c:v>
                </c:pt>
                <c:pt idx="5">
                  <c:v>specrand_fr</c:v>
                </c:pt>
                <c:pt idx="6">
                  <c:v>x264_r</c:v>
                </c:pt>
                <c:pt idx="7">
                  <c:v>xalancbmk_r</c:v>
                </c:pt>
                <c:pt idx="8">
                  <c:v>xalancbmk_s</c:v>
                </c:pt>
              </c:strCache>
            </c:strRef>
          </c:cat>
          <c:val>
            <c:numRef>
              <c:f>Sheet1!$D$17:$D$25</c:f>
              <c:numCache>
                <c:formatCode>General</c:formatCode>
                <c:ptCount val="9"/>
                <c:pt idx="0">
                  <c:v>3.0137427666835004</c:v>
                </c:pt>
                <c:pt idx="1">
                  <c:v>3.1222577032891365</c:v>
                </c:pt>
                <c:pt idx="2">
                  <c:v>2.9604070057301</c:v>
                </c:pt>
                <c:pt idx="3">
                  <c:v>2.9788576322570202</c:v>
                </c:pt>
                <c:pt idx="4">
                  <c:v>3.070260663754401</c:v>
                </c:pt>
                <c:pt idx="5">
                  <c:v>3.5660936606445395</c:v>
                </c:pt>
                <c:pt idx="6">
                  <c:v>3.5471238015893105</c:v>
                </c:pt>
                <c:pt idx="7">
                  <c:v>2.9456935047248045</c:v>
                </c:pt>
                <c:pt idx="8">
                  <c:v>2.8673405177249656</c:v>
                </c:pt>
              </c:numCache>
            </c:numRef>
          </c:val>
          <c:extLst>
            <c:ext xmlns:c16="http://schemas.microsoft.com/office/drawing/2014/chart" uri="{C3380CC4-5D6E-409C-BE32-E72D297353CC}">
              <c16:uniqueId val="{00000000-EB56-4420-8379-7153D10AFD73}"/>
            </c:ext>
          </c:extLst>
        </c:ser>
        <c:dLbls>
          <c:showLegendKey val="0"/>
          <c:showVal val="0"/>
          <c:showCatName val="0"/>
          <c:showSerName val="0"/>
          <c:showPercent val="0"/>
          <c:showBubbleSize val="0"/>
        </c:dLbls>
        <c:gapWidth val="219"/>
        <c:overlap val="-27"/>
        <c:axId val="942875487"/>
        <c:axId val="942870495"/>
      </c:barChart>
      <c:catAx>
        <c:axId val="94287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2870495"/>
        <c:crosses val="autoZero"/>
        <c:auto val="1"/>
        <c:lblAlgn val="ctr"/>
        <c:lblOffset val="100"/>
        <c:noMultiLvlLbl val="0"/>
      </c:catAx>
      <c:valAx>
        <c:axId val="94287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2875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D</a:t>
            </a:r>
            <a:r>
              <a:rPr lang="en-US" altLang="zh-CN" baseline="0"/>
              <a:t> Cache MPKI</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Sheet1!$F$3:$F$10</c:f>
              <c:numCache>
                <c:formatCode>General</c:formatCode>
                <c:ptCount val="8"/>
                <c:pt idx="0">
                  <c:v>7.1214708232287576</c:v>
                </c:pt>
                <c:pt idx="1">
                  <c:v>7.1296308742535084</c:v>
                </c:pt>
                <c:pt idx="2">
                  <c:v>5.8254515025947331</c:v>
                </c:pt>
                <c:pt idx="3">
                  <c:v>5.9084346749670313</c:v>
                </c:pt>
                <c:pt idx="4">
                  <c:v>4.7860837042423867</c:v>
                </c:pt>
                <c:pt idx="5">
                  <c:v>4.7268082804394616E-2</c:v>
                </c:pt>
                <c:pt idx="6">
                  <c:v>9.6670553579332186</c:v>
                </c:pt>
                <c:pt idx="7">
                  <c:v>10.219135244092373</c:v>
                </c:pt>
              </c:numCache>
            </c:numRef>
          </c:val>
          <c:extLst>
            <c:ext xmlns:c16="http://schemas.microsoft.com/office/drawing/2014/chart" uri="{C3380CC4-5D6E-409C-BE32-E72D297353CC}">
              <c16:uniqueId val="{00000000-248B-4E19-9C26-977FBA59C094}"/>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Sheet1!$N$3:$N$10</c:f>
              <c:numCache>
                <c:formatCode>General</c:formatCode>
                <c:ptCount val="8"/>
                <c:pt idx="0">
                  <c:v>6.8983533964108901</c:v>
                </c:pt>
                <c:pt idx="1">
                  <c:v>6.832041437722066</c:v>
                </c:pt>
                <c:pt idx="2">
                  <c:v>5.8336515236669255</c:v>
                </c:pt>
                <c:pt idx="3">
                  <c:v>5.8744631535892013</c:v>
                </c:pt>
                <c:pt idx="4">
                  <c:v>4.5796924232278862</c:v>
                </c:pt>
                <c:pt idx="5">
                  <c:v>4.6837231587120998E-2</c:v>
                </c:pt>
                <c:pt idx="6">
                  <c:v>9.0892575326814438</c:v>
                </c:pt>
                <c:pt idx="7">
                  <c:v>8.8433445496982372</c:v>
                </c:pt>
              </c:numCache>
            </c:numRef>
          </c:val>
          <c:extLst>
            <c:ext xmlns:c16="http://schemas.microsoft.com/office/drawing/2014/chart" uri="{C3380CC4-5D6E-409C-BE32-E72D297353CC}">
              <c16:uniqueId val="{00000001-248B-4E19-9C26-977FBA59C094}"/>
            </c:ext>
          </c:extLst>
        </c:ser>
        <c:ser>
          <c:idx val="2"/>
          <c:order val="2"/>
          <c:tx>
            <c:v>Ramulator</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Sheet1!$T$3:$T$10</c:f>
              <c:numCache>
                <c:formatCode>General</c:formatCode>
                <c:ptCount val="8"/>
                <c:pt idx="0">
                  <c:v>6.823510016874315</c:v>
                </c:pt>
                <c:pt idx="1">
                  <c:v>6.7470190401173369</c:v>
                </c:pt>
                <c:pt idx="2">
                  <c:v>5.7567094012476874</c:v>
                </c:pt>
                <c:pt idx="3">
                  <c:v>5.8339973267590599</c:v>
                </c:pt>
                <c:pt idx="4">
                  <c:v>4.558760177774924</c:v>
                </c:pt>
                <c:pt idx="5">
                  <c:v>4.665320032212486E-2</c:v>
                </c:pt>
                <c:pt idx="6">
                  <c:v>9.0758796254147018</c:v>
                </c:pt>
                <c:pt idx="7">
                  <c:v>8.7908486508526718</c:v>
                </c:pt>
              </c:numCache>
            </c:numRef>
          </c:val>
          <c:extLst>
            <c:ext xmlns:c16="http://schemas.microsoft.com/office/drawing/2014/chart" uri="{C3380CC4-5D6E-409C-BE32-E72D297353CC}">
              <c16:uniqueId val="{00000002-248B-4E19-9C26-977FBA59C094}"/>
            </c:ext>
          </c:extLst>
        </c:ser>
        <c:ser>
          <c:idx val="3"/>
          <c:order val="3"/>
          <c:tx>
            <c:v>Gem5AtomicSimpleCPU</c:v>
          </c:tx>
          <c:spPr>
            <a:solidFill>
              <a:schemeClr val="accent4"/>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Sheet1!$AB$3:$AB$10</c:f>
              <c:numCache>
                <c:formatCode>General</c:formatCode>
                <c:ptCount val="8"/>
                <c:pt idx="0">
                  <c:v>6.9258732645625223</c:v>
                </c:pt>
                <c:pt idx="1">
                  <c:v>6.9336082423531415</c:v>
                </c:pt>
                <c:pt idx="2">
                  <c:v>5.6343168598562468</c:v>
                </c:pt>
                <c:pt idx="3">
                  <c:v>5.7154003180518957</c:v>
                </c:pt>
                <c:pt idx="4">
                  <c:v>4.6364442553047942</c:v>
                </c:pt>
                <c:pt idx="5">
                  <c:v>4.6323959343010174E-2</c:v>
                </c:pt>
                <c:pt idx="6">
                  <c:v>9.3451501166228361</c:v>
                </c:pt>
                <c:pt idx="7">
                  <c:v>9.9119441897955642</c:v>
                </c:pt>
              </c:numCache>
            </c:numRef>
          </c:val>
          <c:extLst>
            <c:ext xmlns:c16="http://schemas.microsoft.com/office/drawing/2014/chart" uri="{C3380CC4-5D6E-409C-BE32-E72D297353CC}">
              <c16:uniqueId val="{00000003-248B-4E19-9C26-977FBA59C094}"/>
            </c:ext>
          </c:extLst>
        </c:ser>
        <c:dLbls>
          <c:showLegendKey val="0"/>
          <c:showVal val="0"/>
          <c:showCatName val="0"/>
          <c:showSerName val="0"/>
          <c:showPercent val="0"/>
          <c:showBubbleSize val="0"/>
        </c:dLbls>
        <c:gapWidth val="219"/>
        <c:overlap val="-27"/>
        <c:axId val="684432784"/>
        <c:axId val="684431536"/>
      </c:barChart>
      <c:catAx>
        <c:axId val="68443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4431536"/>
        <c:crosses val="autoZero"/>
        <c:auto val="1"/>
        <c:lblAlgn val="ctr"/>
        <c:lblOffset val="100"/>
        <c:noMultiLvlLbl val="0"/>
      </c:catAx>
      <c:valAx>
        <c:axId val="684431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4432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Mismatch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Camulator</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Sheet1!$D$11:$D$18</c:f>
              <c:numCache>
                <c:formatCode>General</c:formatCode>
                <c:ptCount val="8"/>
                <c:pt idx="0">
                  <c:v>3.1330245163696355E-2</c:v>
                </c:pt>
                <c:pt idx="1">
                  <c:v>4.173980978539802E-2</c:v>
                </c:pt>
                <c:pt idx="2">
                  <c:v>1.4076198331648667E-3</c:v>
                </c:pt>
                <c:pt idx="3">
                  <c:v>5.7496652238132008E-3</c:v>
                </c:pt>
                <c:pt idx="4">
                  <c:v>4.3123207567714546E-2</c:v>
                </c:pt>
                <c:pt idx="5">
                  <c:v>9.1150559047755899E-3</c:v>
                </c:pt>
                <c:pt idx="6">
                  <c:v>5.976978550946313E-2</c:v>
                </c:pt>
                <c:pt idx="7">
                  <c:v>0.13462887627301662</c:v>
                </c:pt>
              </c:numCache>
            </c:numRef>
          </c:val>
          <c:extLst>
            <c:ext xmlns:c16="http://schemas.microsoft.com/office/drawing/2014/chart" uri="{C3380CC4-5D6E-409C-BE32-E72D297353CC}">
              <c16:uniqueId val="{00000000-1725-4214-BC01-A555D21EA270}"/>
            </c:ext>
          </c:extLst>
        </c:ser>
        <c:ser>
          <c:idx val="1"/>
          <c:order val="1"/>
          <c:tx>
            <c:v>Ramulator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Sheet1!$K$11:$K$18</c:f>
              <c:numCache>
                <c:formatCode>General</c:formatCode>
                <c:ptCount val="8"/>
                <c:pt idx="0">
                  <c:v>4.1839784751003452E-2</c:v>
                </c:pt>
                <c:pt idx="1">
                  <c:v>5.3665027107905078E-2</c:v>
                </c:pt>
                <c:pt idx="2">
                  <c:v>1.1800304459907885E-2</c:v>
                </c:pt>
                <c:pt idx="3">
                  <c:v>1.2598488821980043E-2</c:v>
                </c:pt>
                <c:pt idx="4">
                  <c:v>4.7496771998776999E-2</c:v>
                </c:pt>
                <c:pt idx="5">
                  <c:v>1.300840748744286E-2</c:v>
                </c:pt>
                <c:pt idx="6">
                  <c:v>6.1153651306379606E-2</c:v>
                </c:pt>
                <c:pt idx="7">
                  <c:v>0.13976589595145889</c:v>
                </c:pt>
              </c:numCache>
            </c:numRef>
          </c:val>
          <c:extLst>
            <c:ext xmlns:c16="http://schemas.microsoft.com/office/drawing/2014/chart" uri="{C3380CC4-5D6E-409C-BE32-E72D297353CC}">
              <c16:uniqueId val="{00000001-1725-4214-BC01-A555D21EA270}"/>
            </c:ext>
          </c:extLst>
        </c:ser>
        <c:ser>
          <c:idx val="2"/>
          <c:order val="2"/>
          <c:tx>
            <c:v>Gem5 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Sheet1!$Q$11:$Q$18</c:f>
              <c:numCache>
                <c:formatCode>General</c:formatCode>
                <c:ptCount val="8"/>
                <c:pt idx="0">
                  <c:v>2.7465893425868814E-2</c:v>
                </c:pt>
                <c:pt idx="1">
                  <c:v>2.749407863571772E-2</c:v>
                </c:pt>
                <c:pt idx="2">
                  <c:v>3.2810271041369486E-2</c:v>
                </c:pt>
                <c:pt idx="3">
                  <c:v>3.2670980984690789E-2</c:v>
                </c:pt>
                <c:pt idx="4">
                  <c:v>3.126553110739623E-2</c:v>
                </c:pt>
                <c:pt idx="5">
                  <c:v>1.9973804846103584E-2</c:v>
                </c:pt>
                <c:pt idx="6">
                  <c:v>3.3299203262161167E-2</c:v>
                </c:pt>
                <c:pt idx="7">
                  <c:v>3.0060376632591673E-2</c:v>
                </c:pt>
              </c:numCache>
            </c:numRef>
          </c:val>
          <c:extLst>
            <c:ext xmlns:c16="http://schemas.microsoft.com/office/drawing/2014/chart" uri="{C3380CC4-5D6E-409C-BE32-E72D297353CC}">
              <c16:uniqueId val="{00000002-1725-4214-BC01-A555D21EA270}"/>
            </c:ext>
          </c:extLst>
        </c:ser>
        <c:dLbls>
          <c:showLegendKey val="0"/>
          <c:showVal val="0"/>
          <c:showCatName val="0"/>
          <c:showSerName val="0"/>
          <c:showPercent val="0"/>
          <c:showBubbleSize val="0"/>
        </c:dLbls>
        <c:gapWidth val="219"/>
        <c:axId val="683600656"/>
        <c:axId val="683599408"/>
      </c:barChart>
      <c:catAx>
        <c:axId val="683600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3599408"/>
        <c:crosses val="autoZero"/>
        <c:auto val="1"/>
        <c:lblAlgn val="ctr"/>
        <c:lblOffset val="100"/>
        <c:noMultiLvlLbl val="0"/>
      </c:catAx>
      <c:valAx>
        <c:axId val="68359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3600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L1 Inst Cache</a:t>
            </a:r>
            <a:r>
              <a:rPr lang="en-US" altLang="zh-CN" baseline="0"/>
              <a:t> MPKI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Gem5 O3CPU</c:v>
          </c:tx>
          <c:spPr>
            <a:solidFill>
              <a:schemeClr val="accent1"/>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Sheet1!$G$3:$G$10</c:f>
              <c:numCache>
                <c:formatCode>General</c:formatCode>
                <c:ptCount val="8"/>
                <c:pt idx="0">
                  <c:v>3.1296286429029738</c:v>
                </c:pt>
                <c:pt idx="1">
                  <c:v>3.1554780321246105</c:v>
                </c:pt>
                <c:pt idx="2">
                  <c:v>1.6766256238799246</c:v>
                </c:pt>
                <c:pt idx="3">
                  <c:v>1.786662673471942</c:v>
                </c:pt>
                <c:pt idx="4">
                  <c:v>1.0332041719997345</c:v>
                </c:pt>
                <c:pt idx="5">
                  <c:v>2.213273032425812E-2</c:v>
                </c:pt>
                <c:pt idx="6">
                  <c:v>1.9900071660895031</c:v>
                </c:pt>
                <c:pt idx="7">
                  <c:v>1.6482893964436816</c:v>
                </c:pt>
              </c:numCache>
            </c:numRef>
          </c:val>
          <c:extLst>
            <c:ext xmlns:c16="http://schemas.microsoft.com/office/drawing/2014/chart" uri="{C3380CC4-5D6E-409C-BE32-E72D297353CC}">
              <c16:uniqueId val="{00000000-5CC8-47A6-BA22-2683D7BA6E35}"/>
            </c:ext>
          </c:extLst>
        </c:ser>
        <c:ser>
          <c:idx val="1"/>
          <c:order val="1"/>
          <c:tx>
            <c:v>Camulator</c:v>
          </c:tx>
          <c:spPr>
            <a:solidFill>
              <a:schemeClr val="accent2"/>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Sheet1!$O$3:$O$10</c:f>
              <c:numCache>
                <c:formatCode>General</c:formatCode>
                <c:ptCount val="8"/>
                <c:pt idx="0">
                  <c:v>2.8382041873398545</c:v>
                </c:pt>
                <c:pt idx="1">
                  <c:v>2.6088717393687015</c:v>
                </c:pt>
                <c:pt idx="2">
                  <c:v>1.4523207873387418</c:v>
                </c:pt>
                <c:pt idx="3">
                  <c:v>1.4298861544754244</c:v>
                </c:pt>
                <c:pt idx="4">
                  <c:v>0.93337516352460836</c:v>
                </c:pt>
                <c:pt idx="5">
                  <c:v>1.8909727094603861E-2</c:v>
                </c:pt>
                <c:pt idx="6">
                  <c:v>1.2496704279069819</c:v>
                </c:pt>
                <c:pt idx="7">
                  <c:v>1.2884615409937805</c:v>
                </c:pt>
              </c:numCache>
            </c:numRef>
          </c:val>
          <c:extLst>
            <c:ext xmlns:c16="http://schemas.microsoft.com/office/drawing/2014/chart" uri="{C3380CC4-5D6E-409C-BE32-E72D297353CC}">
              <c16:uniqueId val="{00000001-5CC8-47A6-BA22-2683D7BA6E35}"/>
            </c:ext>
          </c:extLst>
        </c:ser>
        <c:ser>
          <c:idx val="2"/>
          <c:order val="2"/>
          <c:tx>
            <c:v>Gem5 AtomicSimpleCPU</c:v>
          </c:tx>
          <c:spPr>
            <a:solidFill>
              <a:schemeClr val="accent3"/>
            </a:solidFill>
            <a:ln>
              <a:noFill/>
            </a:ln>
            <a:effectLst/>
          </c:spPr>
          <c:invertIfNegative val="0"/>
          <c:cat>
            <c:strRef>
              <c:f>Sheet1!$A$3:$A$10</c:f>
              <c:strCache>
                <c:ptCount val="8"/>
                <c:pt idx="0">
                  <c:v>gcc_r</c:v>
                </c:pt>
                <c:pt idx="1">
                  <c:v>gcc_s</c:v>
                </c:pt>
                <c:pt idx="2">
                  <c:v>omnetpp_r</c:v>
                </c:pt>
                <c:pt idx="3">
                  <c:v>omnetpp_s</c:v>
                </c:pt>
                <c:pt idx="4">
                  <c:v>povaray_r</c:v>
                </c:pt>
                <c:pt idx="5">
                  <c:v>specrand_fr</c:v>
                </c:pt>
                <c:pt idx="6">
                  <c:v>xalancbmk_r</c:v>
                </c:pt>
                <c:pt idx="7">
                  <c:v>xalancbmk_s</c:v>
                </c:pt>
              </c:strCache>
            </c:strRef>
          </c:cat>
          <c:val>
            <c:numRef>
              <c:f>Sheet1!$AC$3:$AC$10</c:f>
              <c:numCache>
                <c:formatCode>General</c:formatCode>
                <c:ptCount val="8"/>
                <c:pt idx="0">
                  <c:v>2.4292282467789876</c:v>
                </c:pt>
                <c:pt idx="1">
                  <c:v>2.4791931973256891</c:v>
                </c:pt>
                <c:pt idx="2">
                  <c:v>1.2729872479104507</c:v>
                </c:pt>
                <c:pt idx="3">
                  <c:v>1.3598310326142158</c:v>
                </c:pt>
                <c:pt idx="4">
                  <c:v>0.84118129532837316</c:v>
                </c:pt>
                <c:pt idx="5">
                  <c:v>1.8232417008374871E-2</c:v>
                </c:pt>
                <c:pt idx="6">
                  <c:v>1.5020657763058576</c:v>
                </c:pt>
                <c:pt idx="7">
                  <c:v>1.2391433166703556</c:v>
                </c:pt>
              </c:numCache>
            </c:numRef>
          </c:val>
          <c:extLst>
            <c:ext xmlns:c16="http://schemas.microsoft.com/office/drawing/2014/chart" uri="{C3380CC4-5D6E-409C-BE32-E72D297353CC}">
              <c16:uniqueId val="{00000002-5CC8-47A6-BA22-2683D7BA6E35}"/>
            </c:ext>
          </c:extLst>
        </c:ser>
        <c:dLbls>
          <c:showLegendKey val="0"/>
          <c:showVal val="0"/>
          <c:showCatName val="0"/>
          <c:showSerName val="0"/>
          <c:showPercent val="0"/>
          <c:showBubbleSize val="0"/>
        </c:dLbls>
        <c:gapWidth val="219"/>
        <c:overlap val="-27"/>
        <c:axId val="639571952"/>
        <c:axId val="639569872"/>
      </c:barChart>
      <c:catAx>
        <c:axId val="63957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9569872"/>
        <c:crosses val="autoZero"/>
        <c:auto val="1"/>
        <c:lblAlgn val="ctr"/>
        <c:lblOffset val="100"/>
        <c:noMultiLvlLbl val="0"/>
      </c:catAx>
      <c:valAx>
        <c:axId val="63956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957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5T05:35:00.442"/>
    </inkml:context>
    <inkml:brush xml:id="br0">
      <inkml:brushProperty name="width" value="0.05292" units="cm"/>
      <inkml:brushProperty name="height" value="0.05292" units="cm"/>
      <inkml:brushProperty name="color" value="#FF0000"/>
    </inkml:brush>
  </inkml:definitions>
  <inkml:trace contextRef="#ctx0" brushRef="#br0">23713 12626 0,'-25'0'15,"1"0"17,-1 0-17,25 24-15,-25-24 16,0 0-16,0 0 16,1 25-1,-26-25 1,0 50-1,-24-50 1,24 25 0,1-25-1,-1 24 17,1 26-17,-1-25 1,25 0-1,0-1 1,-24 1 0,-1 25-1,25-25 1,1 24 0,-26 1-1,25-1 1,25 1-1,-25 0 1,25-25 0,0-1-1,0 51 17,0-26-17,0 1 1,0 24-1,25-24 1,-25-25-16,50 24 16,-25 26-1,24-1 1,1 1 0,24-1-1,-24-24 1,-25-50-16,24 74 15,-24-74-15,25 25 16,24 24 0,-74-24-1,74 0-15,1 0 32,-1 24-17,25-24 1,25 0-1,1 0 1,-51-25 0,25 25-1,-49-25 1,49 25 0,0-25-1,25 0 1,0 0-1,-25 0 1,-24 0 0,-1 0-1,1 0 17,-1 0-17,25 0 1,25 0-1,-49 0 1,-1 0 0,1 0-1,-26 0 1,50 0 0,25 0-1,25 0 1,-25-25-1,-24 25 1,-26-50 0,-24 25-1,24-24 17,0-1-17,-49 25 1,25-49-1,-25 24 1,24-49 0,-24 25-1,-25-26 1,0 1 0,0 0-1,0 0 1,-25 0-1,0-1 1,-24 26 0,-1-25-1,1 74 17,49 0-17,-25-25 1,0 26-1,0 24 1,0-25 0,1 25-1,-1-25 1,-25 0 0,1 0-1,-26 1 1,1-1-1,-26-25 1,26 25 0,-25 1-1,0-1 17,-1 0-17,1 0 1,25 25-1,-1 0 1,51 0-16,-51-25 16,26 25-1,-51 0 1,1 0 0,-25 0-1,0 0 1,0 0-1,25-24 1,74 24-16,-99 0 16,0-25-1,25 25 17,0 0-17,24 0 1,1 0-1,-1 0 1,1 0 0,-1 0-1,1 0 1,49 0-16,0 0 16,-49 25-1,49-25 1,-24 0-1,24 0 1,0 0-16,0 24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4T13:55:09.959"/>
    </inkml:context>
    <inkml:brush xml:id="br0">
      <inkml:brushProperty name="width" value="0.05292" units="cm"/>
      <inkml:brushProperty name="height" value="0.05292" units="cm"/>
      <inkml:brushProperty name="color" value="#FF0000"/>
    </inkml:brush>
  </inkml:definitions>
  <inkml:trace contextRef="#ctx0" brushRef="#br0">4093 9550 0,'25'0'16,"-1"0"31,1 0-32,-25 25-15,25-25 32,49 0-17,-24 24 1,-25-24-16,24 0 16,26 0-1,-26 0 1,1 0-1,-25 0 1,0 0 0,-1 0-1,1 0 1,0 0 0,49-24-1,1 24 1,-25 0 15,-50-25-15,24 25-1,1 0 32,0 0-31,25 0-1,-26 0-15,51 0 16,24 0 0,0 0-1,-74 0 1,25 0 0,-26 0-1,1 0 1,25 25-1,-25-25 17,-1 49-17,26-49 1,-25 25 0,0-25-1,24 0 1,1 0-1,-25 0 1,24 0 0,1 0-1,-25 0 1,0 0 0,-1 0-1,1 0 1,0 0 78,-25-25-94,25 25 15,0-25 1,-1 25 15,-24-24 0,0-1 329,0 0-345,-24 0 1,-1 25-16,0-25 16,0 25-16,0-49 15,-24 24 1,24 0-1,0 25-15,-25-25 16,26 25 0,-26-24-1,0-1 1,26 0 0,-1 25-1,-25-25 1,25 25-1,1-25 17,-26 25-17,0-24 1,1-1 0,24 25-1,0-25 1,0 25-1,-24 0 1,-1 0 0,1 0-1,24 0 1,-25-25 0,25 25-1,1 0 1,-26 0-1,0 0 17,26 0-17,-51 0 1,50 0 0,-24 0-1,-1 0 1,0 0-1,26 0 1,-1 0 0,-25 0-1,25 0 1,-24 0 0,-1 0-1,1 0 1,24 0-1,0 0 17,0 0-1,0 0-15,1 0-1,24 25 63,-25-25-15,25 25-48,-25 0-15,0-1 32,0-24-17,1 25 1,24 0 0,-25-25-16,25 25 15,-25 0 1,25-1 15,-25-24-15,0 0 15,25 25-31,0 0 47,0 0-32,0 0 1,0-1 0,0 1 15,0 0-15,0 0 30,25-25-14,-25 25-32,25-25 47,0 0-32,-25 24 1,25-24 46,-1 0-15,1 0-31,0 0 15,0 0 0</inkml:trace>
  <inkml:trace contextRef="#ctx0" brushRef="#br0" timeOffset="12054.08">4167 15131 0,'25'0'125,"0"0"-109,-25 25-16,25-25 15,-1 0 1,26 0 0,-25 0-1,0 0 1,-25 24 0,49-24-1,-24 25 1,0-25-1,24 0 1,1 0 0,0 0 15,-26 0-31,1 0 16,0 0-1,0 0 16,0 0-15,-1 0 0,1 0-16,0 25 15,0-25 32,0 0-31,0 0-1,24 0 1,1 0 15,-1 25-15,-24-25 0,50 0-1,-51 0 1,51 0-1,-26 0 1,1 0 0,-25-25-1,24 25 1,-24-25 0,0 25-16,0-25 15,24 1 1,-24-1-1,25-25 1,-1 50 15,-49-25-15,25 25 0,-25-24-1,25 24 1,-25-25 15,25 25-15,0-25-1,-25 0 1,24 25 0,-24-25-1,0 1 16,0-1-15,-49 0 0,24 0 15,-25 0-15,1 25-1,-1-49 1,1 49-1,24 0 1,-50-25 0,26 25-1,-26 0 1,51 0 0,-26 0-1,25-25 1,0 25-1,1 0 17,-1 0-17,0 0 1,0 0 0,-24 0-1,-1-25 1,0 1-1,1 24 1,-26 0 0,26 0-1,-26-25 1,26 25 0,-1 0-1,0 0 1,26 0-1,-1 0 1,0-25 0,0 25 15,0 0-15,1 0-1,-1 0 1,0 0-1,0 0 32,0 0 47,1 0-63,24 25-15,-25-25 0,0 0 93,25 25-93,0-1 15,0 1 31,0 0-15,-25-25-31,25 25-1,0 0 79,0-1-63,0 1 1,-25-25-32,1 50 31,-1-25-15,25-1-1,0 1 1,-25-25-1,25 25 1,0 0 0,-25-25-1,25 25 1,0-1 31,0 1 0,0 0-16,0 0 16,0 0-16,25-25 47,-25 24-62,0 1-16,25-25 15,0 0 1,-1 0 78,1 0-16,0 0-62,0 0-1</inkml:trace>
  <inkml:trace contextRef="#ctx0" brushRef="#br0" timeOffset="18459.95">4118 17115 0,'24'0'16,"1"0"15,0 0-16,0 0 1,0 0 0,-1 0-1,26 0 1,-25 0 0,24 0-1,-24 0 1,0 0-1,25 0 1,-1 0 0,1 0 15,-25 0-31,24 0 16,26 0-1,-51 0 1,26 0-1,0 0 1,24 0 0,1 0-1,-26 0 1,26 0 0,-1 25-1,-24-25 1,24 0-1,-24 0 1,-26 0-16,26 0 31,24 0-15,-24 0 0,0 0-1,-26 0 1,1 0-1,25 0 1,-25 0 0,49 0-1,-24 0 1,-1 0 0,1 0-1,-25 0 1,0 0-1,24 0 1,-24 0 15,49 0-15,-24 0 0,0 0-1,-1 0 1,1 25-1,-1-25 1,1 0 0,0 0-1,24 0 1,0 0 0,1 0-1,-26 0 1,26 0-1,-25 0 1,24 0 15,-24 0-15,24 0 0,0 25-1,26-25 1,-26 0-1,-24 0 1,-1 0 0,1 0-1,49 24 1,-25-24 0,26 0-1,-1 0 1,-25 0-1,1 0 1,-1 0 0,25 0 15,1 25-15,-1-25-1,0 0 1,-25 0-1,1 0 1,-1 0 0,1 0-1,-26 0 1,26 0 0,-26 0-1,26 0 1,-26 0-1,1 0 1,0 0 15,-1 0-15,-24 0 0,25-25-1,-1 25 1,1 0-1,-1 0 1,1-24 0,0 24-1,-1 0 1,-24 0 0,25 0-1,24 0 1,0 0-1,26 0 1,-1-25 0,-25 25 15,1 0-15,-1 0-1,25 0 1,-24 0-1,-50 0-15,24 0 16,1 0 0,-25 0-1,24 0 1,-24 0 0,25 0-1,-1 0 1,-24 0-1,49 0 1,-49 0 0,0 0 15,25 0-15,-26 25-16,1-25 15,50 0 1,-26 0-1,1 0 1,-25 0 0,24 0-1,-24 0 1,0 0 15,0 0-15,0 0-1,-1 0 32</inkml:trace>
  <inkml:trace contextRef="#ctx0" brushRef="#br0" timeOffset="32548.74">4192 11137 0,'25'0'110,"0"0"-110,-1 0 15,1 0 1,25 0-1,24 0 1,-24 0 0,-25 0-1,24 0 1,-24 0 0,0 0-1,0 0 1,-1 0-1,1 0 1,0 0 15,0 0 1,0 0-17,-1 0 1,1 0-1,0 0 1,0 0 0,0 0-1,24 0 1,1 0 0,0 0-1,-26 0-15,26 0 16,-25 0-1,24 0 1,-24 0 0,50 0-1,-51 0 17,51 0-17,-26 0 1,1 0-1,0 0 1,-1 0 0,1 0-1,24 0 1,-24 0 0,-1 0-1,26 0 1,-1-25-1,-24 25 1,0-24 0,-26 24-1,1 0 1,0 0 15,0 0-15,24 0-1,-24 0 1,0 0 0,0 0-1,0 0 1,-1 0 0,26 0-1,0 0 1,-1 0-1,26 0 1,-26 0 0,-24 0-1,25 0-15,-1 0 32,1 0-17,-1 0 16,-24 0-15,0 0 0,25 0-1,-1 0 1,1 0 0,0 0-1,-1 0 1,-24 0-16,0 0 15,49 0 1,-24 24 0,-1-24-1,1 0 17,24 0-17,26 0 1,-26 25-1,-24-25 1,-1 0 0,1 0-1,-1 0 1,1 0 0,0 0-1,-1 0 1,26 0-1,-26 0 1,26 0 0,-1 25-1,1-25 1,-1 0 15,0 0-15,1 0-1,-26 0 1,-24 0-16,50 0 16,24 0-1,-25 0 1,-49 0-16,74 0 16,-24 0-1,24 0 1,-25 0-1,1 0 1,-1 0 0,1 0-1,-1 0 17,-24 0-17,-26 0 1,1 0-1,0 0 1,0 0 0,24 25-1,-24-25 1,25 0 0,-25 0-1,24 0 1,1 0-1,49 25 1,-24-25 0,-1 25-1,0-25 17,1 0-17,-1 0 1,-24 0-1,24 0 1,1 0 0,-26 0-1,1 0 1,-1 0 0,1 0-1,0 0 1,-1 0-1,-24 0 1,25 0 0,-26 0-1,26 0 17,-25 0-17,0 0 1,-1 0-1,1 0 1,0 0 15,0 0-15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0-19T08:18:32.161"/>
    </inkml:context>
    <inkml:brush xml:id="br0">
      <inkml:brushProperty name="width" value="0.05292" units="cm"/>
      <inkml:brushProperty name="height" value="0.05292" units="cm"/>
      <inkml:brushProperty name="color" value="#FF0000"/>
    </inkml:brush>
  </inkml:definitions>
  <inkml:trace contextRef="#ctx0" brushRef="#br0">5854 16421 0,'25'0'47,"0"0"-32,-1 0 1,1 0-16,0 0 0,0 0 16,0 0-16,-1 0 0,1 0 15,0 0-15,0-25 0,0 25 0,-1 0 0,26 0 16,0-25-16,-26 25 0,-24-25 0,50 25 0,-25 0 15,49-25-15,-49 25 0,0 0 0,0-24 0,-1 24 16,1 0-16,0-25 0,0 25 0,0 0 0,-1 0 0,1 0 16,-25-25-16,75 0 0,-51 25 0,26 0 15,-25 0-15,0 0 0,24 0 0,-24 0 0,0 0 16,25 0-16,-26 0 0,1 0 0,25 0 0,-25 0 0,-1 0 16,1 0-16,25 0 0,-25-25 0,-1 25 0,26 0 0,-25 0 15,0 0-15,-1 0 0,51 0 0,-1 0 0,-24 0 0,-25 0 16,-1 0-16,76-24 0,-51 24 0,1 0 15,-1-25-15,26 25 0,-25 0 0,-26 0 0,1 0 0,0-25 16,49 25-16,1 0 0,-26 0 0,-24 0 0,25 0 16,-25 0-16,-1 0 0,26 0 0,74 0 0,-99 0 0,49 0 15,-24 0-15,-25 0 0,-1 0 0,100 0 0,-99 0 0,124 0 16,-74 0-16,-1 0 0,-24 0 0,-26 0 0,76 0 0,-51 0 16,1 0-16,24 0 0,-24 0 0,49 0 0,-74 0 15,24 0-15,-24 0 0,0 0 0,25 0 0,-26 0 16,1 0-16,0 0 0,0 0 0,0 0 15,0 0-15,-1 0 16,1 0-16,-25 25 0,25-25 16,0 0-16,0 0 0,-1 0 15,-24 25-15,25-25 0,0 0 0,0 0 16,0 0-16,-1 0 0,1 0 16,0 0-16,0 0 0,0 0 15,-1 0-15,1 0 0,0 24 16,0-24-16,0 0 0,-1 0 0,1 0 15,0 0-15,25 25 0,-26 0 0,1-25 0,0 0 16,0 0-16,24 0 0,-24 0 0,0 25 0,0-25 16,0 0-16,-1 0 0,1 0 0,25 0 0,-25 0 15,-1 0-15,1 0 0,0 25 0,25-25 0,-25 0 0,74 0 16,-74 0-16,-1 0 0,76 24 0,-26-24 16,-49 0-16,24 0 0,-24 25 0,25-25 0,-25 0 15,24 25-15,26-25 0,-51 0 0,51 25 0,-1-25 0,1 0 16,-1 0-16,-49 0 0,49 25 0,-24 0 15,0-25-15,49 0 0,-50 0 0,1 0 0,74 24 16,-74-24-16,-1 0 0,-24 0 0,25 0 16,24 0-16,-49 0 0,0 0 0,49 0 0,-49 0 15,0 25-15,24-25 0,-24 0 0,25 25 0,-25-25 0,-1 0 0,1 0 0,74 0 16,-74 0-16,0 0 0,49 25 0,-49-25 0,74 0 16,-24 0-16,-50 0 0,24 0 15,1 0-15,-1 0 0,-24 0 0,25 0 0,-25 0 0,-1 0 16,1 0-16,0 0 0,0 0 0,0 0 0,-1 0 15,1 0-15,0 0 0,0 0 0,0 0 16,-1 0-16,26 25 0,-25-25 16,0 0-16,0 0 0,24 0 0,-24 0 0,0 0 0,24 0 15,1 0-15,24 0 0,-49 0 0,50 0 0,-51 0 16,26 0-16,0 0 0,49 0 0,-74 0 0,-1 0 0,26 0 16,0 0-16,-26 0 0,1 0 0,25 0 15,-1 0-15,-24 0 0,0 0 0,0 0 0,0 0 0,-25-25 16,25 25-16,-1 0 0,1 0 0,0 0 0,0 0 0,0 0 15,-1 0-15,26 0 0,-25 0 0,24-25 16,-24 25-16,0 0 0,25 0 0,-26 0 0,1 0 16,0 0-16,49 0 0,-49-25 0,25 25 0,-25 0 15,-1 0-15,26-25 0,-25 25 0,0 0 0,24 0 16,-49-24-16,50 24 0,-25-25 0,-1 25 16,1 0-16,0 0 0,0 0 0,0 0 15,0 0-15,24 0 0,-24 0 0,0 0 16,24-25-16,-24 25 0,25 0 0,-1 0 0,-24 0 15,25 0-15,24-25 0,-24 25 0,-25 0 0,-1-25 16,26 25-16,-25 0 0,24 0 0,1 0 0,24-25 16,-49 25-16,0 0 0,0 0 0,0 0 0,-1 0 0,1 0 15,0 0-15,0 0 0,0 0 0,-1 0 0,1 0 0,0 0 16,0 0-16,0 0 0,0 0 0,-1 0 16,1 0-16,0 0 0,0 0 0,0 0 0,-1 0 15,1 0-15,0 0 0,0 0 0,0 0 0,24 0 0,-24 0 16,0 0-16,0 0 0,-1 0 0,1 0 0,0 0 15,0 0-15,0 0 0,-1 0 0,-24 25 0,25-25 0,0 0 16,0 0-16,0 0 0,-25 25 0,24-25 0,1 0 0,0 0 16,25 0-16,-26 0 0,1 25 0,0-25 15,49 25-15,-49-25 0,0 0 0,0 0 0,0 0 16,0 0-16,-1 0 0,-24 25 0,50-25 0,-25 24 16,49-24-16,-49 0 0,0 0 0,24 0 0,-24 25 15,0-25-15,0 0 0,24 0 0,-24 0 0,0 0 0,25 0 16,24 25-16,-49-25 0,0 0 15,24 0-15,-24 0 0,0 0 0,-25 25 0,49-25 16,-24 25-16,0-25 0,25 0 0,-26 0 0,1 0 16,0 0-16,25 24 0,-25-24 0,49 0 0,-49 0 15,24 0-15,-24 0 0,50 0 0,-1 25 16,-49-25-16,24 0 0,1 0 0,-25 0 0,24 0 16,1 0-16,-25 0 0,49 0 0,-49 0 15,0 0-15,0 0 0,-1 0 0,1 0 0,25 0 0,-25 0 16,-1 0-16,1 0 0,25 0 0,-25 0 0,-1 0 15,1 0-15,25 0 0,0 0 0,-26 0 16,1 0-16,25 0 0,-25 0 0,-1 0 0,1 0 0,0 0 0,49 0 16,-49 0-16,25 0 0,24 0 0,-24 0 0,-25 0 15,-1 0-15,26 0 0,24 0 0,-24 0 0,74 0 16,-50 0-16,1-25 0,-50 25 0,99 0 16,-75 0-16,-24 0 0,0 0 0,0 0 0,0 0 0,24 0 15,26 0-15,-1 0 0,-24-24 0,-26 24 0,1 0 0,25-25 16,-25 25-16,49 0 0,-49 0 0,49 0 0,1 0 0,-26-25 15,26 0-15,-26 25 0,-24 0 0,0 0 16,25 0-16,-26-25 0,26 25 0,-25 0 0,24 0 16,1 0-16,-25-24 0,24 24 0,1 0 0,-25 0 15,0 0-15,24 0 0,-49-25 0,99 25 0,-49-25 16,-25 25-16,24 0 0,26 0 16,-50 0-16,-1 0 0,1 0 0,0 0 0,0 0 15,0 0-15,-1 0 0,1 0 0,0 0 16,0 0-16,0 0 0,0 0 15,-1 0-15,1 0 16,0 0-16,0 0 0,0 0 0,24 0 16,-24 0-16,0 0 0,24 0 15,-24 0-15,0 0 0,0 0 0,0 0 16,-1 0-16,1 0 0,0 0 0,0 0 16,0 0-16,24 0 0,-24 0 0,0 0 15,0 0-15,-1 0 0,1 0 0,0 0 0,0 0 16,0 0-16,-1 0 0,1 0 0,0 0 0,25 0 15,-26 0-15,1 0 0,0 0 0,0 0 16,0 0-16,24 0 0,-24 0 0,0 0 16,0 0-16,0 0 0,-1 0 0,1 0 0,0 0 15,0 0-15,0 0 0,-1 0 0,1 0 16,0 0-16,0 0 16,0 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0-19T08:22:21.538"/>
    </inkml:context>
    <inkml:brush xml:id="br0">
      <inkml:brushProperty name="width" value="0.05292" units="cm"/>
      <inkml:brushProperty name="height" value="0.05292" units="cm"/>
      <inkml:brushProperty name="color" value="#FF0000"/>
    </inkml:brush>
  </inkml:definitions>
  <inkml:trace contextRef="#ctx0" brushRef="#br0">5978 14784 0,'25'0'79,"0"0"-64,-1 0-15,1 0 0,0 0 16,0 0-16,0 0 0,-1 0 0,26 0 15,-25 0-15,0 0 0,-1 0 0,1 0 0,0 0 0,0 0 0,49-25 16,-24 25-16,-1 0 0,51 0 0,-1 0 16,-74 0-16,74 0 0,-74 0 0,49 0 0,1-25 15,-26 25-15,26 0 0,-51 0 0,51 0 16,-50 0-16,-1 0 0,26 0 0,0 0 0,-1 0 16,1 0-16,24 0 0,-49 0 0,0 0 0,0 0 0,-1 0 15,100 25-15,-49-25 0,-50 0 0,-1 0 0,26 0 0,0 0 16,-25 0-16,99 0 0,-100 0 0,51 0 0,-50 0 0,49 0 15,0 0-15,-49 0 0,25 0 0,-25 0 0,99 0 0,0 0 0,-75 0 0,1 0 16,-25 0-16,24 0 0,26 0 0,-50 0 0,99 0 0,-100 0 0,26 0 0,49 0 16,-24 0-16,-1 0 0,124 0 0,-49 0 15,-124 0-15,25 0 0,-1 0 0,100 25 0,-124-25 0,49 24 16,1-24-16,24 0 0,0 25 0,-24-25 16,-26 0-16,-24 0 0,25 0 0,24 0 0,-49 25 0,49-25 0,-49 0 15,25 25-15,-1-25 0,-24 0 0,0 0 0,24 0 0,100 0 16,-74 0-16,-50 0 0,-1 25 0,26-25 0,0 0 0,-1 0 15,1 0-15,-25 0 0,24 0 0,1 0 0,-25 0 0,-1 0 0,51 0 16,-50 0-16,-1 0 0,26 24 0,0-24 0,-1 0 0,-24 0 16,25 0-16,-1 0 0,-24 25 0,25-25 15,-25 25-15,49-25 0,-49 25 0,0-25 0,-1 0 16,1 0-16,74 25 0,-49-25 0,-25 24 16,0-24-16,24 0 0,-24 25 0,25-25 0,-26 0 0,76 0 0,-51 25 15,-24-25-15,25 0 0,-1 0 0,26 0 0,-1 25 0,1-25 16,-51 0-16,76 0 0,-26 0 0,0 0 15,-24 25-15,-25-25 0,124 0 0,-75 24 0,0-24 16,-49 0-16,0 0 0,49 0 0,-24 0 0,0 0 16,-1 0-16,26 0 0,-1 0 0,-24 0 0,-25 0 15,24 0-15,-24 0 0,25 0 0,49 0 0,-74 0 0,24 0 16,-24 0-16,25 0 0,-1 0 0,-24 0 0,0 0 0,99 25 16,-99-25-16,24 0 0,-24 0 0,0 0 0,49 0 0,1 0 0,-1 0 15,-49 0-15,25 0 0,24 0 0,-49 0 0,0 0 0,24 0 0,26-25 0,-26 25 16,26 0-16,49-24 0,0 24 15,-50-25-15,-49 25 0,99 0 0,-50 0 0,26 0 16,-51 0-16,26 0 0,-51 0 0,26 0 0,-25-25 0,24 25 0,51 0 16,-51 0-16,-24 0 0,25 0 0,-1 0 0,-24 0 0,0 0 0,49 0 15,1 0-15,-51 0 0,51 0 0,-50 0 0,74 0 16,-50 0-16,26 0 0,-25 0 0,-26 0 0,1 0 0,50 0 16,49 0-16,-50 0 0,-49 0 15,0 0-15,24 0 0,26-25 0,-26 25 0,1 0 0,24 0 16,-24 0-16,49 0 0,-49 0 0,-1 0 0,-24 0 15,25 0-15,49 0 0,-49 0 0,-1 0 16,1 0-16,-25 0 0,49 0 0,-24 0 0,-26 0 16,1 0-16,0 0 0,25 0 0,-1 0 0,-24 0 0,25 0 15,-1 0-15,-24 0 0,0 0 0,24 0 0,1 0 0,0 0 16,-1 0-16,-24 0 0,74 0 0,1 0 16,-76 0-16,26 0 0,0 0 0,24 0 0,0 0 0,1 0 15,-26 0-15,1 0 0,24 0 0,-49 0 0,25 0 16,-1 0-16,-24 25 0,0-25 0,0 0 0,24 0 0,-24 0 0,25 0 15,-1 0-15,-24 0 0,0 0 0,25 0 0,49 0 16,-49 0-16,-1 0 0,-24 0 0,49 0 16,-49 0-16,25 0 0,-25 0 0,-1 0 0,1 0 0,50 0 15,-51 0-15,1 0 0,0 0 0,0 0 0,0 0 0,-1 0 16,1 0-16,0 0 0,0 0 0,0 0 0,-1 0 0,1 0 0,0 0 16,25 0-16,-26 0 0,1 0 0,0 0 0,0 0 15,0 0-15,0 0 0,-1 0 0,1 0 0,0 0 16,0 0-16,0 0 0,24 0 0,-24 0 0,0 0 15,0 0-15,-1 0 0,26 0 0,-25 0 0,0 0 0,-1 0 16,1 0-16,25 0 0,-25 0 0,-1 0 0,1 0 16,0 0-16,0 0 0,24 0 0,-24 0 15,0 0-15,0 0 0,0 0 0,-1 0 16,1 0-16,0 0 0,0 0 0,0 0 16,-1 0-16,1-25 0,0 25 15,0 0-15,0-25 16,0 25-16,-1 0 0,1 0 0,0-24 15,0 24-15,0 0 0,-1 0 0,1 0 0,25-25 16,-25 25-16,-1 0 0,1 0 0,0-25 0,25 0 16,-1 25-16,-24 0 0,0-25 15,0 25-15,-1 0 0,1 0 0,0 0 16,0-24-16,0 24 16,-1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623D3-D7C3-4C4D-BCC1-DF3F75C308CB}"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89EEE-7AAD-4BD6-AAFE-42CED188EB7C}" type="slidenum">
              <a:rPr lang="zh-CN" altLang="en-US" smtClean="0"/>
              <a:t>‹#›</a:t>
            </a:fld>
            <a:endParaRPr lang="zh-CN" altLang="en-US"/>
          </a:p>
        </p:txBody>
      </p:sp>
    </p:spTree>
    <p:extLst>
      <p:ext uri="{BB962C8B-B14F-4D97-AF65-F5344CB8AC3E}">
        <p14:creationId xmlns:p14="http://schemas.microsoft.com/office/powerpoint/2010/main" val="298281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a:t>
            </a:fld>
            <a:endParaRPr lang="zh-CN" altLang="en-US"/>
          </a:p>
        </p:txBody>
      </p:sp>
    </p:spTree>
    <p:extLst>
      <p:ext uri="{BB962C8B-B14F-4D97-AF65-F5344CB8AC3E}">
        <p14:creationId xmlns:p14="http://schemas.microsoft.com/office/powerpoint/2010/main" val="694518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三个问题，</a:t>
            </a:r>
            <a:endParaRPr lang="en-US" altLang="zh-CN" dirty="0"/>
          </a:p>
          <a:p>
            <a:r>
              <a:rPr lang="zh-CN" altLang="en-US" dirty="0"/>
              <a:t>使用相同的</a:t>
            </a:r>
            <a:r>
              <a:rPr lang="en-US" altLang="zh-CN" dirty="0"/>
              <a:t>trace</a:t>
            </a:r>
            <a:r>
              <a:rPr lang="zh-CN" altLang="en-US" dirty="0"/>
              <a:t>，但是两个工具在</a:t>
            </a:r>
            <a:r>
              <a:rPr lang="en-US" altLang="zh-CN" dirty="0"/>
              <a:t>L1</a:t>
            </a:r>
            <a:r>
              <a:rPr lang="zh-CN" altLang="en-US" dirty="0"/>
              <a:t>的访问总数不相等；</a:t>
            </a:r>
            <a:endParaRPr lang="en-US" altLang="zh-CN" dirty="0"/>
          </a:p>
          <a:p>
            <a:r>
              <a:rPr lang="zh-CN" altLang="en-US" dirty="0"/>
              <a:t>两个工具中，</a:t>
            </a:r>
            <a:r>
              <a:rPr lang="en-US" altLang="zh-CN" dirty="0"/>
              <a:t>L1</a:t>
            </a:r>
            <a:r>
              <a:rPr lang="zh-CN" altLang="en-US" dirty="0"/>
              <a:t>的缺失数和</a:t>
            </a:r>
            <a:r>
              <a:rPr lang="en-US" altLang="zh-CN" dirty="0"/>
              <a:t>L2</a:t>
            </a:r>
            <a:r>
              <a:rPr lang="zh-CN" altLang="en-US" dirty="0"/>
              <a:t>的访问数都是不相等的；</a:t>
            </a:r>
            <a:endParaRPr lang="en-US" altLang="zh-CN" dirty="0"/>
          </a:p>
          <a:p>
            <a:r>
              <a:rPr lang="en-US" altLang="zh-CN" dirty="0" err="1"/>
              <a:t>Ramulator</a:t>
            </a:r>
            <a:r>
              <a:rPr lang="zh-CN" altLang="en-US" dirty="0"/>
              <a:t>的缺失数比</a:t>
            </a:r>
            <a:r>
              <a:rPr lang="en-US" altLang="zh-CN" dirty="0"/>
              <a:t>Dinero</a:t>
            </a:r>
            <a:r>
              <a:rPr lang="zh-CN" altLang="en-US" dirty="0"/>
              <a:t>大很多。</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13</a:t>
            </a:fld>
            <a:endParaRPr lang="zh-CN" altLang="en-US"/>
          </a:p>
        </p:txBody>
      </p:sp>
    </p:spTree>
    <p:extLst>
      <p:ext uri="{BB962C8B-B14F-4D97-AF65-F5344CB8AC3E}">
        <p14:creationId xmlns:p14="http://schemas.microsoft.com/office/powerpoint/2010/main" val="364273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这个结果是在另一次测试中统计的，但是原理都是一样的。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15</a:t>
            </a:fld>
            <a:endParaRPr lang="zh-CN" altLang="en-US"/>
          </a:p>
        </p:txBody>
      </p:sp>
    </p:spTree>
    <p:extLst>
      <p:ext uri="{BB962C8B-B14F-4D97-AF65-F5344CB8AC3E}">
        <p14:creationId xmlns:p14="http://schemas.microsoft.com/office/powerpoint/2010/main" val="378113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主要原因是缓存的写策略。</a:t>
            </a:r>
            <a:endParaRPr lang="en-US" altLang="zh-CN" dirty="0"/>
          </a:p>
          <a:p>
            <a:r>
              <a:rPr lang="en-US" altLang="zh-CN" dirty="0"/>
              <a:t>Dinero</a:t>
            </a:r>
            <a:r>
              <a:rPr lang="zh-CN" altLang="en-US" dirty="0"/>
              <a:t>中不考虑写回的命中与否。</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16</a:t>
            </a:fld>
            <a:endParaRPr lang="zh-CN" altLang="en-US"/>
          </a:p>
        </p:txBody>
      </p:sp>
    </p:spTree>
    <p:extLst>
      <p:ext uri="{BB962C8B-B14F-4D97-AF65-F5344CB8AC3E}">
        <p14:creationId xmlns:p14="http://schemas.microsoft.com/office/powerpoint/2010/main" val="2564475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也就是说只会对</a:t>
            </a:r>
            <a:r>
              <a:rPr lang="en-US" altLang="zh-CN" dirty="0"/>
              <a:t>L1</a:t>
            </a:r>
            <a:r>
              <a:rPr lang="zh-CN" altLang="en-US" dirty="0"/>
              <a:t>缓存和内存进行写操作。</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17</a:t>
            </a:fld>
            <a:endParaRPr lang="zh-CN" altLang="en-US"/>
          </a:p>
        </p:txBody>
      </p:sp>
    </p:spTree>
    <p:extLst>
      <p:ext uri="{BB962C8B-B14F-4D97-AF65-F5344CB8AC3E}">
        <p14:creationId xmlns:p14="http://schemas.microsoft.com/office/powerpoint/2010/main" val="3066543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Dinero</a:t>
            </a:r>
            <a:r>
              <a:rPr lang="zh-CN" altLang="en-US" dirty="0"/>
              <a:t>的请求处理方法在</a:t>
            </a:r>
            <a:r>
              <a:rPr lang="en-US" altLang="zh-CN" dirty="0" err="1"/>
              <a:t>Ramulator</a:t>
            </a:r>
            <a:r>
              <a:rPr lang="zh-CN" altLang="en-US" dirty="0"/>
              <a:t>中实现，主要的区别是绕过</a:t>
            </a:r>
            <a:r>
              <a:rPr lang="en-US" altLang="zh-CN" dirty="0"/>
              <a:t>MSHR</a:t>
            </a:r>
            <a:r>
              <a:rPr lang="zh-CN" altLang="en-US" dirty="0"/>
              <a:t>。</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18</a:t>
            </a:fld>
            <a:endParaRPr lang="zh-CN" altLang="en-US"/>
          </a:p>
        </p:txBody>
      </p:sp>
    </p:spTree>
    <p:extLst>
      <p:ext uri="{BB962C8B-B14F-4D97-AF65-F5344CB8AC3E}">
        <p14:creationId xmlns:p14="http://schemas.microsoft.com/office/powerpoint/2010/main" val="3884591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个</a:t>
            </a:r>
            <a:r>
              <a:rPr lang="en-US" altLang="zh-CN" dirty="0"/>
              <a:t>trace</a:t>
            </a:r>
            <a:r>
              <a:rPr lang="zh-CN" altLang="en-US" dirty="0"/>
              <a:t>文件的指令总数依次约为：</a:t>
            </a:r>
            <a:r>
              <a:rPr lang="en-US" altLang="zh-CN" dirty="0"/>
              <a:t>560</a:t>
            </a:r>
            <a:r>
              <a:rPr lang="zh-CN" altLang="en-US" dirty="0"/>
              <a:t>万、</a:t>
            </a:r>
            <a:r>
              <a:rPr lang="en-US" altLang="zh-CN" dirty="0"/>
              <a:t>230</a:t>
            </a:r>
            <a:r>
              <a:rPr lang="zh-CN" altLang="en-US" dirty="0"/>
              <a:t>万、</a:t>
            </a:r>
            <a:r>
              <a:rPr lang="en-US" altLang="zh-CN" dirty="0"/>
              <a:t>150</a:t>
            </a:r>
            <a:r>
              <a:rPr lang="zh-CN" altLang="en-US" dirty="0"/>
              <a:t>万和</a:t>
            </a:r>
            <a:r>
              <a:rPr lang="en-US" altLang="zh-CN" dirty="0"/>
              <a:t>1000</a:t>
            </a:r>
            <a:r>
              <a:rPr lang="zh-CN" altLang="en-US" dirty="0"/>
              <a:t>万。</a:t>
            </a:r>
            <a:endParaRPr lang="en-US" altLang="zh-CN" dirty="0"/>
          </a:p>
          <a:p>
            <a:r>
              <a:rPr lang="zh-CN" altLang="en-US" dirty="0"/>
              <a:t>所以感觉主要原因可能还是因为时钟模拟。</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19</a:t>
            </a:fld>
            <a:endParaRPr lang="zh-CN" altLang="en-US"/>
          </a:p>
        </p:txBody>
      </p:sp>
    </p:spTree>
    <p:extLst>
      <p:ext uri="{BB962C8B-B14F-4D97-AF65-F5344CB8AC3E}">
        <p14:creationId xmlns:p14="http://schemas.microsoft.com/office/powerpoint/2010/main" val="381060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tick() </a:t>
            </a:r>
            <a:r>
              <a:rPr lang="zh-CN" altLang="en-US" dirty="0"/>
              <a:t>函数表示该模型在一个时钟周期内应该完成的工作。</a:t>
            </a:r>
            <a:endParaRPr lang="en-US" altLang="zh-CN" dirty="0"/>
          </a:p>
          <a:p>
            <a:r>
              <a:rPr lang="zh-CN" altLang="en-US" dirty="0"/>
              <a:t>缓存调用</a:t>
            </a:r>
            <a:r>
              <a:rPr lang="en-US" altLang="zh-CN" dirty="0"/>
              <a:t>callback()</a:t>
            </a:r>
            <a:r>
              <a:rPr lang="zh-CN" altLang="en-US" dirty="0"/>
              <a:t>函数后才相当于分配了缓存行。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20</a:t>
            </a:fld>
            <a:endParaRPr lang="zh-CN" altLang="en-US"/>
          </a:p>
        </p:txBody>
      </p:sp>
    </p:spTree>
    <p:extLst>
      <p:ext uri="{BB962C8B-B14F-4D97-AF65-F5344CB8AC3E}">
        <p14:creationId xmlns:p14="http://schemas.microsoft.com/office/powerpoint/2010/main" val="56165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默认写策略是写回并且写分配，缓存行的替换策略是默认</a:t>
            </a:r>
            <a:r>
              <a:rPr lang="en-US" altLang="zh-CN" dirty="0"/>
              <a:t>LRU</a:t>
            </a:r>
            <a:r>
              <a:rPr lang="zh-CN" altLang="en-US" dirty="0"/>
              <a:t>。对缓存的管理主要是体现在</a:t>
            </a:r>
            <a:r>
              <a:rPr lang="en-US" altLang="zh-CN" dirty="0" err="1"/>
              <a:t>allocate_line</a:t>
            </a:r>
            <a:r>
              <a:rPr lang="en-US" altLang="zh-CN" dirty="0"/>
              <a:t>()</a:t>
            </a:r>
            <a:r>
              <a:rPr lang="zh-CN" altLang="en-US" dirty="0"/>
              <a:t>方法上。</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21</a:t>
            </a:fld>
            <a:endParaRPr lang="zh-CN" altLang="en-US"/>
          </a:p>
        </p:txBody>
      </p:sp>
    </p:spTree>
    <p:extLst>
      <p:ext uri="{BB962C8B-B14F-4D97-AF65-F5344CB8AC3E}">
        <p14:creationId xmlns:p14="http://schemas.microsoft.com/office/powerpoint/2010/main" val="92989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这里是有意将新分配的缓存行置为无效的，为了进行与</a:t>
            </a:r>
            <a:r>
              <a:rPr lang="en-US" altLang="zh-CN" dirty="0"/>
              <a:t>MSHR</a:t>
            </a:r>
            <a:r>
              <a:rPr lang="zh-CN" altLang="en-US" dirty="0"/>
              <a:t>相关的时钟模拟。所以这里的缓存行的分配相当于是一个假动作，真正的缓存行分配时刻是在内存模型中实现的。</a:t>
            </a:r>
            <a:endParaRPr lang="en-US" altLang="zh-CN" dirty="0"/>
          </a:p>
          <a:p>
            <a:r>
              <a:rPr lang="zh-CN" altLang="en-US" dirty="0"/>
              <a:t>也就是说，虽然统计结果中只统计了内存相关的时钟，但是缓存的仿真中也考虑的时钟模拟。</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22</a:t>
            </a:fld>
            <a:endParaRPr lang="zh-CN" altLang="en-US"/>
          </a:p>
        </p:txBody>
      </p:sp>
    </p:spTree>
    <p:extLst>
      <p:ext uri="{BB962C8B-B14F-4D97-AF65-F5344CB8AC3E}">
        <p14:creationId xmlns:p14="http://schemas.microsoft.com/office/powerpoint/2010/main" val="294172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也就是说更改了分配的缓存行的默认有效位会对</a:t>
            </a:r>
            <a:r>
              <a:rPr lang="en-US" altLang="zh-CN" dirty="0"/>
              <a:t>MSHR</a:t>
            </a:r>
            <a:r>
              <a:rPr lang="zh-CN" altLang="en-US" dirty="0"/>
              <a:t>产生影响。</a:t>
            </a:r>
            <a:endParaRPr lang="en-US" altLang="zh-CN" dirty="0"/>
          </a:p>
          <a:p>
            <a:r>
              <a:rPr lang="zh-CN" altLang="en-US" dirty="0"/>
              <a:t>缺失请求被阻塞后，将不会继续读取</a:t>
            </a:r>
            <a:r>
              <a:rPr lang="en-US" altLang="zh-CN" dirty="0"/>
              <a:t>trace</a:t>
            </a:r>
            <a:r>
              <a:rPr lang="zh-CN" altLang="en-US" dirty="0"/>
              <a:t>文件中的下一个请求，而是继续重复缺失的请求。所以如果将</a:t>
            </a:r>
            <a:r>
              <a:rPr lang="en-US" altLang="zh-CN" dirty="0"/>
              <a:t>MSHR</a:t>
            </a:r>
            <a:r>
              <a:rPr lang="zh-CN" altLang="en-US" dirty="0"/>
              <a:t>条目的个数设为</a:t>
            </a:r>
            <a:r>
              <a:rPr lang="en-US" altLang="zh-CN" dirty="0"/>
              <a:t>1</a:t>
            </a:r>
            <a:r>
              <a:rPr lang="zh-CN" altLang="en-US" dirty="0"/>
              <a:t>，那么请求将会被无限阻塞。</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23</a:t>
            </a:fld>
            <a:endParaRPr lang="zh-CN" altLang="en-US"/>
          </a:p>
        </p:txBody>
      </p:sp>
    </p:spTree>
    <p:extLst>
      <p:ext uri="{BB962C8B-B14F-4D97-AF65-F5344CB8AC3E}">
        <p14:creationId xmlns:p14="http://schemas.microsoft.com/office/powerpoint/2010/main" val="287780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Ramulator</a:t>
            </a:r>
            <a:r>
              <a:rPr lang="zh-CN" altLang="en-US" dirty="0"/>
              <a:t>是</a:t>
            </a:r>
            <a:r>
              <a:rPr lang="en-US" altLang="zh-CN" dirty="0"/>
              <a:t>CMU</a:t>
            </a:r>
            <a:r>
              <a:rPr lang="zh-CN" altLang="en-US" dirty="0"/>
              <a:t>的</a:t>
            </a:r>
            <a:r>
              <a:rPr lang="en-US" altLang="zh-CN" dirty="0"/>
              <a:t>Safari</a:t>
            </a:r>
            <a:r>
              <a:rPr lang="zh-CN" altLang="en-US" dirty="0"/>
              <a:t>项目组与</a:t>
            </a:r>
            <a:r>
              <a:rPr lang="en-US" altLang="zh-CN" dirty="0"/>
              <a:t>2015</a:t>
            </a:r>
            <a:r>
              <a:rPr lang="zh-CN" altLang="en-US" dirty="0"/>
              <a:t>年开发的一个</a:t>
            </a:r>
            <a:r>
              <a:rPr lang="en-US" altLang="zh-CN" dirty="0"/>
              <a:t>trace-driven</a:t>
            </a:r>
            <a:r>
              <a:rPr lang="zh-CN" altLang="en-US" dirty="0"/>
              <a:t>的内存仿真器。</a:t>
            </a:r>
            <a:endParaRPr lang="en-US" altLang="zh-CN" dirty="0"/>
          </a:p>
          <a:p>
            <a:r>
              <a:rPr lang="zh-CN" altLang="en-US" dirty="0"/>
              <a:t>文献：</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4</a:t>
            </a:fld>
            <a:endParaRPr lang="zh-CN" altLang="en-US"/>
          </a:p>
        </p:txBody>
      </p:sp>
    </p:spTree>
    <p:extLst>
      <p:ext uri="{BB962C8B-B14F-4D97-AF65-F5344CB8AC3E}">
        <p14:creationId xmlns:p14="http://schemas.microsoft.com/office/powerpoint/2010/main" val="220845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25</a:t>
            </a:fld>
            <a:endParaRPr lang="zh-CN" altLang="en-US"/>
          </a:p>
        </p:txBody>
      </p:sp>
    </p:spTree>
    <p:extLst>
      <p:ext uri="{BB962C8B-B14F-4D97-AF65-F5344CB8AC3E}">
        <p14:creationId xmlns:p14="http://schemas.microsoft.com/office/powerpoint/2010/main" val="3264923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a:t>
            </a:r>
            <a:r>
              <a:rPr lang="en-US" altLang="zh-CN" dirty="0"/>
              <a:t>total instruction</a:t>
            </a:r>
            <a:r>
              <a:rPr lang="zh-CN" altLang="en-US" dirty="0"/>
              <a:t>与</a:t>
            </a:r>
            <a:r>
              <a:rPr lang="en-US" altLang="zh-CN" dirty="0"/>
              <a:t>I cache</a:t>
            </a:r>
            <a:r>
              <a:rPr lang="zh-CN" altLang="en-US" dirty="0"/>
              <a:t>数目对不上的原因暂时还没有弄清楚。</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26</a:t>
            </a:fld>
            <a:endParaRPr lang="zh-CN" altLang="en-US"/>
          </a:p>
        </p:txBody>
      </p:sp>
    </p:spTree>
    <p:extLst>
      <p:ext uri="{BB962C8B-B14F-4D97-AF65-F5344CB8AC3E}">
        <p14:creationId xmlns:p14="http://schemas.microsoft.com/office/powerpoint/2010/main" val="3431512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27</a:t>
            </a:fld>
            <a:endParaRPr lang="zh-CN" altLang="en-US"/>
          </a:p>
        </p:txBody>
      </p:sp>
    </p:spTree>
    <p:extLst>
      <p:ext uri="{BB962C8B-B14F-4D97-AF65-F5344CB8AC3E}">
        <p14:creationId xmlns:p14="http://schemas.microsoft.com/office/powerpoint/2010/main" val="1662993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Dynamorio</a:t>
            </a:r>
            <a:r>
              <a:rPr lang="zh-CN" altLang="en-US" dirty="0"/>
              <a:t>抓取的</a:t>
            </a:r>
            <a:r>
              <a:rPr lang="en-US" altLang="zh-CN" dirty="0"/>
              <a:t>trace</a:t>
            </a:r>
            <a:r>
              <a:rPr lang="zh-CN" altLang="en-US" dirty="0"/>
              <a:t>和</a:t>
            </a:r>
            <a:r>
              <a:rPr lang="en-US" altLang="zh-CN" dirty="0"/>
              <a:t>Gem5</a:t>
            </a:r>
            <a:r>
              <a:rPr lang="zh-CN" altLang="en-US" dirty="0"/>
              <a:t>仿真的结果相差不大的。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这里之所以使用</a:t>
            </a:r>
            <a:r>
              <a:rPr lang="en-US" altLang="zh-CN" dirty="0"/>
              <a:t>memory trace</a:t>
            </a:r>
            <a:r>
              <a:rPr lang="zh-CN" altLang="en-US" dirty="0"/>
              <a:t>一是因为</a:t>
            </a:r>
            <a:r>
              <a:rPr lang="en-US" altLang="zh-CN" dirty="0"/>
              <a:t>Instruction trace</a:t>
            </a:r>
            <a:r>
              <a:rPr lang="zh-CN" altLang="en-US" dirty="0"/>
              <a:t>没法直接用，二是因为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都是统一的，为了方便比较，将</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6489EEE-7AAD-4BD6-AAFE-42CED188EB7C}" type="slidenum">
              <a:rPr lang="zh-CN" altLang="en-US" smtClean="0"/>
              <a:t>28</a:t>
            </a:fld>
            <a:endParaRPr lang="zh-CN" altLang="en-US"/>
          </a:p>
        </p:txBody>
      </p:sp>
    </p:spTree>
    <p:extLst>
      <p:ext uri="{BB962C8B-B14F-4D97-AF65-F5344CB8AC3E}">
        <p14:creationId xmlns:p14="http://schemas.microsoft.com/office/powerpoint/2010/main" val="2118459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err="1"/>
              <a:t>Ramulator</a:t>
            </a:r>
            <a:r>
              <a:rPr lang="zh-CN" altLang="en-US" dirty="0"/>
              <a:t>的</a:t>
            </a:r>
            <a:r>
              <a:rPr lang="en-US" altLang="zh-CN" dirty="0"/>
              <a:t>cache</a:t>
            </a:r>
            <a:r>
              <a:rPr lang="zh-CN" altLang="en-US" dirty="0"/>
              <a:t>是统一的，为了与</a:t>
            </a:r>
            <a:r>
              <a:rPr lang="en-US" altLang="zh-CN" dirty="0"/>
              <a:t>Gem5</a:t>
            </a:r>
            <a:r>
              <a:rPr lang="zh-CN" altLang="en-US" dirty="0"/>
              <a:t>进行比较，这里采取这样的处理方法。</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29</a:t>
            </a:fld>
            <a:endParaRPr lang="zh-CN" altLang="en-US"/>
          </a:p>
        </p:txBody>
      </p:sp>
    </p:spTree>
    <p:extLst>
      <p:ext uri="{BB962C8B-B14F-4D97-AF65-F5344CB8AC3E}">
        <p14:creationId xmlns:p14="http://schemas.microsoft.com/office/powerpoint/2010/main" val="2241004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30</a:t>
            </a:fld>
            <a:endParaRPr lang="zh-CN" altLang="en-US"/>
          </a:p>
        </p:txBody>
      </p:sp>
    </p:spTree>
    <p:extLst>
      <p:ext uri="{BB962C8B-B14F-4D97-AF65-F5344CB8AC3E}">
        <p14:creationId xmlns:p14="http://schemas.microsoft.com/office/powerpoint/2010/main" val="334083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31</a:t>
            </a:fld>
            <a:endParaRPr lang="zh-CN" altLang="en-US"/>
          </a:p>
        </p:txBody>
      </p:sp>
    </p:spTree>
    <p:extLst>
      <p:ext uri="{BB962C8B-B14F-4D97-AF65-F5344CB8AC3E}">
        <p14:creationId xmlns:p14="http://schemas.microsoft.com/office/powerpoint/2010/main" val="4088563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32</a:t>
            </a:fld>
            <a:endParaRPr lang="zh-CN" altLang="en-US"/>
          </a:p>
        </p:txBody>
      </p:sp>
    </p:spTree>
    <p:extLst>
      <p:ext uri="{BB962C8B-B14F-4D97-AF65-F5344CB8AC3E}">
        <p14:creationId xmlns:p14="http://schemas.microsoft.com/office/powerpoint/2010/main" val="1463605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Gem5</a:t>
            </a:r>
            <a:r>
              <a:rPr lang="zh-CN" altLang="en-US" dirty="0"/>
              <a:t>也改成部分 </a:t>
            </a:r>
            <a:r>
              <a:rPr lang="en-US" altLang="zh-CN" dirty="0"/>
              <a:t>I/D </a:t>
            </a:r>
            <a:r>
              <a:rPr lang="zh-CN" altLang="en-US" dirty="0"/>
              <a:t>的结构？</a:t>
            </a:r>
            <a:endParaRPr lang="en-US" altLang="zh-CN" dirty="0"/>
          </a:p>
          <a:p>
            <a:r>
              <a:rPr lang="zh-CN" altLang="en-US" dirty="0"/>
              <a:t>之所以要考虑时钟模拟是因为对时钟的模拟会影响到缓存的缺失率。</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33</a:t>
            </a:fld>
            <a:endParaRPr lang="zh-CN" altLang="en-US"/>
          </a:p>
        </p:txBody>
      </p:sp>
    </p:spTree>
    <p:extLst>
      <p:ext uri="{BB962C8B-B14F-4D97-AF65-F5344CB8AC3E}">
        <p14:creationId xmlns:p14="http://schemas.microsoft.com/office/powerpoint/2010/main" val="2811660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Bubble</a:t>
            </a:r>
            <a:r>
              <a:rPr lang="zh-CN" altLang="en-US" dirty="0"/>
              <a:t>是指非访存的指令。</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34</a:t>
            </a:fld>
            <a:endParaRPr lang="zh-CN" altLang="en-US"/>
          </a:p>
        </p:txBody>
      </p:sp>
    </p:spTree>
    <p:extLst>
      <p:ext uri="{BB962C8B-B14F-4D97-AF65-F5344CB8AC3E}">
        <p14:creationId xmlns:p14="http://schemas.microsoft.com/office/powerpoint/2010/main" val="158769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第二个问题出现的原因是因为工具对于</a:t>
            </a:r>
            <a:r>
              <a:rPr lang="en-US" altLang="zh-CN" dirty="0" err="1"/>
              <a:t>cpu</a:t>
            </a:r>
            <a:r>
              <a:rPr lang="en-US" altLang="zh-CN" dirty="0"/>
              <a:t> trace </a:t>
            </a:r>
            <a:r>
              <a:rPr lang="zh-CN" altLang="en-US" dirty="0"/>
              <a:t>没有判断是读请求还是写请求。</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5</a:t>
            </a:fld>
            <a:endParaRPr lang="zh-CN" altLang="en-US"/>
          </a:p>
        </p:txBody>
      </p:sp>
    </p:spTree>
    <p:extLst>
      <p:ext uri="{BB962C8B-B14F-4D97-AF65-F5344CB8AC3E}">
        <p14:creationId xmlns:p14="http://schemas.microsoft.com/office/powerpoint/2010/main" val="4079463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因为我们认为</a:t>
            </a:r>
            <a:r>
              <a:rPr lang="en-US" altLang="zh-CN" dirty="0"/>
              <a:t>bubble count</a:t>
            </a:r>
            <a:r>
              <a:rPr lang="zh-CN" altLang="en-US" dirty="0"/>
              <a:t>主要是对</a:t>
            </a:r>
            <a:r>
              <a:rPr lang="en-US" altLang="zh-CN" dirty="0"/>
              <a:t>MSHR</a:t>
            </a:r>
            <a:r>
              <a:rPr lang="zh-CN" altLang="en-US" dirty="0"/>
              <a:t>产生影响，所以这里只统计了</a:t>
            </a:r>
            <a:r>
              <a:rPr lang="en-US" altLang="zh-CN" dirty="0"/>
              <a:t>MSHR</a:t>
            </a:r>
            <a:r>
              <a:rPr lang="zh-CN" altLang="en-US" dirty="0"/>
              <a:t>相关的结果。</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36</a:t>
            </a:fld>
            <a:endParaRPr lang="zh-CN" altLang="en-US"/>
          </a:p>
        </p:txBody>
      </p:sp>
    </p:spTree>
    <p:extLst>
      <p:ext uri="{BB962C8B-B14F-4D97-AF65-F5344CB8AC3E}">
        <p14:creationId xmlns:p14="http://schemas.microsoft.com/office/powerpoint/2010/main" val="1084742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37</a:t>
            </a:fld>
            <a:endParaRPr lang="zh-CN" altLang="en-US"/>
          </a:p>
        </p:txBody>
      </p:sp>
    </p:spTree>
    <p:extLst>
      <p:ext uri="{BB962C8B-B14F-4D97-AF65-F5344CB8AC3E}">
        <p14:creationId xmlns:p14="http://schemas.microsoft.com/office/powerpoint/2010/main" val="3162812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39</a:t>
            </a:fld>
            <a:endParaRPr lang="zh-CN" altLang="en-US"/>
          </a:p>
        </p:txBody>
      </p:sp>
    </p:spTree>
    <p:extLst>
      <p:ext uri="{BB962C8B-B14F-4D97-AF65-F5344CB8AC3E}">
        <p14:creationId xmlns:p14="http://schemas.microsoft.com/office/powerpoint/2010/main" val="965283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这里变化比较小的原因可能是因为</a:t>
            </a:r>
            <a:r>
              <a:rPr lang="en-US" altLang="zh-CN" dirty="0" err="1"/>
              <a:t>ramulator</a:t>
            </a:r>
            <a:r>
              <a:rPr lang="zh-CN" altLang="en-US" dirty="0"/>
              <a:t>中的</a:t>
            </a:r>
            <a:r>
              <a:rPr lang="en-US" altLang="zh-CN" dirty="0"/>
              <a:t>window size</a:t>
            </a:r>
            <a:r>
              <a:rPr lang="zh-CN" altLang="en-US" dirty="0"/>
              <a:t>，</a:t>
            </a:r>
            <a:r>
              <a:rPr lang="en-US" altLang="zh-CN" dirty="0" err="1"/>
              <a:t>ipc</a:t>
            </a:r>
            <a:r>
              <a:rPr lang="zh-CN" altLang="en-US" dirty="0"/>
              <a:t>以及所设置的指令延迟都是比较乐观的。</a:t>
            </a:r>
            <a:endParaRPr lang="en-US" altLang="zh-CN" dirty="0"/>
          </a:p>
          <a:p>
            <a:r>
              <a:rPr lang="zh-CN" altLang="en-US" dirty="0"/>
              <a:t>还有一个原因是这里使用的测试程序相对比较小，在后面使用比较大的测试程序后发现缓存缺失总数的变化还是比较大的。</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42</a:t>
            </a:fld>
            <a:endParaRPr lang="zh-CN" altLang="en-US"/>
          </a:p>
        </p:txBody>
      </p:sp>
    </p:spTree>
    <p:extLst>
      <p:ext uri="{BB962C8B-B14F-4D97-AF65-F5344CB8AC3E}">
        <p14:creationId xmlns:p14="http://schemas.microsoft.com/office/powerpoint/2010/main" val="723145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Ramulator</a:t>
            </a:r>
            <a:r>
              <a:rPr lang="zh-CN" altLang="en-US" dirty="0"/>
              <a:t>中的</a:t>
            </a:r>
            <a:r>
              <a:rPr lang="en-US" altLang="zh-CN" dirty="0"/>
              <a:t>MSHR</a:t>
            </a:r>
            <a:r>
              <a:rPr lang="zh-CN" altLang="en-US" dirty="0"/>
              <a:t>设计可能有点问题，按照</a:t>
            </a:r>
            <a:r>
              <a:rPr lang="en-US" altLang="zh-CN" dirty="0"/>
              <a:t>MSHR</a:t>
            </a:r>
            <a:r>
              <a:rPr lang="zh-CN" altLang="en-US" dirty="0"/>
              <a:t>的原理，每条</a:t>
            </a:r>
            <a:r>
              <a:rPr lang="en-US" altLang="zh-CN" dirty="0"/>
              <a:t>MSHR</a:t>
            </a:r>
            <a:r>
              <a:rPr lang="zh-CN" altLang="en-US" dirty="0"/>
              <a:t>条目中还有一个</a:t>
            </a:r>
            <a:r>
              <a:rPr lang="en-US" altLang="zh-CN" dirty="0"/>
              <a:t>target</a:t>
            </a:r>
            <a:r>
              <a:rPr lang="zh-CN" altLang="en-US" dirty="0"/>
              <a:t>表，用以存储导致访存缺失的缺失请求的目标寄存器，如果</a:t>
            </a:r>
            <a:r>
              <a:rPr lang="en-US" altLang="zh-CN" dirty="0"/>
              <a:t>MSHR</a:t>
            </a:r>
            <a:r>
              <a:rPr lang="zh-CN" altLang="en-US" dirty="0"/>
              <a:t>条目中的</a:t>
            </a:r>
            <a:r>
              <a:rPr lang="en-US" altLang="zh-CN" dirty="0"/>
              <a:t>target</a:t>
            </a:r>
            <a:r>
              <a:rPr lang="zh-CN" altLang="en-US" dirty="0"/>
              <a:t>表已经满了，那么这条</a:t>
            </a:r>
            <a:r>
              <a:rPr lang="en-US" altLang="zh-CN" dirty="0"/>
              <a:t>MSHR</a:t>
            </a:r>
            <a:r>
              <a:rPr lang="zh-CN" altLang="en-US" dirty="0"/>
              <a:t>条目就无法再继续合并新的缺失请求了。但是</a:t>
            </a:r>
            <a:r>
              <a:rPr lang="en-US" altLang="zh-CN" dirty="0" err="1"/>
              <a:t>Ramlator</a:t>
            </a:r>
            <a:r>
              <a:rPr lang="zh-CN" altLang="en-US" dirty="0"/>
              <a:t>的设计中，</a:t>
            </a:r>
            <a:r>
              <a:rPr lang="en-US" altLang="zh-CN" dirty="0"/>
              <a:t>MSHR</a:t>
            </a:r>
            <a:r>
              <a:rPr lang="zh-CN" altLang="en-US" dirty="0"/>
              <a:t>合并缺失请求的数量没有设置上限。</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43</a:t>
            </a:fld>
            <a:endParaRPr lang="zh-CN" altLang="en-US"/>
          </a:p>
        </p:txBody>
      </p:sp>
    </p:spTree>
    <p:extLst>
      <p:ext uri="{BB962C8B-B14F-4D97-AF65-F5344CB8AC3E}">
        <p14:creationId xmlns:p14="http://schemas.microsoft.com/office/powerpoint/2010/main" val="3826872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SimplePerf</a:t>
            </a:r>
            <a:r>
              <a:rPr lang="zh-CN" altLang="en-US" dirty="0"/>
              <a:t>除了性能监视，还可以用于监视一些软件特性，比如调用栈。</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44</a:t>
            </a:fld>
            <a:endParaRPr lang="zh-CN" altLang="en-US"/>
          </a:p>
        </p:txBody>
      </p:sp>
    </p:spTree>
    <p:extLst>
      <p:ext uri="{BB962C8B-B14F-4D97-AF65-F5344CB8AC3E}">
        <p14:creationId xmlns:p14="http://schemas.microsoft.com/office/powerpoint/2010/main" val="2247995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使用这两个选项可以提高统计结果的精度，但是经过讨论后发现统计到的结果还是存在一些误差。</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45</a:t>
            </a:fld>
            <a:endParaRPr lang="zh-CN" altLang="en-US"/>
          </a:p>
        </p:txBody>
      </p:sp>
    </p:spTree>
    <p:extLst>
      <p:ext uri="{BB962C8B-B14F-4D97-AF65-F5344CB8AC3E}">
        <p14:creationId xmlns:p14="http://schemas.microsoft.com/office/powerpoint/2010/main" val="3747064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PMU</a:t>
            </a:r>
            <a:r>
              <a:rPr lang="zh-CN" altLang="en-US" dirty="0"/>
              <a:t>没有直接记录缓存缺失的次数。</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46</a:t>
            </a:fld>
            <a:endParaRPr lang="zh-CN" altLang="en-US"/>
          </a:p>
        </p:txBody>
      </p:sp>
    </p:spTree>
    <p:extLst>
      <p:ext uri="{BB962C8B-B14F-4D97-AF65-F5344CB8AC3E}">
        <p14:creationId xmlns:p14="http://schemas.microsoft.com/office/powerpoint/2010/main" val="3215007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上面的结果是运行</a:t>
            </a:r>
            <a:r>
              <a:rPr lang="en-US" altLang="zh-CN" dirty="0"/>
              <a:t>100</a:t>
            </a:r>
            <a:r>
              <a:rPr lang="zh-CN" altLang="en-US" dirty="0"/>
              <a:t>次后的统计结果。</a:t>
            </a:r>
            <a:endParaRPr lang="en-US" altLang="zh-CN" dirty="0"/>
          </a:p>
          <a:p>
            <a:r>
              <a:rPr lang="zh-CN" altLang="en-US" dirty="0"/>
              <a:t>统计结果是</a:t>
            </a:r>
            <a:r>
              <a:rPr lang="en-US" altLang="zh-CN" dirty="0" err="1"/>
              <a:t>SimplePerf</a:t>
            </a:r>
            <a:r>
              <a:rPr lang="zh-CN" altLang="en-US" dirty="0"/>
              <a:t>的指令总数比</a:t>
            </a:r>
            <a:r>
              <a:rPr lang="en-US" altLang="zh-CN" dirty="0" err="1"/>
              <a:t>Ramulator</a:t>
            </a:r>
            <a:r>
              <a:rPr lang="zh-CN" altLang="en-US" dirty="0"/>
              <a:t>小，但是</a:t>
            </a:r>
            <a:r>
              <a:rPr lang="en-US" altLang="zh-CN" dirty="0" err="1"/>
              <a:t>SimplePerf</a:t>
            </a:r>
            <a:r>
              <a:rPr lang="zh-CN" altLang="en-US" dirty="0"/>
              <a:t>的访存总数比</a:t>
            </a:r>
            <a:r>
              <a:rPr lang="en-US" altLang="zh-CN" dirty="0" err="1"/>
              <a:t>Ramulator</a:t>
            </a:r>
            <a:r>
              <a:rPr lang="zh-CN" altLang="en-US" dirty="0"/>
              <a:t>高。</a:t>
            </a:r>
            <a:endParaRPr lang="en-US" altLang="zh-CN" dirty="0"/>
          </a:p>
          <a:p>
            <a:r>
              <a:rPr lang="en-US" altLang="zh-CN" dirty="0" err="1"/>
              <a:t>SimplePerf</a:t>
            </a:r>
            <a:r>
              <a:rPr lang="zh-CN" altLang="en-US" dirty="0"/>
              <a:t>所统计的访存总数比较高的原因是因为</a:t>
            </a:r>
            <a:r>
              <a:rPr lang="en-US" altLang="zh-CN" dirty="0"/>
              <a:t>PMU</a:t>
            </a:r>
            <a:r>
              <a:rPr lang="zh-CN" altLang="en-US" dirty="0"/>
              <a:t>所统计的</a:t>
            </a:r>
            <a:r>
              <a:rPr lang="en-US" altLang="zh-CN" dirty="0"/>
              <a:t>L1</a:t>
            </a:r>
            <a:r>
              <a:rPr lang="zh-CN" altLang="en-US" dirty="0"/>
              <a:t> </a:t>
            </a:r>
            <a:r>
              <a:rPr lang="en-US" altLang="zh-CN" dirty="0"/>
              <a:t>Cache</a:t>
            </a:r>
            <a:r>
              <a:rPr lang="zh-CN" altLang="en-US" dirty="0"/>
              <a:t>访问包含常规的读写请求，还包含预取的访存请求以及对于不可缓存区域的推测性访问。</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47</a:t>
            </a:fld>
            <a:endParaRPr lang="zh-CN" altLang="en-US"/>
          </a:p>
        </p:txBody>
      </p:sp>
    </p:spTree>
    <p:extLst>
      <p:ext uri="{BB962C8B-B14F-4D97-AF65-F5344CB8AC3E}">
        <p14:creationId xmlns:p14="http://schemas.microsoft.com/office/powerpoint/2010/main" val="3728298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48</a:t>
            </a:fld>
            <a:endParaRPr lang="zh-CN" altLang="en-US"/>
          </a:p>
        </p:txBody>
      </p:sp>
    </p:spTree>
    <p:extLst>
      <p:ext uri="{BB962C8B-B14F-4D97-AF65-F5344CB8AC3E}">
        <p14:creationId xmlns:p14="http://schemas.microsoft.com/office/powerpoint/2010/main" val="160700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6</a:t>
            </a:fld>
            <a:endParaRPr lang="zh-CN" altLang="en-US"/>
          </a:p>
        </p:txBody>
      </p:sp>
    </p:spTree>
    <p:extLst>
      <p:ext uri="{BB962C8B-B14F-4D97-AF65-F5344CB8AC3E}">
        <p14:creationId xmlns:p14="http://schemas.microsoft.com/office/powerpoint/2010/main" val="2131572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上面的结果是运行</a:t>
            </a:r>
            <a:r>
              <a:rPr lang="en-US" altLang="zh-CN" dirty="0"/>
              <a:t>100</a:t>
            </a:r>
            <a:r>
              <a:rPr lang="zh-CN" altLang="en-US" dirty="0"/>
              <a:t>次后的统计结果。</a:t>
            </a:r>
            <a:endParaRPr lang="en-US" altLang="zh-CN" dirty="0"/>
          </a:p>
          <a:p>
            <a:r>
              <a:rPr lang="zh-CN" altLang="en-US" dirty="0"/>
              <a:t>统计结果是</a:t>
            </a:r>
            <a:r>
              <a:rPr lang="en-US" altLang="zh-CN" dirty="0" err="1"/>
              <a:t>SimplePerf</a:t>
            </a:r>
            <a:r>
              <a:rPr lang="zh-CN" altLang="en-US" dirty="0"/>
              <a:t>的指令总数比</a:t>
            </a:r>
            <a:r>
              <a:rPr lang="en-US" altLang="zh-CN" dirty="0" err="1"/>
              <a:t>Ramulator</a:t>
            </a:r>
            <a:r>
              <a:rPr lang="zh-CN" altLang="en-US" dirty="0"/>
              <a:t>小，但是</a:t>
            </a:r>
            <a:r>
              <a:rPr lang="en-US" altLang="zh-CN" dirty="0" err="1"/>
              <a:t>SimplePerf</a:t>
            </a:r>
            <a:r>
              <a:rPr lang="zh-CN" altLang="en-US" dirty="0"/>
              <a:t>的访存总数比</a:t>
            </a:r>
            <a:r>
              <a:rPr lang="en-US" altLang="zh-CN" dirty="0" err="1"/>
              <a:t>Ramulator</a:t>
            </a:r>
            <a:r>
              <a:rPr lang="zh-CN" altLang="en-US" dirty="0"/>
              <a:t>高。</a:t>
            </a:r>
            <a:endParaRPr lang="en-US" altLang="zh-CN" dirty="0"/>
          </a:p>
          <a:p>
            <a:r>
              <a:rPr lang="en-US" altLang="zh-CN" dirty="0" err="1"/>
              <a:t>SimplePerf</a:t>
            </a:r>
            <a:r>
              <a:rPr lang="zh-CN" altLang="en-US" dirty="0"/>
              <a:t>所统计的访存总数比较高的原因是因为</a:t>
            </a:r>
            <a:r>
              <a:rPr lang="en-US" altLang="zh-CN" dirty="0"/>
              <a:t>PMU</a:t>
            </a:r>
            <a:r>
              <a:rPr lang="zh-CN" altLang="en-US" dirty="0"/>
              <a:t>所统计的</a:t>
            </a:r>
            <a:r>
              <a:rPr lang="en-US" altLang="zh-CN" dirty="0"/>
              <a:t>L1</a:t>
            </a:r>
            <a:r>
              <a:rPr lang="zh-CN" altLang="en-US" dirty="0"/>
              <a:t> </a:t>
            </a:r>
            <a:r>
              <a:rPr lang="en-US" altLang="zh-CN" dirty="0"/>
              <a:t>Cache</a:t>
            </a:r>
            <a:r>
              <a:rPr lang="zh-CN" altLang="en-US" dirty="0"/>
              <a:t>访问包含常规的读写请求，还包含预取的访存请求以及对于不可缓存区域的推测性访问。</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49</a:t>
            </a:fld>
            <a:endParaRPr lang="zh-CN" altLang="en-US"/>
          </a:p>
        </p:txBody>
      </p:sp>
    </p:spTree>
    <p:extLst>
      <p:ext uri="{BB962C8B-B14F-4D97-AF65-F5344CB8AC3E}">
        <p14:creationId xmlns:p14="http://schemas.microsoft.com/office/powerpoint/2010/main" val="1288106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50</a:t>
            </a:fld>
            <a:endParaRPr lang="zh-CN" altLang="en-US"/>
          </a:p>
        </p:txBody>
      </p:sp>
    </p:spTree>
    <p:extLst>
      <p:ext uri="{BB962C8B-B14F-4D97-AF65-F5344CB8AC3E}">
        <p14:creationId xmlns:p14="http://schemas.microsoft.com/office/powerpoint/2010/main" val="161392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55</a:t>
            </a:fld>
            <a:endParaRPr lang="zh-CN" altLang="en-US"/>
          </a:p>
        </p:txBody>
      </p:sp>
    </p:spTree>
    <p:extLst>
      <p:ext uri="{BB962C8B-B14F-4D97-AF65-F5344CB8AC3E}">
        <p14:creationId xmlns:p14="http://schemas.microsoft.com/office/powerpoint/2010/main" val="3837580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56</a:t>
            </a:fld>
            <a:endParaRPr lang="zh-CN" altLang="en-US"/>
          </a:p>
        </p:txBody>
      </p:sp>
    </p:spTree>
    <p:extLst>
      <p:ext uri="{BB962C8B-B14F-4D97-AF65-F5344CB8AC3E}">
        <p14:creationId xmlns:p14="http://schemas.microsoft.com/office/powerpoint/2010/main" val="1018204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22222"/>
                </a:solidFill>
                <a:effectLst/>
                <a:latin typeface="Times New Roman" panose="02020603050405020304" pitchFamily="18" charset="0"/>
                <a:cs typeface="Times New Roman" panose="02020603050405020304" pitchFamily="18" charset="0"/>
              </a:rPr>
              <a:t>[1].</a:t>
            </a:r>
            <a:r>
              <a:rPr lang="en-US" altLang="zh-CN" b="0" i="0" dirty="0" err="1">
                <a:solidFill>
                  <a:srgbClr val="222222"/>
                </a:solidFill>
                <a:effectLst/>
                <a:latin typeface="Times New Roman" panose="02020603050405020304" pitchFamily="18" charset="0"/>
                <a:cs typeface="Times New Roman" panose="02020603050405020304" pitchFamily="18" charset="0"/>
              </a:rPr>
              <a:t>Vanderwiel</a:t>
            </a:r>
            <a:r>
              <a:rPr lang="en-US" altLang="zh-CN" b="0" i="0" dirty="0">
                <a:solidFill>
                  <a:srgbClr val="222222"/>
                </a:solidFill>
                <a:effectLst/>
                <a:latin typeface="Times New Roman" panose="02020603050405020304" pitchFamily="18" charset="0"/>
                <a:cs typeface="Times New Roman" panose="02020603050405020304" pitchFamily="18" charset="0"/>
              </a:rPr>
              <a:t> S P, </a:t>
            </a:r>
            <a:r>
              <a:rPr lang="en-US" altLang="zh-CN" b="0" i="0" dirty="0" err="1">
                <a:solidFill>
                  <a:srgbClr val="222222"/>
                </a:solidFill>
                <a:effectLst/>
                <a:latin typeface="Times New Roman" panose="02020603050405020304" pitchFamily="18" charset="0"/>
                <a:cs typeface="Times New Roman" panose="02020603050405020304" pitchFamily="18" charset="0"/>
              </a:rPr>
              <a:t>Lilja</a:t>
            </a:r>
            <a:r>
              <a:rPr lang="en-US" altLang="zh-CN" b="0" i="0" dirty="0">
                <a:solidFill>
                  <a:srgbClr val="222222"/>
                </a:solidFill>
                <a:effectLst/>
                <a:latin typeface="Times New Roman" panose="02020603050405020304" pitchFamily="18" charset="0"/>
                <a:cs typeface="Times New Roman" panose="02020603050405020304" pitchFamily="18" charset="0"/>
              </a:rPr>
              <a:t> D J. Data prefetch mechanisms[J]. ACM Computing Surveys (CSUR), 2000, 32(2): 174-199.</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57</a:t>
            </a:fld>
            <a:endParaRPr lang="zh-CN" altLang="en-US"/>
          </a:p>
        </p:txBody>
      </p:sp>
    </p:spTree>
    <p:extLst>
      <p:ext uri="{BB962C8B-B14F-4D97-AF65-F5344CB8AC3E}">
        <p14:creationId xmlns:p14="http://schemas.microsoft.com/office/powerpoint/2010/main" val="3364181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58</a:t>
            </a:fld>
            <a:endParaRPr lang="zh-CN" altLang="en-US"/>
          </a:p>
        </p:txBody>
      </p:sp>
    </p:spTree>
    <p:extLst>
      <p:ext uri="{BB962C8B-B14F-4D97-AF65-F5344CB8AC3E}">
        <p14:creationId xmlns:p14="http://schemas.microsoft.com/office/powerpoint/2010/main" val="106555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在网上找到的资料里有个人是通过修改内核源码，在</a:t>
            </a:r>
            <a:r>
              <a:rPr lang="en-US" altLang="zh-CN" dirty="0"/>
              <a:t>boot</a:t>
            </a:r>
            <a:r>
              <a:rPr lang="zh-CN" altLang="en-US" dirty="0"/>
              <a:t>的时候修改</a:t>
            </a:r>
            <a:r>
              <a:rPr lang="en-US" altLang="zh-CN" dirty="0"/>
              <a:t>CPU Extended Control Register</a:t>
            </a:r>
            <a:r>
              <a:rPr lang="zh-CN" altLang="en-US" dirty="0"/>
              <a:t>来控制硬件预取。但是在测试机上没找到内核源码。</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60</a:t>
            </a:fld>
            <a:endParaRPr lang="zh-CN" altLang="en-US"/>
          </a:p>
        </p:txBody>
      </p:sp>
    </p:spTree>
    <p:extLst>
      <p:ext uri="{BB962C8B-B14F-4D97-AF65-F5344CB8AC3E}">
        <p14:creationId xmlns:p14="http://schemas.microsoft.com/office/powerpoint/2010/main" val="2702297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本来打算使用交叉编译</a:t>
            </a:r>
            <a:r>
              <a:rPr lang="en-US" altLang="zh-CN" dirty="0" err="1"/>
              <a:t>msr</a:t>
            </a:r>
            <a:r>
              <a:rPr lang="en-US" altLang="zh-CN" dirty="0"/>
              <a:t> tools</a:t>
            </a:r>
            <a:r>
              <a:rPr lang="zh-CN" altLang="en-US" dirty="0"/>
              <a:t>在测试机上运行的。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61</a:t>
            </a:fld>
            <a:endParaRPr lang="zh-CN" altLang="en-US"/>
          </a:p>
        </p:txBody>
      </p:sp>
    </p:spTree>
    <p:extLst>
      <p:ext uri="{BB962C8B-B14F-4D97-AF65-F5344CB8AC3E}">
        <p14:creationId xmlns:p14="http://schemas.microsoft.com/office/powerpoint/2010/main" val="72998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这里之所以使用</a:t>
            </a:r>
            <a:r>
              <a:rPr lang="en-US" altLang="zh-CN" dirty="0"/>
              <a:t>Dinero</a:t>
            </a:r>
            <a:r>
              <a:rPr lang="zh-CN" altLang="en-US" dirty="0"/>
              <a:t>是因为之前通过测试发现</a:t>
            </a:r>
            <a:r>
              <a:rPr lang="en-US" altLang="zh-CN" dirty="0" err="1"/>
              <a:t>Ramulator</a:t>
            </a:r>
            <a:r>
              <a:rPr lang="zh-CN" altLang="en-US" dirty="0"/>
              <a:t>和</a:t>
            </a:r>
            <a:r>
              <a:rPr lang="en-US" altLang="zh-CN" dirty="0"/>
              <a:t>Dinero</a:t>
            </a:r>
            <a:r>
              <a:rPr lang="zh-CN" altLang="en-US" dirty="0"/>
              <a:t>的仿真结果基本是一致的。</a:t>
            </a:r>
            <a:endParaRPr lang="en-US" altLang="zh-CN" dirty="0"/>
          </a:p>
          <a:p>
            <a:r>
              <a:rPr lang="zh-CN" altLang="en-US" dirty="0"/>
              <a:t>但是</a:t>
            </a:r>
            <a:r>
              <a:rPr lang="en-US" altLang="zh-CN" dirty="0"/>
              <a:t>Dinero</a:t>
            </a:r>
            <a:r>
              <a:rPr lang="zh-CN" altLang="en-US" dirty="0"/>
              <a:t>是以树状结构对缓存进行建模，所以相对比较简单，方便进行修改。而</a:t>
            </a:r>
            <a:r>
              <a:rPr lang="en-US" altLang="zh-CN" dirty="0" err="1"/>
              <a:t>Ramulator</a:t>
            </a:r>
            <a:r>
              <a:rPr lang="zh-CN" altLang="en-US" dirty="0"/>
              <a:t>中除了缓存，还对其他结构进行建模，相对比较复杂。</a:t>
            </a:r>
            <a:endParaRPr lang="en-US" altLang="zh-CN" dirty="0"/>
          </a:p>
          <a:p>
            <a:r>
              <a:rPr lang="zh-CN" altLang="en-US" dirty="0"/>
              <a:t>并且</a:t>
            </a:r>
            <a:r>
              <a:rPr lang="en-US" altLang="zh-CN" dirty="0"/>
              <a:t>Dinero</a:t>
            </a:r>
            <a:r>
              <a:rPr lang="zh-CN" altLang="en-US" dirty="0"/>
              <a:t>中有自带的预取方法。</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62</a:t>
            </a:fld>
            <a:endParaRPr lang="zh-CN" altLang="en-US"/>
          </a:p>
        </p:txBody>
      </p:sp>
    </p:spTree>
    <p:extLst>
      <p:ext uri="{BB962C8B-B14F-4D97-AF65-F5344CB8AC3E}">
        <p14:creationId xmlns:p14="http://schemas.microsoft.com/office/powerpoint/2010/main" val="28289247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[2].Smith, Alan Jay. "Cache memories." </a:t>
            </a:r>
            <a:r>
              <a:rPr lang="en-US" altLang="zh-CN" b="0" i="1" dirty="0">
                <a:solidFill>
                  <a:srgbClr val="222222"/>
                </a:solidFill>
                <a:effectLst/>
                <a:latin typeface="Arial" panose="020B0604020202020204" pitchFamily="34" charset="0"/>
              </a:rPr>
              <a:t>ACM Computing Surveys (CSUR)</a:t>
            </a:r>
            <a:r>
              <a:rPr lang="en-US" altLang="zh-CN" b="0" i="0" dirty="0">
                <a:solidFill>
                  <a:srgbClr val="222222"/>
                </a:solidFill>
                <a:effectLst/>
                <a:latin typeface="Arial" panose="020B0604020202020204" pitchFamily="34" charset="0"/>
              </a:rPr>
              <a:t> 14.3 (1982): 473-530.</a:t>
            </a:r>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63</a:t>
            </a:fld>
            <a:endParaRPr lang="zh-CN" altLang="en-US"/>
          </a:p>
        </p:txBody>
      </p:sp>
    </p:spTree>
    <p:extLst>
      <p:ext uri="{BB962C8B-B14F-4D97-AF65-F5344CB8AC3E}">
        <p14:creationId xmlns:p14="http://schemas.microsoft.com/office/powerpoint/2010/main" val="99199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缓存的结构是一个双向链表头数组，每个双向链表头都指向一个双向链表的头部，这些双向链表就是缓存组</a:t>
            </a:r>
            <a:r>
              <a:rPr lang="en-US" altLang="zh-CN" dirty="0"/>
              <a:t>(set)</a:t>
            </a:r>
            <a:r>
              <a:rPr lang="zh-CN" altLang="en-US" dirty="0"/>
              <a:t>。</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7</a:t>
            </a:fld>
            <a:endParaRPr lang="zh-CN" altLang="en-US"/>
          </a:p>
        </p:txBody>
      </p:sp>
    </p:spTree>
    <p:extLst>
      <p:ext uri="{BB962C8B-B14F-4D97-AF65-F5344CB8AC3E}">
        <p14:creationId xmlns:p14="http://schemas.microsoft.com/office/powerpoint/2010/main" val="4273066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颜云浩论文</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64</a:t>
            </a:fld>
            <a:endParaRPr lang="zh-CN" altLang="en-US"/>
          </a:p>
        </p:txBody>
      </p:sp>
    </p:spTree>
    <p:extLst>
      <p:ext uri="{BB962C8B-B14F-4D97-AF65-F5344CB8AC3E}">
        <p14:creationId xmlns:p14="http://schemas.microsoft.com/office/powerpoint/2010/main" val="261054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65</a:t>
            </a:fld>
            <a:endParaRPr lang="zh-CN" altLang="en-US"/>
          </a:p>
        </p:txBody>
      </p:sp>
    </p:spTree>
    <p:extLst>
      <p:ext uri="{BB962C8B-B14F-4D97-AF65-F5344CB8AC3E}">
        <p14:creationId xmlns:p14="http://schemas.microsoft.com/office/powerpoint/2010/main" val="2667417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66</a:t>
            </a:fld>
            <a:endParaRPr lang="zh-CN" altLang="en-US"/>
          </a:p>
        </p:txBody>
      </p:sp>
    </p:spTree>
    <p:extLst>
      <p:ext uri="{BB962C8B-B14F-4D97-AF65-F5344CB8AC3E}">
        <p14:creationId xmlns:p14="http://schemas.microsoft.com/office/powerpoint/2010/main" val="3807819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a:t>
            </a:r>
            <a:r>
              <a:rPr lang="zh-CN" altLang="en-US" dirty="0"/>
              <a:t>中的步幅预取和</a:t>
            </a:r>
            <a:r>
              <a:rPr lang="en-US" altLang="zh-CN" b="0" i="0" dirty="0" err="1">
                <a:solidFill>
                  <a:srgbClr val="222222"/>
                </a:solidFill>
                <a:effectLst/>
                <a:latin typeface="Times New Roman" panose="02020603050405020304" pitchFamily="18" charset="0"/>
                <a:cs typeface="Times New Roman" panose="02020603050405020304" pitchFamily="18" charset="0"/>
              </a:rPr>
              <a:t>Vanderwiel</a:t>
            </a:r>
            <a:r>
              <a:rPr lang="en-US" altLang="zh-CN" b="0" i="0" dirty="0">
                <a:solidFill>
                  <a:srgbClr val="222222"/>
                </a:solidFill>
                <a:effectLst/>
                <a:latin typeface="Times New Roman" panose="02020603050405020304" pitchFamily="18" charset="0"/>
                <a:cs typeface="Times New Roman" panose="02020603050405020304" pitchFamily="18" charset="0"/>
              </a:rPr>
              <a:t> S P, </a:t>
            </a:r>
            <a:r>
              <a:rPr lang="en-US" altLang="zh-CN" b="0" i="0" dirty="0" err="1">
                <a:solidFill>
                  <a:srgbClr val="222222"/>
                </a:solidFill>
                <a:effectLst/>
                <a:latin typeface="Times New Roman" panose="02020603050405020304" pitchFamily="18" charset="0"/>
                <a:cs typeface="Times New Roman" panose="02020603050405020304" pitchFamily="18" charset="0"/>
              </a:rPr>
              <a:t>Lilja</a:t>
            </a:r>
            <a:r>
              <a:rPr lang="en-US" altLang="zh-CN" b="0" i="0" dirty="0">
                <a:solidFill>
                  <a:srgbClr val="222222"/>
                </a:solidFill>
                <a:effectLst/>
                <a:latin typeface="Times New Roman" panose="02020603050405020304" pitchFamily="18" charset="0"/>
                <a:cs typeface="Times New Roman" panose="02020603050405020304" pitchFamily="18" charset="0"/>
              </a:rPr>
              <a:t> D J. Data prefetch mechanisms[J]. ACM Computing Surveys (CSUR), 2000, 32(2): 174-199.</a:t>
            </a:r>
            <a:r>
              <a:rPr lang="zh-CN" altLang="en-US" b="0" i="0" dirty="0">
                <a:solidFill>
                  <a:srgbClr val="222222"/>
                </a:solidFill>
                <a:effectLst/>
                <a:latin typeface="Times New Roman" panose="02020603050405020304" pitchFamily="18" charset="0"/>
                <a:cs typeface="Times New Roman" panose="02020603050405020304" pitchFamily="18" charset="0"/>
              </a:rPr>
              <a:t>中介绍的</a:t>
            </a:r>
            <a:r>
              <a:rPr lang="en-US" altLang="zh-CN" b="0" i="0" dirty="0">
                <a:solidFill>
                  <a:srgbClr val="222222"/>
                </a:solidFill>
                <a:effectLst/>
                <a:latin typeface="Times New Roman" panose="02020603050405020304" pitchFamily="18" charset="0"/>
                <a:cs typeface="Times New Roman" panose="02020603050405020304" pitchFamily="18" charset="0"/>
              </a:rPr>
              <a:t>RPT</a:t>
            </a:r>
            <a:r>
              <a:rPr lang="zh-CN" altLang="en-US" b="0" i="0" dirty="0">
                <a:solidFill>
                  <a:srgbClr val="222222"/>
                </a:solidFill>
                <a:effectLst/>
                <a:latin typeface="Times New Roman" panose="02020603050405020304" pitchFamily="18" charset="0"/>
                <a:cs typeface="Times New Roman" panose="02020603050405020304" pitchFamily="18" charset="0"/>
              </a:rPr>
              <a:t>步幅预取方法的原理基本是一致的。</a:t>
            </a:r>
            <a:endParaRPr lang="en-US" altLang="zh-CN" dirty="0"/>
          </a:p>
          <a:p>
            <a:r>
              <a:rPr lang="zh-CN" altLang="en-US" dirty="0"/>
              <a:t>不过在</a:t>
            </a:r>
            <a:r>
              <a:rPr lang="en-US" altLang="zh-CN" dirty="0"/>
              <a:t>Gem5</a:t>
            </a:r>
            <a:r>
              <a:rPr lang="zh-CN" altLang="en-US" dirty="0"/>
              <a:t>中称</a:t>
            </a:r>
            <a:r>
              <a:rPr lang="en-US" altLang="zh-CN" dirty="0"/>
              <a:t>RPT</a:t>
            </a:r>
            <a:r>
              <a:rPr lang="zh-CN" altLang="en-US" dirty="0"/>
              <a:t>为</a:t>
            </a:r>
            <a:r>
              <a:rPr lang="en-US" altLang="zh-CN" dirty="0"/>
              <a:t>PC table</a:t>
            </a:r>
            <a:r>
              <a:rPr lang="zh-CN" altLang="en-US" dirty="0"/>
              <a:t>，按照预取命中的次数决定是否预取。此外，</a:t>
            </a:r>
            <a:r>
              <a:rPr lang="en-US" altLang="zh-CN" dirty="0"/>
              <a:t>Gem5</a:t>
            </a:r>
            <a:r>
              <a:rPr lang="zh-CN" altLang="en-US" dirty="0"/>
              <a:t>中对硬件预取还有一些细节上的补充，比如</a:t>
            </a:r>
            <a:r>
              <a:rPr lang="en-US" altLang="zh-CN" dirty="0"/>
              <a:t>PC table</a:t>
            </a:r>
            <a:r>
              <a:rPr lang="zh-CN" altLang="en-US" dirty="0"/>
              <a:t>是组关联的，并使用随即替换策略。并且</a:t>
            </a:r>
            <a:r>
              <a:rPr lang="en-US" altLang="zh-CN" dirty="0"/>
              <a:t>Gem5</a:t>
            </a:r>
            <a:r>
              <a:rPr lang="zh-CN" altLang="en-US" dirty="0"/>
              <a:t>中可以设置预取时机，</a:t>
            </a:r>
            <a:r>
              <a:rPr lang="en-US" altLang="zh-CN" dirty="0"/>
              <a:t>e.g.: on reference, on-miss</a:t>
            </a:r>
            <a:r>
              <a:rPr lang="zh-CN" altLang="en-US" dirty="0"/>
              <a:t> </a:t>
            </a:r>
            <a:r>
              <a:rPr lang="en-US" altLang="zh-CN" dirty="0"/>
              <a:t>etc.(</a:t>
            </a:r>
            <a:r>
              <a:rPr lang="zh-CN" altLang="en-US" dirty="0"/>
              <a:t>这可以在</a:t>
            </a:r>
            <a:r>
              <a:rPr lang="en-US" altLang="zh-CN" dirty="0" err="1"/>
              <a:t>ramulator</a:t>
            </a:r>
            <a:r>
              <a:rPr lang="zh-CN" altLang="en-US" dirty="0"/>
              <a:t>中实现</a:t>
            </a:r>
            <a:r>
              <a:rPr lang="en-US" altLang="zh-CN" dirty="0"/>
              <a:t>)</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67</a:t>
            </a:fld>
            <a:endParaRPr lang="zh-CN" altLang="en-US"/>
          </a:p>
        </p:txBody>
      </p:sp>
    </p:spTree>
    <p:extLst>
      <p:ext uri="{BB962C8B-B14F-4D97-AF65-F5344CB8AC3E}">
        <p14:creationId xmlns:p14="http://schemas.microsoft.com/office/powerpoint/2010/main" val="32166897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Core</a:t>
            </a:r>
            <a:r>
              <a:rPr lang="zh-CN" altLang="en-US" dirty="0"/>
              <a:t>模型时钟周期都会调用，</a:t>
            </a:r>
            <a:r>
              <a:rPr lang="en-US" altLang="zh-CN" dirty="0" err="1"/>
              <a:t>StridePrefetcher.tick</a:t>
            </a:r>
            <a:r>
              <a:rPr lang="en-US" altLang="zh-CN" dirty="0"/>
              <a:t>()</a:t>
            </a:r>
            <a:r>
              <a:rPr lang="zh-CN" altLang="en-US" dirty="0"/>
              <a:t>会进行</a:t>
            </a:r>
            <a:r>
              <a:rPr lang="en-US" altLang="zh-CN" dirty="0"/>
              <a:t>RPT</a:t>
            </a:r>
            <a:r>
              <a:rPr lang="zh-CN" altLang="en-US" dirty="0"/>
              <a:t>更新的相关操作，更新当前访存指令对应的</a:t>
            </a:r>
            <a:r>
              <a:rPr lang="en-US" altLang="zh-CN" dirty="0"/>
              <a:t>RPT</a:t>
            </a:r>
            <a:r>
              <a:rPr lang="zh-CN" altLang="en-US" dirty="0"/>
              <a:t>条目，然后生成预取地址并放入</a:t>
            </a:r>
            <a:r>
              <a:rPr lang="en-US" altLang="zh-CN" dirty="0" err="1"/>
              <a:t>pf_queue</a:t>
            </a:r>
            <a:r>
              <a:rPr lang="zh-CN" altLang="en-US" dirty="0"/>
              <a:t>中。</a:t>
            </a:r>
            <a:endParaRPr lang="en-US" altLang="zh-CN" dirty="0"/>
          </a:p>
          <a:p>
            <a:r>
              <a:rPr lang="zh-CN" altLang="en-US" dirty="0"/>
              <a:t>将预取请求发送到缓存后，预取请求将会对</a:t>
            </a:r>
            <a:r>
              <a:rPr lang="en-US" altLang="zh-CN" dirty="0"/>
              <a:t>MSHR</a:t>
            </a:r>
            <a:r>
              <a:rPr lang="zh-CN" altLang="en-US" dirty="0"/>
              <a:t>造成影响。</a:t>
            </a:r>
            <a:endParaRPr lang="en-US" altLang="zh-CN" dirty="0"/>
          </a:p>
          <a:p>
            <a:r>
              <a:rPr lang="zh-CN" altLang="en-US" dirty="0"/>
              <a:t>这里为后期的可扩展工作预留了一定的空间，即</a:t>
            </a:r>
            <a:r>
              <a:rPr lang="en-US" altLang="zh-CN" dirty="0"/>
              <a:t>Core</a:t>
            </a:r>
            <a:r>
              <a:rPr lang="zh-CN" altLang="en-US" dirty="0"/>
              <a:t>中的预取器是一个抽象基类指针，步幅预取器是从这个抽象基类派生得到的类。</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68</a:t>
            </a:fld>
            <a:endParaRPr lang="zh-CN" altLang="en-US"/>
          </a:p>
        </p:txBody>
      </p:sp>
    </p:spTree>
    <p:extLst>
      <p:ext uri="{BB962C8B-B14F-4D97-AF65-F5344CB8AC3E}">
        <p14:creationId xmlns:p14="http://schemas.microsoft.com/office/powerpoint/2010/main" val="34234581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除了缓存缺失数降低，模拟的时钟总数也降低了。</a:t>
            </a:r>
            <a:endParaRPr lang="en-US" altLang="zh-CN" dirty="0"/>
          </a:p>
          <a:p>
            <a:r>
              <a:rPr lang="zh-CN" altLang="en-US" dirty="0"/>
              <a:t>由</a:t>
            </a:r>
            <a:r>
              <a:rPr lang="en-US" altLang="zh-CN" dirty="0"/>
              <a:t>85707504</a:t>
            </a:r>
            <a:r>
              <a:rPr lang="zh-CN" altLang="en-US" dirty="0"/>
              <a:t>降低到</a:t>
            </a:r>
            <a:r>
              <a:rPr lang="en-US" altLang="zh-CN" dirty="0"/>
              <a:t>73968952</a:t>
            </a:r>
            <a:r>
              <a:rPr lang="zh-CN" altLang="en-US" dirty="0"/>
              <a:t>。</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69</a:t>
            </a:fld>
            <a:endParaRPr lang="zh-CN" altLang="en-US"/>
          </a:p>
        </p:txBody>
      </p:sp>
    </p:spTree>
    <p:extLst>
      <p:ext uri="{BB962C8B-B14F-4D97-AF65-F5344CB8AC3E}">
        <p14:creationId xmlns:p14="http://schemas.microsoft.com/office/powerpoint/2010/main" val="24833652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70</a:t>
            </a:fld>
            <a:endParaRPr lang="zh-CN" altLang="en-US"/>
          </a:p>
        </p:txBody>
      </p:sp>
    </p:spTree>
    <p:extLst>
      <p:ext uri="{BB962C8B-B14F-4D97-AF65-F5344CB8AC3E}">
        <p14:creationId xmlns:p14="http://schemas.microsoft.com/office/powerpoint/2010/main" val="16528324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两个测试程序的预取结果都只有</a:t>
            </a:r>
            <a:r>
              <a:rPr lang="en-US" altLang="zh-CN" dirty="0"/>
              <a:t>70</a:t>
            </a:r>
            <a:r>
              <a:rPr lang="zh-CN" altLang="en-US" dirty="0"/>
              <a:t>多次预取。</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72</a:t>
            </a:fld>
            <a:endParaRPr lang="zh-CN" altLang="en-US"/>
          </a:p>
        </p:txBody>
      </p:sp>
    </p:spTree>
    <p:extLst>
      <p:ext uri="{BB962C8B-B14F-4D97-AF65-F5344CB8AC3E}">
        <p14:creationId xmlns:p14="http://schemas.microsoft.com/office/powerpoint/2010/main" val="1275233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Mi-bench</a:t>
            </a:r>
            <a:r>
              <a:rPr lang="zh-CN" altLang="en-US" dirty="0"/>
              <a:t>里的测试程序都基本试过了，但是有一些测试程序缓存数与仿真器的访存数差很多，所以就忽略了这部分测试程序。</a:t>
            </a:r>
            <a:endParaRPr lang="en-US" altLang="zh-CN" dirty="0"/>
          </a:p>
          <a:p>
            <a:r>
              <a:rPr lang="zh-CN" altLang="en-US" dirty="0"/>
              <a:t>前面的测试程序如果设置为</a:t>
            </a:r>
            <a:r>
              <a:rPr lang="en-US" altLang="zh-CN" dirty="0"/>
              <a:t>Prefetch on miss</a:t>
            </a:r>
            <a:r>
              <a:rPr lang="zh-CN" altLang="en-US" dirty="0"/>
              <a:t>，那么局部性良好的情况下</a:t>
            </a:r>
            <a:r>
              <a:rPr lang="en-US" altLang="zh-CN" dirty="0"/>
              <a:t>L1</a:t>
            </a:r>
            <a:r>
              <a:rPr lang="zh-CN" altLang="en-US" dirty="0"/>
              <a:t>数据缓存的缺失次数大约为</a:t>
            </a:r>
            <a:r>
              <a:rPr lang="en-US" altLang="zh-CN" dirty="0"/>
              <a:t>27</a:t>
            </a:r>
            <a:r>
              <a:rPr lang="zh-CN" altLang="en-US" dirty="0"/>
              <a:t>万左右。</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74</a:t>
            </a:fld>
            <a:endParaRPr lang="zh-CN" altLang="en-US"/>
          </a:p>
        </p:txBody>
      </p:sp>
    </p:spTree>
    <p:extLst>
      <p:ext uri="{BB962C8B-B14F-4D97-AF65-F5344CB8AC3E}">
        <p14:creationId xmlns:p14="http://schemas.microsoft.com/office/powerpoint/2010/main" val="33302343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Ramulator</a:t>
            </a:r>
            <a:r>
              <a:rPr lang="zh-CN" altLang="en-US" dirty="0"/>
              <a:t>中自带了热身机制，但是存在一定</a:t>
            </a:r>
            <a:r>
              <a:rPr lang="en-US" altLang="zh-CN" dirty="0"/>
              <a:t>bug</a:t>
            </a:r>
            <a:r>
              <a:rPr lang="zh-CN" altLang="en-US" dirty="0"/>
              <a:t>，完善这个热身机制后发现还有一点问题就是，这个工具中原本的热身机制是设置一个指令数用以热身，但是我认为这样的设计太过于经验化了，所以我修改了这个热身机制为将原来的</a:t>
            </a:r>
            <a:r>
              <a:rPr lang="en-US" altLang="zh-CN" dirty="0"/>
              <a:t>trace</a:t>
            </a:r>
            <a:r>
              <a:rPr lang="zh-CN" altLang="en-US" dirty="0"/>
              <a:t>跑一遍，热身完成后再重新读取</a:t>
            </a:r>
            <a:r>
              <a:rPr lang="en-US" altLang="zh-CN" dirty="0"/>
              <a:t>trace</a:t>
            </a:r>
            <a:r>
              <a:rPr lang="zh-CN" altLang="en-US" dirty="0"/>
              <a:t>文件。</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75</a:t>
            </a:fld>
            <a:endParaRPr lang="zh-CN" altLang="en-US"/>
          </a:p>
        </p:txBody>
      </p:sp>
    </p:spTree>
    <p:extLst>
      <p:ext uri="{BB962C8B-B14F-4D97-AF65-F5344CB8AC3E}">
        <p14:creationId xmlns:p14="http://schemas.microsoft.com/office/powerpoint/2010/main" val="130700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Dinero</a:t>
            </a:r>
            <a:r>
              <a:rPr lang="zh-CN" altLang="en-US" dirty="0"/>
              <a:t>考虑了多种不同方案配置的情况，源码中的条件分支语句的条件语句都很长，代码也相对比较乱，后面还需要再详细整理一下。</a:t>
            </a:r>
            <a:endParaRPr lang="en-US" altLang="zh-CN" dirty="0"/>
          </a:p>
          <a:p>
            <a:r>
              <a:rPr lang="zh-CN" altLang="en-US" dirty="0"/>
              <a:t>这里做了一定的简化处理。</a:t>
            </a:r>
            <a:endParaRPr lang="en-US" altLang="zh-CN" dirty="0"/>
          </a:p>
          <a:p>
            <a:r>
              <a:rPr lang="en-US" altLang="zh-CN" dirty="0"/>
              <a:t>Dinero </a:t>
            </a:r>
            <a:r>
              <a:rPr lang="zh-CN" altLang="en-US" dirty="0"/>
              <a:t>没有考虑时钟模拟。</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a:t>
            </a:fld>
            <a:endParaRPr lang="zh-CN" altLang="en-US"/>
          </a:p>
        </p:txBody>
      </p:sp>
    </p:spTree>
    <p:extLst>
      <p:ext uri="{BB962C8B-B14F-4D97-AF65-F5344CB8AC3E}">
        <p14:creationId xmlns:p14="http://schemas.microsoft.com/office/powerpoint/2010/main" val="39218340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在网上找了一些方法，这些方法能够找到电脑上的</a:t>
            </a:r>
            <a:r>
              <a:rPr lang="en-US" altLang="zh-CN" dirty="0"/>
              <a:t>CPU</a:t>
            </a:r>
            <a:r>
              <a:rPr lang="zh-CN" altLang="en-US" dirty="0"/>
              <a:t>型号，但是在测试机中使用同样的方法只能得到一些</a:t>
            </a:r>
            <a:r>
              <a:rPr lang="en-US" altLang="zh-CN" dirty="0"/>
              <a:t>CPU</a:t>
            </a:r>
            <a:r>
              <a:rPr lang="zh-CN" altLang="en-US" dirty="0"/>
              <a:t>分组的信息，而得不到具体的型号信息。</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77</a:t>
            </a:fld>
            <a:endParaRPr lang="zh-CN" altLang="en-US"/>
          </a:p>
        </p:txBody>
      </p:sp>
    </p:spTree>
    <p:extLst>
      <p:ext uri="{BB962C8B-B14F-4D97-AF65-F5344CB8AC3E}">
        <p14:creationId xmlns:p14="http://schemas.microsoft.com/office/powerpoint/2010/main" val="11387858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预取配置：</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128</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RPT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a:t>
            </a:r>
            <a:r>
              <a:rPr lang="en-US" altLang="zh-CN" dirty="0">
                <a:latin typeface="Times New Roman" panose="02020603050405020304" pitchFamily="18" charset="0"/>
                <a:ea typeface="宋体" panose="02010600030101010101" pitchFamily="2" charset="-122"/>
                <a:cs typeface="Times New Roman" panose="02020603050405020304" pitchFamily="18" charset="0"/>
              </a:rPr>
              <a:t>RPT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这里假设测试机上的大小核的预取配置都是一样的，但是实际上可能会存在小核使用更保守的预取配置，而大核使用更激进的预取配置的情况。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因为并不知道具体的预取配置，所以无法很准确的模拟在不同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上运行的测试程序的缓存缺失趋势。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79</a:t>
            </a:fld>
            <a:endParaRPr lang="zh-CN" altLang="en-US"/>
          </a:p>
        </p:txBody>
      </p:sp>
    </p:spTree>
    <p:extLst>
      <p:ext uri="{BB962C8B-B14F-4D97-AF65-F5344CB8AC3E}">
        <p14:creationId xmlns:p14="http://schemas.microsoft.com/office/powerpoint/2010/main" val="6766063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这里的缓存配置是按照大核的缓存配置，预取的配置和之前一样</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80</a:t>
            </a:fld>
            <a:endParaRPr lang="zh-CN" altLang="en-US"/>
          </a:p>
        </p:txBody>
      </p:sp>
    </p:spTree>
    <p:extLst>
      <p:ext uri="{BB962C8B-B14F-4D97-AF65-F5344CB8AC3E}">
        <p14:creationId xmlns:p14="http://schemas.microsoft.com/office/powerpoint/2010/main" val="23292166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后续的开发工作中打算将</a:t>
            </a:r>
            <a:r>
              <a:rPr lang="en-US" altLang="zh-CN" dirty="0"/>
              <a:t>core cache</a:t>
            </a:r>
            <a:r>
              <a:rPr lang="zh-CN" altLang="en-US" dirty="0"/>
              <a:t>的类型设置为可配置的，也就是</a:t>
            </a:r>
            <a:r>
              <a:rPr lang="en-US" altLang="zh-CN" dirty="0"/>
              <a:t>L1Cache</a:t>
            </a:r>
            <a:r>
              <a:rPr lang="zh-CN" altLang="en-US" dirty="0"/>
              <a:t>和</a:t>
            </a:r>
            <a:r>
              <a:rPr lang="en-US" altLang="zh-CN" dirty="0"/>
              <a:t>L2Cache</a:t>
            </a:r>
            <a:r>
              <a:rPr lang="zh-CN" altLang="en-US" dirty="0"/>
              <a:t>的类型可以通过配置文件进行配置。</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81</a:t>
            </a:fld>
            <a:endParaRPr lang="zh-CN" altLang="en-US"/>
          </a:p>
        </p:txBody>
      </p:sp>
    </p:spTree>
    <p:extLst>
      <p:ext uri="{BB962C8B-B14F-4D97-AF65-F5344CB8AC3E}">
        <p14:creationId xmlns:p14="http://schemas.microsoft.com/office/powerpoint/2010/main" val="29814477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这里的结果是减去了</a:t>
            </a:r>
            <a:r>
              <a:rPr lang="en-US" altLang="zh-CN" dirty="0"/>
              <a:t>MSHR</a:t>
            </a:r>
            <a:r>
              <a:rPr lang="zh-CN" altLang="en-US" dirty="0"/>
              <a:t>合并以及阻塞的请求后的结果，并且预取的访问以及缺失也已经排除。</a:t>
            </a:r>
            <a:endParaRPr lang="en-US" altLang="zh-CN" dirty="0"/>
          </a:p>
          <a:p>
            <a:r>
              <a:rPr lang="zh-CN" altLang="en-US" dirty="0"/>
              <a:t>可以看出指令</a:t>
            </a:r>
            <a:r>
              <a:rPr lang="en-US" altLang="zh-CN" dirty="0"/>
              <a:t>cache</a:t>
            </a:r>
            <a:r>
              <a:rPr lang="zh-CN" altLang="en-US" dirty="0"/>
              <a:t>的局部性更为良好。</a:t>
            </a:r>
            <a:endParaRPr lang="en-US" altLang="zh-CN" dirty="0"/>
          </a:p>
          <a:p>
            <a:r>
              <a:rPr lang="zh-CN" altLang="en-US" dirty="0"/>
              <a:t>并且</a:t>
            </a:r>
            <a:r>
              <a:rPr lang="en-US" altLang="zh-CN" dirty="0"/>
              <a:t>L1 I Cache</a:t>
            </a:r>
            <a:r>
              <a:rPr lang="zh-CN" altLang="en-US" dirty="0"/>
              <a:t>和</a:t>
            </a:r>
            <a:r>
              <a:rPr lang="en-US" altLang="zh-CN" dirty="0"/>
              <a:t>L1 D Cache</a:t>
            </a:r>
            <a:r>
              <a:rPr lang="zh-CN" altLang="en-US" dirty="0"/>
              <a:t>的缺失数总和也是</a:t>
            </a:r>
            <a:r>
              <a:rPr lang="en-US" altLang="zh-CN" dirty="0"/>
              <a:t>L2 U Cache</a:t>
            </a:r>
            <a:r>
              <a:rPr lang="zh-CN" altLang="en-US" dirty="0"/>
              <a:t>访问数。</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82</a:t>
            </a:fld>
            <a:endParaRPr lang="zh-CN" altLang="en-US"/>
          </a:p>
        </p:txBody>
      </p:sp>
    </p:spTree>
    <p:extLst>
      <p:ext uri="{BB962C8B-B14F-4D97-AF65-F5344CB8AC3E}">
        <p14:creationId xmlns:p14="http://schemas.microsoft.com/office/powerpoint/2010/main" val="6365765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O3CPU</a:t>
            </a:r>
            <a:r>
              <a:rPr lang="zh-CN" altLang="en-US" dirty="0"/>
              <a:t>的结果太过悲观，差别比较大，所以这里就没有展示</a:t>
            </a:r>
            <a:r>
              <a:rPr lang="en-US" altLang="zh-CN" dirty="0"/>
              <a:t>O3CPU</a:t>
            </a:r>
            <a:r>
              <a:rPr lang="zh-CN" altLang="en-US" dirty="0"/>
              <a:t>的模拟结果。</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83</a:t>
            </a:fld>
            <a:endParaRPr lang="zh-CN" altLang="en-US"/>
          </a:p>
        </p:txBody>
      </p:sp>
    </p:spTree>
    <p:extLst>
      <p:ext uri="{BB962C8B-B14F-4D97-AF65-F5344CB8AC3E}">
        <p14:creationId xmlns:p14="http://schemas.microsoft.com/office/powerpoint/2010/main" val="765181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Cache</a:t>
            </a:r>
            <a:r>
              <a:rPr lang="zh-CN" altLang="en-US" dirty="0"/>
              <a:t>配置保持一致。</a:t>
            </a:r>
            <a:endParaRPr lang="en-US" altLang="zh-CN" dirty="0"/>
          </a:p>
          <a:p>
            <a:r>
              <a:rPr lang="zh-CN" altLang="en-US" dirty="0"/>
              <a:t>可以看到这里除了</a:t>
            </a:r>
            <a:r>
              <a:rPr lang="en-US" altLang="zh-CN" dirty="0"/>
              <a:t>ls</a:t>
            </a:r>
            <a:r>
              <a:rPr lang="zh-CN" altLang="en-US" dirty="0"/>
              <a:t>，其他的测试程序的结果都比较接近。</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84</a:t>
            </a:fld>
            <a:endParaRPr lang="zh-CN" altLang="en-US"/>
          </a:p>
        </p:txBody>
      </p:sp>
    </p:spTree>
    <p:extLst>
      <p:ext uri="{BB962C8B-B14F-4D97-AF65-F5344CB8AC3E}">
        <p14:creationId xmlns:p14="http://schemas.microsoft.com/office/powerpoint/2010/main" val="42878553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a:t>
            </a:r>
            <a:r>
              <a:rPr lang="en-US" altLang="zh-CN" dirty="0"/>
              <a:t>PPH Spatial Prefetch</a:t>
            </a:r>
            <a:r>
              <a:rPr lang="zh-CN" altLang="en-US" dirty="0"/>
              <a:t>就需要模拟器中必须存在</a:t>
            </a:r>
            <a:r>
              <a:rPr lang="en-US" altLang="zh-CN" dirty="0"/>
              <a:t>DRAM</a:t>
            </a:r>
            <a:r>
              <a:rPr lang="zh-CN" altLang="en-US" dirty="0"/>
              <a:t>模型，这样才能记录每一个内存页的访问模式。</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88</a:t>
            </a:fld>
            <a:endParaRPr lang="zh-CN" altLang="en-US"/>
          </a:p>
        </p:txBody>
      </p:sp>
    </p:spTree>
    <p:extLst>
      <p:ext uri="{BB962C8B-B14F-4D97-AF65-F5344CB8AC3E}">
        <p14:creationId xmlns:p14="http://schemas.microsoft.com/office/powerpoint/2010/main" val="41742420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89</a:t>
            </a:fld>
            <a:endParaRPr lang="zh-CN" altLang="en-US"/>
          </a:p>
        </p:txBody>
      </p:sp>
    </p:spTree>
    <p:extLst>
      <p:ext uri="{BB962C8B-B14F-4D97-AF65-F5344CB8AC3E}">
        <p14:creationId xmlns:p14="http://schemas.microsoft.com/office/powerpoint/2010/main" val="38773621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Core cache</a:t>
            </a:r>
            <a:r>
              <a:rPr lang="zh-CN" altLang="en-US" dirty="0"/>
              <a:t>的层数是以变量实现的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90</a:t>
            </a:fld>
            <a:endParaRPr lang="zh-CN" altLang="en-US"/>
          </a:p>
        </p:txBody>
      </p:sp>
    </p:spTree>
    <p:extLst>
      <p:ext uri="{BB962C8B-B14F-4D97-AF65-F5344CB8AC3E}">
        <p14:creationId xmlns:p14="http://schemas.microsoft.com/office/powerpoint/2010/main" val="224078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但是在后面的结果分析中发现，</a:t>
            </a:r>
            <a:r>
              <a:rPr lang="en-US" altLang="zh-CN" dirty="0" err="1"/>
              <a:t>ramulator</a:t>
            </a:r>
            <a:r>
              <a:rPr lang="zh-CN" altLang="en-US" dirty="0"/>
              <a:t>的时钟仿真会通过</a:t>
            </a:r>
            <a:r>
              <a:rPr lang="en-US" altLang="zh-CN" dirty="0"/>
              <a:t>MSHR</a:t>
            </a:r>
            <a:r>
              <a:rPr lang="zh-CN" altLang="en-US" dirty="0"/>
              <a:t>影响到缓存的命中率结果。</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9</a:t>
            </a:fld>
            <a:endParaRPr lang="zh-CN" altLang="en-US"/>
          </a:p>
        </p:txBody>
      </p:sp>
    </p:spTree>
    <p:extLst>
      <p:ext uri="{BB962C8B-B14F-4D97-AF65-F5344CB8AC3E}">
        <p14:creationId xmlns:p14="http://schemas.microsoft.com/office/powerpoint/2010/main" val="41315442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92</a:t>
            </a:fld>
            <a:endParaRPr lang="zh-CN" altLang="en-US"/>
          </a:p>
        </p:txBody>
      </p:sp>
    </p:spTree>
    <p:extLst>
      <p:ext uri="{BB962C8B-B14F-4D97-AF65-F5344CB8AC3E}">
        <p14:creationId xmlns:p14="http://schemas.microsoft.com/office/powerpoint/2010/main" val="1934470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a:t>
            </a:r>
            <a:r>
              <a:rPr lang="en-US" altLang="zh-CN" dirty="0" err="1"/>
              <a:t>Camulator</a:t>
            </a:r>
            <a:r>
              <a:rPr lang="zh-CN" altLang="en-US" dirty="0"/>
              <a:t>的执行时间是</a:t>
            </a:r>
            <a:r>
              <a:rPr lang="en-US" altLang="zh-CN" dirty="0" err="1"/>
              <a:t>Ramulator</a:t>
            </a:r>
            <a:r>
              <a:rPr lang="zh-CN" altLang="en-US" dirty="0"/>
              <a:t>的</a:t>
            </a:r>
            <a:r>
              <a:rPr lang="en-US" altLang="zh-CN" dirty="0"/>
              <a:t>3</a:t>
            </a:r>
            <a:r>
              <a:rPr lang="zh-CN" altLang="en-US" dirty="0"/>
              <a:t>倍，但是需要考虑</a:t>
            </a:r>
            <a:r>
              <a:rPr lang="en-US" altLang="zh-CN" dirty="0" err="1"/>
              <a:t>Camulator</a:t>
            </a:r>
            <a:r>
              <a:rPr lang="zh-CN" altLang="en-US" dirty="0"/>
              <a:t>处理的请求数是比</a:t>
            </a:r>
            <a:r>
              <a:rPr lang="en-US" altLang="zh-CN" dirty="0" err="1"/>
              <a:t>Ramulator</a:t>
            </a:r>
            <a:r>
              <a:rPr lang="zh-CN" altLang="en-US" dirty="0"/>
              <a:t>处理的请求数的</a:t>
            </a:r>
            <a:r>
              <a:rPr lang="en-US" altLang="zh-CN" dirty="0"/>
              <a:t>3</a:t>
            </a:r>
            <a:r>
              <a:rPr lang="zh-CN" altLang="en-US" dirty="0"/>
              <a:t>倍还要多的。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93</a:t>
            </a:fld>
            <a:endParaRPr lang="zh-CN" altLang="en-US"/>
          </a:p>
        </p:txBody>
      </p:sp>
    </p:spTree>
    <p:extLst>
      <p:ext uri="{BB962C8B-B14F-4D97-AF65-F5344CB8AC3E}">
        <p14:creationId xmlns:p14="http://schemas.microsoft.com/office/powerpoint/2010/main" val="3211981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虽然没有在官方文档中找到关于</a:t>
            </a:r>
            <a:r>
              <a:rPr lang="en-US" altLang="zh-CN" dirty="0" err="1"/>
              <a:t>AtomicSimpleCPU</a:t>
            </a:r>
            <a:r>
              <a:rPr lang="zh-CN" altLang="en-US" dirty="0"/>
              <a:t>相关特性的说明，但是从仿真脚本的输出来看，</a:t>
            </a:r>
            <a:r>
              <a:rPr lang="en-US" altLang="zh-CN" dirty="0" err="1"/>
              <a:t>AtomicSimpleCPU</a:t>
            </a:r>
            <a:r>
              <a:rPr lang="zh-CN" altLang="en-US" dirty="0"/>
              <a:t>的输出结果中有关</a:t>
            </a:r>
            <a:r>
              <a:rPr lang="en-US" altLang="zh-CN" dirty="0"/>
              <a:t>MSHR</a:t>
            </a:r>
            <a:r>
              <a:rPr lang="zh-CN" altLang="en-US" dirty="0"/>
              <a:t>的相关数据均为</a:t>
            </a:r>
            <a:r>
              <a:rPr lang="en-US" altLang="zh-CN" dirty="0"/>
              <a:t>0</a:t>
            </a:r>
            <a:r>
              <a:rPr lang="zh-CN" altLang="en-US" dirty="0"/>
              <a:t>，并且在不同预取配置下其仿真的结果都是完全一致的。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95</a:t>
            </a:fld>
            <a:endParaRPr lang="zh-CN" altLang="en-US"/>
          </a:p>
        </p:txBody>
      </p:sp>
    </p:spTree>
    <p:extLst>
      <p:ext uri="{BB962C8B-B14F-4D97-AF65-F5344CB8AC3E}">
        <p14:creationId xmlns:p14="http://schemas.microsoft.com/office/powerpoint/2010/main" val="32893666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Mismatch: Gem5 </a:t>
            </a:r>
            <a:r>
              <a:rPr lang="en-US" altLang="zh-CN" dirty="0" err="1"/>
              <a:t>SimpleCPU</a:t>
            </a:r>
            <a:r>
              <a:rPr lang="en-US" altLang="zh-CN" dirty="0"/>
              <a:t> &lt; </a:t>
            </a:r>
            <a:r>
              <a:rPr lang="en-US" altLang="zh-CN" dirty="0" err="1"/>
              <a:t>Camulator</a:t>
            </a:r>
            <a:r>
              <a:rPr lang="en-US" altLang="zh-CN" dirty="0"/>
              <a:t> &lt; </a:t>
            </a:r>
            <a:r>
              <a:rPr lang="en-US" altLang="zh-CN" dirty="0" err="1"/>
              <a:t>Ramulator</a:t>
            </a:r>
            <a:endParaRPr lang="en-US" altLang="zh-CN" dirty="0"/>
          </a:p>
          <a:p>
            <a:r>
              <a:rPr lang="en-US" altLang="zh-CN" dirty="0"/>
              <a:t>Gem5 </a:t>
            </a:r>
            <a:r>
              <a:rPr lang="en-US" altLang="zh-CN" dirty="0" err="1"/>
              <a:t>Simple_AVG</a:t>
            </a:r>
            <a:r>
              <a:rPr lang="en-US" altLang="zh-CN" dirty="0"/>
              <a:t> = 0.029</a:t>
            </a:r>
          </a:p>
          <a:p>
            <a:r>
              <a:rPr lang="en-US" altLang="zh-CN" dirty="0" err="1"/>
              <a:t>Camulator_AVG</a:t>
            </a:r>
            <a:r>
              <a:rPr lang="en-US" altLang="zh-CN" dirty="0"/>
              <a:t> = 0.040</a:t>
            </a:r>
          </a:p>
          <a:p>
            <a:r>
              <a:rPr lang="en-US" altLang="zh-CN" dirty="0" err="1"/>
              <a:t>Ramulator_AVG</a:t>
            </a:r>
            <a:r>
              <a:rPr lang="en-US" altLang="zh-CN" dirty="0"/>
              <a:t> = 0.047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虽然</a:t>
            </a:r>
            <a:r>
              <a:rPr lang="en-US" altLang="zh-CN" dirty="0" err="1"/>
              <a:t>Camulator</a:t>
            </a:r>
            <a:r>
              <a:rPr lang="zh-CN" altLang="en-US" dirty="0"/>
              <a:t>表现得没有</a:t>
            </a:r>
            <a:r>
              <a:rPr lang="en-US" altLang="zh-CN" dirty="0"/>
              <a:t>Gem5 </a:t>
            </a:r>
            <a:r>
              <a:rPr lang="en-US" altLang="zh-CN" dirty="0" err="1"/>
              <a:t>AtomicSimpleCPU</a:t>
            </a:r>
            <a:r>
              <a:rPr lang="zh-CN" altLang="en-US" dirty="0"/>
              <a:t>好，但是总体的误差还是比较低的。</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96</a:t>
            </a:fld>
            <a:endParaRPr lang="zh-CN" altLang="en-US"/>
          </a:p>
        </p:txBody>
      </p:sp>
    </p:spTree>
    <p:extLst>
      <p:ext uri="{BB962C8B-B14F-4D97-AF65-F5344CB8AC3E}">
        <p14:creationId xmlns:p14="http://schemas.microsoft.com/office/powerpoint/2010/main" val="22909697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Mismatch: </a:t>
            </a:r>
            <a:r>
              <a:rPr lang="en-US" altLang="zh-CN" dirty="0" err="1"/>
              <a:t>Camulator</a:t>
            </a:r>
            <a:r>
              <a:rPr lang="en-US" altLang="zh-CN" dirty="0"/>
              <a:t> &lt; Gem5 Simple </a:t>
            </a:r>
          </a:p>
          <a:p>
            <a:r>
              <a:rPr lang="en-US" altLang="zh-CN" dirty="0" err="1"/>
              <a:t>Camulator_AVG</a:t>
            </a:r>
            <a:r>
              <a:rPr lang="en-US" altLang="zh-CN" dirty="0"/>
              <a:t> = 0.17</a:t>
            </a:r>
          </a:p>
          <a:p>
            <a:r>
              <a:rPr lang="en-US" altLang="zh-CN" dirty="0"/>
              <a:t>Gem </a:t>
            </a:r>
            <a:r>
              <a:rPr lang="en-US" altLang="zh-CN" dirty="0" err="1"/>
              <a:t>Simple_AVG</a:t>
            </a:r>
            <a:r>
              <a:rPr lang="en-US" altLang="zh-CN" dirty="0"/>
              <a:t> = 0.22</a:t>
            </a:r>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97</a:t>
            </a:fld>
            <a:endParaRPr lang="zh-CN" altLang="en-US"/>
          </a:p>
        </p:txBody>
      </p:sp>
    </p:spTree>
    <p:extLst>
      <p:ext uri="{BB962C8B-B14F-4D97-AF65-F5344CB8AC3E}">
        <p14:creationId xmlns:p14="http://schemas.microsoft.com/office/powerpoint/2010/main" val="39723340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Mismatch: </a:t>
            </a:r>
            <a:r>
              <a:rPr lang="en-US" altLang="zh-CN" dirty="0" err="1"/>
              <a:t>Camulator</a:t>
            </a:r>
            <a:r>
              <a:rPr lang="en-US" altLang="zh-CN" dirty="0"/>
              <a:t> &lt; Gem5 Simple &lt;&lt; </a:t>
            </a:r>
            <a:r>
              <a:rPr lang="en-US" altLang="zh-CN" dirty="0" err="1"/>
              <a:t>Ramulator</a:t>
            </a:r>
            <a:endParaRPr lang="en-US" altLang="zh-CN" dirty="0"/>
          </a:p>
          <a:p>
            <a:r>
              <a:rPr lang="en-US" altLang="zh-CN" dirty="0" err="1"/>
              <a:t>Camulator_AVG</a:t>
            </a:r>
            <a:r>
              <a:rPr lang="en-US" altLang="zh-CN" dirty="0"/>
              <a:t> = 0.034</a:t>
            </a:r>
          </a:p>
          <a:p>
            <a:r>
              <a:rPr lang="en-US" altLang="zh-CN" dirty="0"/>
              <a:t>Gem5 </a:t>
            </a:r>
            <a:r>
              <a:rPr lang="en-US" altLang="zh-CN" dirty="0" err="1"/>
              <a:t>Simple_AVG</a:t>
            </a:r>
            <a:r>
              <a:rPr lang="en-US" altLang="zh-CN" dirty="0"/>
              <a:t> = 0.056</a:t>
            </a:r>
          </a:p>
          <a:p>
            <a:r>
              <a:rPr lang="en-US" altLang="zh-CN" dirty="0" err="1"/>
              <a:t>Ramulator_AVG</a:t>
            </a:r>
            <a:r>
              <a:rPr lang="en-US" altLang="zh-CN" dirty="0"/>
              <a:t> = 0.23</a:t>
            </a:r>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98</a:t>
            </a:fld>
            <a:endParaRPr lang="zh-CN" altLang="en-US"/>
          </a:p>
        </p:txBody>
      </p:sp>
    </p:spTree>
    <p:extLst>
      <p:ext uri="{BB962C8B-B14F-4D97-AF65-F5344CB8AC3E}">
        <p14:creationId xmlns:p14="http://schemas.microsoft.com/office/powerpoint/2010/main" val="14057481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err="1"/>
              <a:t>specrand</a:t>
            </a:r>
            <a:r>
              <a:rPr lang="zh-CN" altLang="en-US" dirty="0"/>
              <a:t>是一个实现随机数的测试程序</a:t>
            </a:r>
            <a:endParaRPr lang="en-US" altLang="zh-CN" dirty="0"/>
          </a:p>
          <a:p>
            <a:r>
              <a:rPr lang="zh-CN" altLang="en-US" dirty="0"/>
              <a:t>虽然在</a:t>
            </a:r>
            <a:r>
              <a:rPr lang="en-US" altLang="zh-CN" dirty="0"/>
              <a:t>L1 cache</a:t>
            </a:r>
            <a:r>
              <a:rPr lang="zh-CN" altLang="en-US" dirty="0"/>
              <a:t>的误差比较离谱，但是在</a:t>
            </a:r>
            <a:r>
              <a:rPr lang="en-US" altLang="zh-CN" dirty="0"/>
              <a:t>L2</a:t>
            </a:r>
            <a:r>
              <a:rPr lang="zh-CN" altLang="en-US" dirty="0"/>
              <a:t>的误差却表现得更好。</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99</a:t>
            </a:fld>
            <a:endParaRPr lang="zh-CN" altLang="en-US"/>
          </a:p>
        </p:txBody>
      </p:sp>
    </p:spTree>
    <p:extLst>
      <p:ext uri="{BB962C8B-B14F-4D97-AF65-F5344CB8AC3E}">
        <p14:creationId xmlns:p14="http://schemas.microsoft.com/office/powerpoint/2010/main" val="10965372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a:t>
            </a:r>
            <a:r>
              <a:rPr lang="en-US" altLang="zh-CN" dirty="0" err="1"/>
              <a:t>Ramulator</a:t>
            </a:r>
            <a:r>
              <a:rPr lang="zh-CN" altLang="en-US" dirty="0"/>
              <a:t>中</a:t>
            </a:r>
            <a:r>
              <a:rPr lang="en-US" altLang="zh-CN" dirty="0"/>
              <a:t>Private Cache</a:t>
            </a:r>
            <a:r>
              <a:rPr lang="zh-CN" altLang="en-US" dirty="0"/>
              <a:t>固定为两层，且不容易修改，所以在多核</a:t>
            </a:r>
            <a:r>
              <a:rPr lang="en-US" altLang="zh-CN" dirty="0"/>
              <a:t>Cache</a:t>
            </a:r>
            <a:r>
              <a:rPr lang="zh-CN" altLang="en-US" dirty="0"/>
              <a:t>的验证结果中并没有放</a:t>
            </a:r>
            <a:r>
              <a:rPr lang="en-US" altLang="zh-CN" dirty="0" err="1"/>
              <a:t>Ramulator</a:t>
            </a:r>
            <a:r>
              <a:rPr lang="zh-CN" altLang="en-US" dirty="0"/>
              <a:t>的结果。</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103</a:t>
            </a:fld>
            <a:endParaRPr lang="zh-CN" altLang="en-US"/>
          </a:p>
        </p:txBody>
      </p:sp>
    </p:spTree>
    <p:extLst>
      <p:ext uri="{BB962C8B-B14F-4D97-AF65-F5344CB8AC3E}">
        <p14:creationId xmlns:p14="http://schemas.microsoft.com/office/powerpoint/2010/main" val="21289009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Spec2017</a:t>
            </a:r>
            <a:r>
              <a:rPr lang="zh-CN" altLang="en-US" dirty="0"/>
              <a:t>测试程序套件里面只有</a:t>
            </a:r>
            <a:r>
              <a:rPr lang="en-US" altLang="zh-CN" dirty="0" err="1"/>
              <a:t>imagick_s</a:t>
            </a:r>
            <a:r>
              <a:rPr lang="zh-CN" altLang="en-US" dirty="0"/>
              <a:t>这个程序是多线程的。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104</a:t>
            </a:fld>
            <a:endParaRPr lang="zh-CN" altLang="en-US"/>
          </a:p>
        </p:txBody>
      </p:sp>
    </p:spTree>
    <p:extLst>
      <p:ext uri="{BB962C8B-B14F-4D97-AF65-F5344CB8AC3E}">
        <p14:creationId xmlns:p14="http://schemas.microsoft.com/office/powerpoint/2010/main" val="10885351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parsec</a:t>
            </a:r>
            <a:r>
              <a:rPr lang="zh-CN" altLang="en-US" dirty="0"/>
              <a:t>程序套件里面只有两个是可用的，其他的测试程序在我的主机上无法成功编译。</a:t>
            </a:r>
            <a:endParaRPr lang="en-US" altLang="zh-CN"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106</a:t>
            </a:fld>
            <a:endParaRPr lang="zh-CN" altLang="en-US"/>
          </a:p>
        </p:txBody>
      </p:sp>
    </p:spTree>
    <p:extLst>
      <p:ext uri="{BB962C8B-B14F-4D97-AF65-F5344CB8AC3E}">
        <p14:creationId xmlns:p14="http://schemas.microsoft.com/office/powerpoint/2010/main" val="59488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Trace</a:t>
            </a:r>
            <a:r>
              <a:rPr lang="zh-CN" altLang="en-US" dirty="0"/>
              <a:t>与</a:t>
            </a:r>
            <a:r>
              <a:rPr lang="en-US" altLang="zh-CN" dirty="0"/>
              <a:t>Cache</a:t>
            </a:r>
            <a:r>
              <a:rPr lang="zh-CN" altLang="en-US" dirty="0"/>
              <a:t>模型之间的接口也是比较相似的。</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11</a:t>
            </a:fld>
            <a:endParaRPr lang="zh-CN" altLang="en-US"/>
          </a:p>
        </p:txBody>
      </p:sp>
    </p:spTree>
    <p:extLst>
      <p:ext uri="{BB962C8B-B14F-4D97-AF65-F5344CB8AC3E}">
        <p14:creationId xmlns:p14="http://schemas.microsoft.com/office/powerpoint/2010/main" val="39394194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Camulator</a:t>
            </a:r>
            <a:r>
              <a:rPr lang="zh-CN" altLang="en-US" dirty="0"/>
              <a:t>平均误差：</a:t>
            </a:r>
            <a:r>
              <a:rPr lang="en-US" altLang="zh-CN" dirty="0"/>
              <a:t>11.2%</a:t>
            </a:r>
          </a:p>
          <a:p>
            <a:r>
              <a:rPr lang="en-US" altLang="zh-CN" dirty="0"/>
              <a:t>Gem5 </a:t>
            </a:r>
            <a:r>
              <a:rPr lang="en-US" altLang="zh-CN" dirty="0" err="1"/>
              <a:t>AtomicSimpleCPU</a:t>
            </a:r>
            <a:r>
              <a:rPr lang="zh-CN" altLang="en-US" dirty="0"/>
              <a:t>平均误差：</a:t>
            </a:r>
            <a:r>
              <a:rPr lang="en-US" altLang="zh-CN" dirty="0"/>
              <a:t>4.82%</a:t>
            </a:r>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107</a:t>
            </a:fld>
            <a:endParaRPr lang="zh-CN" altLang="en-US"/>
          </a:p>
        </p:txBody>
      </p:sp>
    </p:spTree>
    <p:extLst>
      <p:ext uri="{BB962C8B-B14F-4D97-AF65-F5344CB8AC3E}">
        <p14:creationId xmlns:p14="http://schemas.microsoft.com/office/powerpoint/2010/main" val="3213608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err="1"/>
              <a:t>specrand</a:t>
            </a:r>
            <a:r>
              <a:rPr lang="zh-CN" altLang="en-US" dirty="0"/>
              <a:t>是一个实现随机数的测试程序</a:t>
            </a:r>
            <a:endParaRPr lang="en-US" altLang="zh-CN" dirty="0"/>
          </a:p>
          <a:p>
            <a:r>
              <a:rPr lang="zh-CN" altLang="en-US" dirty="0"/>
              <a:t>虽然在</a:t>
            </a:r>
            <a:r>
              <a:rPr lang="en-US" altLang="zh-CN" dirty="0"/>
              <a:t>L1 cache</a:t>
            </a:r>
            <a:r>
              <a:rPr lang="zh-CN" altLang="en-US" dirty="0"/>
              <a:t>的误差比较离谱，但是在</a:t>
            </a:r>
            <a:r>
              <a:rPr lang="en-US" altLang="zh-CN" dirty="0"/>
              <a:t>L2</a:t>
            </a:r>
            <a:r>
              <a:rPr lang="zh-CN" altLang="en-US" dirty="0"/>
              <a:t>的误差却表现得更好。</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112</a:t>
            </a:fld>
            <a:endParaRPr lang="zh-CN" altLang="en-US"/>
          </a:p>
        </p:txBody>
      </p:sp>
    </p:spTree>
    <p:extLst>
      <p:ext uri="{BB962C8B-B14F-4D97-AF65-F5344CB8AC3E}">
        <p14:creationId xmlns:p14="http://schemas.microsoft.com/office/powerpoint/2010/main" val="7458979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Camulator</a:t>
            </a:r>
            <a:r>
              <a:rPr lang="en-US" altLang="zh-CN" dirty="0"/>
              <a:t> </a:t>
            </a:r>
            <a:r>
              <a:rPr lang="zh-CN" altLang="en-US" dirty="0"/>
              <a:t>的平均误差为</a:t>
            </a:r>
            <a:r>
              <a:rPr lang="en-US" altLang="zh-CN" dirty="0"/>
              <a:t>14%</a:t>
            </a:r>
            <a:r>
              <a:rPr lang="zh-CN" altLang="en-US" dirty="0"/>
              <a:t>，</a:t>
            </a:r>
            <a:r>
              <a:rPr lang="en-US" altLang="zh-CN" dirty="0"/>
              <a:t>Gem5 </a:t>
            </a:r>
            <a:r>
              <a:rPr lang="en-US" altLang="zh-CN" dirty="0" err="1"/>
              <a:t>AtomicSimpleCPU</a:t>
            </a:r>
            <a:r>
              <a:rPr lang="zh-CN" altLang="en-US" dirty="0"/>
              <a:t>的平均误差为</a:t>
            </a:r>
            <a:r>
              <a:rPr lang="en-US" altLang="zh-CN" dirty="0"/>
              <a:t>11%</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116</a:t>
            </a:fld>
            <a:endParaRPr lang="zh-CN" altLang="en-US"/>
          </a:p>
        </p:txBody>
      </p:sp>
    </p:spTree>
    <p:extLst>
      <p:ext uri="{BB962C8B-B14F-4D97-AF65-F5344CB8AC3E}">
        <p14:creationId xmlns:p14="http://schemas.microsoft.com/office/powerpoint/2010/main" val="1271751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489EEE-7AAD-4BD6-AAFE-42CED188EB7C}" type="slidenum">
              <a:rPr lang="zh-CN" altLang="en-US" smtClean="0"/>
              <a:t>117</a:t>
            </a:fld>
            <a:endParaRPr lang="zh-CN" altLang="en-US"/>
          </a:p>
        </p:txBody>
      </p:sp>
    </p:spTree>
    <p:extLst>
      <p:ext uri="{BB962C8B-B14F-4D97-AF65-F5344CB8AC3E}">
        <p14:creationId xmlns:p14="http://schemas.microsoft.com/office/powerpoint/2010/main" val="24879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a:t>
            </a:r>
            <a:r>
              <a:rPr lang="en-US" altLang="zh-CN" dirty="0" err="1"/>
              <a:t>ramulator</a:t>
            </a:r>
            <a:r>
              <a:rPr lang="zh-CN" altLang="en-US" dirty="0"/>
              <a:t>的默认配置保持一致。</a:t>
            </a:r>
          </a:p>
        </p:txBody>
      </p:sp>
      <p:sp>
        <p:nvSpPr>
          <p:cNvPr id="4" name="灯片编号占位符 3"/>
          <p:cNvSpPr>
            <a:spLocks noGrp="1"/>
          </p:cNvSpPr>
          <p:nvPr>
            <p:ph type="sldNum" sz="quarter" idx="5"/>
          </p:nvPr>
        </p:nvSpPr>
        <p:spPr/>
        <p:txBody>
          <a:bodyPr/>
          <a:lstStyle/>
          <a:p>
            <a:fld id="{46489EEE-7AAD-4BD6-AAFE-42CED188EB7C}" type="slidenum">
              <a:rPr lang="zh-CN" altLang="en-US" smtClean="0"/>
              <a:t>12</a:t>
            </a:fld>
            <a:endParaRPr lang="zh-CN" altLang="en-US"/>
          </a:p>
        </p:txBody>
      </p:sp>
    </p:spTree>
    <p:extLst>
      <p:ext uri="{BB962C8B-B14F-4D97-AF65-F5344CB8AC3E}">
        <p14:creationId xmlns:p14="http://schemas.microsoft.com/office/powerpoint/2010/main" val="193027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2236E-5E21-464E-A4E4-2EC141ED11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506437-04F7-4548-85BF-2F8A57A2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2993F7-97F4-4907-BB24-489829789656}"/>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51159694-3AF3-41C7-A8A9-55E3FD918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31DE38-D86E-4DD7-BD28-AEFFFA01E3E5}"/>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97557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42B24-35A1-4482-BEB7-436A4661E1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5B63DA-68B3-43C2-A30C-1A153456DF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90CD77-09F5-453B-B339-401C59CD7805}"/>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69FC988F-AAB5-4C99-90CF-B547DDE57D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789B2-F38B-40F6-8CDF-0E57223D8E43}"/>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138772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F6359F-E845-4AFB-B40B-A1EA569CBE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0F0A1A-D481-4FCC-928C-1E11CD5E8C0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6A515-6090-493C-A008-5830810D1DAE}"/>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ECF563D3-8080-4398-9623-4C971EB113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B03512-76DF-4179-AADA-B71CACA7D859}"/>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319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01A74-1EEB-4951-B855-9D4896B109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D2ADAD-0738-4EE3-A05F-C24E368389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5662F5-945C-4548-9A0D-AE29A2AB47B7}"/>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AED4E10B-AE39-4EDA-8880-E5B8391EC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8A22A9-D4A8-41AD-9F32-8B2D1369175C}"/>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111453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68B1B-0392-450F-8272-5E0253B0ABC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5ADC1-7D71-40D9-BBE8-1DCF4E263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D59A26-5DEB-4DD6-A201-9792F499CE59}"/>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DB6FB458-C42B-40C1-B0CF-27F27B5E02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D3D1DE-1C9B-4F64-9809-BF595FA6C011}"/>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2545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ABFDB-3D06-4BE5-B1FC-D8F5B7DD5D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7F853D-D53C-4B18-96C8-4156CB87F5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054FED-A5FD-4D89-9A4D-E019B79D2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9F9AE6-72CF-43B5-A2D6-ABBC1D0482EB}"/>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F5560281-A093-403C-A2DD-49A35F746F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4615B6-B09F-4A25-BACE-F2C242882369}"/>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221005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38A2-63D6-46D8-BB85-66D60B7108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CA2519-0E84-43AB-AEA8-1E40A11B3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DBDEA2-66B3-4662-BCB6-CA52AE1AF6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E14EA2-8C4E-49FB-9E04-446FBC488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98E34F-2466-4E4C-992C-3EE4A0C385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2E790BA-8422-4ADC-A23C-A00A2C4B0C9A}"/>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8" name="页脚占位符 7">
            <a:extLst>
              <a:ext uri="{FF2B5EF4-FFF2-40B4-BE49-F238E27FC236}">
                <a16:creationId xmlns:a16="http://schemas.microsoft.com/office/drawing/2014/main" id="{477614E4-55DA-4A84-B25C-0AAEC393BC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15565A-2DF6-4BDD-91D0-3AA835360969}"/>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240217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C2377-3245-4191-AEF0-F32575B701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CD211-C935-4DB0-979C-1330397D1F55}"/>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4" name="页脚占位符 3">
            <a:extLst>
              <a:ext uri="{FF2B5EF4-FFF2-40B4-BE49-F238E27FC236}">
                <a16:creationId xmlns:a16="http://schemas.microsoft.com/office/drawing/2014/main" id="{30B8A477-A9A2-4B74-8FD1-6C0F3E469E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10716D-6F0B-40F9-951F-BEBC738432AD}"/>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328026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6037A-DB26-4D19-A4B8-2606E02E1E79}"/>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3" name="页脚占位符 2">
            <a:extLst>
              <a:ext uri="{FF2B5EF4-FFF2-40B4-BE49-F238E27FC236}">
                <a16:creationId xmlns:a16="http://schemas.microsoft.com/office/drawing/2014/main" id="{EDCA6738-985B-4884-AFEA-FFE4FB7DF7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A7B927-1633-4351-84FA-43DA96FCD0FF}"/>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53927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12FC8-5403-4784-AB6E-DA1E16C88B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16FDA9-DD6B-45A2-8A2B-4DB0AF1F7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419ADF-7704-4FEA-95F9-9AEC17024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ABEB73-5D8E-43C6-A991-FCE00052E7ED}"/>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1E1AD0F3-EB57-4DC5-9CB0-A1BF0D21AE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7A91EB-5DF1-43D0-A33D-5596836984C4}"/>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118735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E3695-F20C-4BCA-A057-92F78687D6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2CA172-76C2-4D47-B4E3-1E1991F5C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4BABBD-0E37-47F4-8C9A-C3E60AC07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22DAF-E7EB-43A0-878A-286456043499}"/>
              </a:ext>
            </a:extLst>
          </p:cNvPr>
          <p:cNvSpPr>
            <a:spLocks noGrp="1"/>
          </p:cNvSpPr>
          <p:nvPr>
            <p:ph type="dt" sz="half" idx="10"/>
          </p:nvPr>
        </p:nvSpPr>
        <p:spPr/>
        <p:txBody>
          <a:bodyPr/>
          <a:lstStyle/>
          <a:p>
            <a:fld id="{DE5D6DEE-F6C0-4639-9F18-716842924B19}"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598E9196-4B34-4269-9E3B-1026813C58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31BE7-F586-406E-9CDC-C9651BBCCECA}"/>
              </a:ext>
            </a:extLst>
          </p:cNvPr>
          <p:cNvSpPr>
            <a:spLocks noGrp="1"/>
          </p:cNvSpPr>
          <p:nvPr>
            <p:ph type="sldNum" sz="quarter" idx="12"/>
          </p:nvPr>
        </p:nvSpPr>
        <p:spPr/>
        <p:txBody>
          <a:body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419537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BEBE5A-BA95-4F20-A4A7-B8B14B154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00F98A-FD59-4069-AAC3-94F052FBC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B193F-2D8D-455D-B675-7B2CFA2C3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D6DEE-F6C0-4639-9F18-716842924B19}"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A8BF2D5C-8690-4726-AB17-F828C67BB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316D14-5167-4745-BD60-E7F5FB507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27D49-D479-482D-810C-FE7B3E3C1452}" type="slidenum">
              <a:rPr lang="zh-CN" altLang="en-US" smtClean="0"/>
              <a:t>‹#›</a:t>
            </a:fld>
            <a:endParaRPr lang="zh-CN" altLang="en-US"/>
          </a:p>
        </p:txBody>
      </p:sp>
    </p:spTree>
    <p:extLst>
      <p:ext uri="{BB962C8B-B14F-4D97-AF65-F5344CB8AC3E}">
        <p14:creationId xmlns:p14="http://schemas.microsoft.com/office/powerpoint/2010/main" val="1821179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10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113.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chart" Target="../charts/chart4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9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9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9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412BA-A0D7-4BBB-84BD-A9911DD922D4}"/>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近期工作总结</a:t>
            </a:r>
          </a:p>
        </p:txBody>
      </p:sp>
      <p:sp>
        <p:nvSpPr>
          <p:cNvPr id="3" name="副标题 2">
            <a:extLst>
              <a:ext uri="{FF2B5EF4-FFF2-40B4-BE49-F238E27FC236}">
                <a16:creationId xmlns:a16="http://schemas.microsoft.com/office/drawing/2014/main" id="{616E1631-F97C-4223-882A-962B37843359}"/>
              </a:ext>
            </a:extLst>
          </p:cNvPr>
          <p:cNvSpPr>
            <a:spLocks noGrp="1"/>
          </p:cNvSpPr>
          <p:nvPr>
            <p:ph type="subTitle"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汇报人：杨梓航</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1616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AB767-B8E7-47C3-9DD9-9522BEB45BD1}"/>
              </a:ext>
            </a:extLst>
          </p:cNvPr>
          <p:cNvSpPr>
            <a:spLocks noGrp="1"/>
          </p:cNvSpPr>
          <p:nvPr>
            <p:ph type="title"/>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D80E11E9-81EE-4666-B702-C55A5164DB63}"/>
              </a:ext>
            </a:extLst>
          </p:cNvPr>
          <p:cNvSpPr>
            <a:spLocks noGrp="1"/>
          </p:cNvSpPr>
          <p:nvPr>
            <p:ph idx="1"/>
          </p:nvPr>
        </p:nvSpPr>
        <p:spPr/>
        <p:txBody>
          <a:bodyPr>
            <a:normAutofit lnSpcReduction="10000"/>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Policy</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使用默认的策略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写回（直接写到内存），写分配，</a:t>
            </a:r>
            <a:r>
              <a:rPr lang="en-US" altLang="zh-CN" dirty="0">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latin typeface="Times New Roman" panose="02020603050405020304" pitchFamily="18" charset="0"/>
                <a:ea typeface="宋体" panose="02010600030101010101" pitchFamily="2" charset="-122"/>
                <a:cs typeface="Times New Roman" panose="02020603050405020304" pitchFamily="18" charset="0"/>
              </a:rPr>
              <a:t>替换策略，没有实现预取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则可以在多种策略中灵活配置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写策略：写回，直写</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写分配，不写分配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替换策略：</a:t>
            </a:r>
            <a:r>
              <a:rPr lang="en-US" altLang="zh-CN" dirty="0">
                <a:latin typeface="Times New Roman" panose="02020603050405020304" pitchFamily="18" charset="0"/>
                <a:ea typeface="宋体" panose="02010600030101010101" pitchFamily="2" charset="-122"/>
                <a:cs typeface="Times New Roman" panose="02020603050405020304" pitchFamily="18" charset="0"/>
              </a:rPr>
              <a:t>LRU, FIFO, RANDOM</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预取策略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346830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Stride Prefetch, L2 Cache</a:t>
            </a:r>
          </a:p>
          <a:p>
            <a:endParaRPr lang="zh-CN" altLang="en-US" dirty="0"/>
          </a:p>
        </p:txBody>
      </p:sp>
      <p:graphicFrame>
        <p:nvGraphicFramePr>
          <p:cNvPr id="4" name="图表 3">
            <a:extLst>
              <a:ext uri="{FF2B5EF4-FFF2-40B4-BE49-F238E27FC236}">
                <a16:creationId xmlns:a16="http://schemas.microsoft.com/office/drawing/2014/main" id="{E357E058-5951-4A6C-A01F-5B8F1C20FB9E}"/>
              </a:ext>
            </a:extLst>
          </p:cNvPr>
          <p:cNvGraphicFramePr>
            <a:graphicFrameLocks/>
          </p:cNvGraphicFramePr>
          <p:nvPr>
            <p:extLst>
              <p:ext uri="{D42A27DB-BD31-4B8C-83A1-F6EECF244321}">
                <p14:modId xmlns:p14="http://schemas.microsoft.com/office/powerpoint/2010/main" val="4133093381"/>
              </p:ext>
            </p:extLst>
          </p:nvPr>
        </p:nvGraphicFramePr>
        <p:xfrm>
          <a:off x="838200" y="2629693"/>
          <a:ext cx="5257800" cy="38631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5F79D67E-B124-4996-948F-2A8C78FC3DBE}"/>
              </a:ext>
            </a:extLst>
          </p:cNvPr>
          <p:cNvGraphicFramePr>
            <a:graphicFrameLocks/>
          </p:cNvGraphicFramePr>
          <p:nvPr>
            <p:extLst>
              <p:ext uri="{D42A27DB-BD31-4B8C-83A1-F6EECF244321}">
                <p14:modId xmlns:p14="http://schemas.microsoft.com/office/powerpoint/2010/main" val="2963564804"/>
              </p:ext>
            </p:extLst>
          </p:nvPr>
        </p:nvGraphicFramePr>
        <p:xfrm>
          <a:off x="6438900" y="2629694"/>
          <a:ext cx="4914900" cy="38631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82244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Sequential Prefetch, L1 data Cache</a:t>
            </a:r>
          </a:p>
          <a:p>
            <a:endParaRPr lang="zh-CN" altLang="en-US" dirty="0"/>
          </a:p>
        </p:txBody>
      </p:sp>
      <p:graphicFrame>
        <p:nvGraphicFramePr>
          <p:cNvPr id="4" name="图表 3">
            <a:extLst>
              <a:ext uri="{FF2B5EF4-FFF2-40B4-BE49-F238E27FC236}">
                <a16:creationId xmlns:a16="http://schemas.microsoft.com/office/drawing/2014/main" id="{6419E8AB-F46A-4BF4-A11E-6898DB87CDF5}"/>
              </a:ext>
            </a:extLst>
          </p:cNvPr>
          <p:cNvGraphicFramePr>
            <a:graphicFrameLocks/>
          </p:cNvGraphicFramePr>
          <p:nvPr>
            <p:extLst>
              <p:ext uri="{D42A27DB-BD31-4B8C-83A1-F6EECF244321}">
                <p14:modId xmlns:p14="http://schemas.microsoft.com/office/powerpoint/2010/main" val="3903600509"/>
              </p:ext>
            </p:extLst>
          </p:nvPr>
        </p:nvGraphicFramePr>
        <p:xfrm>
          <a:off x="1181100" y="2629694"/>
          <a:ext cx="4914900" cy="36822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2C759890-8E9E-47A4-A7B6-A8145DE564A1}"/>
              </a:ext>
            </a:extLst>
          </p:cNvPr>
          <p:cNvGraphicFramePr>
            <a:graphicFrameLocks/>
          </p:cNvGraphicFramePr>
          <p:nvPr>
            <p:extLst>
              <p:ext uri="{D42A27DB-BD31-4B8C-83A1-F6EECF244321}">
                <p14:modId xmlns:p14="http://schemas.microsoft.com/office/powerpoint/2010/main" val="3235012440"/>
              </p:ext>
            </p:extLst>
          </p:nvPr>
        </p:nvGraphicFramePr>
        <p:xfrm>
          <a:off x="6438899" y="2629693"/>
          <a:ext cx="4914899" cy="3682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0430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Sequential Prefetch, L2 Cache</a:t>
            </a:r>
          </a:p>
          <a:p>
            <a:endParaRPr lang="zh-CN" altLang="en-US" dirty="0"/>
          </a:p>
        </p:txBody>
      </p:sp>
      <p:graphicFrame>
        <p:nvGraphicFramePr>
          <p:cNvPr id="4" name="图表 3">
            <a:extLst>
              <a:ext uri="{FF2B5EF4-FFF2-40B4-BE49-F238E27FC236}">
                <a16:creationId xmlns:a16="http://schemas.microsoft.com/office/drawing/2014/main" id="{2E11BA07-DD82-47F1-8086-27B5AD2C01F6}"/>
              </a:ext>
            </a:extLst>
          </p:cNvPr>
          <p:cNvGraphicFramePr>
            <a:graphicFrameLocks/>
          </p:cNvGraphicFramePr>
          <p:nvPr>
            <p:extLst>
              <p:ext uri="{D42A27DB-BD31-4B8C-83A1-F6EECF244321}">
                <p14:modId xmlns:p14="http://schemas.microsoft.com/office/powerpoint/2010/main" val="4285332396"/>
              </p:ext>
            </p:extLst>
          </p:nvPr>
        </p:nvGraphicFramePr>
        <p:xfrm>
          <a:off x="838200" y="2629693"/>
          <a:ext cx="5257800" cy="35472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0A420C24-8BA0-4E68-8819-CF87FB460C3F}"/>
              </a:ext>
            </a:extLst>
          </p:cNvPr>
          <p:cNvGraphicFramePr>
            <a:graphicFrameLocks/>
          </p:cNvGraphicFramePr>
          <p:nvPr>
            <p:extLst>
              <p:ext uri="{D42A27DB-BD31-4B8C-83A1-F6EECF244321}">
                <p14:modId xmlns:p14="http://schemas.microsoft.com/office/powerpoint/2010/main" val="3725946316"/>
              </p:ext>
            </p:extLst>
          </p:nvPr>
        </p:nvGraphicFramePr>
        <p:xfrm>
          <a:off x="6438900" y="2629694"/>
          <a:ext cx="4914900" cy="35472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86554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B7CD6-19A3-4F56-9A20-F6170B641E5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5CC463F1-0DE1-4A11-A361-272EECD0D8F9}"/>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Multicore Simulation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Private Cache:</a:t>
            </a: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KB, 4-way, 4 MSHR entries, 20 target list</a:t>
            </a: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D Cache: 64 KB, 4-way, 4 MSHR entries, 20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Shared Cache:</a:t>
            </a: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 U Cache: 256 KB, 8-way, 20 MSHR entries, 12 target list</a:t>
            </a:r>
          </a:p>
          <a:p>
            <a:pPr lvl="1">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5055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1CCA3-A55E-4C6A-B90E-4CA851EA9DB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CCEA02D4-D5CE-463E-8D90-ADA41A502147}"/>
              </a:ext>
            </a:extLst>
          </p:cNvPr>
          <p:cNvSpPr>
            <a:spLocks noGrp="1"/>
          </p:cNvSpPr>
          <p:nvPr>
            <p:ph idx="1"/>
          </p:nvPr>
        </p:nvSpPr>
        <p:spPr/>
        <p:txBody>
          <a:bodyPr/>
          <a:lstStyle/>
          <a:p>
            <a:r>
              <a:rPr lang="en-US" altLang="zh-CN">
                <a:latin typeface="Times New Roman" panose="02020603050405020304" pitchFamily="18" charset="0"/>
                <a:cs typeface="Times New Roman" panose="02020603050405020304" pitchFamily="18" charset="0"/>
              </a:rPr>
              <a:t>Multicore</a:t>
            </a:r>
            <a:endParaRPr lang="zh-CN" altLang="en-US" dirty="0">
              <a:latin typeface="Times New Roman" panose="02020603050405020304" pitchFamily="18" charset="0"/>
              <a:cs typeface="Times New Roman" panose="02020603050405020304" pitchFamily="18" charset="0"/>
            </a:endParaRPr>
          </a:p>
        </p:txBody>
      </p:sp>
      <p:graphicFrame>
        <p:nvGraphicFramePr>
          <p:cNvPr id="6" name="图表 5">
            <a:extLst>
              <a:ext uri="{FF2B5EF4-FFF2-40B4-BE49-F238E27FC236}">
                <a16:creationId xmlns:a16="http://schemas.microsoft.com/office/drawing/2014/main" id="{220A53AA-2FFA-465F-B3DA-7DDF328F5B13}"/>
              </a:ext>
            </a:extLst>
          </p:cNvPr>
          <p:cNvGraphicFramePr/>
          <p:nvPr>
            <p:extLst>
              <p:ext uri="{D42A27DB-BD31-4B8C-83A1-F6EECF244321}">
                <p14:modId xmlns:p14="http://schemas.microsoft.com/office/powerpoint/2010/main" val="1291015701"/>
              </p:ext>
            </p:extLst>
          </p:nvPr>
        </p:nvGraphicFramePr>
        <p:xfrm>
          <a:off x="1304144" y="2639039"/>
          <a:ext cx="4285209" cy="2652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F2135094-1F51-48E8-9E0E-B4998A312F86}"/>
              </a:ext>
            </a:extLst>
          </p:cNvPr>
          <p:cNvGraphicFramePr/>
          <p:nvPr>
            <p:extLst>
              <p:ext uri="{D42A27DB-BD31-4B8C-83A1-F6EECF244321}">
                <p14:modId xmlns:p14="http://schemas.microsoft.com/office/powerpoint/2010/main" val="2057526689"/>
              </p:ext>
            </p:extLst>
          </p:nvPr>
        </p:nvGraphicFramePr>
        <p:xfrm>
          <a:off x="6328972" y="2639039"/>
          <a:ext cx="4285209" cy="25257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4183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99320-4032-4A56-BE58-DC17D8598B9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DFEDB3B3-74B4-4E5E-89E5-60CCC57D039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Multicore Shared Cache</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p>
        </p:txBody>
      </p:sp>
      <p:graphicFrame>
        <p:nvGraphicFramePr>
          <p:cNvPr id="8" name="图表 7">
            <a:extLst>
              <a:ext uri="{FF2B5EF4-FFF2-40B4-BE49-F238E27FC236}">
                <a16:creationId xmlns:a16="http://schemas.microsoft.com/office/drawing/2014/main" id="{573A38D1-2C26-4D5C-BECF-AF0963111967}"/>
              </a:ext>
            </a:extLst>
          </p:cNvPr>
          <p:cNvGraphicFramePr>
            <a:graphicFrameLocks/>
          </p:cNvGraphicFramePr>
          <p:nvPr>
            <p:extLst>
              <p:ext uri="{D42A27DB-BD31-4B8C-83A1-F6EECF244321}">
                <p14:modId xmlns:p14="http://schemas.microsoft.com/office/powerpoint/2010/main" val="2110733101"/>
              </p:ext>
            </p:extLst>
          </p:nvPr>
        </p:nvGraphicFramePr>
        <p:xfrm>
          <a:off x="6353175" y="26296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a:extLst>
              <a:ext uri="{FF2B5EF4-FFF2-40B4-BE49-F238E27FC236}">
                <a16:creationId xmlns:a16="http://schemas.microsoft.com/office/drawing/2014/main" id="{84F73E8E-0E30-4C55-BFB8-ACA51DA695C6}"/>
              </a:ext>
            </a:extLst>
          </p:cNvPr>
          <p:cNvGraphicFramePr>
            <a:graphicFrameLocks/>
          </p:cNvGraphicFramePr>
          <p:nvPr>
            <p:extLst>
              <p:ext uri="{D42A27DB-BD31-4B8C-83A1-F6EECF244321}">
                <p14:modId xmlns:p14="http://schemas.microsoft.com/office/powerpoint/2010/main" val="1700350950"/>
              </p:ext>
            </p:extLst>
          </p:nvPr>
        </p:nvGraphicFramePr>
        <p:xfrm>
          <a:off x="1352550" y="262969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908418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8FF3-05D0-4250-9321-9FE396B7E87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EADE009C-FA2C-4B44-9423-C639E3C27526}"/>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使用别的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benchmark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套件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Parsec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：相关文献引用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1496</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en-US" altLang="zh-CN" b="0" i="0" dirty="0" err="1">
                <a:solidFill>
                  <a:srgbClr val="222222"/>
                </a:solidFill>
                <a:effectLst/>
                <a:latin typeface="Times New Roman" panose="02020603050405020304" pitchFamily="18" charset="0"/>
                <a:cs typeface="Times New Roman" panose="02020603050405020304" pitchFamily="18" charset="0"/>
              </a:rPr>
              <a:t>Bienia</a:t>
            </a:r>
            <a:r>
              <a:rPr lang="en-US" altLang="zh-CN" b="0" i="0" dirty="0">
                <a:solidFill>
                  <a:srgbClr val="222222"/>
                </a:solidFill>
                <a:effectLst/>
                <a:latin typeface="Times New Roman" panose="02020603050405020304" pitchFamily="18" charset="0"/>
                <a:cs typeface="Times New Roman" panose="02020603050405020304" pitchFamily="18" charset="0"/>
              </a:rPr>
              <a:t> C. Benchmarking modern multiprocessors[M]. Princeton University, 2011.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Rodinia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：相关文献引用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3403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en-US" altLang="zh-CN" b="0" i="0" dirty="0">
                <a:solidFill>
                  <a:srgbClr val="222222"/>
                </a:solidFill>
                <a:effectLst/>
                <a:latin typeface="Times New Roman" panose="02020603050405020304" pitchFamily="18" charset="0"/>
                <a:cs typeface="Times New Roman" panose="02020603050405020304" pitchFamily="18" charset="0"/>
              </a:rPr>
              <a:t>Che S, Boyer M, Meng J, et al. </a:t>
            </a:r>
            <a:r>
              <a:rPr lang="en-US" altLang="zh-CN" b="0" i="0" dirty="0" err="1">
                <a:solidFill>
                  <a:srgbClr val="222222"/>
                </a:solidFill>
                <a:effectLst/>
                <a:latin typeface="Times New Roman" panose="02020603050405020304" pitchFamily="18" charset="0"/>
                <a:cs typeface="Times New Roman" panose="02020603050405020304" pitchFamily="18" charset="0"/>
              </a:rPr>
              <a:t>Rodinia</a:t>
            </a:r>
            <a:r>
              <a:rPr lang="en-US" altLang="zh-CN" b="0" i="0" dirty="0">
                <a:solidFill>
                  <a:srgbClr val="222222"/>
                </a:solidFill>
                <a:effectLst/>
                <a:latin typeface="Times New Roman" panose="02020603050405020304" pitchFamily="18" charset="0"/>
                <a:cs typeface="Times New Roman" panose="02020603050405020304" pitchFamily="18" charset="0"/>
              </a:rPr>
              <a:t>: A benchmark suite for heterogeneous computing[C]//2009 IEEE international symposium on workload characterization (IISWC). </a:t>
            </a:r>
            <a:r>
              <a:rPr lang="en-US" altLang="zh-CN" b="0" i="0" dirty="0" err="1">
                <a:solidFill>
                  <a:srgbClr val="222222"/>
                </a:solidFill>
                <a:effectLst/>
                <a:latin typeface="Times New Roman" panose="02020603050405020304" pitchFamily="18" charset="0"/>
                <a:cs typeface="Times New Roman" panose="02020603050405020304" pitchFamily="18" charset="0"/>
              </a:rPr>
              <a:t>Ieee</a:t>
            </a:r>
            <a:r>
              <a:rPr lang="en-US" altLang="zh-CN" b="0" i="0" dirty="0">
                <a:solidFill>
                  <a:srgbClr val="222222"/>
                </a:solidFill>
                <a:effectLst/>
                <a:latin typeface="Times New Roman" panose="02020603050405020304" pitchFamily="18" charset="0"/>
                <a:cs typeface="Times New Roman" panose="02020603050405020304" pitchFamily="18" charset="0"/>
              </a:rPr>
              <a:t>, 2009: 44-54.</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12974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30526-5783-4872-A1B2-E66AC51DBB8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EF883B80-CD1E-4840-8966-AB6E0169210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Multicore Shared Cache</a:t>
            </a: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图表 3">
            <a:extLst>
              <a:ext uri="{FF2B5EF4-FFF2-40B4-BE49-F238E27FC236}">
                <a16:creationId xmlns:a16="http://schemas.microsoft.com/office/drawing/2014/main" id="{D4AED534-AD9C-42CF-8645-58A9F88837C0}"/>
              </a:ext>
            </a:extLst>
          </p:cNvPr>
          <p:cNvGraphicFramePr>
            <a:graphicFrameLocks/>
          </p:cNvGraphicFramePr>
          <p:nvPr>
            <p:extLst>
              <p:ext uri="{D42A27DB-BD31-4B8C-83A1-F6EECF244321}">
                <p14:modId xmlns:p14="http://schemas.microsoft.com/office/powerpoint/2010/main" val="4162735297"/>
              </p:ext>
            </p:extLst>
          </p:nvPr>
        </p:nvGraphicFramePr>
        <p:xfrm>
          <a:off x="838200" y="2855625"/>
          <a:ext cx="5036694" cy="332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96FDC951-4090-47A8-831E-4E3C2B21B2D2}"/>
              </a:ext>
            </a:extLst>
          </p:cNvPr>
          <p:cNvGraphicFramePr>
            <a:graphicFrameLocks/>
          </p:cNvGraphicFramePr>
          <p:nvPr>
            <p:extLst>
              <p:ext uri="{D42A27DB-BD31-4B8C-83A1-F6EECF244321}">
                <p14:modId xmlns:p14="http://schemas.microsoft.com/office/powerpoint/2010/main" val="2552347818"/>
              </p:ext>
            </p:extLst>
          </p:nvPr>
        </p:nvGraphicFramePr>
        <p:xfrm>
          <a:off x="6328346" y="2855624"/>
          <a:ext cx="5025453" cy="332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24287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AAB3F-8D43-411F-9107-C70BD48E8E8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FF68E610-6E8E-432F-BBB8-875D856559C9}"/>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实验配置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(Cortex-A55)</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KB, 4-way, 4 MSHR entries, 20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D Cache: 32 KB, 4-way, 4 MSHR entries, 20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 U Cache: 128 KB, 8-way, 20 MSHR entries, 12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Block Size: 64 KB</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Dispatch width: 8</a:t>
            </a:r>
          </a:p>
          <a:p>
            <a:endParaRPr lang="zh-CN" altLang="en-US" dirty="0"/>
          </a:p>
        </p:txBody>
      </p:sp>
    </p:spTree>
    <p:extLst>
      <p:ext uri="{BB962C8B-B14F-4D97-AF65-F5344CB8AC3E}">
        <p14:creationId xmlns:p14="http://schemas.microsoft.com/office/powerpoint/2010/main" val="26090651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E081-8D2F-4468-8E10-9D6BFECF549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D1DF239B-A27E-4F96-9564-93A71B7397B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L1 data Cache</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graphicFrame>
        <p:nvGraphicFramePr>
          <p:cNvPr id="4" name="图表 3">
            <a:extLst>
              <a:ext uri="{FF2B5EF4-FFF2-40B4-BE49-F238E27FC236}">
                <a16:creationId xmlns:a16="http://schemas.microsoft.com/office/drawing/2014/main" id="{8C8495D9-9F77-4173-90F1-B08FA4B19389}"/>
              </a:ext>
            </a:extLst>
          </p:cNvPr>
          <p:cNvGraphicFramePr>
            <a:graphicFrameLocks/>
          </p:cNvGraphicFramePr>
          <p:nvPr>
            <p:extLst>
              <p:ext uri="{D42A27DB-BD31-4B8C-83A1-F6EECF244321}">
                <p14:modId xmlns:p14="http://schemas.microsoft.com/office/powerpoint/2010/main" val="2760330996"/>
              </p:ext>
            </p:extLst>
          </p:nvPr>
        </p:nvGraphicFramePr>
        <p:xfrm>
          <a:off x="838200" y="2629694"/>
          <a:ext cx="4888043" cy="29316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58E9715C-B267-4FCC-856D-E3C1BF4BA83F}"/>
              </a:ext>
            </a:extLst>
          </p:cNvPr>
          <p:cNvGraphicFramePr>
            <a:graphicFrameLocks/>
          </p:cNvGraphicFramePr>
          <p:nvPr>
            <p:extLst>
              <p:ext uri="{D42A27DB-BD31-4B8C-83A1-F6EECF244321}">
                <p14:modId xmlns:p14="http://schemas.microsoft.com/office/powerpoint/2010/main" val="1297820975"/>
              </p:ext>
            </p:extLst>
          </p:nvPr>
        </p:nvGraphicFramePr>
        <p:xfrm>
          <a:off x="6465755" y="2629694"/>
          <a:ext cx="4888044" cy="2931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834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0882B-8372-42E0-BB46-D94624CEA823}"/>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17D1950-41B1-416D-817E-DB5043A182B3}"/>
              </a:ext>
            </a:extLst>
          </p:cNvPr>
          <p:cNvSpPr>
            <a:spLocks noGrp="1"/>
          </p:cNvSpPr>
          <p:nvPr>
            <p:ph idx="1"/>
          </p:nvPr>
        </p:nvSpPr>
        <p:spPr/>
        <p:txBody>
          <a:bodyPr>
            <a:norm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格式不同的问题：两个工具使用的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格式不兼容</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模型之间的接口：</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两者大致逻辑是一致的：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只要让</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 Processing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正确地生成访存请求，那么得到的结果就是工具本身模拟出来的结果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19D3CCE4-8894-4F21-A8B3-7779299DE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875" y="3752026"/>
            <a:ext cx="6572250" cy="1238250"/>
          </a:xfrm>
          <a:prstGeom prst="rect">
            <a:avLst/>
          </a:prstGeom>
        </p:spPr>
      </p:pic>
    </p:spTree>
    <p:extLst>
      <p:ext uri="{BB962C8B-B14F-4D97-AF65-F5344CB8AC3E}">
        <p14:creationId xmlns:p14="http://schemas.microsoft.com/office/powerpoint/2010/main" val="36277120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E081-8D2F-4468-8E10-9D6BFECF549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D1DF239B-A27E-4F96-9564-93A71B7397B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L1 </a:t>
            </a:r>
            <a:r>
              <a:rPr lang="en-US" altLang="zh-CN" dirty="0" err="1">
                <a:latin typeface="Times New Roman" panose="02020603050405020304" pitchFamily="18" charset="0"/>
                <a:cs typeface="Times New Roman" panose="02020603050405020304" pitchFamily="18" charset="0"/>
              </a:rPr>
              <a:t>inst</a:t>
            </a:r>
            <a:r>
              <a:rPr lang="en-US" altLang="zh-CN" dirty="0">
                <a:latin typeface="Times New Roman" panose="02020603050405020304" pitchFamily="18" charset="0"/>
                <a:cs typeface="Times New Roman" panose="02020603050405020304" pitchFamily="18" charset="0"/>
              </a:rPr>
              <a:t> Cache</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graphicFrame>
        <p:nvGraphicFramePr>
          <p:cNvPr id="6" name="图表 5">
            <a:extLst>
              <a:ext uri="{FF2B5EF4-FFF2-40B4-BE49-F238E27FC236}">
                <a16:creationId xmlns:a16="http://schemas.microsoft.com/office/drawing/2014/main" id="{5144301E-7770-4328-BC8D-6FD5857F23D3}"/>
              </a:ext>
            </a:extLst>
          </p:cNvPr>
          <p:cNvGraphicFramePr>
            <a:graphicFrameLocks/>
          </p:cNvGraphicFramePr>
          <p:nvPr>
            <p:extLst>
              <p:ext uri="{D42A27DB-BD31-4B8C-83A1-F6EECF244321}">
                <p14:modId xmlns:p14="http://schemas.microsoft.com/office/powerpoint/2010/main" val="2153007078"/>
              </p:ext>
            </p:extLst>
          </p:nvPr>
        </p:nvGraphicFramePr>
        <p:xfrm>
          <a:off x="838200" y="2629694"/>
          <a:ext cx="4948003" cy="3411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29F29E9C-60C0-40B6-BDE5-3CAAF9FDE0DC}"/>
              </a:ext>
            </a:extLst>
          </p:cNvPr>
          <p:cNvGraphicFramePr>
            <a:graphicFrameLocks/>
          </p:cNvGraphicFramePr>
          <p:nvPr>
            <p:extLst>
              <p:ext uri="{D42A27DB-BD31-4B8C-83A1-F6EECF244321}">
                <p14:modId xmlns:p14="http://schemas.microsoft.com/office/powerpoint/2010/main" val="1437670704"/>
              </p:ext>
            </p:extLst>
          </p:nvPr>
        </p:nvGraphicFramePr>
        <p:xfrm>
          <a:off x="6405796" y="2629693"/>
          <a:ext cx="4948003" cy="3411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07913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6CA03-8038-4CC6-AE15-DDB12DD951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5FF8898-4091-4DD5-B1F0-947CAA79CEC6}"/>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L2 Cache</a:t>
            </a:r>
          </a:p>
          <a:p>
            <a:endParaRPr lang="zh-CN" altLang="en-US" dirty="0"/>
          </a:p>
        </p:txBody>
      </p:sp>
      <p:graphicFrame>
        <p:nvGraphicFramePr>
          <p:cNvPr id="4" name="图表 3">
            <a:extLst>
              <a:ext uri="{FF2B5EF4-FFF2-40B4-BE49-F238E27FC236}">
                <a16:creationId xmlns:a16="http://schemas.microsoft.com/office/drawing/2014/main" id="{D753ECFF-1DF8-463B-B1DF-A5EB23B7C813}"/>
              </a:ext>
            </a:extLst>
          </p:cNvPr>
          <p:cNvGraphicFramePr>
            <a:graphicFrameLocks/>
          </p:cNvGraphicFramePr>
          <p:nvPr>
            <p:extLst>
              <p:ext uri="{D42A27DB-BD31-4B8C-83A1-F6EECF244321}">
                <p14:modId xmlns:p14="http://schemas.microsoft.com/office/powerpoint/2010/main" val="1678638872"/>
              </p:ext>
            </p:extLst>
          </p:nvPr>
        </p:nvGraphicFramePr>
        <p:xfrm>
          <a:off x="6096000" y="2629693"/>
          <a:ext cx="4876800" cy="33214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B3E66444-EEBC-453E-BEC0-EE90B4FE7ACF}"/>
              </a:ext>
            </a:extLst>
          </p:cNvPr>
          <p:cNvGraphicFramePr>
            <a:graphicFrameLocks/>
          </p:cNvGraphicFramePr>
          <p:nvPr>
            <p:extLst>
              <p:ext uri="{D42A27DB-BD31-4B8C-83A1-F6EECF244321}">
                <p14:modId xmlns:p14="http://schemas.microsoft.com/office/powerpoint/2010/main" val="1924110605"/>
              </p:ext>
            </p:extLst>
          </p:nvPr>
        </p:nvGraphicFramePr>
        <p:xfrm>
          <a:off x="838200" y="2629694"/>
          <a:ext cx="4656320" cy="332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19807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Stride Prefetch, L1 data Cache</a:t>
            </a:r>
          </a:p>
          <a:p>
            <a:endParaRPr lang="zh-CN" altLang="en-US" dirty="0"/>
          </a:p>
        </p:txBody>
      </p:sp>
      <p:graphicFrame>
        <p:nvGraphicFramePr>
          <p:cNvPr id="7" name="图表 6">
            <a:extLst>
              <a:ext uri="{FF2B5EF4-FFF2-40B4-BE49-F238E27FC236}">
                <a16:creationId xmlns:a16="http://schemas.microsoft.com/office/drawing/2014/main" id="{A83D9A44-4A8B-4E52-912E-976128106F7E}"/>
              </a:ext>
            </a:extLst>
          </p:cNvPr>
          <p:cNvGraphicFramePr>
            <a:graphicFrameLocks/>
          </p:cNvGraphicFramePr>
          <p:nvPr>
            <p:extLst>
              <p:ext uri="{D42A27DB-BD31-4B8C-83A1-F6EECF244321}">
                <p14:modId xmlns:p14="http://schemas.microsoft.com/office/powerpoint/2010/main" val="1245711529"/>
              </p:ext>
            </p:extLst>
          </p:nvPr>
        </p:nvGraphicFramePr>
        <p:xfrm>
          <a:off x="1046189" y="2466675"/>
          <a:ext cx="5049811" cy="37102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4257185E-0114-4D3A-B2AD-00F664380B01}"/>
              </a:ext>
            </a:extLst>
          </p:cNvPr>
          <p:cNvGraphicFramePr>
            <a:graphicFrameLocks/>
          </p:cNvGraphicFramePr>
          <p:nvPr>
            <p:extLst>
              <p:ext uri="{D42A27DB-BD31-4B8C-83A1-F6EECF244321}">
                <p14:modId xmlns:p14="http://schemas.microsoft.com/office/powerpoint/2010/main" val="1539948028"/>
              </p:ext>
            </p:extLst>
          </p:nvPr>
        </p:nvGraphicFramePr>
        <p:xfrm>
          <a:off x="6303988" y="2466674"/>
          <a:ext cx="5049812" cy="3589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709707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Stride Prefetch, L2 Cache</a:t>
            </a:r>
          </a:p>
          <a:p>
            <a:endParaRPr lang="zh-CN" altLang="en-US" dirty="0"/>
          </a:p>
        </p:txBody>
      </p:sp>
      <p:graphicFrame>
        <p:nvGraphicFramePr>
          <p:cNvPr id="6" name="图表 5">
            <a:extLst>
              <a:ext uri="{FF2B5EF4-FFF2-40B4-BE49-F238E27FC236}">
                <a16:creationId xmlns:a16="http://schemas.microsoft.com/office/drawing/2014/main" id="{ED09D762-8625-47A7-B8A4-DCF8C3CEDDAC}"/>
              </a:ext>
            </a:extLst>
          </p:cNvPr>
          <p:cNvGraphicFramePr>
            <a:graphicFrameLocks/>
          </p:cNvGraphicFramePr>
          <p:nvPr>
            <p:extLst>
              <p:ext uri="{D42A27DB-BD31-4B8C-83A1-F6EECF244321}">
                <p14:modId xmlns:p14="http://schemas.microsoft.com/office/powerpoint/2010/main" val="131087798"/>
              </p:ext>
            </p:extLst>
          </p:nvPr>
        </p:nvGraphicFramePr>
        <p:xfrm>
          <a:off x="1009652" y="2548328"/>
          <a:ext cx="4743449" cy="32266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89E90CED-F412-460D-BF1D-877183D4711B}"/>
              </a:ext>
            </a:extLst>
          </p:cNvPr>
          <p:cNvGraphicFramePr>
            <a:graphicFrameLocks/>
          </p:cNvGraphicFramePr>
          <p:nvPr>
            <p:extLst>
              <p:ext uri="{D42A27DB-BD31-4B8C-83A1-F6EECF244321}">
                <p14:modId xmlns:p14="http://schemas.microsoft.com/office/powerpoint/2010/main" val="1921010762"/>
              </p:ext>
            </p:extLst>
          </p:nvPr>
        </p:nvGraphicFramePr>
        <p:xfrm>
          <a:off x="6267449" y="2548328"/>
          <a:ext cx="4743449" cy="32266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74085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Sequential Prefetch, L1 data Cache</a:t>
            </a:r>
          </a:p>
          <a:p>
            <a:endParaRPr lang="zh-CN" altLang="en-US" dirty="0"/>
          </a:p>
        </p:txBody>
      </p:sp>
      <p:graphicFrame>
        <p:nvGraphicFramePr>
          <p:cNvPr id="7" name="图表 6">
            <a:extLst>
              <a:ext uri="{FF2B5EF4-FFF2-40B4-BE49-F238E27FC236}">
                <a16:creationId xmlns:a16="http://schemas.microsoft.com/office/drawing/2014/main" id="{4D2CD59D-95D4-4222-9302-568D381686FD}"/>
              </a:ext>
            </a:extLst>
          </p:cNvPr>
          <p:cNvGraphicFramePr>
            <a:graphicFrameLocks/>
          </p:cNvGraphicFramePr>
          <p:nvPr>
            <p:extLst>
              <p:ext uri="{D42A27DB-BD31-4B8C-83A1-F6EECF244321}">
                <p14:modId xmlns:p14="http://schemas.microsoft.com/office/powerpoint/2010/main" val="111966949"/>
              </p:ext>
            </p:extLst>
          </p:nvPr>
        </p:nvGraphicFramePr>
        <p:xfrm>
          <a:off x="838200" y="2728210"/>
          <a:ext cx="5001718" cy="3196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9C7F95B7-DA2B-4436-9304-B571092A36FF}"/>
              </a:ext>
            </a:extLst>
          </p:cNvPr>
          <p:cNvGraphicFramePr>
            <a:graphicFrameLocks/>
          </p:cNvGraphicFramePr>
          <p:nvPr>
            <p:extLst>
              <p:ext uri="{D42A27DB-BD31-4B8C-83A1-F6EECF244321}">
                <p14:modId xmlns:p14="http://schemas.microsoft.com/office/powerpoint/2010/main" val="4160249881"/>
              </p:ext>
            </p:extLst>
          </p:nvPr>
        </p:nvGraphicFramePr>
        <p:xfrm>
          <a:off x="6352084" y="2728210"/>
          <a:ext cx="5001716" cy="31966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13398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Sequential Prefetch, L2 Cache</a:t>
            </a:r>
          </a:p>
          <a:p>
            <a:endParaRPr lang="zh-CN" altLang="en-US" dirty="0"/>
          </a:p>
        </p:txBody>
      </p:sp>
      <p:graphicFrame>
        <p:nvGraphicFramePr>
          <p:cNvPr id="6" name="图表 5">
            <a:extLst>
              <a:ext uri="{FF2B5EF4-FFF2-40B4-BE49-F238E27FC236}">
                <a16:creationId xmlns:a16="http://schemas.microsoft.com/office/drawing/2014/main" id="{CD29CA1F-BBFF-45E3-978E-DEB6C2DC0B4C}"/>
              </a:ext>
            </a:extLst>
          </p:cNvPr>
          <p:cNvGraphicFramePr>
            <a:graphicFrameLocks/>
          </p:cNvGraphicFramePr>
          <p:nvPr>
            <p:extLst>
              <p:ext uri="{D42A27DB-BD31-4B8C-83A1-F6EECF244321}">
                <p14:modId xmlns:p14="http://schemas.microsoft.com/office/powerpoint/2010/main" val="3761994153"/>
              </p:ext>
            </p:extLst>
          </p:nvPr>
        </p:nvGraphicFramePr>
        <p:xfrm>
          <a:off x="838200" y="2563318"/>
          <a:ext cx="5257800" cy="33315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1FBE4B12-914E-48EE-AEE9-349557A19292}"/>
              </a:ext>
            </a:extLst>
          </p:cNvPr>
          <p:cNvGraphicFramePr>
            <a:graphicFrameLocks/>
          </p:cNvGraphicFramePr>
          <p:nvPr>
            <p:extLst>
              <p:ext uri="{D42A27DB-BD31-4B8C-83A1-F6EECF244321}">
                <p14:modId xmlns:p14="http://schemas.microsoft.com/office/powerpoint/2010/main" val="1499583016"/>
              </p:ext>
            </p:extLst>
          </p:nvPr>
        </p:nvGraphicFramePr>
        <p:xfrm>
          <a:off x="6219044" y="2563318"/>
          <a:ext cx="5134756" cy="3232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17366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262A7-F48F-4E3F-9EA4-DC56DF70456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7A6A4530-3A4A-40EF-A559-DF7B973DD4F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Multi-Core Shared Cache</a:t>
            </a: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图表 3">
            <a:extLst>
              <a:ext uri="{FF2B5EF4-FFF2-40B4-BE49-F238E27FC236}">
                <a16:creationId xmlns:a16="http://schemas.microsoft.com/office/drawing/2014/main" id="{7B7B195F-48F8-465A-8CCD-20EF09F8E7BB}"/>
              </a:ext>
            </a:extLst>
          </p:cNvPr>
          <p:cNvGraphicFramePr>
            <a:graphicFrameLocks/>
          </p:cNvGraphicFramePr>
          <p:nvPr>
            <p:extLst>
              <p:ext uri="{D42A27DB-BD31-4B8C-83A1-F6EECF244321}">
                <p14:modId xmlns:p14="http://schemas.microsoft.com/office/powerpoint/2010/main" val="3920727866"/>
              </p:ext>
            </p:extLst>
          </p:nvPr>
        </p:nvGraphicFramePr>
        <p:xfrm>
          <a:off x="838200" y="2629694"/>
          <a:ext cx="5086350" cy="33663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C1066DD9-70E0-425E-8155-F868A907E35A}"/>
              </a:ext>
            </a:extLst>
          </p:cNvPr>
          <p:cNvGraphicFramePr>
            <a:graphicFrameLocks/>
          </p:cNvGraphicFramePr>
          <p:nvPr>
            <p:extLst>
              <p:ext uri="{D42A27DB-BD31-4B8C-83A1-F6EECF244321}">
                <p14:modId xmlns:p14="http://schemas.microsoft.com/office/powerpoint/2010/main" val="1101093455"/>
              </p:ext>
            </p:extLst>
          </p:nvPr>
        </p:nvGraphicFramePr>
        <p:xfrm>
          <a:off x="6438900" y="2629694"/>
          <a:ext cx="4914900" cy="33663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419127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E55B7-D64D-4A3B-9B19-7E55B4A07FE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Camulator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5A596F1-59C9-463B-9E3F-27BB04E6A0BB}"/>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缓存一致性协议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原有的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模型只做了一部分很基础的缓存一致性处理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当某个缓存块在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Shared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中被驱逐后，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Private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中对应的缓存块也会被驱逐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这部分的工作还不充分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中实现</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MESI Snooping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协议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就目前调研情况看，</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MESI Snooping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是一种广泛使用的缓存一致性协议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然后再进行一次多核共享</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的实验</a:t>
            </a:r>
          </a:p>
        </p:txBody>
      </p:sp>
    </p:spTree>
    <p:extLst>
      <p:ext uri="{BB962C8B-B14F-4D97-AF65-F5344CB8AC3E}">
        <p14:creationId xmlns:p14="http://schemas.microsoft.com/office/powerpoint/2010/main" val="85206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A2FF6-3EDC-459A-B861-15EECECD2F4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Dinero</a:t>
            </a:r>
            <a:endParaRPr lang="zh-CN" altLang="en-US" dirty="0"/>
          </a:p>
        </p:txBody>
      </p:sp>
      <p:sp>
        <p:nvSpPr>
          <p:cNvPr id="3" name="内容占位符 2">
            <a:extLst>
              <a:ext uri="{FF2B5EF4-FFF2-40B4-BE49-F238E27FC236}">
                <a16:creationId xmlns:a16="http://schemas.microsoft.com/office/drawing/2014/main" id="{AC274980-3AB2-46C0-A3A2-9826FDF0C335}"/>
              </a:ext>
            </a:extLst>
          </p:cNvPr>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仿真配置：</a:t>
            </a:r>
            <a:endParaRPr lang="en-US" altLang="zh-CN" dirty="0">
              <a:latin typeface="宋体" panose="02010600030101010101" pitchFamily="2" charset="-122"/>
              <a:ea typeface="宋体" panose="02010600030101010101" pitchFamily="2" charset="-122"/>
            </a:endParaRP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Unify,</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Size = 32768 (1 &lt;&lt; 15),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Block size = 64,</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Assoc = 8</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Unify,</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Size = 262144 (1 &lt;&lt; 18),</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Block size = 64,</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Assoc = 8</a:t>
            </a:r>
          </a:p>
          <a:p>
            <a:pPr lvl="1">
              <a:lnSpc>
                <a:spcPct val="16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write-back; write allocate; demanded prefetch; LRU. </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573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32893-DF63-430E-9A22-087418BF38FD}"/>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A5BD59-F9DA-42D0-8F34-BC2DCE3A59E6}"/>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Simulation Results: </a:t>
            </a: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表格 6">
            <a:extLst>
              <a:ext uri="{FF2B5EF4-FFF2-40B4-BE49-F238E27FC236}">
                <a16:creationId xmlns:a16="http://schemas.microsoft.com/office/drawing/2014/main" id="{40280760-898E-4764-9364-553074075B36}"/>
              </a:ext>
            </a:extLst>
          </p:cNvPr>
          <p:cNvGraphicFramePr>
            <a:graphicFrameLocks noGrp="1"/>
          </p:cNvGraphicFramePr>
          <p:nvPr>
            <p:extLst>
              <p:ext uri="{D42A27DB-BD31-4B8C-83A1-F6EECF244321}">
                <p14:modId xmlns:p14="http://schemas.microsoft.com/office/powerpoint/2010/main" val="2206810829"/>
              </p:ext>
            </p:extLst>
          </p:nvPr>
        </p:nvGraphicFramePr>
        <p:xfrm>
          <a:off x="2032000" y="2305050"/>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12129663"/>
                    </a:ext>
                  </a:extLst>
                </a:gridCol>
                <a:gridCol w="2032000">
                  <a:extLst>
                    <a:ext uri="{9D8B030D-6E8A-4147-A177-3AD203B41FA5}">
                      <a16:colId xmlns:a16="http://schemas.microsoft.com/office/drawing/2014/main" val="3794707096"/>
                    </a:ext>
                  </a:extLst>
                </a:gridCol>
                <a:gridCol w="2032000">
                  <a:extLst>
                    <a:ext uri="{9D8B030D-6E8A-4147-A177-3AD203B41FA5}">
                      <a16:colId xmlns:a16="http://schemas.microsoft.com/office/drawing/2014/main" val="971920189"/>
                    </a:ext>
                  </a:extLst>
                </a:gridCol>
                <a:gridCol w="2032000">
                  <a:extLst>
                    <a:ext uri="{9D8B030D-6E8A-4147-A177-3AD203B41FA5}">
                      <a16:colId xmlns:a16="http://schemas.microsoft.com/office/drawing/2014/main" val="1518461297"/>
                    </a:ext>
                  </a:extLst>
                </a:gridCol>
              </a:tblGrid>
              <a:tr h="370840">
                <a:tc>
                  <a:txBody>
                    <a:bodyPr/>
                    <a:lstStyle/>
                    <a:p>
                      <a:r>
                        <a:rPr lang="en-US" altLang="zh-CN" dirty="0" err="1">
                          <a:solidFill>
                            <a:schemeClr val="bg1"/>
                          </a:solidFill>
                          <a:latin typeface="Times New Roman" panose="02020603050405020304" pitchFamily="18" charset="0"/>
                          <a:cs typeface="Times New Roman" panose="02020603050405020304" pitchFamily="18" charset="0"/>
                        </a:rPr>
                        <a:t>Ramulator</a:t>
                      </a:r>
                      <a:r>
                        <a:rPr lang="en-US" altLang="zh-CN" dirty="0">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dirty="0"/>
                        <a:t>total</a:t>
                      </a:r>
                      <a:endParaRPr lang="zh-CN" altLang="en-US" dirty="0"/>
                    </a:p>
                  </a:txBody>
                  <a:tcPr/>
                </a:tc>
                <a:tc>
                  <a:txBody>
                    <a:bodyPr/>
                    <a:lstStyle/>
                    <a:p>
                      <a:r>
                        <a:rPr lang="en-US" altLang="zh-CN" dirty="0"/>
                        <a:t>read</a:t>
                      </a:r>
                      <a:endParaRPr lang="zh-CN" altLang="en-US" dirty="0"/>
                    </a:p>
                  </a:txBody>
                  <a:tcPr/>
                </a:tc>
                <a:tc>
                  <a:txBody>
                    <a:bodyPr/>
                    <a:lstStyle/>
                    <a:p>
                      <a:r>
                        <a:rPr lang="en-US" altLang="zh-CN" dirty="0"/>
                        <a:t>write</a:t>
                      </a:r>
                      <a:endParaRPr lang="zh-CN" altLang="en-US" dirty="0"/>
                    </a:p>
                  </a:txBody>
                  <a:tcPr/>
                </a:tc>
                <a:extLst>
                  <a:ext uri="{0D108BD9-81ED-4DB2-BD59-A6C34878D82A}">
                    <a16:rowId xmlns:a16="http://schemas.microsoft.com/office/drawing/2014/main" val="4070191904"/>
                  </a:ext>
                </a:extLst>
              </a:tr>
              <a:tr h="370840">
                <a:tc>
                  <a:txBody>
                    <a:bodyPr/>
                    <a:lstStyle/>
                    <a:p>
                      <a:r>
                        <a:rPr lang="en-US" altLang="zh-CN" dirty="0"/>
                        <a:t>L1 access</a:t>
                      </a:r>
                      <a:endParaRPr lang="zh-CN" altLang="en-US" dirty="0"/>
                    </a:p>
                  </a:txBody>
                  <a:tcPr/>
                </a:tc>
                <a:tc>
                  <a:txBody>
                    <a:bodyPr/>
                    <a:lstStyle/>
                    <a:p>
                      <a:r>
                        <a:rPr lang="en-US" altLang="zh-CN" dirty="0"/>
                        <a:t>5670294</a:t>
                      </a:r>
                      <a:endParaRPr lang="zh-CN" altLang="en-US" dirty="0"/>
                    </a:p>
                  </a:txBody>
                  <a:tcPr/>
                </a:tc>
                <a:tc>
                  <a:txBody>
                    <a:bodyPr/>
                    <a:lstStyle/>
                    <a:p>
                      <a:r>
                        <a:rPr lang="en-US" altLang="zh-CN" dirty="0"/>
                        <a:t>5027029</a:t>
                      </a:r>
                      <a:endParaRPr lang="zh-CN" altLang="en-US" dirty="0"/>
                    </a:p>
                  </a:txBody>
                  <a:tcPr/>
                </a:tc>
                <a:tc>
                  <a:txBody>
                    <a:bodyPr/>
                    <a:lstStyle/>
                    <a:p>
                      <a:r>
                        <a:rPr lang="en-US" altLang="zh-CN" dirty="0"/>
                        <a:t>643265</a:t>
                      </a:r>
                      <a:endParaRPr lang="zh-CN" altLang="en-US" dirty="0"/>
                    </a:p>
                  </a:txBody>
                  <a:tcPr/>
                </a:tc>
                <a:extLst>
                  <a:ext uri="{0D108BD9-81ED-4DB2-BD59-A6C34878D82A}">
                    <a16:rowId xmlns:a16="http://schemas.microsoft.com/office/drawing/2014/main" val="2681487339"/>
                  </a:ext>
                </a:extLst>
              </a:tr>
              <a:tr h="370840">
                <a:tc>
                  <a:txBody>
                    <a:bodyPr/>
                    <a:lstStyle/>
                    <a:p>
                      <a:r>
                        <a:rPr lang="en-US" altLang="zh-CN" dirty="0"/>
                        <a:t>L1 miss</a:t>
                      </a:r>
                      <a:endParaRPr lang="zh-CN" altLang="en-US" dirty="0"/>
                    </a:p>
                  </a:txBody>
                  <a:tcPr/>
                </a:tc>
                <a:tc>
                  <a:txBody>
                    <a:bodyPr/>
                    <a:lstStyle/>
                    <a:p>
                      <a:r>
                        <a:rPr lang="en-US" altLang="zh-CN" dirty="0"/>
                        <a:t>8411</a:t>
                      </a:r>
                      <a:endParaRPr lang="zh-CN" altLang="en-US" dirty="0"/>
                    </a:p>
                  </a:txBody>
                  <a:tcPr/>
                </a:tc>
                <a:tc>
                  <a:txBody>
                    <a:bodyPr/>
                    <a:lstStyle/>
                    <a:p>
                      <a:r>
                        <a:rPr lang="en-US" altLang="zh-CN" dirty="0"/>
                        <a:t>6945</a:t>
                      </a:r>
                      <a:endParaRPr lang="zh-CN" altLang="en-US" dirty="0"/>
                    </a:p>
                  </a:txBody>
                  <a:tcPr/>
                </a:tc>
                <a:tc>
                  <a:txBody>
                    <a:bodyPr/>
                    <a:lstStyle/>
                    <a:p>
                      <a:r>
                        <a:rPr lang="en-US" altLang="zh-CN" dirty="0"/>
                        <a:t>1466</a:t>
                      </a:r>
                      <a:endParaRPr lang="zh-CN" altLang="en-US" dirty="0"/>
                    </a:p>
                  </a:txBody>
                  <a:tcPr/>
                </a:tc>
                <a:extLst>
                  <a:ext uri="{0D108BD9-81ED-4DB2-BD59-A6C34878D82A}">
                    <a16:rowId xmlns:a16="http://schemas.microsoft.com/office/drawing/2014/main" val="2717083214"/>
                  </a:ext>
                </a:extLst>
              </a:tr>
              <a:tr h="370840">
                <a:tc>
                  <a:txBody>
                    <a:bodyPr/>
                    <a:lstStyle/>
                    <a:p>
                      <a:r>
                        <a:rPr lang="en-US" altLang="zh-CN" dirty="0"/>
                        <a:t>L2 access</a:t>
                      </a:r>
                      <a:endParaRPr lang="zh-CN" altLang="en-US" dirty="0"/>
                    </a:p>
                  </a:txBody>
                  <a:tcPr/>
                </a:tc>
                <a:tc>
                  <a:txBody>
                    <a:bodyPr/>
                    <a:lstStyle/>
                    <a:p>
                      <a:r>
                        <a:rPr lang="en-US" altLang="zh-CN" dirty="0"/>
                        <a:t>1065</a:t>
                      </a:r>
                      <a:endParaRPr lang="zh-CN" altLang="en-US" dirty="0"/>
                    </a:p>
                  </a:txBody>
                  <a:tcPr/>
                </a:tc>
                <a:tc>
                  <a:txBody>
                    <a:bodyPr/>
                    <a:lstStyle/>
                    <a:p>
                      <a:r>
                        <a:rPr lang="en-US" altLang="zh-CN" dirty="0"/>
                        <a:t>1065</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458365508"/>
                  </a:ext>
                </a:extLst>
              </a:tr>
              <a:tr h="370840">
                <a:tc>
                  <a:txBody>
                    <a:bodyPr/>
                    <a:lstStyle/>
                    <a:p>
                      <a:r>
                        <a:rPr lang="en-US" altLang="zh-CN" dirty="0"/>
                        <a:t>L2 miss</a:t>
                      </a:r>
                      <a:endParaRPr lang="zh-CN" altLang="en-US" dirty="0"/>
                    </a:p>
                  </a:txBody>
                  <a:tcPr/>
                </a:tc>
                <a:tc>
                  <a:txBody>
                    <a:bodyPr/>
                    <a:lstStyle/>
                    <a:p>
                      <a:r>
                        <a:rPr lang="en-US" altLang="zh-CN" dirty="0"/>
                        <a:t>978</a:t>
                      </a:r>
                      <a:endParaRPr lang="zh-CN" altLang="en-US" dirty="0"/>
                    </a:p>
                  </a:txBody>
                  <a:tcPr/>
                </a:tc>
                <a:tc>
                  <a:txBody>
                    <a:bodyPr/>
                    <a:lstStyle/>
                    <a:p>
                      <a:r>
                        <a:rPr lang="en-US" altLang="zh-CN" dirty="0"/>
                        <a:t>978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784283181"/>
                  </a:ext>
                </a:extLst>
              </a:tr>
            </a:tbl>
          </a:graphicData>
        </a:graphic>
      </p:graphicFrame>
      <p:graphicFrame>
        <p:nvGraphicFramePr>
          <p:cNvPr id="7" name="表格 6">
            <a:extLst>
              <a:ext uri="{FF2B5EF4-FFF2-40B4-BE49-F238E27FC236}">
                <a16:creationId xmlns:a16="http://schemas.microsoft.com/office/drawing/2014/main" id="{488F35ED-75E1-40E1-891D-C490873C1E4D}"/>
              </a:ext>
            </a:extLst>
          </p:cNvPr>
          <p:cNvGraphicFramePr>
            <a:graphicFrameLocks noGrp="1"/>
          </p:cNvGraphicFramePr>
          <p:nvPr>
            <p:extLst>
              <p:ext uri="{D42A27DB-BD31-4B8C-83A1-F6EECF244321}">
                <p14:modId xmlns:p14="http://schemas.microsoft.com/office/powerpoint/2010/main" val="3357119272"/>
              </p:ext>
            </p:extLst>
          </p:nvPr>
        </p:nvGraphicFramePr>
        <p:xfrm>
          <a:off x="2032000" y="4322763"/>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12129663"/>
                    </a:ext>
                  </a:extLst>
                </a:gridCol>
                <a:gridCol w="2032000">
                  <a:extLst>
                    <a:ext uri="{9D8B030D-6E8A-4147-A177-3AD203B41FA5}">
                      <a16:colId xmlns:a16="http://schemas.microsoft.com/office/drawing/2014/main" val="3794707096"/>
                    </a:ext>
                  </a:extLst>
                </a:gridCol>
                <a:gridCol w="2032000">
                  <a:extLst>
                    <a:ext uri="{9D8B030D-6E8A-4147-A177-3AD203B41FA5}">
                      <a16:colId xmlns:a16="http://schemas.microsoft.com/office/drawing/2014/main" val="971920189"/>
                    </a:ext>
                  </a:extLst>
                </a:gridCol>
                <a:gridCol w="2032000">
                  <a:extLst>
                    <a:ext uri="{9D8B030D-6E8A-4147-A177-3AD203B41FA5}">
                      <a16:colId xmlns:a16="http://schemas.microsoft.com/office/drawing/2014/main" val="1518461297"/>
                    </a:ext>
                  </a:extLst>
                </a:gridCol>
              </a:tblGrid>
              <a:tr h="370840">
                <a:tc>
                  <a:txBody>
                    <a:bodyPr/>
                    <a:lstStyle/>
                    <a:p>
                      <a:r>
                        <a:rPr lang="en-US" altLang="zh-CN" dirty="0">
                          <a:latin typeface="Times New Roman" panose="02020603050405020304" pitchFamily="18" charset="0"/>
                          <a:cs typeface="Times New Roman" panose="02020603050405020304" pitchFamily="18" charset="0"/>
                        </a:rPr>
                        <a:t>Dinero: </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t>total</a:t>
                      </a:r>
                      <a:endParaRPr lang="zh-CN" altLang="en-US" dirty="0"/>
                    </a:p>
                  </a:txBody>
                  <a:tcPr/>
                </a:tc>
                <a:tc>
                  <a:txBody>
                    <a:bodyPr/>
                    <a:lstStyle/>
                    <a:p>
                      <a:r>
                        <a:rPr lang="en-US" altLang="zh-CN" dirty="0"/>
                        <a:t>read</a:t>
                      </a:r>
                      <a:endParaRPr lang="zh-CN" altLang="en-US" dirty="0"/>
                    </a:p>
                  </a:txBody>
                  <a:tcPr/>
                </a:tc>
                <a:tc>
                  <a:txBody>
                    <a:bodyPr/>
                    <a:lstStyle/>
                    <a:p>
                      <a:r>
                        <a:rPr lang="en-US" altLang="zh-CN" dirty="0"/>
                        <a:t>write</a:t>
                      </a:r>
                      <a:endParaRPr lang="zh-CN" altLang="en-US" dirty="0"/>
                    </a:p>
                  </a:txBody>
                  <a:tcPr/>
                </a:tc>
                <a:extLst>
                  <a:ext uri="{0D108BD9-81ED-4DB2-BD59-A6C34878D82A}">
                    <a16:rowId xmlns:a16="http://schemas.microsoft.com/office/drawing/2014/main" val="4070191904"/>
                  </a:ext>
                </a:extLst>
              </a:tr>
              <a:tr h="370840">
                <a:tc>
                  <a:txBody>
                    <a:bodyPr/>
                    <a:lstStyle/>
                    <a:p>
                      <a:r>
                        <a:rPr lang="en-US" altLang="zh-CN" dirty="0"/>
                        <a:t>L1 access</a:t>
                      </a:r>
                      <a:endParaRPr lang="zh-CN" altLang="en-US" dirty="0"/>
                    </a:p>
                  </a:txBody>
                  <a:tcPr/>
                </a:tc>
                <a:tc>
                  <a:txBody>
                    <a:bodyPr/>
                    <a:lstStyle/>
                    <a:p>
                      <a:r>
                        <a:rPr lang="en-US" altLang="zh-CN" dirty="0"/>
                        <a:t>5669637</a:t>
                      </a:r>
                      <a:endParaRPr lang="zh-CN" altLang="en-US" dirty="0"/>
                    </a:p>
                  </a:txBody>
                  <a:tcPr/>
                </a:tc>
                <a:tc>
                  <a:txBody>
                    <a:bodyPr/>
                    <a:lstStyle/>
                    <a:p>
                      <a:r>
                        <a:rPr lang="en-US" altLang="zh-CN" dirty="0"/>
                        <a:t>5026694</a:t>
                      </a:r>
                      <a:endParaRPr lang="zh-CN" altLang="en-US" dirty="0"/>
                    </a:p>
                  </a:txBody>
                  <a:tcPr/>
                </a:tc>
                <a:tc>
                  <a:txBody>
                    <a:bodyPr/>
                    <a:lstStyle/>
                    <a:p>
                      <a:r>
                        <a:rPr lang="en-US" altLang="zh-CN" dirty="0"/>
                        <a:t>642943</a:t>
                      </a:r>
                      <a:endParaRPr lang="zh-CN" altLang="en-US" dirty="0"/>
                    </a:p>
                  </a:txBody>
                  <a:tcPr/>
                </a:tc>
                <a:extLst>
                  <a:ext uri="{0D108BD9-81ED-4DB2-BD59-A6C34878D82A}">
                    <a16:rowId xmlns:a16="http://schemas.microsoft.com/office/drawing/2014/main" val="2681487339"/>
                  </a:ext>
                </a:extLst>
              </a:tr>
              <a:tr h="370840">
                <a:tc>
                  <a:txBody>
                    <a:bodyPr/>
                    <a:lstStyle/>
                    <a:p>
                      <a:r>
                        <a:rPr lang="en-US" altLang="zh-CN" dirty="0"/>
                        <a:t>L1 miss</a:t>
                      </a:r>
                      <a:endParaRPr lang="zh-CN" altLang="en-US" dirty="0"/>
                    </a:p>
                  </a:txBody>
                  <a:tcPr/>
                </a:tc>
                <a:tc>
                  <a:txBody>
                    <a:bodyPr/>
                    <a:lstStyle/>
                    <a:p>
                      <a:r>
                        <a:rPr lang="en-US" altLang="zh-CN" dirty="0"/>
                        <a:t>1066</a:t>
                      </a:r>
                      <a:endParaRPr lang="zh-CN" altLang="en-US" dirty="0"/>
                    </a:p>
                  </a:txBody>
                  <a:tcPr/>
                </a:tc>
                <a:tc>
                  <a:txBody>
                    <a:bodyPr/>
                    <a:lstStyle/>
                    <a:p>
                      <a:r>
                        <a:rPr lang="en-US" altLang="zh-CN" dirty="0"/>
                        <a:t>768</a:t>
                      </a:r>
                      <a:endParaRPr lang="zh-CN" altLang="en-US" dirty="0"/>
                    </a:p>
                  </a:txBody>
                  <a:tcPr/>
                </a:tc>
                <a:tc>
                  <a:txBody>
                    <a:bodyPr/>
                    <a:lstStyle/>
                    <a:p>
                      <a:r>
                        <a:rPr lang="en-US" altLang="zh-CN" dirty="0"/>
                        <a:t>298</a:t>
                      </a:r>
                      <a:endParaRPr lang="zh-CN" altLang="en-US" dirty="0"/>
                    </a:p>
                  </a:txBody>
                  <a:tcPr/>
                </a:tc>
                <a:extLst>
                  <a:ext uri="{0D108BD9-81ED-4DB2-BD59-A6C34878D82A}">
                    <a16:rowId xmlns:a16="http://schemas.microsoft.com/office/drawing/2014/main" val="2717083214"/>
                  </a:ext>
                </a:extLst>
              </a:tr>
              <a:tr h="370840">
                <a:tc>
                  <a:txBody>
                    <a:bodyPr/>
                    <a:lstStyle/>
                    <a:p>
                      <a:r>
                        <a:rPr lang="en-US" altLang="zh-CN" dirty="0"/>
                        <a:t>L2 access</a:t>
                      </a:r>
                      <a:endParaRPr lang="zh-CN" altLang="en-US" dirty="0"/>
                    </a:p>
                  </a:txBody>
                  <a:tcPr/>
                </a:tc>
                <a:tc>
                  <a:txBody>
                    <a:bodyPr/>
                    <a:lstStyle/>
                    <a:p>
                      <a:r>
                        <a:rPr lang="en-US" altLang="zh-CN" dirty="0"/>
                        <a:t>1405</a:t>
                      </a:r>
                      <a:endParaRPr lang="zh-CN" altLang="en-US" dirty="0"/>
                    </a:p>
                  </a:txBody>
                  <a:tcPr/>
                </a:tc>
                <a:tc>
                  <a:txBody>
                    <a:bodyPr/>
                    <a:lstStyle/>
                    <a:p>
                      <a:r>
                        <a:rPr lang="en-US" altLang="zh-CN" dirty="0"/>
                        <a:t>1066</a:t>
                      </a:r>
                      <a:endParaRPr lang="zh-CN" altLang="en-US" dirty="0"/>
                    </a:p>
                  </a:txBody>
                  <a:tcPr/>
                </a:tc>
                <a:tc>
                  <a:txBody>
                    <a:bodyPr/>
                    <a:lstStyle/>
                    <a:p>
                      <a:r>
                        <a:rPr lang="en-US" altLang="zh-CN" dirty="0"/>
                        <a:t>339</a:t>
                      </a:r>
                      <a:endParaRPr lang="zh-CN" altLang="en-US" dirty="0"/>
                    </a:p>
                  </a:txBody>
                  <a:tcPr/>
                </a:tc>
                <a:extLst>
                  <a:ext uri="{0D108BD9-81ED-4DB2-BD59-A6C34878D82A}">
                    <a16:rowId xmlns:a16="http://schemas.microsoft.com/office/drawing/2014/main" val="1458365508"/>
                  </a:ext>
                </a:extLst>
              </a:tr>
              <a:tr h="370840">
                <a:tc>
                  <a:txBody>
                    <a:bodyPr/>
                    <a:lstStyle/>
                    <a:p>
                      <a:r>
                        <a:rPr lang="en-US" altLang="zh-CN" dirty="0"/>
                        <a:t>L2 miss</a:t>
                      </a:r>
                      <a:endParaRPr lang="zh-CN" altLang="en-US" dirty="0"/>
                    </a:p>
                  </a:txBody>
                  <a:tcPr/>
                </a:tc>
                <a:tc>
                  <a:txBody>
                    <a:bodyPr/>
                    <a:lstStyle/>
                    <a:p>
                      <a:r>
                        <a:rPr lang="en-US" altLang="zh-CN" dirty="0"/>
                        <a:t>978</a:t>
                      </a:r>
                      <a:endParaRPr lang="zh-CN" altLang="en-US" dirty="0"/>
                    </a:p>
                  </a:txBody>
                  <a:tcPr/>
                </a:tc>
                <a:tc>
                  <a:txBody>
                    <a:bodyPr/>
                    <a:lstStyle/>
                    <a:p>
                      <a:r>
                        <a:rPr lang="en-US" altLang="zh-CN" dirty="0"/>
                        <a:t>978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784283181"/>
                  </a:ext>
                </a:extLst>
              </a:tr>
            </a:tbl>
          </a:graphicData>
        </a:graphic>
      </p:graphicFrame>
    </p:spTree>
    <p:extLst>
      <p:ext uri="{BB962C8B-B14F-4D97-AF65-F5344CB8AC3E}">
        <p14:creationId xmlns:p14="http://schemas.microsoft.com/office/powerpoint/2010/main" val="224499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0E618-A904-4F99-9AD7-FC1BB275BDBA}"/>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AE9BE76F-A9FB-4053-9E03-1BBED25C924E}"/>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上面的仿真结果中出现了三个问题：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相同大小的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文件，但是两个工具在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的访问总数不相等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两个工具中，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的缺失数和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的访问数都是不相等的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的缺失数比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大很多</a:t>
            </a:r>
          </a:p>
          <a:p>
            <a:endParaRPr lang="zh-CN" altLang="en-US" dirty="0"/>
          </a:p>
        </p:txBody>
      </p:sp>
    </p:spTree>
    <p:extLst>
      <p:ext uri="{BB962C8B-B14F-4D97-AF65-F5344CB8AC3E}">
        <p14:creationId xmlns:p14="http://schemas.microsoft.com/office/powerpoint/2010/main" val="190853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CCA13-9715-4C5B-AAC8-6EF7EDDDEDE1}"/>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B6767000-91B5-4D9F-A5FD-0F1AB827B682}"/>
              </a:ext>
            </a:extLst>
          </p:cNvPr>
          <p:cNvSpPr>
            <a:spLocks noGrp="1"/>
          </p:cNvSpPr>
          <p:nvPr>
            <p:ph idx="1"/>
          </p:nvPr>
        </p:nvSpPr>
        <p:spPr/>
        <p:txBody>
          <a:bodyPr>
            <a:normAutofit fontScale="92500" lnSpcReduction="20000"/>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缓存的访问次数与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的指令总数不相等</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lnSpc>
                <a:spcPct val="150000"/>
              </a:lnSpc>
            </a:pPr>
            <a:r>
              <a:rPr lang="en-US" altLang="zh-CN" u="sng"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u="sng" dirty="0">
                <a:latin typeface="Times New Roman" panose="02020603050405020304" pitchFamily="18" charset="0"/>
                <a:ea typeface="宋体" panose="02010600030101010101" pitchFamily="2" charset="-122"/>
                <a:cs typeface="Times New Roman" panose="02020603050405020304" pitchFamily="18" charset="0"/>
              </a:rPr>
              <a:t>文件的指令总数：</a:t>
            </a:r>
            <a:r>
              <a:rPr lang="en-US" altLang="zh-CN" u="sng" dirty="0">
                <a:latin typeface="Times New Roman" panose="02020603050405020304" pitchFamily="18" charset="0"/>
                <a:ea typeface="宋体" panose="02010600030101010101" pitchFamily="2" charset="-122"/>
                <a:cs typeface="Times New Roman" panose="02020603050405020304" pitchFamily="18" charset="0"/>
              </a:rPr>
              <a:t>		2350144</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缓存访问总数：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2351075</a:t>
            </a: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条目已满，所以部分缺失请求被阻塞，下一个时钟将继续发送这个请求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2351075 – 2351044 = 931 (MSHR unavailable)</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缓存访问总数：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2350197</a:t>
            </a: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部分访存请求所请求的字节不在同一个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会将这样的请求分成多个访问不同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的请求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2350197 – 2351044 = 53 (Multi-block reference)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161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923FA-1D0A-4ED5-8E55-1E516DE0F8BD}"/>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3221A29A-9A9B-4CDC-944B-384229312134}"/>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结果分析：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（上级缓存缺失数与下级缓存访问数不一致的原因）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写分配，向下传递一个读请求；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u="sng" dirty="0">
                <a:latin typeface="Times New Roman" panose="02020603050405020304" pitchFamily="18" charset="0"/>
                <a:ea typeface="宋体" panose="02010600030101010101" pitchFamily="2" charset="-122"/>
                <a:cs typeface="Times New Roman" panose="02020603050405020304" pitchFamily="18" charset="0"/>
              </a:rPr>
              <a:t>写回，设置了脏位的缓存行被驱逐就会向下传递一个写请求</a:t>
            </a:r>
          </a:p>
        </p:txBody>
      </p:sp>
      <p:graphicFrame>
        <p:nvGraphicFramePr>
          <p:cNvPr id="4" name="表格 3">
            <a:extLst>
              <a:ext uri="{FF2B5EF4-FFF2-40B4-BE49-F238E27FC236}">
                <a16:creationId xmlns:a16="http://schemas.microsoft.com/office/drawing/2014/main" id="{40C8EAF9-8015-42D2-9CFA-6B8D1B12A2EB}"/>
              </a:ext>
            </a:extLst>
          </p:cNvPr>
          <p:cNvGraphicFramePr>
            <a:graphicFrameLocks noGrp="1"/>
          </p:cNvGraphicFramePr>
          <p:nvPr>
            <p:extLst>
              <p:ext uri="{D42A27DB-BD31-4B8C-83A1-F6EECF244321}">
                <p14:modId xmlns:p14="http://schemas.microsoft.com/office/powerpoint/2010/main" val="2783658482"/>
              </p:ext>
            </p:extLst>
          </p:nvPr>
        </p:nvGraphicFramePr>
        <p:xfrm>
          <a:off x="2032000" y="4001294"/>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12129663"/>
                    </a:ext>
                  </a:extLst>
                </a:gridCol>
                <a:gridCol w="2032000">
                  <a:extLst>
                    <a:ext uri="{9D8B030D-6E8A-4147-A177-3AD203B41FA5}">
                      <a16:colId xmlns:a16="http://schemas.microsoft.com/office/drawing/2014/main" val="3794707096"/>
                    </a:ext>
                  </a:extLst>
                </a:gridCol>
                <a:gridCol w="2032000">
                  <a:extLst>
                    <a:ext uri="{9D8B030D-6E8A-4147-A177-3AD203B41FA5}">
                      <a16:colId xmlns:a16="http://schemas.microsoft.com/office/drawing/2014/main" val="971920189"/>
                    </a:ext>
                  </a:extLst>
                </a:gridCol>
                <a:gridCol w="2032000">
                  <a:extLst>
                    <a:ext uri="{9D8B030D-6E8A-4147-A177-3AD203B41FA5}">
                      <a16:colId xmlns:a16="http://schemas.microsoft.com/office/drawing/2014/main" val="1518461297"/>
                    </a:ext>
                  </a:extLst>
                </a:gridCol>
              </a:tblGrid>
              <a:tr h="370840">
                <a:tc>
                  <a:txBody>
                    <a:bodyPr/>
                    <a:lstStyle/>
                    <a:p>
                      <a:r>
                        <a:rPr lang="en-US" altLang="zh-CN" dirty="0">
                          <a:latin typeface="Times New Roman" panose="02020603050405020304" pitchFamily="18" charset="0"/>
                          <a:cs typeface="Times New Roman" panose="02020603050405020304" pitchFamily="18" charset="0"/>
                        </a:rPr>
                        <a:t>Dinero:</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t>total</a:t>
                      </a:r>
                      <a:endParaRPr lang="zh-CN" altLang="en-US" dirty="0"/>
                    </a:p>
                  </a:txBody>
                  <a:tcPr/>
                </a:tc>
                <a:tc>
                  <a:txBody>
                    <a:bodyPr/>
                    <a:lstStyle/>
                    <a:p>
                      <a:r>
                        <a:rPr lang="en-US" altLang="zh-CN" dirty="0"/>
                        <a:t>read</a:t>
                      </a:r>
                      <a:endParaRPr lang="zh-CN" altLang="en-US" dirty="0"/>
                    </a:p>
                  </a:txBody>
                  <a:tcPr/>
                </a:tc>
                <a:tc>
                  <a:txBody>
                    <a:bodyPr/>
                    <a:lstStyle/>
                    <a:p>
                      <a:r>
                        <a:rPr lang="en-US" altLang="zh-CN" dirty="0"/>
                        <a:t>write</a:t>
                      </a:r>
                      <a:endParaRPr lang="zh-CN" altLang="en-US" dirty="0"/>
                    </a:p>
                  </a:txBody>
                  <a:tcPr/>
                </a:tc>
                <a:extLst>
                  <a:ext uri="{0D108BD9-81ED-4DB2-BD59-A6C34878D82A}">
                    <a16:rowId xmlns:a16="http://schemas.microsoft.com/office/drawing/2014/main" val="4070191904"/>
                  </a:ext>
                </a:extLst>
              </a:tr>
              <a:tr h="370840">
                <a:tc>
                  <a:txBody>
                    <a:bodyPr/>
                    <a:lstStyle/>
                    <a:p>
                      <a:r>
                        <a:rPr lang="en-US" altLang="zh-CN" dirty="0"/>
                        <a:t>L1 access</a:t>
                      </a:r>
                      <a:endParaRPr lang="zh-CN" altLang="en-US" dirty="0"/>
                    </a:p>
                  </a:txBody>
                  <a:tcPr/>
                </a:tc>
                <a:tc>
                  <a:txBody>
                    <a:bodyPr/>
                    <a:lstStyle/>
                    <a:p>
                      <a:r>
                        <a:rPr lang="en-US" altLang="zh-CN" dirty="0"/>
                        <a:t>5669637</a:t>
                      </a:r>
                      <a:endParaRPr lang="zh-CN" altLang="en-US" dirty="0"/>
                    </a:p>
                  </a:txBody>
                  <a:tcPr/>
                </a:tc>
                <a:tc>
                  <a:txBody>
                    <a:bodyPr/>
                    <a:lstStyle/>
                    <a:p>
                      <a:r>
                        <a:rPr lang="en-US" altLang="zh-CN" dirty="0"/>
                        <a:t>5026694</a:t>
                      </a:r>
                      <a:endParaRPr lang="zh-CN" altLang="en-US" dirty="0"/>
                    </a:p>
                  </a:txBody>
                  <a:tcPr/>
                </a:tc>
                <a:tc>
                  <a:txBody>
                    <a:bodyPr/>
                    <a:lstStyle/>
                    <a:p>
                      <a:r>
                        <a:rPr lang="en-US" altLang="zh-CN" dirty="0"/>
                        <a:t>642943</a:t>
                      </a:r>
                      <a:endParaRPr lang="zh-CN" altLang="en-US" dirty="0"/>
                    </a:p>
                  </a:txBody>
                  <a:tcPr/>
                </a:tc>
                <a:extLst>
                  <a:ext uri="{0D108BD9-81ED-4DB2-BD59-A6C34878D82A}">
                    <a16:rowId xmlns:a16="http://schemas.microsoft.com/office/drawing/2014/main" val="2681487339"/>
                  </a:ext>
                </a:extLst>
              </a:tr>
              <a:tr h="370840">
                <a:tc>
                  <a:txBody>
                    <a:bodyPr/>
                    <a:lstStyle/>
                    <a:p>
                      <a:r>
                        <a:rPr lang="en-US" altLang="zh-CN" dirty="0"/>
                        <a:t>L1 miss</a:t>
                      </a:r>
                      <a:endParaRPr lang="zh-CN" altLang="en-US" dirty="0"/>
                    </a:p>
                  </a:txBody>
                  <a:tcPr/>
                </a:tc>
                <a:tc>
                  <a:txBody>
                    <a:bodyPr/>
                    <a:lstStyle/>
                    <a:p>
                      <a:r>
                        <a:rPr lang="en-US" altLang="zh-CN" dirty="0"/>
                        <a:t>1066</a:t>
                      </a:r>
                      <a:endParaRPr lang="zh-CN" altLang="en-US" dirty="0"/>
                    </a:p>
                  </a:txBody>
                  <a:tcPr/>
                </a:tc>
                <a:tc>
                  <a:txBody>
                    <a:bodyPr/>
                    <a:lstStyle/>
                    <a:p>
                      <a:r>
                        <a:rPr lang="en-US" altLang="zh-CN" dirty="0"/>
                        <a:t>768</a:t>
                      </a:r>
                      <a:endParaRPr lang="zh-CN" altLang="en-US" dirty="0"/>
                    </a:p>
                  </a:txBody>
                  <a:tcPr/>
                </a:tc>
                <a:tc>
                  <a:txBody>
                    <a:bodyPr/>
                    <a:lstStyle/>
                    <a:p>
                      <a:r>
                        <a:rPr lang="en-US" altLang="zh-CN" dirty="0"/>
                        <a:t>298</a:t>
                      </a:r>
                      <a:endParaRPr lang="zh-CN" altLang="en-US" dirty="0"/>
                    </a:p>
                  </a:txBody>
                  <a:tcPr/>
                </a:tc>
                <a:extLst>
                  <a:ext uri="{0D108BD9-81ED-4DB2-BD59-A6C34878D82A}">
                    <a16:rowId xmlns:a16="http://schemas.microsoft.com/office/drawing/2014/main" val="2717083214"/>
                  </a:ext>
                </a:extLst>
              </a:tr>
              <a:tr h="370840">
                <a:tc>
                  <a:txBody>
                    <a:bodyPr/>
                    <a:lstStyle/>
                    <a:p>
                      <a:r>
                        <a:rPr lang="en-US" altLang="zh-CN" dirty="0"/>
                        <a:t>L2 access</a:t>
                      </a:r>
                      <a:endParaRPr lang="zh-CN" altLang="en-US" dirty="0"/>
                    </a:p>
                  </a:txBody>
                  <a:tcPr/>
                </a:tc>
                <a:tc>
                  <a:txBody>
                    <a:bodyPr/>
                    <a:lstStyle/>
                    <a:p>
                      <a:r>
                        <a:rPr lang="en-US" altLang="zh-CN" dirty="0"/>
                        <a:t>1405</a:t>
                      </a:r>
                      <a:endParaRPr lang="zh-CN" altLang="en-US" dirty="0"/>
                    </a:p>
                  </a:txBody>
                  <a:tcPr/>
                </a:tc>
                <a:tc>
                  <a:txBody>
                    <a:bodyPr/>
                    <a:lstStyle/>
                    <a:p>
                      <a:r>
                        <a:rPr lang="en-US" altLang="zh-CN" dirty="0"/>
                        <a:t>1066</a:t>
                      </a:r>
                      <a:endParaRPr lang="zh-CN" altLang="en-US" dirty="0"/>
                    </a:p>
                  </a:txBody>
                  <a:tcPr/>
                </a:tc>
                <a:tc>
                  <a:txBody>
                    <a:bodyPr/>
                    <a:lstStyle/>
                    <a:p>
                      <a:r>
                        <a:rPr lang="en-US" altLang="zh-CN" dirty="0"/>
                        <a:t>339</a:t>
                      </a:r>
                      <a:endParaRPr lang="zh-CN" altLang="en-US" dirty="0"/>
                    </a:p>
                  </a:txBody>
                  <a:tcPr/>
                </a:tc>
                <a:extLst>
                  <a:ext uri="{0D108BD9-81ED-4DB2-BD59-A6C34878D82A}">
                    <a16:rowId xmlns:a16="http://schemas.microsoft.com/office/drawing/2014/main" val="1458365508"/>
                  </a:ext>
                </a:extLst>
              </a:tr>
              <a:tr h="370840">
                <a:tc>
                  <a:txBody>
                    <a:bodyPr/>
                    <a:lstStyle/>
                    <a:p>
                      <a:r>
                        <a:rPr lang="en-US" altLang="zh-CN" dirty="0"/>
                        <a:t>L2 miss</a:t>
                      </a:r>
                      <a:endParaRPr lang="zh-CN" altLang="en-US" dirty="0"/>
                    </a:p>
                  </a:txBody>
                  <a:tcPr/>
                </a:tc>
                <a:tc>
                  <a:txBody>
                    <a:bodyPr/>
                    <a:lstStyle/>
                    <a:p>
                      <a:r>
                        <a:rPr lang="en-US" altLang="zh-CN" dirty="0"/>
                        <a:t>978</a:t>
                      </a:r>
                      <a:endParaRPr lang="zh-CN" altLang="en-US" dirty="0"/>
                    </a:p>
                  </a:txBody>
                  <a:tcPr/>
                </a:tc>
                <a:tc>
                  <a:txBody>
                    <a:bodyPr/>
                    <a:lstStyle/>
                    <a:p>
                      <a:r>
                        <a:rPr lang="en-US" altLang="zh-CN" dirty="0"/>
                        <a:t>978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784283181"/>
                  </a:ext>
                </a:extLst>
              </a:tr>
            </a:tbl>
          </a:graphicData>
        </a:graphic>
      </p:graphicFrame>
    </p:spTree>
    <p:extLst>
      <p:ext uri="{BB962C8B-B14F-4D97-AF65-F5344CB8AC3E}">
        <p14:creationId xmlns:p14="http://schemas.microsoft.com/office/powerpoint/2010/main" val="106872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923FA-1D0A-4ED5-8E55-1E516DE0F8BD}"/>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3221A29A-9A9B-4CDC-944B-384229312134}"/>
              </a:ext>
            </a:extLst>
          </p:cNvPr>
          <p:cNvSpPr>
            <a:spLocks noGrp="1"/>
          </p:cNvSpPr>
          <p:nvPr>
            <p:ph idx="1"/>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结果分析：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（上级缓存缺失数与下级缓存访问数不一致的原因）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考虑了写分配，而写回则是直接写到内存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对缺失的请求进行合并，所以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的缺失数大于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的访问数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6">
            <a:extLst>
              <a:ext uri="{FF2B5EF4-FFF2-40B4-BE49-F238E27FC236}">
                <a16:creationId xmlns:a16="http://schemas.microsoft.com/office/drawing/2014/main" id="{D221DDBA-D77A-41A0-9C17-6EA862B3A9E5}"/>
              </a:ext>
            </a:extLst>
          </p:cNvPr>
          <p:cNvGraphicFramePr>
            <a:graphicFrameLocks noGrp="1"/>
          </p:cNvGraphicFramePr>
          <p:nvPr>
            <p:extLst>
              <p:ext uri="{D42A27DB-BD31-4B8C-83A1-F6EECF244321}">
                <p14:modId xmlns:p14="http://schemas.microsoft.com/office/powerpoint/2010/main" val="3468867385"/>
              </p:ext>
            </p:extLst>
          </p:nvPr>
        </p:nvGraphicFramePr>
        <p:xfrm>
          <a:off x="2032000" y="4001294"/>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12129663"/>
                    </a:ext>
                  </a:extLst>
                </a:gridCol>
                <a:gridCol w="2032000">
                  <a:extLst>
                    <a:ext uri="{9D8B030D-6E8A-4147-A177-3AD203B41FA5}">
                      <a16:colId xmlns:a16="http://schemas.microsoft.com/office/drawing/2014/main" val="3794707096"/>
                    </a:ext>
                  </a:extLst>
                </a:gridCol>
                <a:gridCol w="2032000">
                  <a:extLst>
                    <a:ext uri="{9D8B030D-6E8A-4147-A177-3AD203B41FA5}">
                      <a16:colId xmlns:a16="http://schemas.microsoft.com/office/drawing/2014/main" val="971920189"/>
                    </a:ext>
                  </a:extLst>
                </a:gridCol>
                <a:gridCol w="2032000">
                  <a:extLst>
                    <a:ext uri="{9D8B030D-6E8A-4147-A177-3AD203B41FA5}">
                      <a16:colId xmlns:a16="http://schemas.microsoft.com/office/drawing/2014/main" val="1518461297"/>
                    </a:ext>
                  </a:extLst>
                </a:gridCol>
              </a:tblGrid>
              <a:tr h="370840">
                <a:tc>
                  <a:txBody>
                    <a:bodyPr/>
                    <a:lstStyle/>
                    <a:p>
                      <a:r>
                        <a:rPr lang="en-US" altLang="zh-CN" dirty="0" err="1">
                          <a:solidFill>
                            <a:schemeClr val="bg1"/>
                          </a:solidFill>
                          <a:latin typeface="Times New Roman" panose="02020603050405020304" pitchFamily="18" charset="0"/>
                          <a:cs typeface="Times New Roman" panose="02020603050405020304" pitchFamily="18" charset="0"/>
                        </a:rPr>
                        <a:t>Ramulator</a:t>
                      </a:r>
                      <a:r>
                        <a:rPr lang="en-US" altLang="zh-CN" dirty="0">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altLang="zh-CN" dirty="0"/>
                        <a:t>total</a:t>
                      </a:r>
                      <a:endParaRPr lang="zh-CN" altLang="en-US" dirty="0"/>
                    </a:p>
                  </a:txBody>
                  <a:tcPr/>
                </a:tc>
                <a:tc>
                  <a:txBody>
                    <a:bodyPr/>
                    <a:lstStyle/>
                    <a:p>
                      <a:r>
                        <a:rPr lang="en-US" altLang="zh-CN" dirty="0"/>
                        <a:t>read</a:t>
                      </a:r>
                      <a:endParaRPr lang="zh-CN" altLang="en-US" dirty="0"/>
                    </a:p>
                  </a:txBody>
                  <a:tcPr/>
                </a:tc>
                <a:tc>
                  <a:txBody>
                    <a:bodyPr/>
                    <a:lstStyle/>
                    <a:p>
                      <a:r>
                        <a:rPr lang="en-US" altLang="zh-CN" dirty="0"/>
                        <a:t>write</a:t>
                      </a:r>
                      <a:endParaRPr lang="zh-CN" altLang="en-US" dirty="0"/>
                    </a:p>
                  </a:txBody>
                  <a:tcPr/>
                </a:tc>
                <a:extLst>
                  <a:ext uri="{0D108BD9-81ED-4DB2-BD59-A6C34878D82A}">
                    <a16:rowId xmlns:a16="http://schemas.microsoft.com/office/drawing/2014/main" val="4070191904"/>
                  </a:ext>
                </a:extLst>
              </a:tr>
              <a:tr h="370840">
                <a:tc>
                  <a:txBody>
                    <a:bodyPr/>
                    <a:lstStyle/>
                    <a:p>
                      <a:r>
                        <a:rPr lang="en-US" altLang="zh-CN" dirty="0"/>
                        <a:t>L1 access</a:t>
                      </a:r>
                      <a:endParaRPr lang="zh-CN" altLang="en-US" dirty="0"/>
                    </a:p>
                  </a:txBody>
                  <a:tcPr/>
                </a:tc>
                <a:tc>
                  <a:txBody>
                    <a:bodyPr/>
                    <a:lstStyle/>
                    <a:p>
                      <a:r>
                        <a:rPr lang="en-US" altLang="zh-CN" dirty="0"/>
                        <a:t>5670294</a:t>
                      </a:r>
                      <a:endParaRPr lang="zh-CN" altLang="en-US" dirty="0"/>
                    </a:p>
                  </a:txBody>
                  <a:tcPr/>
                </a:tc>
                <a:tc>
                  <a:txBody>
                    <a:bodyPr/>
                    <a:lstStyle/>
                    <a:p>
                      <a:r>
                        <a:rPr lang="en-US" altLang="zh-CN" dirty="0"/>
                        <a:t>5027029</a:t>
                      </a:r>
                      <a:endParaRPr lang="zh-CN" altLang="en-US" dirty="0"/>
                    </a:p>
                  </a:txBody>
                  <a:tcPr/>
                </a:tc>
                <a:tc>
                  <a:txBody>
                    <a:bodyPr/>
                    <a:lstStyle/>
                    <a:p>
                      <a:r>
                        <a:rPr lang="en-US" altLang="zh-CN" dirty="0"/>
                        <a:t>643265</a:t>
                      </a:r>
                      <a:endParaRPr lang="zh-CN" altLang="en-US" dirty="0"/>
                    </a:p>
                  </a:txBody>
                  <a:tcPr/>
                </a:tc>
                <a:extLst>
                  <a:ext uri="{0D108BD9-81ED-4DB2-BD59-A6C34878D82A}">
                    <a16:rowId xmlns:a16="http://schemas.microsoft.com/office/drawing/2014/main" val="2681487339"/>
                  </a:ext>
                </a:extLst>
              </a:tr>
              <a:tr h="370840">
                <a:tc>
                  <a:txBody>
                    <a:bodyPr/>
                    <a:lstStyle/>
                    <a:p>
                      <a:r>
                        <a:rPr lang="en-US" altLang="zh-CN" dirty="0"/>
                        <a:t>L1 miss</a:t>
                      </a:r>
                      <a:endParaRPr lang="zh-CN" altLang="en-US" dirty="0"/>
                    </a:p>
                  </a:txBody>
                  <a:tcPr/>
                </a:tc>
                <a:tc>
                  <a:txBody>
                    <a:bodyPr/>
                    <a:lstStyle/>
                    <a:p>
                      <a:r>
                        <a:rPr lang="en-US" altLang="zh-CN" dirty="0"/>
                        <a:t>8411</a:t>
                      </a:r>
                      <a:endParaRPr lang="zh-CN" altLang="en-US" dirty="0"/>
                    </a:p>
                  </a:txBody>
                  <a:tcPr/>
                </a:tc>
                <a:tc>
                  <a:txBody>
                    <a:bodyPr/>
                    <a:lstStyle/>
                    <a:p>
                      <a:r>
                        <a:rPr lang="en-US" altLang="zh-CN" dirty="0"/>
                        <a:t>6945</a:t>
                      </a:r>
                      <a:endParaRPr lang="zh-CN" altLang="en-US" dirty="0"/>
                    </a:p>
                  </a:txBody>
                  <a:tcPr/>
                </a:tc>
                <a:tc>
                  <a:txBody>
                    <a:bodyPr/>
                    <a:lstStyle/>
                    <a:p>
                      <a:r>
                        <a:rPr lang="en-US" altLang="zh-CN" dirty="0"/>
                        <a:t>1466</a:t>
                      </a:r>
                      <a:endParaRPr lang="zh-CN" altLang="en-US" dirty="0"/>
                    </a:p>
                  </a:txBody>
                  <a:tcPr/>
                </a:tc>
                <a:extLst>
                  <a:ext uri="{0D108BD9-81ED-4DB2-BD59-A6C34878D82A}">
                    <a16:rowId xmlns:a16="http://schemas.microsoft.com/office/drawing/2014/main" val="2717083214"/>
                  </a:ext>
                </a:extLst>
              </a:tr>
              <a:tr h="370840">
                <a:tc>
                  <a:txBody>
                    <a:bodyPr/>
                    <a:lstStyle/>
                    <a:p>
                      <a:r>
                        <a:rPr lang="en-US" altLang="zh-CN" dirty="0"/>
                        <a:t>L2 access</a:t>
                      </a:r>
                      <a:endParaRPr lang="zh-CN" altLang="en-US" dirty="0"/>
                    </a:p>
                  </a:txBody>
                  <a:tcPr/>
                </a:tc>
                <a:tc>
                  <a:txBody>
                    <a:bodyPr/>
                    <a:lstStyle/>
                    <a:p>
                      <a:r>
                        <a:rPr lang="en-US" altLang="zh-CN" dirty="0"/>
                        <a:t>1065</a:t>
                      </a:r>
                      <a:endParaRPr lang="zh-CN" altLang="en-US" dirty="0"/>
                    </a:p>
                  </a:txBody>
                  <a:tcPr/>
                </a:tc>
                <a:tc>
                  <a:txBody>
                    <a:bodyPr/>
                    <a:lstStyle/>
                    <a:p>
                      <a:r>
                        <a:rPr lang="en-US" altLang="zh-CN" dirty="0"/>
                        <a:t>1065</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458365508"/>
                  </a:ext>
                </a:extLst>
              </a:tr>
              <a:tr h="370840">
                <a:tc>
                  <a:txBody>
                    <a:bodyPr/>
                    <a:lstStyle/>
                    <a:p>
                      <a:r>
                        <a:rPr lang="en-US" altLang="zh-CN" dirty="0"/>
                        <a:t>L2 miss</a:t>
                      </a:r>
                      <a:endParaRPr lang="zh-CN" altLang="en-US" dirty="0"/>
                    </a:p>
                  </a:txBody>
                  <a:tcPr/>
                </a:tc>
                <a:tc>
                  <a:txBody>
                    <a:bodyPr/>
                    <a:lstStyle/>
                    <a:p>
                      <a:r>
                        <a:rPr lang="en-US" altLang="zh-CN" dirty="0"/>
                        <a:t>978</a:t>
                      </a:r>
                      <a:endParaRPr lang="zh-CN" altLang="en-US" dirty="0"/>
                    </a:p>
                  </a:txBody>
                  <a:tcPr/>
                </a:tc>
                <a:tc>
                  <a:txBody>
                    <a:bodyPr/>
                    <a:lstStyle/>
                    <a:p>
                      <a:r>
                        <a:rPr lang="en-US" altLang="zh-CN" dirty="0"/>
                        <a:t>978</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784283181"/>
                  </a:ext>
                </a:extLst>
              </a:tr>
            </a:tbl>
          </a:graphicData>
        </a:graphic>
      </p:graphicFrame>
    </p:spTree>
    <p:extLst>
      <p:ext uri="{BB962C8B-B14F-4D97-AF65-F5344CB8AC3E}">
        <p14:creationId xmlns:p14="http://schemas.microsoft.com/office/powerpoint/2010/main" val="178028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B99EF-4BFD-4044-92E0-28549C3FFA9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F7DF55E1-BD1D-4BB5-BFEA-353810DF67A5}"/>
              </a:ext>
            </a:extLst>
          </p:cNvPr>
          <p:cNvSpPr>
            <a:spLocks noGrp="1"/>
          </p:cNvSpPr>
          <p:nvPr>
            <p:ph idx="1"/>
          </p:nvPr>
        </p:nvSpPr>
        <p:spPr/>
        <p:txBody>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的缓存缺失数比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的缓存缺失数大很多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猜测两个工具仿真结果相差很大的原因：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时钟模拟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底层逻辑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但是两个工具在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缓存的仿真结果却很相近：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903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17B6B-2D0F-4CE5-9CCD-0E3A6076F505}"/>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graphicFrame>
        <p:nvGraphicFramePr>
          <p:cNvPr id="6" name="内容占位符 5">
            <a:extLst>
              <a:ext uri="{FF2B5EF4-FFF2-40B4-BE49-F238E27FC236}">
                <a16:creationId xmlns:a16="http://schemas.microsoft.com/office/drawing/2014/main" id="{1ABFBDEB-05AE-4B27-8E10-936622AE1F7A}"/>
              </a:ext>
            </a:extLst>
          </p:cNvPr>
          <p:cNvGraphicFramePr>
            <a:graphicFrameLocks noGrp="1"/>
          </p:cNvGraphicFramePr>
          <p:nvPr>
            <p:ph idx="1"/>
            <p:extLst>
              <p:ext uri="{D42A27DB-BD31-4B8C-83A1-F6EECF244321}">
                <p14:modId xmlns:p14="http://schemas.microsoft.com/office/powerpoint/2010/main" val="5456610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222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A290C-8069-460F-A8D0-DC46D6914DF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Overview</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F71D2BF-12C7-492F-AD47-F31F8F43DB95}"/>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微架构性能量化分析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Framework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Execution time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steady ILP + </a:t>
            </a:r>
          </a:p>
          <a:p>
            <a:pPr marL="45720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u="sng" dirty="0">
                <a:latin typeface="Times New Roman" panose="02020603050405020304" pitchFamily="18" charset="0"/>
                <a:ea typeface="宋体" panose="02010600030101010101" pitchFamily="2" charset="-122"/>
                <a:cs typeface="Times New Roman" panose="02020603050405020304" pitchFamily="18" charset="0"/>
              </a:rPr>
              <a:t>cache miss rate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cache penalty + </a:t>
            </a:r>
          </a:p>
          <a:p>
            <a:pPr marL="45720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misprediction rate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misbranch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penalty</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trace-driven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的缓存仿真器来统计测试程序的缓存缺失率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0944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D1893-1114-446A-8077-2738741AA5F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39FA5F2E-038D-4DA2-9A0C-475EEB49F57C}"/>
              </a:ext>
            </a:extLst>
          </p:cNvPr>
          <p:cNvSpPr>
            <a:spLocks noGrp="1"/>
          </p:cNvSpPr>
          <p:nvPr>
            <p:ph idx="1"/>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workflow:</a:t>
            </a:r>
          </a:p>
          <a:p>
            <a:endParaRPr lang="zh-CN" altLang="en-US" dirty="0"/>
          </a:p>
        </p:txBody>
      </p:sp>
      <p:pic>
        <p:nvPicPr>
          <p:cNvPr id="7" name="图片 6">
            <a:extLst>
              <a:ext uri="{FF2B5EF4-FFF2-40B4-BE49-F238E27FC236}">
                <a16:creationId xmlns:a16="http://schemas.microsoft.com/office/drawing/2014/main" id="{708BB407-1DB3-4FF4-95D5-43C1B779C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681" y="1454068"/>
            <a:ext cx="5164349" cy="5403932"/>
          </a:xfrm>
          <a:prstGeom prst="rect">
            <a:avLst/>
          </a:prstGeom>
        </p:spPr>
      </p:pic>
    </p:spTree>
    <p:extLst>
      <p:ext uri="{BB962C8B-B14F-4D97-AF65-F5344CB8AC3E}">
        <p14:creationId xmlns:p14="http://schemas.microsoft.com/office/powerpoint/2010/main" val="348328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63B83-C861-43F9-BF38-B4C0652F51F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5A7230FF-A456-4FAC-91B6-383D19AA37AE}"/>
              </a:ext>
            </a:extLst>
          </p:cNvPr>
          <p:cNvSpPr>
            <a:spLocks noGrp="1"/>
          </p:cNvSpPr>
          <p:nvPr>
            <p:ph idx="1"/>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中缓存处理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request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的逻辑</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5BF1EAE0-51AB-47FA-87C6-6E0CA6F98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025" y="2159000"/>
            <a:ext cx="8743950" cy="4333875"/>
          </a:xfrm>
          <a:prstGeom prst="rect">
            <a:avLst/>
          </a:prstGeom>
        </p:spPr>
      </p:pic>
    </p:spTree>
    <p:extLst>
      <p:ext uri="{BB962C8B-B14F-4D97-AF65-F5344CB8AC3E}">
        <p14:creationId xmlns:p14="http://schemas.microsoft.com/office/powerpoint/2010/main" val="292034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ECC1D-FD3D-460F-BCF9-27ED12C92B7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4" name="内容占位符 3">
            <a:extLst>
              <a:ext uri="{FF2B5EF4-FFF2-40B4-BE49-F238E27FC236}">
                <a16:creationId xmlns:a16="http://schemas.microsoft.com/office/drawing/2014/main" id="{6DD5962E-6C8C-4C75-9676-601511E4F8AB}"/>
              </a:ext>
            </a:extLst>
          </p:cNvPr>
          <p:cNvSpPr>
            <a:spLocks noGrp="1"/>
          </p:cNvSpPr>
          <p:nvPr>
            <p:ph idx="1"/>
          </p:nvPr>
        </p:nvSpPr>
        <p:spPr/>
        <p:txBody>
          <a:bodyPr/>
          <a:lstStyle/>
          <a:p>
            <a:r>
              <a:rPr lang="en-US" altLang="zh-CN" dirty="0" err="1">
                <a:latin typeface="Times New Roman" panose="02020603050405020304" pitchFamily="18" charset="0"/>
                <a:cs typeface="Times New Roman" panose="02020603050405020304" pitchFamily="18" charset="0"/>
              </a:rPr>
              <a:t>allocate_line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6" name="内容占位符 8">
            <a:extLst>
              <a:ext uri="{FF2B5EF4-FFF2-40B4-BE49-F238E27FC236}">
                <a16:creationId xmlns:a16="http://schemas.microsoft.com/office/drawing/2014/main" id="{B755F2AB-0816-4FCE-87E8-C9731A26B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765" y="1600478"/>
            <a:ext cx="6908469" cy="4801631"/>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9C62E734-258B-4BE1-AE69-1FFA26E8FEBB}"/>
                  </a:ext>
                </a:extLst>
              </p14:cNvPr>
              <p14:cNvContentPartPr/>
              <p14:nvPr/>
            </p14:nvContentPartPr>
            <p14:xfrm>
              <a:off x="8215200" y="4536360"/>
              <a:ext cx="1339920" cy="652320"/>
            </p14:xfrm>
          </p:contentPart>
        </mc:Choice>
        <mc:Fallback xmlns="">
          <p:pic>
            <p:nvPicPr>
              <p:cNvPr id="3" name="墨迹 2">
                <a:extLst>
                  <a:ext uri="{FF2B5EF4-FFF2-40B4-BE49-F238E27FC236}">
                    <a16:creationId xmlns:a16="http://schemas.microsoft.com/office/drawing/2014/main" id="{9C62E734-258B-4BE1-AE69-1FFA26E8FEBB}"/>
                  </a:ext>
                </a:extLst>
              </p:cNvPr>
              <p:cNvPicPr/>
              <p:nvPr/>
            </p:nvPicPr>
            <p:blipFill>
              <a:blip r:embed="rId5"/>
              <a:stretch>
                <a:fillRect/>
              </a:stretch>
            </p:blipFill>
            <p:spPr>
              <a:xfrm>
                <a:off x="8205840" y="4527000"/>
                <a:ext cx="1358640" cy="671040"/>
              </a:xfrm>
              <a:prstGeom prst="rect">
                <a:avLst/>
              </a:prstGeom>
            </p:spPr>
          </p:pic>
        </mc:Fallback>
      </mc:AlternateContent>
    </p:spTree>
    <p:extLst>
      <p:ext uri="{BB962C8B-B14F-4D97-AF65-F5344CB8AC3E}">
        <p14:creationId xmlns:p14="http://schemas.microsoft.com/office/powerpoint/2010/main" val="183914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8BA5-37B8-49DA-B16E-356018343EA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1532CEAC-FC5F-4753-81EB-D124C7167D87}"/>
              </a:ext>
            </a:extLst>
          </p:cNvPr>
          <p:cNvSpPr>
            <a:spLocks noGrp="1"/>
          </p:cNvSpPr>
          <p:nvPr>
            <p:ph idx="1"/>
          </p:nvPr>
        </p:nvSpPr>
        <p:spPr>
          <a:xfrm>
            <a:off x="838200" y="1825625"/>
            <a:ext cx="10515600" cy="4858954"/>
          </a:xfrm>
        </p:spPr>
        <p:txBody>
          <a:bodyPr>
            <a:normAutofit fontScale="92500" lnSpcReduction="10000"/>
          </a:bodyPr>
          <a:lstStyle/>
          <a:p>
            <a:r>
              <a:rPr lang="zh-CN" altLang="en-US" dirty="0">
                <a:latin typeface="宋体" panose="02010600030101010101" pitchFamily="2" charset="-122"/>
                <a:ea typeface="宋体" panose="02010600030101010101" pitchFamily="2" charset="-122"/>
              </a:rPr>
              <a:t>对新分配的缓存行设置了有效位</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相当于将缓存分配的延迟置为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total miss : 9011 -&gt; 1805</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 hit: 6861 -&gt; 0</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 unavailable: 931 -&gt; 586</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 unavailable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代表被阻塞重发的请求数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如果不考虑阻塞的请求，那么</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的缺失数为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1219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的仿真结果近似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 access = L1 misses – MSHR hit – MSHR unavailable</a:t>
            </a:r>
          </a:p>
          <a:p>
            <a:pPr lvl="1">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407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7E795-1C1E-4B38-9840-B54F75720227}"/>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Dinero</a:t>
            </a:r>
            <a:endParaRPr lang="zh-CN" altLang="en-US" dirty="0"/>
          </a:p>
        </p:txBody>
      </p:sp>
      <p:sp>
        <p:nvSpPr>
          <p:cNvPr id="3" name="内容占位符 2">
            <a:extLst>
              <a:ext uri="{FF2B5EF4-FFF2-40B4-BE49-F238E27FC236}">
                <a16:creationId xmlns:a16="http://schemas.microsoft.com/office/drawing/2014/main" id="{FE33687E-6C41-4971-B050-0A5D0C4F08B8}"/>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两个工具仿真结果的差异：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中考虑了时钟模拟，而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则没有考虑时钟模拟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缓存的仿真来看，两个工具的底层逻辑是相近的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后续的工作决定采用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中考虑了时钟模拟，仿真结果更加贴合现实场景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中有对内存的模拟，这部分内容可能会在以后的研究中用到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9327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95266-2175-4135-A6F9-D76FCAB0789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Gem5</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FF9C67F-BEBB-4E5A-8095-086A8B8744ED}"/>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来验证</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仿真结果的可靠性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a:latin typeface="Times New Roman" panose="02020603050405020304" pitchFamily="18" charset="0"/>
                <a:ea typeface="宋体" panose="02010600030101010101" pitchFamily="2" charset="-122"/>
                <a:cs typeface="Times New Roman" panose="02020603050405020304" pitchFamily="18" charset="0"/>
              </a:rPr>
              <a:t>虚拟机上</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gcc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编译得到的二进制文件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 cache (16kB), D cache (64kB), L2 cache (256 kB)</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结构如下：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A1542B13-C1D5-482E-B324-C1C4692855ED}"/>
              </a:ext>
            </a:extLst>
          </p:cNvPr>
          <p:cNvPicPr>
            <a:picLocks noChangeAspect="1"/>
          </p:cNvPicPr>
          <p:nvPr/>
        </p:nvPicPr>
        <p:blipFill>
          <a:blip r:embed="rId3"/>
          <a:stretch>
            <a:fillRect/>
          </a:stretch>
        </p:blipFill>
        <p:spPr>
          <a:xfrm>
            <a:off x="8677001" y="2334570"/>
            <a:ext cx="2415542" cy="3333448"/>
          </a:xfrm>
          <a:prstGeom prst="rect">
            <a:avLst/>
          </a:prstGeom>
        </p:spPr>
      </p:pic>
    </p:spTree>
    <p:extLst>
      <p:ext uri="{BB962C8B-B14F-4D97-AF65-F5344CB8AC3E}">
        <p14:creationId xmlns:p14="http://schemas.microsoft.com/office/powerpoint/2010/main" val="306674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1705-07AD-42F9-B511-47CB71A5127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Gem5</a:t>
            </a:r>
            <a:endParaRPr lang="zh-CN" altLang="en-US" dirty="0"/>
          </a:p>
        </p:txBody>
      </p:sp>
      <p:sp>
        <p:nvSpPr>
          <p:cNvPr id="3" name="内容占位符 2">
            <a:extLst>
              <a:ext uri="{FF2B5EF4-FFF2-40B4-BE49-F238E27FC236}">
                <a16:creationId xmlns:a16="http://schemas.microsoft.com/office/drawing/2014/main" id="{79597E13-261E-411B-8AD5-57FD721CBF12}"/>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beebs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aha-compress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仿真的统计结果如下，使用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TimingSimpleCPU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model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aphicFrame>
        <p:nvGraphicFramePr>
          <p:cNvPr id="4" name="表格 4">
            <a:extLst>
              <a:ext uri="{FF2B5EF4-FFF2-40B4-BE49-F238E27FC236}">
                <a16:creationId xmlns:a16="http://schemas.microsoft.com/office/drawing/2014/main" id="{4769285C-4931-4112-A6EB-F40C5F5D3EEC}"/>
              </a:ext>
            </a:extLst>
          </p:cNvPr>
          <p:cNvGraphicFramePr>
            <a:graphicFrameLocks noGrp="1"/>
          </p:cNvGraphicFramePr>
          <p:nvPr>
            <p:extLst>
              <p:ext uri="{D42A27DB-BD31-4B8C-83A1-F6EECF244321}">
                <p14:modId xmlns:p14="http://schemas.microsoft.com/office/powerpoint/2010/main" val="2833927071"/>
              </p:ext>
            </p:extLst>
          </p:nvPr>
        </p:nvGraphicFramePr>
        <p:xfrm>
          <a:off x="2032000" y="342900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1648877"/>
                    </a:ext>
                  </a:extLst>
                </a:gridCol>
                <a:gridCol w="4064000">
                  <a:extLst>
                    <a:ext uri="{9D8B030D-6E8A-4147-A177-3AD203B41FA5}">
                      <a16:colId xmlns:a16="http://schemas.microsoft.com/office/drawing/2014/main" val="1131107489"/>
                    </a:ext>
                  </a:extLst>
                </a:gridCol>
              </a:tblGrid>
              <a:tr h="370840">
                <a:tc>
                  <a:txBody>
                    <a:bodyPr/>
                    <a:lstStyle/>
                    <a:p>
                      <a:r>
                        <a:rPr lang="en-US" altLang="zh-CN" dirty="0">
                          <a:latin typeface="Times New Roman" panose="02020603050405020304" pitchFamily="18" charset="0"/>
                          <a:cs typeface="Times New Roman" panose="02020603050405020304" pitchFamily="18" charset="0"/>
                        </a:rPr>
                        <a:t>Total Instruction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110946319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7174702"/>
                  </a:ext>
                </a:extLst>
              </a:tr>
              <a:tr h="370840">
                <a:tc>
                  <a:txBody>
                    <a:bodyPr/>
                    <a:lstStyle/>
                    <a:p>
                      <a:r>
                        <a:rPr lang="en-US" altLang="zh-CN" dirty="0">
                          <a:latin typeface="Times New Roman" panose="02020603050405020304" pitchFamily="18" charset="0"/>
                          <a:cs typeface="Times New Roman" panose="02020603050405020304" pitchFamily="18" charset="0"/>
                        </a:rPr>
                        <a:t>L1 D 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82681688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8456048"/>
                  </a:ext>
                </a:extLst>
              </a:tr>
              <a:tr h="370840">
                <a:tc>
                  <a:txBody>
                    <a:bodyPr/>
                    <a:lstStyle/>
                    <a:p>
                      <a:r>
                        <a:rPr lang="en-US" altLang="zh-CN" dirty="0">
                          <a:latin typeface="Times New Roman" panose="02020603050405020304" pitchFamily="18" charset="0"/>
                          <a:cs typeface="Times New Roman" panose="02020603050405020304" pitchFamily="18" charset="0"/>
                        </a:rPr>
                        <a:t>L1 D 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1688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934198"/>
                  </a:ext>
                </a:extLst>
              </a:tr>
              <a:tr h="370840">
                <a:tc>
                  <a:txBody>
                    <a:bodyPr/>
                    <a:lstStyle/>
                    <a:p>
                      <a:r>
                        <a:rPr lang="en-US" altLang="zh-CN" dirty="0">
                          <a:latin typeface="Times New Roman" panose="02020603050405020304" pitchFamily="18" charset="0"/>
                          <a:cs typeface="Times New Roman" panose="02020603050405020304" pitchFamily="18" charset="0"/>
                        </a:rPr>
                        <a:t>L1 I 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140666503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668440"/>
                  </a:ext>
                </a:extLst>
              </a:tr>
              <a:tr h="370840">
                <a:tc>
                  <a:txBody>
                    <a:bodyPr/>
                    <a:lstStyle/>
                    <a:p>
                      <a:r>
                        <a:rPr lang="en-US" altLang="zh-CN" dirty="0">
                          <a:latin typeface="Times New Roman" panose="02020603050405020304" pitchFamily="18" charset="0"/>
                          <a:cs typeface="Times New Roman" panose="02020603050405020304" pitchFamily="18" charset="0"/>
                        </a:rPr>
                        <a:t>L1 I 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912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1388904"/>
                  </a:ext>
                </a:extLst>
              </a:tr>
              <a:tr h="370840">
                <a:tc>
                  <a:txBody>
                    <a:bodyPr/>
                    <a:lstStyle/>
                    <a:p>
                      <a:r>
                        <a:rPr lang="en-US" altLang="zh-CN" dirty="0">
                          <a:latin typeface="Times New Roman" panose="02020603050405020304" pitchFamily="18" charset="0"/>
                          <a:cs typeface="Times New Roman" panose="02020603050405020304" pitchFamily="18" charset="0"/>
                        </a:rPr>
                        <a:t>L2 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2600 (I: 912, D: 1688)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6575889"/>
                  </a:ext>
                </a:extLst>
              </a:tr>
              <a:tr h="370840">
                <a:tc>
                  <a:txBody>
                    <a:bodyPr/>
                    <a:lstStyle/>
                    <a:p>
                      <a:r>
                        <a:rPr lang="en-US" altLang="zh-CN" dirty="0">
                          <a:latin typeface="Times New Roman" panose="02020603050405020304" pitchFamily="18" charset="0"/>
                          <a:cs typeface="Times New Roman" panose="02020603050405020304" pitchFamily="18" charset="0"/>
                        </a:rPr>
                        <a:t>L2 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2385 (I: 802, D: 1583)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7619485"/>
                  </a:ext>
                </a:extLst>
              </a:tr>
            </a:tbl>
          </a:graphicData>
        </a:graphic>
      </p:graphicFrame>
    </p:spTree>
    <p:extLst>
      <p:ext uri="{BB962C8B-B14F-4D97-AF65-F5344CB8AC3E}">
        <p14:creationId xmlns:p14="http://schemas.microsoft.com/office/powerpoint/2010/main" val="3740385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8BD1F-EB37-419E-B6CC-EED0ACAAC5E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2E747E4-7353-42A3-974F-720E908A25CA}"/>
              </a:ext>
            </a:extLst>
          </p:cNvPr>
          <p:cNvSpPr>
            <a:spLocks noGrp="1"/>
          </p:cNvSpPr>
          <p:nvPr>
            <p:ph idx="1"/>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自带的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sample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工具抓取的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可以分为两种：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Instruction 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&lt;instruction address&gt;, &lt;op code&gt;</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只有指令地址，和对应的操作码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没有数据的地址，无法直接使用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Memory Trace: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instr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address&gt;,&lt;r/w&gt;,&lt;data size&gt;,&lt;data address&gt;</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有访存指令的地址，访存请求的类型，请求的数据大小，以及数据地址</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但是只有访存指令，没有其他的非访存指令</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p>
        </p:txBody>
      </p:sp>
    </p:spTree>
    <p:extLst>
      <p:ext uri="{BB962C8B-B14F-4D97-AF65-F5344CB8AC3E}">
        <p14:creationId xmlns:p14="http://schemas.microsoft.com/office/powerpoint/2010/main" val="219774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21D88-818B-4ADD-8089-03EE9FB18DD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E29EA6D-2C61-4D86-B79A-CB0A38BCD0E9}"/>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beebs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aha-compress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作为测试</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抓取的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Instruction 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110974236</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仿真的指令总数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110946319</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抓取的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Memory 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82686940</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D</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访问总数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82681688</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因此可以认为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抓取到的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是可靠的</a:t>
            </a:r>
          </a:p>
        </p:txBody>
      </p:sp>
    </p:spTree>
    <p:extLst>
      <p:ext uri="{BB962C8B-B14F-4D97-AF65-F5344CB8AC3E}">
        <p14:creationId xmlns:p14="http://schemas.microsoft.com/office/powerpoint/2010/main" val="154314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5D2FF-9FFC-430D-8E82-6CC28DD1C6F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C6B6B39-90F1-4775-A4BA-6F07CB393C23}"/>
              </a:ext>
            </a:extLst>
          </p:cNvPr>
          <p:cNvSpPr>
            <a:spLocks noGrp="1"/>
          </p:cNvSpPr>
          <p:nvPr>
            <p:ph idx="1"/>
          </p:nvPr>
        </p:nvSpPr>
        <p:spPr/>
        <p:txBody>
          <a:bodyPr>
            <a:normAutofit fontScale="85000" lnSpcReduction="20000"/>
          </a:bodyPr>
          <a:lstStyle/>
          <a:p>
            <a:pPr>
              <a:lnSpc>
                <a:spcPct val="16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都是统一的，为了与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进行比较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Memory 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作为输入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6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371600" lvl="3" indent="0">
              <a:lnSpc>
                <a:spcPct val="11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371600" lvl="3" indent="0">
              <a:lnSpc>
                <a:spcPct val="11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371600" lvl="3" indent="0">
              <a:lnSpc>
                <a:spcPct val="11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371600" lvl="3" indent="0">
              <a:lnSpc>
                <a:spcPct val="11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3">
              <a:lnSpc>
                <a:spcPct val="11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这里每条访存指令前没有添加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a:t>
            </a: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 hit: 8037</a:t>
            </a: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 unavailable: 28329(</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阻塞并重试的请求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5">
            <a:extLst>
              <a:ext uri="{FF2B5EF4-FFF2-40B4-BE49-F238E27FC236}">
                <a16:creationId xmlns:a16="http://schemas.microsoft.com/office/drawing/2014/main" id="{973B0B10-76EB-4D6D-A128-8AF650CF2614}"/>
              </a:ext>
            </a:extLst>
          </p:cNvPr>
          <p:cNvGraphicFramePr>
            <a:graphicFrameLocks noGrp="1"/>
          </p:cNvGraphicFramePr>
          <p:nvPr>
            <p:extLst>
              <p:ext uri="{D42A27DB-BD31-4B8C-83A1-F6EECF244321}">
                <p14:modId xmlns:p14="http://schemas.microsoft.com/office/powerpoint/2010/main" val="2608027762"/>
              </p:ext>
            </p:extLst>
          </p:nvPr>
        </p:nvGraphicFramePr>
        <p:xfrm>
          <a:off x="2032000" y="308619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52718464"/>
                    </a:ext>
                  </a:extLst>
                </a:gridCol>
                <a:gridCol w="4064000">
                  <a:extLst>
                    <a:ext uri="{9D8B030D-6E8A-4147-A177-3AD203B41FA5}">
                      <a16:colId xmlns:a16="http://schemas.microsoft.com/office/drawing/2014/main" val="3429103213"/>
                    </a:ext>
                  </a:extLst>
                </a:gridCol>
              </a:tblGrid>
              <a:tr h="370840">
                <a:tc>
                  <a:txBody>
                    <a:bodyPr/>
                    <a:lstStyle/>
                    <a:p>
                      <a:r>
                        <a:rPr lang="en-US" altLang="zh-CN" dirty="0">
                          <a:latin typeface="Times New Roman" panose="02020603050405020304" pitchFamily="18" charset="0"/>
                          <a:cs typeface="Times New Roman" panose="02020603050405020304" pitchFamily="18" charset="0"/>
                        </a:rPr>
                        <a:t>L1 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82715269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6441547"/>
                  </a:ext>
                </a:extLst>
              </a:tr>
              <a:tr h="370840">
                <a:tc>
                  <a:txBody>
                    <a:bodyPr/>
                    <a:lstStyle/>
                    <a:p>
                      <a:r>
                        <a:rPr lang="en-US" altLang="zh-CN" dirty="0">
                          <a:latin typeface="Times New Roman" panose="02020603050405020304" pitchFamily="18" charset="0"/>
                          <a:cs typeface="Times New Roman" panose="02020603050405020304" pitchFamily="18" charset="0"/>
                        </a:rPr>
                        <a:t>L1 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39363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324474"/>
                  </a:ext>
                </a:extLst>
              </a:tr>
              <a:tr h="370840">
                <a:tc>
                  <a:txBody>
                    <a:bodyPr/>
                    <a:lstStyle/>
                    <a:p>
                      <a:r>
                        <a:rPr lang="en-US" altLang="zh-CN" dirty="0">
                          <a:latin typeface="Times New Roman" panose="02020603050405020304" pitchFamily="18" charset="0"/>
                          <a:cs typeface="Times New Roman" panose="02020603050405020304" pitchFamily="18" charset="0"/>
                        </a:rPr>
                        <a:t>L2 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2997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978147"/>
                  </a:ext>
                </a:extLst>
              </a:tr>
              <a:tr h="370840">
                <a:tc>
                  <a:txBody>
                    <a:bodyPr/>
                    <a:lstStyle/>
                    <a:p>
                      <a:r>
                        <a:rPr lang="en-US" altLang="zh-CN" dirty="0">
                          <a:latin typeface="Times New Roman" panose="02020603050405020304" pitchFamily="18" charset="0"/>
                          <a:cs typeface="Times New Roman" panose="02020603050405020304" pitchFamily="18" charset="0"/>
                        </a:rPr>
                        <a:t>L2 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2813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877650"/>
                  </a:ext>
                </a:extLst>
              </a:tr>
            </a:tbl>
          </a:graphicData>
        </a:graphic>
      </p:graphicFrame>
    </p:spTree>
    <p:extLst>
      <p:ext uri="{BB962C8B-B14F-4D97-AF65-F5344CB8AC3E}">
        <p14:creationId xmlns:p14="http://schemas.microsoft.com/office/powerpoint/2010/main" val="91784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F03D3-9BBF-4E4E-8DAE-752D4E10BBF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57BA36E-A1DD-4F7C-AC80-63B3934DBCCB}"/>
              </a:ext>
            </a:extLst>
          </p:cNvPr>
          <p:cNvSpPr>
            <a:spLocks noGrp="1"/>
          </p:cNvSpPr>
          <p:nvPr>
            <p:ph idx="1"/>
          </p:nvPr>
        </p:nvSpPr>
        <p:spPr/>
        <p:txBody>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CMU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Safari</a:t>
            </a:r>
            <a:r>
              <a:rPr lang="zh-CN" altLang="en-US" dirty="0">
                <a:latin typeface="Times New Roman" panose="02020603050405020304" pitchFamily="18" charset="0"/>
                <a:ea typeface="宋体" panose="02010600030101010101" pitchFamily="2" charset="-122"/>
                <a:cs typeface="Times New Roman" panose="02020603050405020304" pitchFamily="18" charset="0"/>
              </a:rPr>
              <a:t>项目组于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年开发的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trace-driven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内存仿真器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相关文献：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b="0" i="0" dirty="0">
                <a:solidFill>
                  <a:srgbClr val="222222"/>
                </a:solidFill>
                <a:effectLst/>
                <a:latin typeface="Times New Roman" panose="02020603050405020304" pitchFamily="18" charset="0"/>
                <a:cs typeface="Times New Roman" panose="02020603050405020304" pitchFamily="18" charset="0"/>
              </a:rPr>
              <a:t>Kim Y, Yang W, </a:t>
            </a:r>
            <a:r>
              <a:rPr lang="en-US" altLang="zh-CN" b="0" i="0" dirty="0" err="1">
                <a:solidFill>
                  <a:srgbClr val="222222"/>
                </a:solidFill>
                <a:effectLst/>
                <a:latin typeface="Times New Roman" panose="02020603050405020304" pitchFamily="18" charset="0"/>
                <a:cs typeface="Times New Roman" panose="02020603050405020304" pitchFamily="18" charset="0"/>
              </a:rPr>
              <a:t>Mutlu</a:t>
            </a:r>
            <a:r>
              <a:rPr lang="en-US" altLang="zh-CN" b="0" i="0" dirty="0">
                <a:solidFill>
                  <a:srgbClr val="222222"/>
                </a:solidFill>
                <a:effectLst/>
                <a:latin typeface="Times New Roman" panose="02020603050405020304" pitchFamily="18" charset="0"/>
                <a:cs typeface="Times New Roman" panose="02020603050405020304" pitchFamily="18" charset="0"/>
              </a:rPr>
              <a:t> O. </a:t>
            </a:r>
            <a:r>
              <a:rPr lang="en-US" altLang="zh-CN" b="0" i="0" dirty="0" err="1">
                <a:solidFill>
                  <a:srgbClr val="222222"/>
                </a:solidFill>
                <a:effectLst/>
                <a:latin typeface="Times New Roman" panose="02020603050405020304" pitchFamily="18" charset="0"/>
                <a:cs typeface="Times New Roman" panose="02020603050405020304" pitchFamily="18" charset="0"/>
              </a:rPr>
              <a:t>Ramulator</a:t>
            </a:r>
            <a:r>
              <a:rPr lang="en-US" altLang="zh-CN" b="0" i="0" dirty="0">
                <a:solidFill>
                  <a:srgbClr val="222222"/>
                </a:solidFill>
                <a:effectLst/>
                <a:latin typeface="Times New Roman" panose="02020603050405020304" pitchFamily="18" charset="0"/>
                <a:cs typeface="Times New Roman" panose="02020603050405020304" pitchFamily="18" charset="0"/>
              </a:rPr>
              <a:t>: A fast and extensible DRAM simulator[J]. IEEE Computer architecture letters, 2015, 15(1): 45-49.</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也在一定程度上支持缓存的仿真</a:t>
            </a:r>
          </a:p>
        </p:txBody>
      </p:sp>
    </p:spTree>
    <p:extLst>
      <p:ext uri="{BB962C8B-B14F-4D97-AF65-F5344CB8AC3E}">
        <p14:creationId xmlns:p14="http://schemas.microsoft.com/office/powerpoint/2010/main" val="3604690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EF2CD-E37C-44B3-800D-76BB1099496C}"/>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Gem5</a:t>
            </a:r>
            <a:endParaRPr lang="zh-CN" altLang="en-US" dirty="0"/>
          </a:p>
        </p:txBody>
      </p:sp>
      <p:sp>
        <p:nvSpPr>
          <p:cNvPr id="3" name="内容占位符 2">
            <a:extLst>
              <a:ext uri="{FF2B5EF4-FFF2-40B4-BE49-F238E27FC236}">
                <a16:creationId xmlns:a16="http://schemas.microsoft.com/office/drawing/2014/main" id="{97293961-EC61-43DE-9C30-FF2458723A2D}"/>
              </a:ext>
            </a:extLst>
          </p:cNvPr>
          <p:cNvSpPr>
            <a:spLocks noGrp="1"/>
          </p:cNvSpPr>
          <p:nvPr>
            <p:ph idx="1"/>
          </p:nvPr>
        </p:nvSpPr>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Gem5 D cache </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L1 cache</a:t>
            </a:r>
            <a:r>
              <a:rPr lang="zh-CN" altLang="en-US" dirty="0">
                <a:latin typeface="Times New Roman" panose="02020603050405020304" pitchFamily="18" charset="0"/>
                <a:cs typeface="Times New Roman" panose="02020603050405020304" pitchFamily="18" charset="0"/>
              </a:rPr>
              <a:t>的对比</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以及</a:t>
            </a:r>
            <a:r>
              <a:rPr lang="en-US" altLang="zh-CN" dirty="0">
                <a:latin typeface="Times New Roman" panose="02020603050405020304" pitchFamily="18" charset="0"/>
                <a:cs typeface="Times New Roman" panose="02020603050405020304" pitchFamily="18" charset="0"/>
              </a:rPr>
              <a:t>Gem5 L2 Cache</a:t>
            </a:r>
            <a:r>
              <a:rPr lang="zh-CN" altLang="en-US" dirty="0">
                <a:latin typeface="Times New Roman" panose="02020603050405020304" pitchFamily="18" charset="0"/>
                <a:cs typeface="Times New Roman" panose="02020603050405020304" pitchFamily="18" charset="0"/>
              </a:rPr>
              <a:t>数据访问与</a:t>
            </a:r>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L2 cache</a:t>
            </a:r>
            <a:r>
              <a:rPr lang="zh-CN" altLang="en-US" dirty="0">
                <a:latin typeface="Times New Roman" panose="02020603050405020304" pitchFamily="18" charset="0"/>
                <a:cs typeface="Times New Roman" panose="02020603050405020304" pitchFamily="18" charset="0"/>
              </a:rPr>
              <a:t>的对比</a:t>
            </a:r>
            <a:endParaRPr lang="en-US" altLang="zh-CN"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Gem5 </a:t>
            </a:r>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TimingSimpleCPU</a:t>
            </a:r>
            <a:r>
              <a:rPr lang="en-US" altLang="zh-CN" dirty="0">
                <a:latin typeface="Times New Roman" panose="02020603050405020304" pitchFamily="18" charset="0"/>
                <a:cs typeface="Times New Roman" panose="02020603050405020304" pitchFamily="18" charset="0"/>
              </a:rPr>
              <a:t> model</a:t>
            </a:r>
          </a:p>
          <a:p>
            <a:pPr lvl="1">
              <a:lnSpc>
                <a:spcPct val="150000"/>
              </a:lnSpc>
              <a:buFont typeface="Wingdings" panose="05000000000000000000" pitchFamily="2" charset="2"/>
              <a:buChar char="Ø"/>
            </a:pPr>
            <a:r>
              <a:rPr lang="en-US" altLang="zh-CN" dirty="0" err="1">
                <a:latin typeface="Times New Roman" panose="02020603050405020304" pitchFamily="18" charset="0"/>
                <a:cs typeface="Times New Roman" panose="02020603050405020304" pitchFamily="18" charset="0"/>
              </a:rPr>
              <a:t>Ramulator</a:t>
            </a:r>
            <a:r>
              <a:rPr lang="zh-CN" altLang="en-US" dirty="0">
                <a:latin typeface="Times New Roman" panose="02020603050405020304" pitchFamily="18" charset="0"/>
                <a:cs typeface="Times New Roman" panose="02020603050405020304" pitchFamily="18" charset="0"/>
              </a:rPr>
              <a:t>的每个访存前插入</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bubble(non-memory operation)</a:t>
            </a:r>
          </a:p>
          <a:p>
            <a:endParaRPr lang="zh-CN" altLang="en-US" dirty="0"/>
          </a:p>
        </p:txBody>
      </p:sp>
      <p:graphicFrame>
        <p:nvGraphicFramePr>
          <p:cNvPr id="5" name="表格 5">
            <a:extLst>
              <a:ext uri="{FF2B5EF4-FFF2-40B4-BE49-F238E27FC236}">
                <a16:creationId xmlns:a16="http://schemas.microsoft.com/office/drawing/2014/main" id="{D3002AF9-B1DB-4C35-91E2-9AC3570512AE}"/>
              </a:ext>
            </a:extLst>
          </p:cNvPr>
          <p:cNvGraphicFramePr>
            <a:graphicFrameLocks noGrp="1"/>
          </p:cNvGraphicFramePr>
          <p:nvPr>
            <p:extLst>
              <p:ext uri="{D42A27DB-BD31-4B8C-83A1-F6EECF244321}">
                <p14:modId xmlns:p14="http://schemas.microsoft.com/office/powerpoint/2010/main" val="1077668607"/>
              </p:ext>
            </p:extLst>
          </p:nvPr>
        </p:nvGraphicFramePr>
        <p:xfrm>
          <a:off x="2032000" y="4638675"/>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23080791"/>
                    </a:ext>
                  </a:extLst>
                </a:gridCol>
                <a:gridCol w="2709333">
                  <a:extLst>
                    <a:ext uri="{9D8B030D-6E8A-4147-A177-3AD203B41FA5}">
                      <a16:colId xmlns:a16="http://schemas.microsoft.com/office/drawing/2014/main" val="3023490262"/>
                    </a:ext>
                  </a:extLst>
                </a:gridCol>
                <a:gridCol w="2709333">
                  <a:extLst>
                    <a:ext uri="{9D8B030D-6E8A-4147-A177-3AD203B41FA5}">
                      <a16:colId xmlns:a16="http://schemas.microsoft.com/office/drawing/2014/main" val="906441595"/>
                    </a:ext>
                  </a:extLst>
                </a:gridCol>
              </a:tblGrid>
              <a:tr h="370840">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Gem5 </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229500"/>
                  </a:ext>
                </a:extLst>
              </a:tr>
              <a:tr h="370840">
                <a:tc>
                  <a:txBody>
                    <a:bodyPr/>
                    <a:lstStyle/>
                    <a:p>
                      <a:r>
                        <a:rPr lang="en-US" altLang="zh-CN" dirty="0">
                          <a:latin typeface="Times New Roman" panose="02020603050405020304" pitchFamily="18" charset="0"/>
                          <a:cs typeface="Times New Roman" panose="02020603050405020304" pitchFamily="18" charset="0"/>
                        </a:rPr>
                        <a:t>L1 (D)cache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82681688</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82687385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1134231"/>
                  </a:ext>
                </a:extLst>
              </a:tr>
              <a:tr h="370840">
                <a:tc>
                  <a:txBody>
                    <a:bodyPr/>
                    <a:lstStyle/>
                    <a:p>
                      <a:r>
                        <a:rPr lang="en-US" altLang="zh-CN" dirty="0">
                          <a:latin typeface="Times New Roman" panose="02020603050405020304" pitchFamily="18" charset="0"/>
                          <a:cs typeface="Times New Roman" panose="02020603050405020304" pitchFamily="18" charset="0"/>
                        </a:rPr>
                        <a:t>L1 (D)cache misses</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1688</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9800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6287113"/>
                  </a:ext>
                </a:extLst>
              </a:tr>
              <a:tr h="370840">
                <a:tc>
                  <a:txBody>
                    <a:bodyPr/>
                    <a:lstStyle/>
                    <a:p>
                      <a:r>
                        <a:rPr lang="en-US" altLang="zh-CN" dirty="0">
                          <a:latin typeface="Times New Roman" panose="02020603050405020304" pitchFamily="18" charset="0"/>
                          <a:cs typeface="Times New Roman" panose="02020603050405020304" pitchFamily="18" charset="0"/>
                        </a:rPr>
                        <a:t>L2 cache (Data) access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1688</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1800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630895"/>
                  </a:ext>
                </a:extLst>
              </a:tr>
              <a:tr h="370840">
                <a:tc>
                  <a:txBody>
                    <a:bodyPr/>
                    <a:lstStyle/>
                    <a:p>
                      <a:r>
                        <a:rPr lang="en-US" altLang="zh-CN" dirty="0">
                          <a:latin typeface="Times New Roman" panose="02020603050405020304" pitchFamily="18" charset="0"/>
                          <a:cs typeface="Times New Roman" panose="02020603050405020304" pitchFamily="18" charset="0"/>
                        </a:rPr>
                        <a:t>L2 cache (Data) misses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1583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1623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5568508"/>
                  </a:ext>
                </a:extLst>
              </a:tr>
            </a:tbl>
          </a:graphicData>
        </a:graphic>
      </p:graphicFrame>
    </p:spTree>
    <p:extLst>
      <p:ext uri="{BB962C8B-B14F-4D97-AF65-F5344CB8AC3E}">
        <p14:creationId xmlns:p14="http://schemas.microsoft.com/office/powerpoint/2010/main" val="221942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94644-D25F-485F-8A8D-A2CA15954C70}"/>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Gem5</a:t>
            </a:r>
            <a:endParaRPr lang="zh-CN" altLang="en-US" dirty="0"/>
          </a:p>
        </p:txBody>
      </p:sp>
      <p:graphicFrame>
        <p:nvGraphicFramePr>
          <p:cNvPr id="4" name="表格 4">
            <a:extLst>
              <a:ext uri="{FF2B5EF4-FFF2-40B4-BE49-F238E27FC236}">
                <a16:creationId xmlns:a16="http://schemas.microsoft.com/office/drawing/2014/main" id="{B02C3E6C-91E4-47EA-AEA3-9B9D1BCDEACB}"/>
              </a:ext>
            </a:extLst>
          </p:cNvPr>
          <p:cNvGraphicFramePr>
            <a:graphicFrameLocks noGrp="1"/>
          </p:cNvGraphicFramePr>
          <p:nvPr>
            <p:ph idx="1"/>
            <p:extLst>
              <p:ext uri="{D42A27DB-BD31-4B8C-83A1-F6EECF244321}">
                <p14:modId xmlns:p14="http://schemas.microsoft.com/office/powerpoint/2010/main" val="3530347044"/>
              </p:ext>
            </p:extLst>
          </p:nvPr>
        </p:nvGraphicFramePr>
        <p:xfrm>
          <a:off x="838200" y="2274571"/>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90469651"/>
                    </a:ext>
                  </a:extLst>
                </a:gridCol>
                <a:gridCol w="2628900">
                  <a:extLst>
                    <a:ext uri="{9D8B030D-6E8A-4147-A177-3AD203B41FA5}">
                      <a16:colId xmlns:a16="http://schemas.microsoft.com/office/drawing/2014/main" val="393382012"/>
                    </a:ext>
                  </a:extLst>
                </a:gridCol>
                <a:gridCol w="2843048">
                  <a:extLst>
                    <a:ext uri="{9D8B030D-6E8A-4147-A177-3AD203B41FA5}">
                      <a16:colId xmlns:a16="http://schemas.microsoft.com/office/drawing/2014/main" val="202880445"/>
                    </a:ext>
                  </a:extLst>
                </a:gridCol>
                <a:gridCol w="2414752">
                  <a:extLst>
                    <a:ext uri="{9D8B030D-6E8A-4147-A177-3AD203B41FA5}">
                      <a16:colId xmlns:a16="http://schemas.microsoft.com/office/drawing/2014/main" val="3705227082"/>
                    </a:ext>
                  </a:extLst>
                </a:gridCol>
              </a:tblGrid>
              <a:tr h="370840">
                <a:tc>
                  <a:txBody>
                    <a:bodyPr/>
                    <a:lstStyle/>
                    <a:p>
                      <a:endParaRPr lang="zh-CN" altLang="en-US" dirty="0"/>
                    </a:p>
                  </a:txBody>
                  <a:tcPr/>
                </a:tc>
                <a:tc>
                  <a:txBody>
                    <a:bodyPr/>
                    <a:lstStyle/>
                    <a:p>
                      <a:r>
                        <a:rPr lang="en-US" altLang="zh-CN" dirty="0" err="1"/>
                        <a:t>Ramulator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a:t>
                      </a:r>
                      <a:r>
                        <a:rPr lang="en-US" altLang="zh-CN" dirty="0" err="1"/>
                        <a:t>TimingSimpleCPU</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O3CPU</a:t>
                      </a:r>
                      <a:endParaRPr lang="zh-CN" altLang="en-US" dirty="0"/>
                    </a:p>
                  </a:txBody>
                  <a:tcPr/>
                </a:tc>
                <a:extLst>
                  <a:ext uri="{0D108BD9-81ED-4DB2-BD59-A6C34878D82A}">
                    <a16:rowId xmlns:a16="http://schemas.microsoft.com/office/drawing/2014/main" val="2246350306"/>
                  </a:ext>
                </a:extLst>
              </a:tr>
              <a:tr h="370840">
                <a:tc>
                  <a:txBody>
                    <a:bodyPr/>
                    <a:lstStyle/>
                    <a:p>
                      <a:r>
                        <a:rPr lang="en-US" altLang="zh-CN" dirty="0"/>
                        <a:t>compress</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82691355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82681690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57605543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379855"/>
                  </a:ext>
                </a:extLst>
              </a:tr>
              <a:tr h="370840">
                <a:tc>
                  <a:txBody>
                    <a:bodyPr/>
                    <a:lstStyle/>
                    <a:p>
                      <a:r>
                        <a:rPr lang="en-US" altLang="zh-CN" dirty="0"/>
                        <a:t>cubic</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19879972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19574942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17099956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971149"/>
                  </a:ext>
                </a:extLst>
              </a:tr>
              <a:tr h="370840">
                <a:tc>
                  <a:txBody>
                    <a:bodyPr/>
                    <a:lstStyle/>
                    <a:p>
                      <a:r>
                        <a:rPr lang="en-US" altLang="zh-CN" dirty="0" err="1"/>
                        <a:t>qsort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2680214</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2674547</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1762263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146000"/>
                  </a:ext>
                </a:extLst>
              </a:tr>
            </a:tbl>
          </a:graphicData>
        </a:graphic>
      </p:graphicFrame>
      <p:sp>
        <p:nvSpPr>
          <p:cNvPr id="6" name="文本框 5">
            <a:extLst>
              <a:ext uri="{FF2B5EF4-FFF2-40B4-BE49-F238E27FC236}">
                <a16:creationId xmlns:a16="http://schemas.microsoft.com/office/drawing/2014/main" id="{8B17B201-8F93-41FE-81D9-DF69230C50B4}"/>
              </a:ext>
            </a:extLst>
          </p:cNvPr>
          <p:cNvSpPr txBox="1"/>
          <p:nvPr/>
        </p:nvSpPr>
        <p:spPr>
          <a:xfrm>
            <a:off x="838200" y="1739870"/>
            <a:ext cx="315047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L1 Data Access:</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3593E3C-E31D-42F8-8261-B9F3CA05C278}"/>
              </a:ext>
            </a:extLst>
          </p:cNvPr>
          <p:cNvSpPr txBox="1"/>
          <p:nvPr/>
        </p:nvSpPr>
        <p:spPr>
          <a:xfrm>
            <a:off x="838199" y="4069335"/>
            <a:ext cx="769094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L1 Data misses(Misses – MSHR hit – MSHR unavailable):</a:t>
            </a:r>
            <a:endParaRPr lang="zh-CN" altLang="en-US"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08CC277-60DA-4467-8EFB-F867CE407CD6}"/>
              </a:ext>
            </a:extLst>
          </p:cNvPr>
          <p:cNvSpPr txBox="1"/>
          <p:nvPr/>
        </p:nvSpPr>
        <p:spPr>
          <a:xfrm>
            <a:off x="838200" y="6262042"/>
            <a:ext cx="1051560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Gem5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TimingSimpleCPU</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没有统计</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命中次数，只有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缺失次数。</a:t>
            </a:r>
          </a:p>
        </p:txBody>
      </p:sp>
      <p:graphicFrame>
        <p:nvGraphicFramePr>
          <p:cNvPr id="9" name="表格 4">
            <a:extLst>
              <a:ext uri="{FF2B5EF4-FFF2-40B4-BE49-F238E27FC236}">
                <a16:creationId xmlns:a16="http://schemas.microsoft.com/office/drawing/2014/main" id="{9322A167-C82F-4BF5-B4FF-96B8B0CACBBD}"/>
              </a:ext>
            </a:extLst>
          </p:cNvPr>
          <p:cNvGraphicFramePr>
            <a:graphicFrameLocks/>
          </p:cNvGraphicFramePr>
          <p:nvPr>
            <p:extLst>
              <p:ext uri="{D42A27DB-BD31-4B8C-83A1-F6EECF244321}">
                <p14:modId xmlns:p14="http://schemas.microsoft.com/office/powerpoint/2010/main" val="1088196467"/>
              </p:ext>
            </p:extLst>
          </p:nvPr>
        </p:nvGraphicFramePr>
        <p:xfrm>
          <a:off x="838200" y="4654841"/>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90469651"/>
                    </a:ext>
                  </a:extLst>
                </a:gridCol>
                <a:gridCol w="2744514">
                  <a:extLst>
                    <a:ext uri="{9D8B030D-6E8A-4147-A177-3AD203B41FA5}">
                      <a16:colId xmlns:a16="http://schemas.microsoft.com/office/drawing/2014/main" val="393382012"/>
                    </a:ext>
                  </a:extLst>
                </a:gridCol>
                <a:gridCol w="2727434">
                  <a:extLst>
                    <a:ext uri="{9D8B030D-6E8A-4147-A177-3AD203B41FA5}">
                      <a16:colId xmlns:a16="http://schemas.microsoft.com/office/drawing/2014/main" val="202880445"/>
                    </a:ext>
                  </a:extLst>
                </a:gridCol>
                <a:gridCol w="2414752">
                  <a:extLst>
                    <a:ext uri="{9D8B030D-6E8A-4147-A177-3AD203B41FA5}">
                      <a16:colId xmlns:a16="http://schemas.microsoft.com/office/drawing/2014/main" val="3705227082"/>
                    </a:ext>
                  </a:extLst>
                </a:gridCol>
              </a:tblGrid>
              <a:tr h="370840">
                <a:tc>
                  <a:txBody>
                    <a:bodyPr/>
                    <a:lstStyle/>
                    <a:p>
                      <a:endParaRPr lang="zh-CN" altLang="en-US" dirty="0"/>
                    </a:p>
                  </a:txBody>
                  <a:tcPr/>
                </a:tc>
                <a:tc>
                  <a:txBody>
                    <a:bodyPr/>
                    <a:lstStyle/>
                    <a:p>
                      <a:r>
                        <a:rPr lang="en-US" altLang="zh-CN" dirty="0" err="1"/>
                        <a:t>Ramulator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a:t>
                      </a:r>
                      <a:r>
                        <a:rPr lang="en-US" altLang="zh-CN" dirty="0" err="1"/>
                        <a:t>TimingSimpleCPU</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O3CPU</a:t>
                      </a:r>
                      <a:endParaRPr lang="zh-CN" altLang="en-US" dirty="0"/>
                    </a:p>
                  </a:txBody>
                  <a:tcPr/>
                </a:tc>
                <a:extLst>
                  <a:ext uri="{0D108BD9-81ED-4DB2-BD59-A6C34878D82A}">
                    <a16:rowId xmlns:a16="http://schemas.microsoft.com/office/drawing/2014/main" val="2246350306"/>
                  </a:ext>
                </a:extLst>
              </a:tr>
              <a:tr h="370840">
                <a:tc>
                  <a:txBody>
                    <a:bodyPr/>
                    <a:lstStyle/>
                    <a:p>
                      <a:r>
                        <a:rPr lang="en-US" altLang="zh-CN" dirty="0"/>
                        <a:t>compress</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1800 (9800 – 7274 - 726)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1686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1735(6094 - 4359)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379855"/>
                  </a:ext>
                </a:extLst>
              </a:tr>
              <a:tr h="370840">
                <a:tc>
                  <a:txBody>
                    <a:bodyPr/>
                    <a:lstStyle/>
                    <a:p>
                      <a:r>
                        <a:rPr lang="en-US" altLang="zh-CN" dirty="0"/>
                        <a:t>cubic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2115 (10809 – 7968 – 726)</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1926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1987(6655 - 4668)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971149"/>
                  </a:ext>
                </a:extLst>
              </a:tr>
              <a:tr h="370840">
                <a:tc>
                  <a:txBody>
                    <a:bodyPr/>
                    <a:lstStyle/>
                    <a:p>
                      <a:r>
                        <a:rPr lang="en-US" altLang="zh-CN" dirty="0" err="1"/>
                        <a:t>qsort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1783 (9722 – 7210 – 729)</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1662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1713(6057- 4344)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146000"/>
                  </a:ext>
                </a:extLst>
              </a:tr>
            </a:tbl>
          </a:graphicData>
        </a:graphic>
      </p:graphicFrame>
    </p:spTree>
    <p:extLst>
      <p:ext uri="{BB962C8B-B14F-4D97-AF65-F5344CB8AC3E}">
        <p14:creationId xmlns:p14="http://schemas.microsoft.com/office/powerpoint/2010/main" val="2225934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94644-D25F-485F-8A8D-A2CA15954C70}"/>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Gem5</a:t>
            </a:r>
            <a:endParaRPr lang="zh-CN" altLang="en-US" dirty="0"/>
          </a:p>
        </p:txBody>
      </p:sp>
      <p:graphicFrame>
        <p:nvGraphicFramePr>
          <p:cNvPr id="4" name="表格 4">
            <a:extLst>
              <a:ext uri="{FF2B5EF4-FFF2-40B4-BE49-F238E27FC236}">
                <a16:creationId xmlns:a16="http://schemas.microsoft.com/office/drawing/2014/main" id="{B02C3E6C-91E4-47EA-AEA3-9B9D1BCDEACB}"/>
              </a:ext>
            </a:extLst>
          </p:cNvPr>
          <p:cNvGraphicFramePr>
            <a:graphicFrameLocks noGrp="1"/>
          </p:cNvGraphicFramePr>
          <p:nvPr>
            <p:ph idx="1"/>
            <p:extLst>
              <p:ext uri="{D42A27DB-BD31-4B8C-83A1-F6EECF244321}">
                <p14:modId xmlns:p14="http://schemas.microsoft.com/office/powerpoint/2010/main" val="952037228"/>
              </p:ext>
            </p:extLst>
          </p:nvPr>
        </p:nvGraphicFramePr>
        <p:xfrm>
          <a:off x="838200" y="2274571"/>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90469651"/>
                    </a:ext>
                  </a:extLst>
                </a:gridCol>
                <a:gridCol w="2628900">
                  <a:extLst>
                    <a:ext uri="{9D8B030D-6E8A-4147-A177-3AD203B41FA5}">
                      <a16:colId xmlns:a16="http://schemas.microsoft.com/office/drawing/2014/main" val="393382012"/>
                    </a:ext>
                  </a:extLst>
                </a:gridCol>
                <a:gridCol w="2843048">
                  <a:extLst>
                    <a:ext uri="{9D8B030D-6E8A-4147-A177-3AD203B41FA5}">
                      <a16:colId xmlns:a16="http://schemas.microsoft.com/office/drawing/2014/main" val="202880445"/>
                    </a:ext>
                  </a:extLst>
                </a:gridCol>
                <a:gridCol w="2414752">
                  <a:extLst>
                    <a:ext uri="{9D8B030D-6E8A-4147-A177-3AD203B41FA5}">
                      <a16:colId xmlns:a16="http://schemas.microsoft.com/office/drawing/2014/main" val="3705227082"/>
                    </a:ext>
                  </a:extLst>
                </a:gridCol>
              </a:tblGrid>
              <a:tr h="370840">
                <a:tc>
                  <a:txBody>
                    <a:bodyPr/>
                    <a:lstStyle/>
                    <a:p>
                      <a:endParaRPr lang="zh-CN" altLang="en-US" dirty="0"/>
                    </a:p>
                  </a:txBody>
                  <a:tcPr/>
                </a:tc>
                <a:tc>
                  <a:txBody>
                    <a:bodyPr/>
                    <a:lstStyle/>
                    <a:p>
                      <a:r>
                        <a:rPr lang="en-US" altLang="zh-CN" dirty="0" err="1"/>
                        <a:t>Ramulator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a:t>
                      </a:r>
                      <a:r>
                        <a:rPr lang="en-US" altLang="zh-CN" dirty="0" err="1"/>
                        <a:t>TimingSimpleCPU</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O3CPU</a:t>
                      </a:r>
                      <a:endParaRPr lang="zh-CN" altLang="en-US" dirty="0"/>
                    </a:p>
                  </a:txBody>
                  <a:tcPr/>
                </a:tc>
                <a:extLst>
                  <a:ext uri="{0D108BD9-81ED-4DB2-BD59-A6C34878D82A}">
                    <a16:rowId xmlns:a16="http://schemas.microsoft.com/office/drawing/2014/main" val="2246350306"/>
                  </a:ext>
                </a:extLst>
              </a:tr>
              <a:tr h="370840">
                <a:tc>
                  <a:txBody>
                    <a:bodyPr/>
                    <a:lstStyle/>
                    <a:p>
                      <a:r>
                        <a:rPr lang="en-US" altLang="zh-CN" dirty="0"/>
                        <a:t>compress</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1800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1686</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1735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379855"/>
                  </a:ext>
                </a:extLst>
              </a:tr>
              <a:tr h="370840">
                <a:tc>
                  <a:txBody>
                    <a:bodyPr/>
                    <a:lstStyle/>
                    <a:p>
                      <a:r>
                        <a:rPr lang="en-US" altLang="zh-CN" dirty="0"/>
                        <a:t>cubic</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2115</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1926</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1987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971149"/>
                  </a:ext>
                </a:extLst>
              </a:tr>
              <a:tr h="370840">
                <a:tc>
                  <a:txBody>
                    <a:bodyPr/>
                    <a:lstStyle/>
                    <a:p>
                      <a:r>
                        <a:rPr lang="en-US" altLang="zh-CN" dirty="0" err="1"/>
                        <a:t>qsort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1783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1662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1713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146000"/>
                  </a:ext>
                </a:extLst>
              </a:tr>
            </a:tbl>
          </a:graphicData>
        </a:graphic>
      </p:graphicFrame>
      <p:sp>
        <p:nvSpPr>
          <p:cNvPr id="6" name="文本框 5">
            <a:extLst>
              <a:ext uri="{FF2B5EF4-FFF2-40B4-BE49-F238E27FC236}">
                <a16:creationId xmlns:a16="http://schemas.microsoft.com/office/drawing/2014/main" id="{8B17B201-8F93-41FE-81D9-DF69230C50B4}"/>
              </a:ext>
            </a:extLst>
          </p:cNvPr>
          <p:cNvSpPr txBox="1"/>
          <p:nvPr/>
        </p:nvSpPr>
        <p:spPr>
          <a:xfrm>
            <a:off x="838200" y="1739870"/>
            <a:ext cx="315047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L2 Data Access:</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3593E3C-E31D-42F8-8261-B9F3CA05C278}"/>
              </a:ext>
            </a:extLst>
          </p:cNvPr>
          <p:cNvSpPr txBox="1"/>
          <p:nvPr/>
        </p:nvSpPr>
        <p:spPr>
          <a:xfrm>
            <a:off x="838200" y="4069335"/>
            <a:ext cx="51054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L2 Data misses (MSHR hit = 0):</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9" name="表格 4">
            <a:extLst>
              <a:ext uri="{FF2B5EF4-FFF2-40B4-BE49-F238E27FC236}">
                <a16:creationId xmlns:a16="http://schemas.microsoft.com/office/drawing/2014/main" id="{9322A167-C82F-4BF5-B4FF-96B8B0CACBBD}"/>
              </a:ext>
            </a:extLst>
          </p:cNvPr>
          <p:cNvGraphicFramePr>
            <a:graphicFrameLocks/>
          </p:cNvGraphicFramePr>
          <p:nvPr>
            <p:extLst>
              <p:ext uri="{D42A27DB-BD31-4B8C-83A1-F6EECF244321}">
                <p14:modId xmlns:p14="http://schemas.microsoft.com/office/powerpoint/2010/main" val="1941807344"/>
              </p:ext>
            </p:extLst>
          </p:nvPr>
        </p:nvGraphicFramePr>
        <p:xfrm>
          <a:off x="838200" y="4654841"/>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90469651"/>
                    </a:ext>
                  </a:extLst>
                </a:gridCol>
                <a:gridCol w="2628900">
                  <a:extLst>
                    <a:ext uri="{9D8B030D-6E8A-4147-A177-3AD203B41FA5}">
                      <a16:colId xmlns:a16="http://schemas.microsoft.com/office/drawing/2014/main" val="393382012"/>
                    </a:ext>
                  </a:extLst>
                </a:gridCol>
                <a:gridCol w="2843048">
                  <a:extLst>
                    <a:ext uri="{9D8B030D-6E8A-4147-A177-3AD203B41FA5}">
                      <a16:colId xmlns:a16="http://schemas.microsoft.com/office/drawing/2014/main" val="202880445"/>
                    </a:ext>
                  </a:extLst>
                </a:gridCol>
                <a:gridCol w="2414752">
                  <a:extLst>
                    <a:ext uri="{9D8B030D-6E8A-4147-A177-3AD203B41FA5}">
                      <a16:colId xmlns:a16="http://schemas.microsoft.com/office/drawing/2014/main" val="3705227082"/>
                    </a:ext>
                  </a:extLst>
                </a:gridCol>
              </a:tblGrid>
              <a:tr h="370840">
                <a:tc>
                  <a:txBody>
                    <a:bodyPr/>
                    <a:lstStyle/>
                    <a:p>
                      <a:endParaRPr lang="zh-CN" altLang="en-US" dirty="0"/>
                    </a:p>
                  </a:txBody>
                  <a:tcPr/>
                </a:tc>
                <a:tc>
                  <a:txBody>
                    <a:bodyPr/>
                    <a:lstStyle/>
                    <a:p>
                      <a:r>
                        <a:rPr lang="en-US" altLang="zh-CN" dirty="0" err="1"/>
                        <a:t>Ramulator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a:t>
                      </a:r>
                      <a:r>
                        <a:rPr lang="en-US" altLang="zh-CN" dirty="0" err="1"/>
                        <a:t>TimingSimpleCPU</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Gem5 O3CPU</a:t>
                      </a:r>
                      <a:endParaRPr lang="zh-CN" altLang="en-US" dirty="0"/>
                    </a:p>
                  </a:txBody>
                  <a:tcPr/>
                </a:tc>
                <a:extLst>
                  <a:ext uri="{0D108BD9-81ED-4DB2-BD59-A6C34878D82A}">
                    <a16:rowId xmlns:a16="http://schemas.microsoft.com/office/drawing/2014/main" val="2246350306"/>
                  </a:ext>
                </a:extLst>
              </a:tr>
              <a:tr h="370840">
                <a:tc>
                  <a:txBody>
                    <a:bodyPr/>
                    <a:lstStyle/>
                    <a:p>
                      <a:r>
                        <a:rPr lang="en-US" altLang="zh-CN" dirty="0"/>
                        <a:t>compress</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1623</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1582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1612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379855"/>
                  </a:ext>
                </a:extLst>
              </a:tr>
              <a:tr h="370840">
                <a:tc>
                  <a:txBody>
                    <a:bodyPr/>
                    <a:lstStyle/>
                    <a:p>
                      <a:r>
                        <a:rPr lang="en-US" altLang="zh-CN" dirty="0"/>
                        <a:t>cubic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1876</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1778</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1819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971149"/>
                  </a:ext>
                </a:extLst>
              </a:tr>
              <a:tr h="370840">
                <a:tc>
                  <a:txBody>
                    <a:bodyPr/>
                    <a:lstStyle/>
                    <a:p>
                      <a:r>
                        <a:rPr lang="en-US" altLang="zh-CN" dirty="0" err="1"/>
                        <a:t>qsort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1610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1564</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1598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146000"/>
                  </a:ext>
                </a:extLst>
              </a:tr>
            </a:tbl>
          </a:graphicData>
        </a:graphic>
      </p:graphicFrame>
    </p:spTree>
    <p:extLst>
      <p:ext uri="{BB962C8B-B14F-4D97-AF65-F5344CB8AC3E}">
        <p14:creationId xmlns:p14="http://schemas.microsoft.com/office/powerpoint/2010/main" val="1210174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59006-0BBC-49B8-B5E6-7C92F13C8AF4}"/>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&amp; Gem5</a:t>
            </a:r>
            <a:endParaRPr lang="zh-CN" altLang="en-US" dirty="0"/>
          </a:p>
        </p:txBody>
      </p:sp>
      <p:sp>
        <p:nvSpPr>
          <p:cNvPr id="3" name="内容占位符 2">
            <a:extLst>
              <a:ext uri="{FF2B5EF4-FFF2-40B4-BE49-F238E27FC236}">
                <a16:creationId xmlns:a16="http://schemas.microsoft.com/office/drawing/2014/main" id="{7D876D66-8B2F-4F48-B134-434590CC8964}"/>
              </a:ext>
            </a:extLst>
          </p:cNvPr>
          <p:cNvSpPr>
            <a:spLocks noGrp="1"/>
          </p:cNvSpPr>
          <p:nvPr>
            <p:ph idx="1"/>
          </p:nvPr>
        </p:nvSpPr>
        <p:spPr/>
        <p:txBody>
          <a:bodyPr>
            <a:normAutofit fontScale="92500" lnSpcReduction="2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猜测结果出现差异的原因：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71550" lvl="1" indent="-51435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仿真使用的是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memtrace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而不是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instrace</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71550" lvl="1" indent="-51435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每个时钟周期都会有一个访存请求，比较密集，导致</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更容易满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缓存不分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71550" lvl="1" indent="-51435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是联合的，或者说认定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D cache</a:t>
            </a:r>
          </a:p>
          <a:p>
            <a:pPr marL="971550" lvl="1" indent="-51435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中的处理器模型只关心访存请求，对所有的非访存请求都采取同样的处理方式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7216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65B3D-36D0-4C3A-A094-34456508E9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DF3FDAB-4B1E-4B32-A3F0-2B5028CB129E}"/>
              </a:ext>
            </a:extLst>
          </p:cNvPr>
          <p:cNvSpPr>
            <a:spLocks noGrp="1"/>
          </p:cNvSpPr>
          <p:nvPr>
            <p:ph idx="1"/>
          </p:nvPr>
        </p:nvSpPr>
        <p:spPr/>
        <p:txBody>
          <a:bodyPr>
            <a:normAutofit lnSpcReduction="10000"/>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中将非访存指令记为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a:t>
            </a:r>
          </a:p>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具体如何处理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暂时还不清楚，但是对所有的非访存指令都采取同样的处理方法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 size = 128</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4</a:t>
            </a:r>
          </a:p>
          <a:p>
            <a:pPr lvl="1">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上述的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Ramulaotr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仿真结果是对每个访存请求之前插入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后的结果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0E225A57-9EF4-42B5-BDDA-FF349EFB9805}"/>
              </a:ext>
            </a:extLst>
          </p:cNvPr>
          <p:cNvPicPr>
            <a:picLocks noChangeAspect="1"/>
          </p:cNvPicPr>
          <p:nvPr/>
        </p:nvPicPr>
        <p:blipFill>
          <a:blip r:embed="rId3"/>
          <a:stretch>
            <a:fillRect/>
          </a:stretch>
        </p:blipFill>
        <p:spPr>
          <a:xfrm>
            <a:off x="7177048" y="3429000"/>
            <a:ext cx="2502979" cy="2061978"/>
          </a:xfrm>
          <a:prstGeom prst="rect">
            <a:avLst/>
          </a:prstGeom>
        </p:spPr>
      </p:pic>
    </p:spTree>
    <p:extLst>
      <p:ext uri="{BB962C8B-B14F-4D97-AF65-F5344CB8AC3E}">
        <p14:creationId xmlns:p14="http://schemas.microsoft.com/office/powerpoint/2010/main" val="131211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CFC6F-5F12-4F07-BA12-0060C77D9E0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873A478-EBC1-465E-8AE7-5330F0CD6E6D}"/>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DynamoRIO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中重写了一个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sample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工具，抓取的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格式如下</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[PC] [type] [bubble count] [data address]</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这里将非访存指令计数为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 count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，从而更加贴合</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的仿真模型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pic>
        <p:nvPicPr>
          <p:cNvPr id="7" name="图片 6">
            <a:extLst>
              <a:ext uri="{FF2B5EF4-FFF2-40B4-BE49-F238E27FC236}">
                <a16:creationId xmlns:a16="http://schemas.microsoft.com/office/drawing/2014/main" id="{934C520F-3115-41F8-8D4E-993D255D485D}"/>
              </a:ext>
            </a:extLst>
          </p:cNvPr>
          <p:cNvPicPr>
            <a:picLocks noChangeAspect="1"/>
          </p:cNvPicPr>
          <p:nvPr/>
        </p:nvPicPr>
        <p:blipFill>
          <a:blip r:embed="rId2"/>
          <a:stretch>
            <a:fillRect/>
          </a:stretch>
        </p:blipFill>
        <p:spPr>
          <a:xfrm>
            <a:off x="7092359" y="2732985"/>
            <a:ext cx="2800000" cy="2085714"/>
          </a:xfrm>
          <a:prstGeom prst="rect">
            <a:avLst/>
          </a:prstGeom>
        </p:spPr>
      </p:pic>
    </p:spTree>
    <p:extLst>
      <p:ext uri="{BB962C8B-B14F-4D97-AF65-F5344CB8AC3E}">
        <p14:creationId xmlns:p14="http://schemas.microsoft.com/office/powerpoint/2010/main" val="144174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DAFD3-9508-49F6-99E1-DB5CC808586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02652DAF-8431-475E-A634-8F3E2E4BDC52}"/>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使用真实</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 count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与使用假</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 count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的仿真结果对比：</a:t>
            </a:r>
          </a:p>
        </p:txBody>
      </p:sp>
      <p:graphicFrame>
        <p:nvGraphicFramePr>
          <p:cNvPr id="6" name="图表 5">
            <a:extLst>
              <a:ext uri="{FF2B5EF4-FFF2-40B4-BE49-F238E27FC236}">
                <a16:creationId xmlns:a16="http://schemas.microsoft.com/office/drawing/2014/main" id="{3508FE0B-6F17-41EC-8302-436C739CAE1C}"/>
              </a:ext>
            </a:extLst>
          </p:cNvPr>
          <p:cNvGraphicFramePr/>
          <p:nvPr>
            <p:extLst>
              <p:ext uri="{D42A27DB-BD31-4B8C-83A1-F6EECF244321}">
                <p14:modId xmlns:p14="http://schemas.microsoft.com/office/powerpoint/2010/main" val="2108145198"/>
              </p:ext>
            </p:extLst>
          </p:nvPr>
        </p:nvGraphicFramePr>
        <p:xfrm>
          <a:off x="2300013" y="2758966"/>
          <a:ext cx="7648028" cy="34179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01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DE373-9F02-43F1-B330-2F9C271F75E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035CC4BD-07C1-482C-846B-8DF2B5951332}"/>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使用真实的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 count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能够在一定程度上降低</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阻塞次数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降低的幅度不多，对缓存命中率基本没有影响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缓存缺失数总体是降低了的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(&lt;100)</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 cache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的访问总数几乎没有变化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但是相比于不插入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，总体还是有明显的改善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6079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E3296-1AB9-4368-84ED-447574868C3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1273D6FC-C3C9-44D5-BE7E-EB57EF887487}"/>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err="1">
                <a:latin typeface="Times New Roman" panose="02020603050405020304" pitchFamily="18" charset="0"/>
                <a:ea typeface="宋体" panose="02010600030101010101" pitchFamily="2" charset="-122"/>
                <a:cs typeface="Times New Roman" panose="02020603050405020304" pitchFamily="18" charset="0"/>
              </a:rPr>
              <a:t>ipc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4:</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err="1">
                <a:latin typeface="Times New Roman" panose="02020603050405020304" pitchFamily="18" charset="0"/>
                <a:ea typeface="宋体" panose="02010600030101010101" pitchFamily="2" charset="-122"/>
                <a:cs typeface="Times New Roman" panose="02020603050405020304" pitchFamily="18" charset="0"/>
              </a:rPr>
              <a:t>ipc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1: </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D6D068CB-988D-4D3F-9DB8-9C18E3B29D19}"/>
              </a:ext>
            </a:extLst>
          </p:cNvPr>
          <p:cNvPicPr>
            <a:picLocks noChangeAspect="1"/>
          </p:cNvPicPr>
          <p:nvPr/>
        </p:nvPicPr>
        <p:blipFill>
          <a:blip r:embed="rId2"/>
          <a:stretch>
            <a:fillRect/>
          </a:stretch>
        </p:blipFill>
        <p:spPr>
          <a:xfrm>
            <a:off x="1453055" y="2711388"/>
            <a:ext cx="9900745" cy="1435224"/>
          </a:xfrm>
          <a:prstGeom prst="rect">
            <a:avLst/>
          </a:prstGeom>
        </p:spPr>
      </p:pic>
      <p:pic>
        <p:nvPicPr>
          <p:cNvPr id="7" name="图片 6">
            <a:extLst>
              <a:ext uri="{FF2B5EF4-FFF2-40B4-BE49-F238E27FC236}">
                <a16:creationId xmlns:a16="http://schemas.microsoft.com/office/drawing/2014/main" id="{3C24EBA0-BDB2-4A0F-8F2E-16F8E39E5EB3}"/>
              </a:ext>
            </a:extLst>
          </p:cNvPr>
          <p:cNvPicPr>
            <a:picLocks noChangeAspect="1"/>
          </p:cNvPicPr>
          <p:nvPr/>
        </p:nvPicPr>
        <p:blipFill>
          <a:blip r:embed="rId3"/>
          <a:stretch>
            <a:fillRect/>
          </a:stretch>
        </p:blipFill>
        <p:spPr>
          <a:xfrm>
            <a:off x="1453055" y="4758062"/>
            <a:ext cx="9918275" cy="1553838"/>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F49AF942-B117-479F-8537-D329D9CB81A1}"/>
                  </a:ext>
                </a:extLst>
              </p14:cNvPr>
              <p14:cNvContentPartPr/>
              <p14:nvPr/>
            </p14:nvContentPartPr>
            <p14:xfrm>
              <a:off x="1446480" y="3286080"/>
              <a:ext cx="2652480" cy="2920320"/>
            </p14:xfrm>
          </p:contentPart>
        </mc:Choice>
        <mc:Fallback xmlns="">
          <p:pic>
            <p:nvPicPr>
              <p:cNvPr id="8" name="墨迹 7">
                <a:extLst>
                  <a:ext uri="{FF2B5EF4-FFF2-40B4-BE49-F238E27FC236}">
                    <a16:creationId xmlns:a16="http://schemas.microsoft.com/office/drawing/2014/main" id="{F49AF942-B117-479F-8537-D329D9CB81A1}"/>
                  </a:ext>
                </a:extLst>
              </p:cNvPr>
              <p:cNvPicPr/>
              <p:nvPr/>
            </p:nvPicPr>
            <p:blipFill>
              <a:blip r:embed="rId5"/>
              <a:stretch>
                <a:fillRect/>
              </a:stretch>
            </p:blipFill>
            <p:spPr>
              <a:xfrm>
                <a:off x="1437120" y="3276720"/>
                <a:ext cx="2671200" cy="2939040"/>
              </a:xfrm>
              <a:prstGeom prst="rect">
                <a:avLst/>
              </a:prstGeom>
            </p:spPr>
          </p:pic>
        </mc:Fallback>
      </mc:AlternateContent>
    </p:spTree>
    <p:extLst>
      <p:ext uri="{BB962C8B-B14F-4D97-AF65-F5344CB8AC3E}">
        <p14:creationId xmlns:p14="http://schemas.microsoft.com/office/powerpoint/2010/main" val="2996996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C57BA-A328-489A-B63E-664A23C6865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09F1A5E-2BE3-4534-AB95-91F0EAC37D37}"/>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令</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ipc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，使用真实的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bubble count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aha-compress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为测试程序：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仿真结果有下面的变化：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MSHR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unavai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703 		-&gt; 80</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MSHR hit	: 7211 		-&gt; 7035</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L1 access	: 82687382 	-&gt; 82686734</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L1 miss		: 9734		-&gt; 8915</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L2 access	: 1800		-&gt; 1800</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其他测试程序也有相同的变化趋势</a:t>
            </a:r>
          </a:p>
        </p:txBody>
      </p:sp>
    </p:spTree>
    <p:extLst>
      <p:ext uri="{BB962C8B-B14F-4D97-AF65-F5344CB8AC3E}">
        <p14:creationId xmlns:p14="http://schemas.microsoft.com/office/powerpoint/2010/main" val="81709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35426-CE17-4106-B7EA-CAF8725271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9ABE2F7-4A27-41C4-8D33-8D461D8D02C3}"/>
              </a:ext>
            </a:extLst>
          </p:cNvPr>
          <p:cNvSpPr>
            <a:spLocks noGrp="1"/>
          </p:cNvSpPr>
          <p:nvPr>
            <p:ph idx="1"/>
          </p:nvPr>
        </p:nvSpPr>
        <p:spPr/>
        <p:txBody>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属性：总容量，组关联度，块大小，以及一些统计数据等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方法：缓存管理策略都是采用一些默认的机制，比如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write back</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整体框架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DAA63CE-4906-4153-A14E-41294B7FADA1}"/>
              </a:ext>
            </a:extLst>
          </p:cNvPr>
          <p:cNvPicPr>
            <a:picLocks noChangeAspect="1"/>
          </p:cNvPicPr>
          <p:nvPr/>
        </p:nvPicPr>
        <p:blipFill>
          <a:blip r:embed="rId3"/>
          <a:stretch>
            <a:fillRect/>
          </a:stretch>
        </p:blipFill>
        <p:spPr>
          <a:xfrm>
            <a:off x="3509517" y="3761630"/>
            <a:ext cx="7096359" cy="2731245"/>
          </a:xfrm>
          <a:prstGeom prst="rect">
            <a:avLst/>
          </a:prstGeom>
        </p:spPr>
      </p:pic>
    </p:spTree>
    <p:extLst>
      <p:ext uri="{BB962C8B-B14F-4D97-AF65-F5344CB8AC3E}">
        <p14:creationId xmlns:p14="http://schemas.microsoft.com/office/powerpoint/2010/main" val="791549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AC00F-E9C8-4F56-9103-1BB99354752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EE744C14-3021-4F00-BEC5-481C8D25B1BF}"/>
              </a:ext>
            </a:extLst>
          </p:cNvPr>
          <p:cNvSpPr>
            <a:spLocks noGrp="1"/>
          </p:cNvSpPr>
          <p:nvPr>
            <p:ph idx="1"/>
          </p:nvPr>
        </p:nvSpPr>
        <p:spPr/>
        <p:txBody>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命中和阻塞数相对较高的另一个原因：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window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retirement window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的仿真模型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模拟指令从窗口中退出的过程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假定每个非访存指令的延迟都为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个时钟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访存请求之间间隔的时钟周期较短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访存请求太密集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2140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69A5-A44E-4FEE-B189-587E8E8F6EF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732E5585-8B9F-4C6B-8E08-BB3E2E2CE6C7}"/>
              </a:ext>
            </a:extLst>
          </p:cNvPr>
          <p:cNvSpPr>
            <a:spLocks noGrp="1"/>
          </p:cNvSpPr>
          <p:nvPr>
            <p:ph idx="1"/>
          </p:nvPr>
        </p:nvSpPr>
        <p:spPr/>
        <p:txBody>
          <a:bodyPr>
            <a:norm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中的窗口结构：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当访存请求所请求的地址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callback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后，对应的指令设为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ready</a:t>
            </a:r>
            <a:r>
              <a:rPr lang="zh-CN" altLang="en-US" dirty="0">
                <a:latin typeface="Times New Roman" panose="02020603050405020304" pitchFamily="18" charset="0"/>
                <a:ea typeface="宋体" panose="02010600030101010101" pitchFamily="2" charset="-122"/>
                <a:cs typeface="Times New Roman" panose="02020603050405020304" pitchFamily="18" charset="0"/>
              </a:rPr>
              <a:t>状态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CF9D799-87E3-4B96-8427-AFEB6DCB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262" y="2610644"/>
            <a:ext cx="6467475" cy="2781300"/>
          </a:xfrm>
          <a:prstGeom prst="rect">
            <a:avLst/>
          </a:prstGeom>
        </p:spPr>
      </p:pic>
    </p:spTree>
    <p:extLst>
      <p:ext uri="{BB962C8B-B14F-4D97-AF65-F5344CB8AC3E}">
        <p14:creationId xmlns:p14="http://schemas.microsoft.com/office/powerpoint/2010/main" val="4053990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503B1-1D04-4E70-9F96-6E53DFA3101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06544A9C-0990-4203-B1F2-59B386DA9FFE}"/>
              </a:ext>
            </a:extLst>
          </p:cNvPr>
          <p:cNvSpPr>
            <a:spLocks noGrp="1"/>
          </p:cNvSpPr>
          <p:nvPr>
            <p:ph idx="1"/>
          </p:nvPr>
        </p:nvSpPr>
        <p:spPr/>
        <p:txBody>
          <a:bodyPr>
            <a:norm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将非访存指令的指令延迟设置为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，结果变化如下：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cpu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cycles		: 83844523 	-&gt; 83844439</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total access	: 82687382 	-&gt; 82687377</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MSHR hit		: 7211		-&gt; 7161</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MSHR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unavai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723		-&gt; 723</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total misses	: 9734		-&gt; 9684</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efficient misses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1800		-&gt;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1800</a:t>
            </a:r>
          </a:p>
          <a:p>
            <a:pPr marL="457200" lvl="1"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其他的测试程序也是相同的变化趋势，少数测试程序的有效缺失降低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4254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1D4B7-363E-41FB-8F65-EE55BEE4C6E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6D23E407-66B9-4613-8F85-C786A8386E5B}"/>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使用测试结果进行对比：</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实测的配置：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C647B90D-572C-47C0-938E-8AD107A4B395}"/>
              </a:ext>
            </a:extLst>
          </p:cNvPr>
          <p:cNvGraphicFramePr>
            <a:graphicFrameLocks noGrp="1"/>
          </p:cNvGraphicFramePr>
          <p:nvPr>
            <p:extLst>
              <p:ext uri="{D42A27DB-BD31-4B8C-83A1-F6EECF244321}">
                <p14:modId xmlns:p14="http://schemas.microsoft.com/office/powerpoint/2010/main" val="1824037899"/>
              </p:ext>
            </p:extLst>
          </p:nvPr>
        </p:nvGraphicFramePr>
        <p:xfrm>
          <a:off x="2032000" y="342900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6094563"/>
                    </a:ext>
                  </a:extLst>
                </a:gridCol>
                <a:gridCol w="2709333">
                  <a:extLst>
                    <a:ext uri="{9D8B030D-6E8A-4147-A177-3AD203B41FA5}">
                      <a16:colId xmlns:a16="http://schemas.microsoft.com/office/drawing/2014/main" val="3977457043"/>
                    </a:ext>
                  </a:extLst>
                </a:gridCol>
                <a:gridCol w="2709333">
                  <a:extLst>
                    <a:ext uri="{9D8B030D-6E8A-4147-A177-3AD203B41FA5}">
                      <a16:colId xmlns:a16="http://schemas.microsoft.com/office/drawing/2014/main" val="841879849"/>
                    </a:ext>
                  </a:extLst>
                </a:gridCol>
              </a:tblGrid>
              <a:tr h="370840">
                <a:tc>
                  <a:txBody>
                    <a:bodyPr/>
                    <a:lstStyle/>
                    <a:p>
                      <a:endParaRPr lang="zh-CN" altLang="en-US" dirty="0"/>
                    </a:p>
                  </a:txBody>
                  <a:tcPr/>
                </a:tc>
                <a:tc>
                  <a:txBody>
                    <a:bodyPr/>
                    <a:lstStyle/>
                    <a:p>
                      <a:r>
                        <a:rPr lang="en-US" altLang="zh-CN">
                          <a:latin typeface="Times New Roman" panose="02020603050405020304" pitchFamily="18" charset="0"/>
                          <a:cs typeface="Times New Roman" panose="02020603050405020304" pitchFamily="18" charset="0"/>
                        </a:rPr>
                        <a:t>ARM Cortex-A75</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0411741"/>
                  </a:ext>
                </a:extLst>
              </a:tr>
              <a:tr h="370840">
                <a:tc>
                  <a:txBody>
                    <a:bodyPr/>
                    <a:lstStyle/>
                    <a:p>
                      <a:r>
                        <a:rPr lang="en-US" altLang="zh-CN" dirty="0"/>
                        <a:t>L1 cache size</a:t>
                      </a:r>
                      <a:endParaRPr lang="zh-CN" altLang="en-US" dirty="0"/>
                    </a:p>
                  </a:txBody>
                  <a:tcPr/>
                </a:tc>
                <a:tc>
                  <a:txBody>
                    <a:bodyPr/>
                    <a:lstStyle/>
                    <a:p>
                      <a:r>
                        <a:rPr lang="en-US" altLang="zh-CN" dirty="0"/>
                        <a:t>64KB</a:t>
                      </a:r>
                      <a:endParaRPr lang="zh-CN" altLang="en-US" dirty="0"/>
                    </a:p>
                  </a:txBody>
                  <a:tcPr/>
                </a:tc>
                <a:tc>
                  <a:txBody>
                    <a:bodyPr/>
                    <a:lstStyle/>
                    <a:p>
                      <a:r>
                        <a:rPr lang="en-US" altLang="zh-CN" dirty="0"/>
                        <a:t>64KB</a:t>
                      </a:r>
                      <a:endParaRPr lang="zh-CN" altLang="en-US" dirty="0"/>
                    </a:p>
                  </a:txBody>
                  <a:tcPr/>
                </a:tc>
                <a:extLst>
                  <a:ext uri="{0D108BD9-81ED-4DB2-BD59-A6C34878D82A}">
                    <a16:rowId xmlns:a16="http://schemas.microsoft.com/office/drawing/2014/main" val="2964453948"/>
                  </a:ext>
                </a:extLst>
              </a:tr>
              <a:tr h="370840">
                <a:tc>
                  <a:txBody>
                    <a:bodyPr/>
                    <a:lstStyle/>
                    <a:p>
                      <a:r>
                        <a:rPr lang="en-US" altLang="zh-CN" dirty="0"/>
                        <a:t>Cache line size</a:t>
                      </a:r>
                      <a:endParaRPr lang="zh-CN" altLang="en-US" dirty="0"/>
                    </a:p>
                  </a:txBody>
                  <a:tcPr/>
                </a:tc>
                <a:tc>
                  <a:txBody>
                    <a:bodyPr/>
                    <a:lstStyle/>
                    <a:p>
                      <a:r>
                        <a:rPr lang="en-US" altLang="zh-CN" dirty="0"/>
                        <a:t>64B</a:t>
                      </a:r>
                      <a:endParaRPr lang="zh-CN" altLang="en-US" dirty="0"/>
                    </a:p>
                  </a:txBody>
                  <a:tcPr/>
                </a:tc>
                <a:tc>
                  <a:txBody>
                    <a:bodyPr/>
                    <a:lstStyle/>
                    <a:p>
                      <a:r>
                        <a:rPr lang="en-US" altLang="zh-CN" dirty="0"/>
                        <a:t>64B</a:t>
                      </a:r>
                      <a:endParaRPr lang="zh-CN" altLang="en-US" dirty="0"/>
                    </a:p>
                  </a:txBody>
                  <a:tcPr/>
                </a:tc>
                <a:extLst>
                  <a:ext uri="{0D108BD9-81ED-4DB2-BD59-A6C34878D82A}">
                    <a16:rowId xmlns:a16="http://schemas.microsoft.com/office/drawing/2014/main" val="808536755"/>
                  </a:ext>
                </a:extLst>
              </a:tr>
              <a:tr h="370840">
                <a:tc>
                  <a:txBody>
                    <a:bodyPr/>
                    <a:lstStyle/>
                    <a:p>
                      <a:r>
                        <a:rPr lang="en-US" altLang="zh-CN" dirty="0"/>
                        <a:t>Set associativity</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extLst>
                  <a:ext uri="{0D108BD9-81ED-4DB2-BD59-A6C34878D82A}">
                    <a16:rowId xmlns:a16="http://schemas.microsoft.com/office/drawing/2014/main" val="882866953"/>
                  </a:ext>
                </a:extLst>
              </a:tr>
              <a:tr h="370840">
                <a:tc>
                  <a:txBody>
                    <a:bodyPr/>
                    <a:lstStyle/>
                    <a:p>
                      <a:r>
                        <a:rPr lang="en-US" altLang="zh-CN" dirty="0"/>
                        <a:t>Replace policy</a:t>
                      </a:r>
                      <a:endParaRPr lang="zh-CN" altLang="en-US" dirty="0"/>
                    </a:p>
                  </a:txBody>
                  <a:tcPr/>
                </a:tc>
                <a:tc>
                  <a:txBody>
                    <a:bodyPr/>
                    <a:lstStyle/>
                    <a:p>
                      <a:r>
                        <a:rPr lang="en-US" altLang="zh-CN" dirty="0"/>
                        <a:t>Pseudo random</a:t>
                      </a:r>
                      <a:endParaRPr lang="zh-CN" altLang="en-US" dirty="0"/>
                    </a:p>
                  </a:txBody>
                  <a:tcPr/>
                </a:tc>
                <a:tc>
                  <a:txBody>
                    <a:bodyPr/>
                    <a:lstStyle/>
                    <a:p>
                      <a:r>
                        <a:rPr lang="en-US" altLang="zh-CN" dirty="0"/>
                        <a:t>LRU</a:t>
                      </a:r>
                      <a:endParaRPr lang="zh-CN" altLang="en-US" dirty="0"/>
                    </a:p>
                  </a:txBody>
                  <a:tcPr/>
                </a:tc>
                <a:extLst>
                  <a:ext uri="{0D108BD9-81ED-4DB2-BD59-A6C34878D82A}">
                    <a16:rowId xmlns:a16="http://schemas.microsoft.com/office/drawing/2014/main" val="1426415356"/>
                  </a:ext>
                </a:extLst>
              </a:tr>
              <a:tr h="370840">
                <a:tc>
                  <a:txBody>
                    <a:bodyPr/>
                    <a:lstStyle/>
                    <a:p>
                      <a:r>
                        <a:rPr lang="en-US" altLang="zh-CN" dirty="0"/>
                        <a:t>MSHR</a:t>
                      </a:r>
                      <a:endParaRPr lang="zh-CN" altLang="en-US" dirty="0"/>
                    </a:p>
                  </a:txBody>
                  <a:tcPr/>
                </a:tc>
                <a:tc>
                  <a:txBody>
                    <a:bodyPr/>
                    <a:lstStyle/>
                    <a:p>
                      <a:r>
                        <a:rPr lang="en-US" altLang="zh-CN" dirty="0"/>
                        <a:t>Not found</a:t>
                      </a:r>
                      <a:endParaRPr lang="zh-CN" altLang="en-US" dirty="0"/>
                    </a:p>
                  </a:txBody>
                  <a:tcPr/>
                </a:tc>
                <a:tc>
                  <a:txBody>
                    <a:bodyPr/>
                    <a:lstStyle/>
                    <a:p>
                      <a:r>
                        <a:rPr lang="en-US" altLang="zh-CN" dirty="0"/>
                        <a:t>16 entries</a:t>
                      </a:r>
                      <a:endParaRPr lang="zh-CN" altLang="en-US" dirty="0"/>
                    </a:p>
                  </a:txBody>
                  <a:tcPr/>
                </a:tc>
                <a:extLst>
                  <a:ext uri="{0D108BD9-81ED-4DB2-BD59-A6C34878D82A}">
                    <a16:rowId xmlns:a16="http://schemas.microsoft.com/office/drawing/2014/main" val="395637896"/>
                  </a:ext>
                </a:extLst>
              </a:tr>
            </a:tbl>
          </a:graphicData>
        </a:graphic>
      </p:graphicFrame>
    </p:spTree>
    <p:extLst>
      <p:ext uri="{BB962C8B-B14F-4D97-AF65-F5344CB8AC3E}">
        <p14:creationId xmlns:p14="http://schemas.microsoft.com/office/powerpoint/2010/main" val="1128733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D558A-1FB1-4F4C-A087-F190ACFB77E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CD3BFD0-2612-4C57-9AA9-68DE6D974FF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Framework of </a:t>
            </a:r>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52B2A14-7FAE-4BAD-90D7-36D4C73251F1}"/>
              </a:ext>
            </a:extLst>
          </p:cNvPr>
          <p:cNvPicPr>
            <a:picLocks noChangeAspect="1"/>
          </p:cNvPicPr>
          <p:nvPr/>
        </p:nvPicPr>
        <p:blipFill>
          <a:blip r:embed="rId3"/>
          <a:stretch>
            <a:fillRect/>
          </a:stretch>
        </p:blipFill>
        <p:spPr>
          <a:xfrm>
            <a:off x="2286000" y="2366963"/>
            <a:ext cx="7620000" cy="3810000"/>
          </a:xfrm>
          <a:prstGeom prst="rect">
            <a:avLst/>
          </a:prstGeom>
        </p:spPr>
      </p:pic>
    </p:spTree>
    <p:extLst>
      <p:ext uri="{BB962C8B-B14F-4D97-AF65-F5344CB8AC3E}">
        <p14:creationId xmlns:p14="http://schemas.microsoft.com/office/powerpoint/2010/main" val="3357521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583F-783F-4BCA-A69C-719A5547567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p>
        </p:txBody>
      </p:sp>
      <p:sp>
        <p:nvSpPr>
          <p:cNvPr id="3" name="内容占位符 2">
            <a:extLst>
              <a:ext uri="{FF2B5EF4-FFF2-40B4-BE49-F238E27FC236}">
                <a16:creationId xmlns:a16="http://schemas.microsoft.com/office/drawing/2014/main" id="{D4E20479-5FDB-49B5-B4EF-AFDEA1371F61}"/>
              </a:ext>
            </a:extLst>
          </p:cNvPr>
          <p:cNvSpPr>
            <a:spLocks noGrp="1"/>
          </p:cNvSpPr>
          <p:nvPr>
            <p:ph idx="1"/>
          </p:nvPr>
        </p:nvSpPr>
        <p:spPr/>
        <p:txBody>
          <a:bodyPr>
            <a:normAutofit lnSpcReduction="10000"/>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Usage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[subcommand] [options] command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args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record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命令：监视线程，以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PMU</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事件计数器采样结果生成分析数据文件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stat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命令：监视线程，然后将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PMU</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事件计数器的结果打印到</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stdout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可以使用的选项：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cpu_item1,cpu_item2…:</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只监视指定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上的数据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 event1[:modifier1],event2[:modifier2]:</a:t>
            </a:r>
            <a:r>
              <a:rPr lang="zh-CN" altLang="en-US" dirty="0">
                <a:latin typeface="Times New Roman" panose="02020603050405020304" pitchFamily="18" charset="0"/>
                <a:ea typeface="宋体" panose="02010600030101010101" pitchFamily="2" charset="-122"/>
                <a:cs typeface="Times New Roman" panose="02020603050405020304" pitchFamily="18" charset="0"/>
              </a:rPr>
              <a:t> 选择要监视的事件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modifier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，监视用户空间的数据；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，监视内核空间的数据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723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D0E0F-8B42-446F-8192-A137AEF67C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PMU in ARM Cortex A75</a:t>
            </a:r>
            <a:endParaRPr lang="zh-CN" altLang="en-US" dirty="0"/>
          </a:p>
        </p:txBody>
      </p:sp>
      <p:sp>
        <p:nvSpPr>
          <p:cNvPr id="3" name="内容占位符 2">
            <a:extLst>
              <a:ext uri="{FF2B5EF4-FFF2-40B4-BE49-F238E27FC236}">
                <a16:creationId xmlns:a16="http://schemas.microsoft.com/office/drawing/2014/main" id="{C83F9F0F-66C3-49A0-9433-6DF0F669186D}"/>
              </a:ext>
            </a:extLst>
          </p:cNvPr>
          <p:cNvSpPr>
            <a:spLocks noGrp="1"/>
          </p:cNvSpPr>
          <p:nvPr>
            <p:ph idx="1"/>
          </p:nvPr>
        </p:nvSpPr>
        <p:spPr/>
        <p:txBody>
          <a:bodyPr>
            <a:normAutofit fontScale="92500"/>
          </a:bodyPr>
          <a:lstStyle/>
          <a:p>
            <a:pPr>
              <a:lnSpc>
                <a:spcPct val="150000"/>
              </a:lnSpc>
            </a:pP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PMU</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中包含多个</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32-bit</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的事件计数器以及</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64-bit</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的时钟计数器</a:t>
            </a:r>
            <a:endPar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实验室主要使用下面的事件计数器：</a:t>
            </a:r>
            <a:endPar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L1D_CACHE: L1data cache</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的访问总数，这个事件会对</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L1 data cache</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的读，写以及</a:t>
            </a:r>
            <a:r>
              <a:rPr lang="zh-CN" altLang="en-US"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预取</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请求进行计数，这</a:t>
            </a:r>
            <a:r>
              <a:rPr lang="zh-CN" altLang="en-US" b="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包括尚未具有可缓存性属性的不可缓存推测性读取</a:t>
            </a:r>
            <a:endParaRPr lang="en-US" altLang="zh-CN" b="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L1D_CACHE_REFILL: L1 data cache</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重填充次数，这个事件会记录所有对</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L1 </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数据缓存的缓存分配，这包括读取行填充</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linefill</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，存储</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(store)</a:t>
            </a:r>
            <a:r>
              <a:rPr lang="zh-CN" altLang="en-US"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行填充，以及预取行填充</a:t>
            </a:r>
          </a:p>
          <a:p>
            <a:endParaRPr lang="zh-CN" altLang="en-US" dirty="0"/>
          </a:p>
        </p:txBody>
      </p:sp>
    </p:spTree>
    <p:extLst>
      <p:ext uri="{BB962C8B-B14F-4D97-AF65-F5344CB8AC3E}">
        <p14:creationId xmlns:p14="http://schemas.microsoft.com/office/powerpoint/2010/main" val="3320935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A61E-DBDE-47EC-8F7A-6213893A6F7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B320AFED-47BC-4F9E-A757-3EBC26F07508}"/>
              </a:ext>
            </a:extLst>
          </p:cNvPr>
          <p:cNvSpPr>
            <a:spLocks noGrp="1"/>
          </p:cNvSpPr>
          <p:nvPr>
            <p:ph idx="1"/>
          </p:nvPr>
        </p:nvSpPr>
        <p:spPr/>
        <p:txBody>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锁核，</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指定锁的那个核，统计用户空间的数据后求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次统计结果的平均值：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Instructions</a:t>
            </a:r>
            <a:r>
              <a:rPr lang="en-US" altLang="zh-CN" sz="2000" dirty="0"/>
              <a:t>:</a:t>
            </a:r>
          </a:p>
          <a:p>
            <a:pPr>
              <a:lnSpc>
                <a:spcPct val="100000"/>
              </a:lnSpc>
            </a:pPr>
            <a:endParaRPr lang="en-US" altLang="zh-CN" sz="2400" dirty="0"/>
          </a:p>
          <a:p>
            <a:pPr>
              <a:lnSpc>
                <a:spcPct val="100000"/>
              </a:lnSpc>
            </a:pPr>
            <a:endParaRPr lang="en-US" altLang="zh-CN" sz="2400" dirty="0"/>
          </a:p>
          <a:p>
            <a:pPr marL="0" indent="0">
              <a:lnSpc>
                <a:spcPct val="100000"/>
              </a:lnSpc>
              <a:buNone/>
            </a:pPr>
            <a:endParaRPr lang="en-US" altLang="zh-CN" sz="2400" dirty="0"/>
          </a:p>
          <a:p>
            <a:pPr lvl="1">
              <a:lnSpc>
                <a:spcPct val="100000"/>
              </a:lnSpc>
            </a:pPr>
            <a:r>
              <a:rPr lang="en-US" altLang="zh-CN" sz="2000" dirty="0">
                <a:latin typeface="Times New Roman" panose="02020603050405020304" pitchFamily="18" charset="0"/>
                <a:cs typeface="Times New Roman" panose="02020603050405020304" pitchFamily="18" charset="0"/>
              </a:rPr>
              <a:t>L1 data Cache references:</a:t>
            </a:r>
          </a:p>
          <a:p>
            <a:pPr>
              <a:lnSpc>
                <a:spcPct val="100000"/>
              </a:lnSpc>
            </a:pPr>
            <a:endParaRPr lang="en-US" altLang="zh-CN" sz="2400" dirty="0"/>
          </a:p>
          <a:p>
            <a:endParaRPr lang="en-US" altLang="zh-CN" dirty="0"/>
          </a:p>
        </p:txBody>
      </p:sp>
      <p:graphicFrame>
        <p:nvGraphicFramePr>
          <p:cNvPr id="5" name="表格 5">
            <a:extLst>
              <a:ext uri="{FF2B5EF4-FFF2-40B4-BE49-F238E27FC236}">
                <a16:creationId xmlns:a16="http://schemas.microsoft.com/office/drawing/2014/main" id="{6F55B54F-05F3-494A-9030-81F26F91F50D}"/>
              </a:ext>
            </a:extLst>
          </p:cNvPr>
          <p:cNvGraphicFramePr>
            <a:graphicFrameLocks noGrp="1"/>
          </p:cNvGraphicFramePr>
          <p:nvPr>
            <p:extLst>
              <p:ext uri="{D42A27DB-BD31-4B8C-83A1-F6EECF244321}">
                <p14:modId xmlns:p14="http://schemas.microsoft.com/office/powerpoint/2010/main" val="1425836061"/>
              </p:ext>
            </p:extLst>
          </p:nvPr>
        </p:nvGraphicFramePr>
        <p:xfrm>
          <a:off x="2031999" y="2924477"/>
          <a:ext cx="8127999" cy="1463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17036148"/>
                    </a:ext>
                  </a:extLst>
                </a:gridCol>
                <a:gridCol w="2709333">
                  <a:extLst>
                    <a:ext uri="{9D8B030D-6E8A-4147-A177-3AD203B41FA5}">
                      <a16:colId xmlns:a16="http://schemas.microsoft.com/office/drawing/2014/main" val="3018812278"/>
                    </a:ext>
                  </a:extLst>
                </a:gridCol>
                <a:gridCol w="2709333">
                  <a:extLst>
                    <a:ext uri="{9D8B030D-6E8A-4147-A177-3AD203B41FA5}">
                      <a16:colId xmlns:a16="http://schemas.microsoft.com/office/drawing/2014/main" val="483866071"/>
                    </a:ext>
                  </a:extLst>
                </a:gridCol>
              </a:tblGrid>
              <a:tr h="336995">
                <a:tc>
                  <a:txBody>
                    <a:bodyPr/>
                    <a:lstStyle/>
                    <a:p>
                      <a:endParaRPr lang="zh-CN" altLang="en-US" dirty="0"/>
                    </a:p>
                  </a:txBody>
                  <a:tcPr/>
                </a:tc>
                <a:tc>
                  <a:txBody>
                    <a:bodyPr/>
                    <a:lstStyle/>
                    <a:p>
                      <a:r>
                        <a:rPr lang="en-US" altLang="zh-CN" dirty="0" err="1">
                          <a:latin typeface="Times New Roman" panose="02020603050405020304" pitchFamily="18" charset="0"/>
                          <a:cs typeface="Times New Roman" panose="02020603050405020304" pitchFamily="18" charset="0"/>
                        </a:rPr>
                        <a:t>SimplePerf</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146274"/>
                  </a:ext>
                </a:extLst>
              </a:tr>
              <a:tr h="336995">
                <a:tc>
                  <a:txBody>
                    <a:bodyPr/>
                    <a:lstStyle/>
                    <a:p>
                      <a:r>
                        <a:rPr lang="en-US" altLang="zh-CN" dirty="0" err="1"/>
                        <a:t>basicmath</a:t>
                      </a:r>
                      <a:endParaRPr lang="zh-CN" altLang="en-US" dirty="0"/>
                    </a:p>
                  </a:txBody>
                  <a:tcPr/>
                </a:tc>
                <a:tc>
                  <a:txBody>
                    <a:bodyPr/>
                    <a:lstStyle/>
                    <a:p>
                      <a:r>
                        <a:rPr lang="en-US" altLang="zh-CN" dirty="0"/>
                        <a:t>138006768</a:t>
                      </a:r>
                      <a:endParaRPr lang="zh-CN" altLang="en-US" dirty="0"/>
                    </a:p>
                  </a:txBody>
                  <a:tcPr/>
                </a:tc>
                <a:tc>
                  <a:txBody>
                    <a:bodyPr/>
                    <a:lstStyle/>
                    <a:p>
                      <a:r>
                        <a:rPr lang="en-US" altLang="zh-CN" dirty="0"/>
                        <a:t>138749797</a:t>
                      </a:r>
                      <a:endParaRPr lang="zh-CN" altLang="en-US" dirty="0"/>
                    </a:p>
                  </a:txBody>
                  <a:tcPr/>
                </a:tc>
                <a:extLst>
                  <a:ext uri="{0D108BD9-81ED-4DB2-BD59-A6C34878D82A}">
                    <a16:rowId xmlns:a16="http://schemas.microsoft.com/office/drawing/2014/main" val="1364754552"/>
                  </a:ext>
                </a:extLst>
              </a:tr>
              <a:tr h="336995">
                <a:tc>
                  <a:txBody>
                    <a:bodyPr/>
                    <a:lstStyle/>
                    <a:p>
                      <a:r>
                        <a:rPr lang="en-US" altLang="zh-CN" dirty="0" err="1"/>
                        <a:t>bitcounts</a:t>
                      </a:r>
                      <a:endParaRPr lang="zh-CN" altLang="en-US" dirty="0"/>
                    </a:p>
                  </a:txBody>
                  <a:tcPr/>
                </a:tc>
                <a:tc>
                  <a:txBody>
                    <a:bodyPr/>
                    <a:lstStyle/>
                    <a:p>
                      <a:r>
                        <a:rPr lang="en-US" altLang="zh-CN" dirty="0"/>
                        <a:t>34186667</a:t>
                      </a:r>
                      <a:endParaRPr lang="zh-CN" altLang="en-US" dirty="0"/>
                    </a:p>
                  </a:txBody>
                  <a:tcPr/>
                </a:tc>
                <a:tc>
                  <a:txBody>
                    <a:bodyPr/>
                    <a:lstStyle/>
                    <a:p>
                      <a:r>
                        <a:rPr lang="en-US" altLang="zh-CN" dirty="0"/>
                        <a:t>35013464</a:t>
                      </a:r>
                      <a:endParaRPr lang="zh-CN" altLang="en-US" dirty="0"/>
                    </a:p>
                  </a:txBody>
                  <a:tcPr/>
                </a:tc>
                <a:extLst>
                  <a:ext uri="{0D108BD9-81ED-4DB2-BD59-A6C34878D82A}">
                    <a16:rowId xmlns:a16="http://schemas.microsoft.com/office/drawing/2014/main" val="11518612"/>
                  </a:ext>
                </a:extLst>
              </a:tr>
              <a:tr h="336995">
                <a:tc>
                  <a:txBody>
                    <a:bodyPr/>
                    <a:lstStyle/>
                    <a:p>
                      <a:r>
                        <a:rPr lang="en-US" altLang="zh-CN" dirty="0" err="1"/>
                        <a:t>qsort</a:t>
                      </a:r>
                      <a:endParaRPr lang="zh-CN" altLang="en-US" dirty="0"/>
                    </a:p>
                  </a:txBody>
                  <a:tcPr/>
                </a:tc>
                <a:tc>
                  <a:txBody>
                    <a:bodyPr/>
                    <a:lstStyle/>
                    <a:p>
                      <a:r>
                        <a:rPr lang="en-US" altLang="zh-CN" dirty="0"/>
                        <a:t>13361237</a:t>
                      </a:r>
                      <a:endParaRPr lang="zh-CN" altLang="en-US" dirty="0"/>
                    </a:p>
                  </a:txBody>
                  <a:tcPr/>
                </a:tc>
                <a:tc>
                  <a:txBody>
                    <a:bodyPr/>
                    <a:lstStyle/>
                    <a:p>
                      <a:r>
                        <a:rPr lang="en-US" altLang="zh-CN" dirty="0"/>
                        <a:t>14541891</a:t>
                      </a:r>
                      <a:endParaRPr lang="zh-CN" altLang="en-US" dirty="0"/>
                    </a:p>
                  </a:txBody>
                  <a:tcPr/>
                </a:tc>
                <a:extLst>
                  <a:ext uri="{0D108BD9-81ED-4DB2-BD59-A6C34878D82A}">
                    <a16:rowId xmlns:a16="http://schemas.microsoft.com/office/drawing/2014/main" val="906995076"/>
                  </a:ext>
                </a:extLst>
              </a:tr>
            </a:tbl>
          </a:graphicData>
        </a:graphic>
      </p:graphicFrame>
      <p:graphicFrame>
        <p:nvGraphicFramePr>
          <p:cNvPr id="6" name="表格 6">
            <a:extLst>
              <a:ext uri="{FF2B5EF4-FFF2-40B4-BE49-F238E27FC236}">
                <a16:creationId xmlns:a16="http://schemas.microsoft.com/office/drawing/2014/main" id="{DFC51426-4DA7-4631-AC76-0E17196D979E}"/>
              </a:ext>
            </a:extLst>
          </p:cNvPr>
          <p:cNvGraphicFramePr>
            <a:graphicFrameLocks noGrp="1"/>
          </p:cNvGraphicFramePr>
          <p:nvPr>
            <p:extLst>
              <p:ext uri="{D42A27DB-BD31-4B8C-83A1-F6EECF244321}">
                <p14:modId xmlns:p14="http://schemas.microsoft.com/office/powerpoint/2010/main" val="1697939689"/>
              </p:ext>
            </p:extLst>
          </p:nvPr>
        </p:nvGraphicFramePr>
        <p:xfrm>
          <a:off x="2031998" y="484664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67564829"/>
                    </a:ext>
                  </a:extLst>
                </a:gridCol>
                <a:gridCol w="2032000">
                  <a:extLst>
                    <a:ext uri="{9D8B030D-6E8A-4147-A177-3AD203B41FA5}">
                      <a16:colId xmlns:a16="http://schemas.microsoft.com/office/drawing/2014/main" val="541697087"/>
                    </a:ext>
                  </a:extLst>
                </a:gridCol>
                <a:gridCol w="2032000">
                  <a:extLst>
                    <a:ext uri="{9D8B030D-6E8A-4147-A177-3AD203B41FA5}">
                      <a16:colId xmlns:a16="http://schemas.microsoft.com/office/drawing/2014/main" val="1241814047"/>
                    </a:ext>
                  </a:extLst>
                </a:gridCol>
                <a:gridCol w="2032000">
                  <a:extLst>
                    <a:ext uri="{9D8B030D-6E8A-4147-A177-3AD203B41FA5}">
                      <a16:colId xmlns:a16="http://schemas.microsoft.com/office/drawing/2014/main" val="4108705992"/>
                    </a:ext>
                  </a:extLst>
                </a:gridCol>
              </a:tblGrid>
              <a:tr h="370840">
                <a:tc>
                  <a:txBody>
                    <a:bodyPr/>
                    <a:lstStyle/>
                    <a:p>
                      <a:endParaRPr lang="zh-CN" altLang="en-US" dirty="0"/>
                    </a:p>
                  </a:txBody>
                  <a:tcPr/>
                </a:tc>
                <a:tc>
                  <a:txBody>
                    <a:bodyPr/>
                    <a:lstStyle/>
                    <a:p>
                      <a:r>
                        <a:rPr lang="en-US" altLang="zh-CN" dirty="0" err="1">
                          <a:latin typeface="Times New Roman" panose="02020603050405020304" pitchFamily="18" charset="0"/>
                          <a:cs typeface="Times New Roman" panose="02020603050405020304" pitchFamily="18" charset="0"/>
                        </a:rPr>
                        <a:t>SimplePerf</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latin typeface="Times New Roman" panose="02020603050405020304" pitchFamily="18" charset="0"/>
                          <a:cs typeface="Times New Roman" panose="02020603050405020304" pitchFamily="18" charset="0"/>
                        </a:rPr>
                        <a:t>预取比例</a:t>
                      </a:r>
                    </a:p>
                  </a:txBody>
                  <a:tcPr/>
                </a:tc>
                <a:extLst>
                  <a:ext uri="{0D108BD9-81ED-4DB2-BD59-A6C34878D82A}">
                    <a16:rowId xmlns:a16="http://schemas.microsoft.com/office/drawing/2014/main" val="2697614956"/>
                  </a:ext>
                </a:extLst>
              </a:tr>
              <a:tr h="370840">
                <a:tc>
                  <a:txBody>
                    <a:bodyPr/>
                    <a:lstStyle/>
                    <a:p>
                      <a:r>
                        <a:rPr lang="en-US" altLang="zh-CN" dirty="0" err="1"/>
                        <a:t>basicmath</a:t>
                      </a:r>
                      <a:endParaRPr lang="zh-CN" altLang="en-US" dirty="0"/>
                    </a:p>
                  </a:txBody>
                  <a:tcPr/>
                </a:tc>
                <a:tc>
                  <a:txBody>
                    <a:bodyPr/>
                    <a:lstStyle/>
                    <a:p>
                      <a:r>
                        <a:rPr lang="en-US" altLang="zh-CN" dirty="0"/>
                        <a:t>31846983</a:t>
                      </a:r>
                      <a:endParaRPr lang="zh-CN" altLang="en-US" dirty="0"/>
                    </a:p>
                  </a:txBody>
                  <a:tcPr/>
                </a:tc>
                <a:tc>
                  <a:txBody>
                    <a:bodyPr/>
                    <a:lstStyle/>
                    <a:p>
                      <a:r>
                        <a:rPr lang="en-US" altLang="zh-CN" dirty="0"/>
                        <a:t>24601693</a:t>
                      </a:r>
                      <a:endParaRPr lang="zh-CN" altLang="en-US" dirty="0"/>
                    </a:p>
                  </a:txBody>
                  <a:tcPr/>
                </a:tc>
                <a:tc>
                  <a:txBody>
                    <a:bodyPr/>
                    <a:lstStyle/>
                    <a:p>
                      <a:r>
                        <a:rPr lang="en-US" altLang="zh-CN" dirty="0"/>
                        <a:t>5.25%</a:t>
                      </a:r>
                      <a:endParaRPr lang="zh-CN" altLang="en-US" dirty="0"/>
                    </a:p>
                  </a:txBody>
                  <a:tcPr/>
                </a:tc>
                <a:extLst>
                  <a:ext uri="{0D108BD9-81ED-4DB2-BD59-A6C34878D82A}">
                    <a16:rowId xmlns:a16="http://schemas.microsoft.com/office/drawing/2014/main" val="2471913985"/>
                  </a:ext>
                </a:extLst>
              </a:tr>
              <a:tr h="370840">
                <a:tc>
                  <a:txBody>
                    <a:bodyPr/>
                    <a:lstStyle/>
                    <a:p>
                      <a:r>
                        <a:rPr lang="en-US" altLang="zh-CN" dirty="0" err="1"/>
                        <a:t>bitcounts</a:t>
                      </a:r>
                      <a:endParaRPr lang="zh-CN" altLang="en-US" dirty="0"/>
                    </a:p>
                  </a:txBody>
                  <a:tcPr/>
                </a:tc>
                <a:tc>
                  <a:txBody>
                    <a:bodyPr/>
                    <a:lstStyle/>
                    <a:p>
                      <a:r>
                        <a:rPr lang="en-US" altLang="zh-CN" dirty="0"/>
                        <a:t>1647384</a:t>
                      </a:r>
                      <a:endParaRPr lang="zh-CN" altLang="en-US" dirty="0"/>
                    </a:p>
                  </a:txBody>
                  <a:tcPr/>
                </a:tc>
                <a:tc>
                  <a:txBody>
                    <a:bodyPr/>
                    <a:lstStyle/>
                    <a:p>
                      <a:r>
                        <a:rPr lang="en-US" altLang="zh-CN" dirty="0"/>
                        <a:t>1826881</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2818584383"/>
                  </a:ext>
                </a:extLst>
              </a:tr>
              <a:tr h="370840">
                <a:tc>
                  <a:txBody>
                    <a:bodyPr/>
                    <a:lstStyle/>
                    <a:p>
                      <a:r>
                        <a:rPr lang="en-US" altLang="zh-CN" dirty="0" err="1"/>
                        <a:t>qsort</a:t>
                      </a:r>
                      <a:endParaRPr lang="zh-CN" altLang="en-US" dirty="0"/>
                    </a:p>
                  </a:txBody>
                  <a:tcPr/>
                </a:tc>
                <a:tc>
                  <a:txBody>
                    <a:bodyPr/>
                    <a:lstStyle/>
                    <a:p>
                      <a:r>
                        <a:rPr lang="en-US" altLang="zh-CN" dirty="0"/>
                        <a:t>5638572</a:t>
                      </a:r>
                      <a:endParaRPr lang="zh-CN" altLang="en-US" dirty="0"/>
                    </a:p>
                  </a:txBody>
                  <a:tcPr/>
                </a:tc>
                <a:tc>
                  <a:txBody>
                    <a:bodyPr/>
                    <a:lstStyle/>
                    <a:p>
                      <a:r>
                        <a:rPr lang="en-US" altLang="zh-CN" dirty="0"/>
                        <a:t>4989998</a:t>
                      </a:r>
                      <a:endParaRPr lang="zh-CN" altLang="en-US" dirty="0"/>
                    </a:p>
                  </a:txBody>
                  <a:tcPr/>
                </a:tc>
                <a:tc>
                  <a:txBody>
                    <a:bodyPr/>
                    <a:lstStyle/>
                    <a:p>
                      <a:r>
                        <a:rPr lang="en-US" altLang="zh-CN" dirty="0"/>
                        <a:t>4.85%</a:t>
                      </a:r>
                      <a:endParaRPr lang="zh-CN" altLang="en-US" dirty="0"/>
                    </a:p>
                  </a:txBody>
                  <a:tcPr/>
                </a:tc>
                <a:extLst>
                  <a:ext uri="{0D108BD9-81ED-4DB2-BD59-A6C34878D82A}">
                    <a16:rowId xmlns:a16="http://schemas.microsoft.com/office/drawing/2014/main" val="13479438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73B90C78-62BA-4447-9D5F-3B9D30D6A643}"/>
                  </a:ext>
                </a:extLst>
              </p14:cNvPr>
              <p14:cNvContentPartPr/>
              <p14:nvPr/>
            </p14:nvContentPartPr>
            <p14:xfrm>
              <a:off x="2107440" y="5804280"/>
              <a:ext cx="7010280" cy="178920"/>
            </p14:xfrm>
          </p:contentPart>
        </mc:Choice>
        <mc:Fallback xmlns="">
          <p:pic>
            <p:nvPicPr>
              <p:cNvPr id="4" name="墨迹 3">
                <a:extLst>
                  <a:ext uri="{FF2B5EF4-FFF2-40B4-BE49-F238E27FC236}">
                    <a16:creationId xmlns:a16="http://schemas.microsoft.com/office/drawing/2014/main" id="{73B90C78-62BA-4447-9D5F-3B9D30D6A643}"/>
                  </a:ext>
                </a:extLst>
              </p:cNvPr>
              <p:cNvPicPr/>
              <p:nvPr/>
            </p:nvPicPr>
            <p:blipFill>
              <a:blip r:embed="rId4"/>
              <a:stretch>
                <a:fillRect/>
              </a:stretch>
            </p:blipFill>
            <p:spPr>
              <a:xfrm>
                <a:off x="2098080" y="5794920"/>
                <a:ext cx="7029000" cy="197640"/>
              </a:xfrm>
              <a:prstGeom prst="rect">
                <a:avLst/>
              </a:prstGeom>
            </p:spPr>
          </p:pic>
        </mc:Fallback>
      </mc:AlternateContent>
    </p:spTree>
    <p:extLst>
      <p:ext uri="{BB962C8B-B14F-4D97-AF65-F5344CB8AC3E}">
        <p14:creationId xmlns:p14="http://schemas.microsoft.com/office/powerpoint/2010/main" val="239086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EA34A-DEAB-4CED-9314-B1E18C4B1FD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088299A-28E7-4FA8-8171-62878E812C30}"/>
              </a:ext>
            </a:extLst>
          </p:cNvPr>
          <p:cNvSpPr>
            <a:spLocks noGrp="1"/>
          </p:cNvSpPr>
          <p:nvPr>
            <p:ph idx="1"/>
          </p:nvPr>
        </p:nvSpPr>
        <p:spPr/>
        <p:txBody>
          <a:bodyPr>
            <a:norm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data Cache misses:</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统计缓存行重填充次数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统计有效缺失数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2B42EAA5-FA9A-4B0B-877C-E3A1CD62AE05}"/>
              </a:ext>
            </a:extLst>
          </p:cNvPr>
          <p:cNvGraphicFramePr>
            <a:graphicFrameLocks noGrp="1"/>
          </p:cNvGraphicFramePr>
          <p:nvPr>
            <p:extLst>
              <p:ext uri="{D42A27DB-BD31-4B8C-83A1-F6EECF244321}">
                <p14:modId xmlns:p14="http://schemas.microsoft.com/office/powerpoint/2010/main" val="3746266137"/>
              </p:ext>
            </p:extLst>
          </p:nvPr>
        </p:nvGraphicFramePr>
        <p:xfrm>
          <a:off x="2032000" y="4218864"/>
          <a:ext cx="8127999" cy="150980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88196758"/>
                    </a:ext>
                  </a:extLst>
                </a:gridCol>
                <a:gridCol w="2709333">
                  <a:extLst>
                    <a:ext uri="{9D8B030D-6E8A-4147-A177-3AD203B41FA5}">
                      <a16:colId xmlns:a16="http://schemas.microsoft.com/office/drawing/2014/main" val="2315654293"/>
                    </a:ext>
                  </a:extLst>
                </a:gridCol>
                <a:gridCol w="2709333">
                  <a:extLst>
                    <a:ext uri="{9D8B030D-6E8A-4147-A177-3AD203B41FA5}">
                      <a16:colId xmlns:a16="http://schemas.microsoft.com/office/drawing/2014/main" val="867256051"/>
                    </a:ext>
                  </a:extLst>
                </a:gridCol>
              </a:tblGrid>
              <a:tr h="397285">
                <a:tc>
                  <a:txBody>
                    <a:bodyPr/>
                    <a:lstStyle/>
                    <a:p>
                      <a:endParaRPr lang="zh-CN" altLang="en-US" dirty="0"/>
                    </a:p>
                  </a:txBody>
                  <a:tcPr/>
                </a:tc>
                <a:tc>
                  <a:txBody>
                    <a:bodyPr/>
                    <a:lstStyle/>
                    <a:p>
                      <a:r>
                        <a:rPr lang="en-US" altLang="zh-CN" dirty="0" err="1"/>
                        <a:t>SimplePerf</a:t>
                      </a:r>
                      <a:endParaRPr lang="zh-CN" altLang="en-US" dirty="0"/>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1015266224"/>
                  </a:ext>
                </a:extLst>
              </a:tr>
              <a:tr h="370840">
                <a:tc>
                  <a:txBody>
                    <a:bodyPr/>
                    <a:lstStyle/>
                    <a:p>
                      <a:r>
                        <a:rPr lang="en-US" altLang="zh-CN" dirty="0" err="1"/>
                        <a:t>basicmath</a:t>
                      </a:r>
                      <a:endParaRPr lang="zh-CN" altLang="en-US" dirty="0"/>
                    </a:p>
                  </a:txBody>
                  <a:tcPr/>
                </a:tc>
                <a:tc>
                  <a:txBody>
                    <a:bodyPr/>
                    <a:lstStyle/>
                    <a:p>
                      <a:r>
                        <a:rPr lang="en-US" altLang="zh-CN" dirty="0"/>
                        <a:t>6267</a:t>
                      </a:r>
                      <a:endParaRPr lang="zh-CN" altLang="en-US" dirty="0"/>
                    </a:p>
                  </a:txBody>
                  <a:tcPr/>
                </a:tc>
                <a:tc>
                  <a:txBody>
                    <a:bodyPr/>
                    <a:lstStyle/>
                    <a:p>
                      <a:r>
                        <a:rPr lang="en-US" altLang="zh-CN" dirty="0"/>
                        <a:t>543</a:t>
                      </a:r>
                      <a:endParaRPr lang="zh-CN" altLang="en-US" dirty="0"/>
                    </a:p>
                  </a:txBody>
                  <a:tcPr/>
                </a:tc>
                <a:extLst>
                  <a:ext uri="{0D108BD9-81ED-4DB2-BD59-A6C34878D82A}">
                    <a16:rowId xmlns:a16="http://schemas.microsoft.com/office/drawing/2014/main" val="2575243341"/>
                  </a:ext>
                </a:extLst>
              </a:tr>
              <a:tr h="370840">
                <a:tc>
                  <a:txBody>
                    <a:bodyPr/>
                    <a:lstStyle/>
                    <a:p>
                      <a:r>
                        <a:rPr lang="en-US" altLang="zh-CN" dirty="0" err="1"/>
                        <a:t>bitcounts</a:t>
                      </a:r>
                      <a:endParaRPr lang="zh-CN" altLang="en-US" dirty="0"/>
                    </a:p>
                  </a:txBody>
                  <a:tcPr/>
                </a:tc>
                <a:tc>
                  <a:txBody>
                    <a:bodyPr/>
                    <a:lstStyle/>
                    <a:p>
                      <a:r>
                        <a:rPr lang="en-US" altLang="zh-CN" dirty="0"/>
                        <a:t>451</a:t>
                      </a:r>
                      <a:endParaRPr lang="zh-CN" altLang="en-US" dirty="0"/>
                    </a:p>
                  </a:txBody>
                  <a:tcPr/>
                </a:tc>
                <a:tc>
                  <a:txBody>
                    <a:bodyPr/>
                    <a:lstStyle/>
                    <a:p>
                      <a:r>
                        <a:rPr lang="en-US" altLang="zh-CN" dirty="0"/>
                        <a:t>477</a:t>
                      </a:r>
                      <a:endParaRPr lang="zh-CN" altLang="en-US" dirty="0"/>
                    </a:p>
                  </a:txBody>
                  <a:tcPr/>
                </a:tc>
                <a:extLst>
                  <a:ext uri="{0D108BD9-81ED-4DB2-BD59-A6C34878D82A}">
                    <a16:rowId xmlns:a16="http://schemas.microsoft.com/office/drawing/2014/main" val="653720347"/>
                  </a:ext>
                </a:extLst>
              </a:tr>
              <a:tr h="370840">
                <a:tc>
                  <a:txBody>
                    <a:bodyPr/>
                    <a:lstStyle/>
                    <a:p>
                      <a:r>
                        <a:rPr lang="en-US" altLang="zh-CN" dirty="0" err="1"/>
                        <a:t>qsort</a:t>
                      </a:r>
                      <a:endParaRPr lang="zh-CN" altLang="en-US" dirty="0"/>
                    </a:p>
                  </a:txBody>
                  <a:tcPr/>
                </a:tc>
                <a:tc>
                  <a:txBody>
                    <a:bodyPr/>
                    <a:lstStyle/>
                    <a:p>
                      <a:r>
                        <a:rPr lang="en-US" altLang="zh-CN" dirty="0"/>
                        <a:t>44520</a:t>
                      </a:r>
                      <a:endParaRPr lang="zh-CN" altLang="en-US" dirty="0"/>
                    </a:p>
                  </a:txBody>
                  <a:tcPr/>
                </a:tc>
                <a:tc>
                  <a:txBody>
                    <a:bodyPr/>
                    <a:lstStyle/>
                    <a:p>
                      <a:r>
                        <a:rPr lang="en-US" altLang="zh-CN" dirty="0"/>
                        <a:t>106506</a:t>
                      </a:r>
                      <a:endParaRPr lang="zh-CN" altLang="en-US" dirty="0"/>
                    </a:p>
                  </a:txBody>
                  <a:tcPr/>
                </a:tc>
                <a:extLst>
                  <a:ext uri="{0D108BD9-81ED-4DB2-BD59-A6C34878D82A}">
                    <a16:rowId xmlns:a16="http://schemas.microsoft.com/office/drawing/2014/main" val="420687901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709BA117-03E5-4B86-A219-4A4AB84152C6}"/>
                  </a:ext>
                </a:extLst>
              </p14:cNvPr>
              <p14:cNvContentPartPr/>
              <p14:nvPr/>
            </p14:nvContentPartPr>
            <p14:xfrm>
              <a:off x="2152080" y="5304240"/>
              <a:ext cx="6286680" cy="169920"/>
            </p14:xfrm>
          </p:contentPart>
        </mc:Choice>
        <mc:Fallback xmlns="">
          <p:pic>
            <p:nvPicPr>
              <p:cNvPr id="5" name="墨迹 4">
                <a:extLst>
                  <a:ext uri="{FF2B5EF4-FFF2-40B4-BE49-F238E27FC236}">
                    <a16:creationId xmlns:a16="http://schemas.microsoft.com/office/drawing/2014/main" id="{709BA117-03E5-4B86-A219-4A4AB84152C6}"/>
                  </a:ext>
                </a:extLst>
              </p:cNvPr>
              <p:cNvPicPr/>
              <p:nvPr/>
            </p:nvPicPr>
            <p:blipFill>
              <a:blip r:embed="rId4"/>
              <a:stretch>
                <a:fillRect/>
              </a:stretch>
            </p:blipFill>
            <p:spPr>
              <a:xfrm>
                <a:off x="2142720" y="5294880"/>
                <a:ext cx="6305400" cy="188640"/>
              </a:xfrm>
              <a:prstGeom prst="rect">
                <a:avLst/>
              </a:prstGeom>
            </p:spPr>
          </p:pic>
        </mc:Fallback>
      </mc:AlternateContent>
    </p:spTree>
    <p:extLst>
      <p:ext uri="{BB962C8B-B14F-4D97-AF65-F5344CB8AC3E}">
        <p14:creationId xmlns:p14="http://schemas.microsoft.com/office/powerpoint/2010/main" val="2322677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A61E-DBDE-47EC-8F7A-6213893A6F7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B320AFED-47BC-4F9E-A757-3EBC26F07508}"/>
              </a:ext>
            </a:extLst>
          </p:cNvPr>
          <p:cNvSpPr>
            <a:spLocks noGrp="1"/>
          </p:cNvSpPr>
          <p:nvPr>
            <p:ph idx="1"/>
          </p:nvPr>
        </p:nvSpPr>
        <p:spPr/>
        <p:txBody>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锁核，</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指定锁的那个核，统计用户空间的数据后求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次统计结果的平均值：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Instructions</a:t>
            </a:r>
            <a:r>
              <a:rPr lang="en-US" altLang="zh-CN" sz="2000" dirty="0"/>
              <a:t>:</a:t>
            </a:r>
          </a:p>
          <a:p>
            <a:pPr>
              <a:lnSpc>
                <a:spcPct val="100000"/>
              </a:lnSpc>
            </a:pPr>
            <a:endParaRPr lang="en-US" altLang="zh-CN" sz="2400" dirty="0"/>
          </a:p>
          <a:p>
            <a:pPr>
              <a:lnSpc>
                <a:spcPct val="100000"/>
              </a:lnSpc>
            </a:pPr>
            <a:endParaRPr lang="en-US" altLang="zh-CN" sz="2400" dirty="0"/>
          </a:p>
          <a:p>
            <a:pPr marL="0" indent="0">
              <a:lnSpc>
                <a:spcPct val="100000"/>
              </a:lnSpc>
              <a:buNone/>
            </a:pPr>
            <a:endParaRPr lang="en-US" altLang="zh-CN" sz="2400" dirty="0"/>
          </a:p>
          <a:p>
            <a:pPr lvl="1">
              <a:lnSpc>
                <a:spcPct val="100000"/>
              </a:lnSpc>
            </a:pPr>
            <a:r>
              <a:rPr lang="en-US" altLang="zh-CN" sz="2000" dirty="0">
                <a:latin typeface="Times New Roman" panose="02020603050405020304" pitchFamily="18" charset="0"/>
                <a:cs typeface="Times New Roman" panose="02020603050405020304" pitchFamily="18" charset="0"/>
              </a:rPr>
              <a:t>L1 data Cache references:</a:t>
            </a:r>
          </a:p>
          <a:p>
            <a:pPr>
              <a:lnSpc>
                <a:spcPct val="100000"/>
              </a:lnSpc>
            </a:pPr>
            <a:endParaRPr lang="en-US" altLang="zh-CN" sz="2400" dirty="0"/>
          </a:p>
          <a:p>
            <a:endParaRPr lang="en-US" altLang="zh-CN" dirty="0"/>
          </a:p>
        </p:txBody>
      </p:sp>
      <p:graphicFrame>
        <p:nvGraphicFramePr>
          <p:cNvPr id="5" name="表格 5">
            <a:extLst>
              <a:ext uri="{FF2B5EF4-FFF2-40B4-BE49-F238E27FC236}">
                <a16:creationId xmlns:a16="http://schemas.microsoft.com/office/drawing/2014/main" id="{6F55B54F-05F3-494A-9030-81F26F91F50D}"/>
              </a:ext>
            </a:extLst>
          </p:cNvPr>
          <p:cNvGraphicFramePr>
            <a:graphicFrameLocks noGrp="1"/>
          </p:cNvGraphicFramePr>
          <p:nvPr>
            <p:extLst>
              <p:ext uri="{D42A27DB-BD31-4B8C-83A1-F6EECF244321}">
                <p14:modId xmlns:p14="http://schemas.microsoft.com/office/powerpoint/2010/main" val="1130343177"/>
              </p:ext>
            </p:extLst>
          </p:nvPr>
        </p:nvGraphicFramePr>
        <p:xfrm>
          <a:off x="2031999" y="2924477"/>
          <a:ext cx="8127999" cy="1463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17036148"/>
                    </a:ext>
                  </a:extLst>
                </a:gridCol>
                <a:gridCol w="2709333">
                  <a:extLst>
                    <a:ext uri="{9D8B030D-6E8A-4147-A177-3AD203B41FA5}">
                      <a16:colId xmlns:a16="http://schemas.microsoft.com/office/drawing/2014/main" val="3018812278"/>
                    </a:ext>
                  </a:extLst>
                </a:gridCol>
                <a:gridCol w="2709333">
                  <a:extLst>
                    <a:ext uri="{9D8B030D-6E8A-4147-A177-3AD203B41FA5}">
                      <a16:colId xmlns:a16="http://schemas.microsoft.com/office/drawing/2014/main" val="483866071"/>
                    </a:ext>
                  </a:extLst>
                </a:gridCol>
              </a:tblGrid>
              <a:tr h="336995">
                <a:tc>
                  <a:txBody>
                    <a:bodyPr/>
                    <a:lstStyle/>
                    <a:p>
                      <a:endParaRPr lang="zh-CN" altLang="en-US" dirty="0"/>
                    </a:p>
                  </a:txBody>
                  <a:tcPr/>
                </a:tc>
                <a:tc>
                  <a:txBody>
                    <a:bodyPr/>
                    <a:lstStyle/>
                    <a:p>
                      <a:r>
                        <a:rPr lang="en-US" altLang="zh-CN" dirty="0" err="1">
                          <a:latin typeface="Times New Roman" panose="02020603050405020304" pitchFamily="18" charset="0"/>
                          <a:cs typeface="Times New Roman" panose="02020603050405020304" pitchFamily="18" charset="0"/>
                        </a:rPr>
                        <a:t>SimplePerf</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146274"/>
                  </a:ext>
                </a:extLst>
              </a:tr>
              <a:tr h="336995">
                <a:tc>
                  <a:txBody>
                    <a:bodyPr/>
                    <a:lstStyle/>
                    <a:p>
                      <a:r>
                        <a:rPr lang="en-US" altLang="zh-CN" dirty="0" err="1"/>
                        <a:t>basicmath</a:t>
                      </a:r>
                      <a:endParaRPr lang="zh-CN" altLang="en-US" dirty="0"/>
                    </a:p>
                  </a:txBody>
                  <a:tcPr/>
                </a:tc>
                <a:tc>
                  <a:txBody>
                    <a:bodyPr/>
                    <a:lstStyle/>
                    <a:p>
                      <a:r>
                        <a:rPr lang="en-US" altLang="zh-CN" dirty="0"/>
                        <a:t>138749634</a:t>
                      </a:r>
                      <a:endParaRPr lang="zh-CN" altLang="en-US" dirty="0"/>
                    </a:p>
                  </a:txBody>
                  <a:tcPr/>
                </a:tc>
                <a:tc>
                  <a:txBody>
                    <a:bodyPr/>
                    <a:lstStyle/>
                    <a:p>
                      <a:r>
                        <a:rPr lang="en-US" altLang="zh-CN" dirty="0"/>
                        <a:t>138749797</a:t>
                      </a:r>
                      <a:endParaRPr lang="zh-CN" altLang="en-US" dirty="0"/>
                    </a:p>
                  </a:txBody>
                  <a:tcPr/>
                </a:tc>
                <a:extLst>
                  <a:ext uri="{0D108BD9-81ED-4DB2-BD59-A6C34878D82A}">
                    <a16:rowId xmlns:a16="http://schemas.microsoft.com/office/drawing/2014/main" val="1364754552"/>
                  </a:ext>
                </a:extLst>
              </a:tr>
              <a:tr h="336995">
                <a:tc>
                  <a:txBody>
                    <a:bodyPr/>
                    <a:lstStyle/>
                    <a:p>
                      <a:r>
                        <a:rPr lang="en-US" altLang="zh-CN" dirty="0" err="1"/>
                        <a:t>bitcounts</a:t>
                      </a:r>
                      <a:endParaRPr lang="zh-CN" altLang="en-US" dirty="0"/>
                    </a:p>
                  </a:txBody>
                  <a:tcPr/>
                </a:tc>
                <a:tc>
                  <a:txBody>
                    <a:bodyPr/>
                    <a:lstStyle/>
                    <a:p>
                      <a:r>
                        <a:rPr lang="en-US" altLang="zh-CN" dirty="0"/>
                        <a:t>35010172</a:t>
                      </a:r>
                      <a:endParaRPr lang="zh-CN" altLang="en-US" dirty="0"/>
                    </a:p>
                  </a:txBody>
                  <a:tcPr/>
                </a:tc>
                <a:tc>
                  <a:txBody>
                    <a:bodyPr/>
                    <a:lstStyle/>
                    <a:p>
                      <a:r>
                        <a:rPr lang="en-US" altLang="zh-CN" dirty="0"/>
                        <a:t>35013464</a:t>
                      </a:r>
                      <a:endParaRPr lang="zh-CN" altLang="en-US" dirty="0"/>
                    </a:p>
                  </a:txBody>
                  <a:tcPr/>
                </a:tc>
                <a:extLst>
                  <a:ext uri="{0D108BD9-81ED-4DB2-BD59-A6C34878D82A}">
                    <a16:rowId xmlns:a16="http://schemas.microsoft.com/office/drawing/2014/main" val="11518612"/>
                  </a:ext>
                </a:extLst>
              </a:tr>
              <a:tr h="336995">
                <a:tc>
                  <a:txBody>
                    <a:bodyPr/>
                    <a:lstStyle/>
                    <a:p>
                      <a:r>
                        <a:rPr lang="en-US" altLang="zh-CN" dirty="0" err="1"/>
                        <a:t>qsort</a:t>
                      </a:r>
                      <a:endParaRPr lang="zh-CN" altLang="en-US" dirty="0"/>
                    </a:p>
                  </a:txBody>
                  <a:tcPr/>
                </a:tc>
                <a:tc>
                  <a:txBody>
                    <a:bodyPr/>
                    <a:lstStyle/>
                    <a:p>
                      <a:r>
                        <a:rPr lang="en-US" altLang="zh-CN" dirty="0"/>
                        <a:t>14542192</a:t>
                      </a:r>
                      <a:endParaRPr lang="zh-CN" altLang="en-US" dirty="0"/>
                    </a:p>
                  </a:txBody>
                  <a:tcPr/>
                </a:tc>
                <a:tc>
                  <a:txBody>
                    <a:bodyPr/>
                    <a:lstStyle/>
                    <a:p>
                      <a:r>
                        <a:rPr lang="en-US" altLang="zh-CN" dirty="0"/>
                        <a:t>14541891</a:t>
                      </a:r>
                      <a:endParaRPr lang="zh-CN" altLang="en-US" dirty="0"/>
                    </a:p>
                  </a:txBody>
                  <a:tcPr/>
                </a:tc>
                <a:extLst>
                  <a:ext uri="{0D108BD9-81ED-4DB2-BD59-A6C34878D82A}">
                    <a16:rowId xmlns:a16="http://schemas.microsoft.com/office/drawing/2014/main" val="906995076"/>
                  </a:ext>
                </a:extLst>
              </a:tr>
            </a:tbl>
          </a:graphicData>
        </a:graphic>
      </p:graphicFrame>
      <p:graphicFrame>
        <p:nvGraphicFramePr>
          <p:cNvPr id="6" name="表格 6">
            <a:extLst>
              <a:ext uri="{FF2B5EF4-FFF2-40B4-BE49-F238E27FC236}">
                <a16:creationId xmlns:a16="http://schemas.microsoft.com/office/drawing/2014/main" id="{DFC51426-4DA7-4631-AC76-0E17196D979E}"/>
              </a:ext>
            </a:extLst>
          </p:cNvPr>
          <p:cNvGraphicFramePr>
            <a:graphicFrameLocks noGrp="1"/>
          </p:cNvGraphicFramePr>
          <p:nvPr>
            <p:extLst>
              <p:ext uri="{D42A27DB-BD31-4B8C-83A1-F6EECF244321}">
                <p14:modId xmlns:p14="http://schemas.microsoft.com/office/powerpoint/2010/main" val="2999210948"/>
              </p:ext>
            </p:extLst>
          </p:nvPr>
        </p:nvGraphicFramePr>
        <p:xfrm>
          <a:off x="2031997" y="484664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67564829"/>
                    </a:ext>
                  </a:extLst>
                </a:gridCol>
                <a:gridCol w="2709333">
                  <a:extLst>
                    <a:ext uri="{9D8B030D-6E8A-4147-A177-3AD203B41FA5}">
                      <a16:colId xmlns:a16="http://schemas.microsoft.com/office/drawing/2014/main" val="541697087"/>
                    </a:ext>
                  </a:extLst>
                </a:gridCol>
                <a:gridCol w="2709333">
                  <a:extLst>
                    <a:ext uri="{9D8B030D-6E8A-4147-A177-3AD203B41FA5}">
                      <a16:colId xmlns:a16="http://schemas.microsoft.com/office/drawing/2014/main" val="1241814047"/>
                    </a:ext>
                  </a:extLst>
                </a:gridCol>
              </a:tblGrid>
              <a:tr h="370840">
                <a:tc>
                  <a:txBody>
                    <a:bodyPr/>
                    <a:lstStyle/>
                    <a:p>
                      <a:endParaRPr lang="zh-CN" altLang="en-US" dirty="0"/>
                    </a:p>
                  </a:txBody>
                  <a:tcPr/>
                </a:tc>
                <a:tc>
                  <a:txBody>
                    <a:bodyPr/>
                    <a:lstStyle/>
                    <a:p>
                      <a:r>
                        <a:rPr lang="en-US" altLang="zh-CN" dirty="0" err="1">
                          <a:latin typeface="Times New Roman" panose="02020603050405020304" pitchFamily="18" charset="0"/>
                          <a:cs typeface="Times New Roman" panose="02020603050405020304" pitchFamily="18" charset="0"/>
                        </a:rPr>
                        <a:t>SimplePerf</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7614956"/>
                  </a:ext>
                </a:extLst>
              </a:tr>
              <a:tr h="370840">
                <a:tc>
                  <a:txBody>
                    <a:bodyPr/>
                    <a:lstStyle/>
                    <a:p>
                      <a:r>
                        <a:rPr lang="en-US" altLang="zh-CN" dirty="0" err="1"/>
                        <a:t>basicmath</a:t>
                      </a:r>
                      <a:endParaRPr lang="zh-CN" altLang="en-US" dirty="0"/>
                    </a:p>
                  </a:txBody>
                  <a:tcPr/>
                </a:tc>
                <a:tc>
                  <a:txBody>
                    <a:bodyPr/>
                    <a:lstStyle/>
                    <a:p>
                      <a:r>
                        <a:rPr lang="en-US" altLang="zh-CN" dirty="0"/>
                        <a:t>31999277</a:t>
                      </a:r>
                      <a:endParaRPr lang="zh-CN" altLang="en-US" dirty="0"/>
                    </a:p>
                  </a:txBody>
                  <a:tcPr/>
                </a:tc>
                <a:tc>
                  <a:txBody>
                    <a:bodyPr/>
                    <a:lstStyle/>
                    <a:p>
                      <a:r>
                        <a:rPr lang="en-US" altLang="zh-CN" dirty="0"/>
                        <a:t>24601693</a:t>
                      </a:r>
                      <a:endParaRPr lang="zh-CN" altLang="en-US" dirty="0"/>
                    </a:p>
                  </a:txBody>
                  <a:tcPr/>
                </a:tc>
                <a:extLst>
                  <a:ext uri="{0D108BD9-81ED-4DB2-BD59-A6C34878D82A}">
                    <a16:rowId xmlns:a16="http://schemas.microsoft.com/office/drawing/2014/main" val="2471913985"/>
                  </a:ext>
                </a:extLst>
              </a:tr>
              <a:tr h="370840">
                <a:tc>
                  <a:txBody>
                    <a:bodyPr/>
                    <a:lstStyle/>
                    <a:p>
                      <a:r>
                        <a:rPr lang="en-US" altLang="zh-CN" dirty="0" err="1"/>
                        <a:t>bitcounts</a:t>
                      </a:r>
                      <a:endParaRPr lang="zh-CN" altLang="en-US" dirty="0"/>
                    </a:p>
                  </a:txBody>
                  <a:tcPr/>
                </a:tc>
                <a:tc>
                  <a:txBody>
                    <a:bodyPr/>
                    <a:lstStyle/>
                    <a:p>
                      <a:r>
                        <a:rPr lang="en-US" altLang="zh-CN" dirty="0"/>
                        <a:t>1835382</a:t>
                      </a:r>
                      <a:endParaRPr lang="zh-CN" altLang="en-US" dirty="0"/>
                    </a:p>
                  </a:txBody>
                  <a:tcPr/>
                </a:tc>
                <a:tc>
                  <a:txBody>
                    <a:bodyPr/>
                    <a:lstStyle/>
                    <a:p>
                      <a:r>
                        <a:rPr lang="en-US" altLang="zh-CN" dirty="0"/>
                        <a:t>1826881</a:t>
                      </a:r>
                      <a:endParaRPr lang="zh-CN" altLang="en-US" dirty="0"/>
                    </a:p>
                  </a:txBody>
                  <a:tcPr/>
                </a:tc>
                <a:extLst>
                  <a:ext uri="{0D108BD9-81ED-4DB2-BD59-A6C34878D82A}">
                    <a16:rowId xmlns:a16="http://schemas.microsoft.com/office/drawing/2014/main" val="2818584383"/>
                  </a:ext>
                </a:extLst>
              </a:tr>
              <a:tr h="370840">
                <a:tc>
                  <a:txBody>
                    <a:bodyPr/>
                    <a:lstStyle/>
                    <a:p>
                      <a:r>
                        <a:rPr lang="en-US" altLang="zh-CN" dirty="0" err="1"/>
                        <a:t>qsort</a:t>
                      </a:r>
                      <a:endParaRPr lang="zh-CN" altLang="en-US" dirty="0"/>
                    </a:p>
                  </a:txBody>
                  <a:tcPr/>
                </a:tc>
                <a:tc>
                  <a:txBody>
                    <a:bodyPr/>
                    <a:lstStyle/>
                    <a:p>
                      <a:r>
                        <a:rPr lang="en-US" altLang="zh-CN" dirty="0"/>
                        <a:t>6180363</a:t>
                      </a:r>
                      <a:endParaRPr lang="zh-CN" altLang="en-US" dirty="0"/>
                    </a:p>
                  </a:txBody>
                  <a:tcPr/>
                </a:tc>
                <a:tc>
                  <a:txBody>
                    <a:bodyPr/>
                    <a:lstStyle/>
                    <a:p>
                      <a:r>
                        <a:rPr lang="en-US" altLang="zh-CN" dirty="0"/>
                        <a:t>4989998</a:t>
                      </a:r>
                      <a:endParaRPr lang="zh-CN" altLang="en-US" dirty="0"/>
                    </a:p>
                  </a:txBody>
                  <a:tcPr/>
                </a:tc>
                <a:extLst>
                  <a:ext uri="{0D108BD9-81ED-4DB2-BD59-A6C34878D82A}">
                    <a16:rowId xmlns:a16="http://schemas.microsoft.com/office/drawing/2014/main" val="134794381"/>
                  </a:ext>
                </a:extLst>
              </a:tr>
            </a:tbl>
          </a:graphicData>
        </a:graphic>
      </p:graphicFrame>
    </p:spTree>
    <p:extLst>
      <p:ext uri="{BB962C8B-B14F-4D97-AF65-F5344CB8AC3E}">
        <p14:creationId xmlns:p14="http://schemas.microsoft.com/office/powerpoint/2010/main" val="16603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3F6B8-18A1-4A5B-B699-0AF79B5AFB5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6EC88218-7EFE-4A88-BC7A-CBDF952883BF}"/>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存在的问题</a:t>
            </a:r>
            <a:r>
              <a:rPr lang="en-US" altLang="zh-CN" sz="2400" dirty="0">
                <a:latin typeface="宋体" panose="02010600030101010101" pitchFamily="2" charset="-122"/>
                <a:ea typeface="宋体" panose="02010600030101010101" pitchFamily="2" charset="-122"/>
              </a:rPr>
              <a:t>:</a:t>
            </a:r>
          </a:p>
          <a:p>
            <a:pPr marL="457200" indent="-457200">
              <a:lnSpc>
                <a:spcPct val="150000"/>
              </a:lnSpc>
              <a:buFont typeface="+mj-lt"/>
              <a:buAutoNum type="arabicPeriod"/>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中对缓存采用统一建模，而没有区分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I-cache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D-cache</a:t>
            </a:r>
          </a:p>
          <a:p>
            <a:pPr marL="457200" indent="-457200">
              <a:lnSpc>
                <a:spcPct val="150000"/>
              </a:lnSpc>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的配置比较受限，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相关参数在是在源代码中使用固定的设置，如果要对其进行修改的话需要在源码上进行修改再重新编译</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E0352A12-E24E-413A-A067-3795CB6C0155}"/>
              </a:ext>
            </a:extLst>
          </p:cNvPr>
          <p:cNvPicPr>
            <a:picLocks noChangeAspect="1"/>
          </p:cNvPicPr>
          <p:nvPr/>
        </p:nvPicPr>
        <p:blipFill>
          <a:blip r:embed="rId3"/>
          <a:stretch>
            <a:fillRect/>
          </a:stretch>
        </p:blipFill>
        <p:spPr>
          <a:xfrm>
            <a:off x="5171758" y="4185649"/>
            <a:ext cx="2076190" cy="752381"/>
          </a:xfrm>
          <a:prstGeom prst="rect">
            <a:avLst/>
          </a:prstGeom>
        </p:spPr>
      </p:pic>
      <p:pic>
        <p:nvPicPr>
          <p:cNvPr id="11" name="图片 10">
            <a:extLst>
              <a:ext uri="{FF2B5EF4-FFF2-40B4-BE49-F238E27FC236}">
                <a16:creationId xmlns:a16="http://schemas.microsoft.com/office/drawing/2014/main" id="{0A21D50E-B10A-4C96-A23C-653126E56492}"/>
              </a:ext>
            </a:extLst>
          </p:cNvPr>
          <p:cNvPicPr>
            <a:picLocks noChangeAspect="1"/>
          </p:cNvPicPr>
          <p:nvPr/>
        </p:nvPicPr>
        <p:blipFill>
          <a:blip r:embed="rId4"/>
          <a:stretch>
            <a:fillRect/>
          </a:stretch>
        </p:blipFill>
        <p:spPr>
          <a:xfrm>
            <a:off x="1476408" y="4193872"/>
            <a:ext cx="3057143" cy="1685714"/>
          </a:xfrm>
          <a:prstGeom prst="rect">
            <a:avLst/>
          </a:prstGeom>
        </p:spPr>
      </p:pic>
      <p:pic>
        <p:nvPicPr>
          <p:cNvPr id="13" name="图片 12">
            <a:extLst>
              <a:ext uri="{FF2B5EF4-FFF2-40B4-BE49-F238E27FC236}">
                <a16:creationId xmlns:a16="http://schemas.microsoft.com/office/drawing/2014/main" id="{2BD969BA-C93A-4FB2-A64E-2EB030A87D76}"/>
              </a:ext>
            </a:extLst>
          </p:cNvPr>
          <p:cNvPicPr>
            <a:picLocks noChangeAspect="1"/>
          </p:cNvPicPr>
          <p:nvPr/>
        </p:nvPicPr>
        <p:blipFill>
          <a:blip r:embed="rId5"/>
          <a:stretch>
            <a:fillRect/>
          </a:stretch>
        </p:blipFill>
        <p:spPr>
          <a:xfrm>
            <a:off x="5171758" y="5222443"/>
            <a:ext cx="5019048" cy="657143"/>
          </a:xfrm>
          <a:prstGeom prst="rect">
            <a:avLst/>
          </a:prstGeom>
        </p:spPr>
      </p:pic>
    </p:spTree>
    <p:extLst>
      <p:ext uri="{BB962C8B-B14F-4D97-AF65-F5344CB8AC3E}">
        <p14:creationId xmlns:p14="http://schemas.microsoft.com/office/powerpoint/2010/main" val="2536296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EA34A-DEAB-4CED-9314-B1E18C4B1FD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088299A-28E7-4FA8-8171-62878E812C30}"/>
              </a:ext>
            </a:extLst>
          </p:cNvPr>
          <p:cNvSpPr>
            <a:spLocks noGrp="1"/>
          </p:cNvSpPr>
          <p:nvPr>
            <p:ph idx="1"/>
          </p:nvPr>
        </p:nvSpPr>
        <p:spPr/>
        <p:txBody>
          <a:bodyPr>
            <a:norm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data Cache misses:</a:t>
            </a: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统计缓存行重填充次数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统计有效缺失数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2B42EAA5-FA9A-4B0B-877C-E3A1CD62AE05}"/>
              </a:ext>
            </a:extLst>
          </p:cNvPr>
          <p:cNvGraphicFramePr>
            <a:graphicFrameLocks noGrp="1"/>
          </p:cNvGraphicFramePr>
          <p:nvPr>
            <p:extLst>
              <p:ext uri="{D42A27DB-BD31-4B8C-83A1-F6EECF244321}">
                <p14:modId xmlns:p14="http://schemas.microsoft.com/office/powerpoint/2010/main" val="3798619330"/>
              </p:ext>
            </p:extLst>
          </p:nvPr>
        </p:nvGraphicFramePr>
        <p:xfrm>
          <a:off x="2032000" y="4218864"/>
          <a:ext cx="8127999" cy="150980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88196758"/>
                    </a:ext>
                  </a:extLst>
                </a:gridCol>
                <a:gridCol w="2709333">
                  <a:extLst>
                    <a:ext uri="{9D8B030D-6E8A-4147-A177-3AD203B41FA5}">
                      <a16:colId xmlns:a16="http://schemas.microsoft.com/office/drawing/2014/main" val="2315654293"/>
                    </a:ext>
                  </a:extLst>
                </a:gridCol>
                <a:gridCol w="2709333">
                  <a:extLst>
                    <a:ext uri="{9D8B030D-6E8A-4147-A177-3AD203B41FA5}">
                      <a16:colId xmlns:a16="http://schemas.microsoft.com/office/drawing/2014/main" val="867256051"/>
                    </a:ext>
                  </a:extLst>
                </a:gridCol>
              </a:tblGrid>
              <a:tr h="397285">
                <a:tc>
                  <a:txBody>
                    <a:bodyPr/>
                    <a:lstStyle/>
                    <a:p>
                      <a:endParaRPr lang="zh-CN" altLang="en-US" dirty="0"/>
                    </a:p>
                  </a:txBody>
                  <a:tcPr/>
                </a:tc>
                <a:tc>
                  <a:txBody>
                    <a:bodyPr/>
                    <a:lstStyle/>
                    <a:p>
                      <a:r>
                        <a:rPr lang="en-US" altLang="zh-CN" dirty="0" err="1"/>
                        <a:t>SimplePerf</a:t>
                      </a:r>
                      <a:endParaRPr lang="zh-CN" altLang="en-US" dirty="0"/>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1015266224"/>
                  </a:ext>
                </a:extLst>
              </a:tr>
              <a:tr h="370840">
                <a:tc>
                  <a:txBody>
                    <a:bodyPr/>
                    <a:lstStyle/>
                    <a:p>
                      <a:r>
                        <a:rPr lang="en-US" altLang="zh-CN" dirty="0" err="1"/>
                        <a:t>basicmath</a:t>
                      </a:r>
                      <a:endParaRPr lang="zh-CN" altLang="en-US" dirty="0"/>
                    </a:p>
                  </a:txBody>
                  <a:tcPr/>
                </a:tc>
                <a:tc>
                  <a:txBody>
                    <a:bodyPr/>
                    <a:lstStyle/>
                    <a:p>
                      <a:r>
                        <a:rPr lang="en-US" altLang="zh-CN" dirty="0"/>
                        <a:t>2800</a:t>
                      </a:r>
                      <a:endParaRPr lang="zh-CN" altLang="en-US" dirty="0"/>
                    </a:p>
                  </a:txBody>
                  <a:tcPr/>
                </a:tc>
                <a:tc>
                  <a:txBody>
                    <a:bodyPr/>
                    <a:lstStyle/>
                    <a:p>
                      <a:r>
                        <a:rPr lang="en-US" altLang="zh-CN" dirty="0"/>
                        <a:t>543</a:t>
                      </a:r>
                      <a:endParaRPr lang="zh-CN" altLang="en-US" dirty="0"/>
                    </a:p>
                  </a:txBody>
                  <a:tcPr/>
                </a:tc>
                <a:extLst>
                  <a:ext uri="{0D108BD9-81ED-4DB2-BD59-A6C34878D82A}">
                    <a16:rowId xmlns:a16="http://schemas.microsoft.com/office/drawing/2014/main" val="2575243341"/>
                  </a:ext>
                </a:extLst>
              </a:tr>
              <a:tr h="370840">
                <a:tc>
                  <a:txBody>
                    <a:bodyPr/>
                    <a:lstStyle/>
                    <a:p>
                      <a:r>
                        <a:rPr lang="en-US" altLang="zh-CN" dirty="0" err="1"/>
                        <a:t>bitcounts</a:t>
                      </a:r>
                      <a:endParaRPr lang="zh-CN" altLang="en-US" dirty="0"/>
                    </a:p>
                  </a:txBody>
                  <a:tcPr/>
                </a:tc>
                <a:tc>
                  <a:txBody>
                    <a:bodyPr/>
                    <a:lstStyle/>
                    <a:p>
                      <a:r>
                        <a:rPr lang="en-US" altLang="zh-CN" dirty="0"/>
                        <a:t>834</a:t>
                      </a:r>
                      <a:endParaRPr lang="zh-CN" altLang="en-US" dirty="0"/>
                    </a:p>
                  </a:txBody>
                  <a:tcPr/>
                </a:tc>
                <a:tc>
                  <a:txBody>
                    <a:bodyPr/>
                    <a:lstStyle/>
                    <a:p>
                      <a:r>
                        <a:rPr lang="en-US" altLang="zh-CN" dirty="0"/>
                        <a:t>477</a:t>
                      </a:r>
                      <a:endParaRPr lang="zh-CN" altLang="en-US" dirty="0"/>
                    </a:p>
                  </a:txBody>
                  <a:tcPr/>
                </a:tc>
                <a:extLst>
                  <a:ext uri="{0D108BD9-81ED-4DB2-BD59-A6C34878D82A}">
                    <a16:rowId xmlns:a16="http://schemas.microsoft.com/office/drawing/2014/main" val="653720347"/>
                  </a:ext>
                </a:extLst>
              </a:tr>
              <a:tr h="370840">
                <a:tc>
                  <a:txBody>
                    <a:bodyPr/>
                    <a:lstStyle/>
                    <a:p>
                      <a:r>
                        <a:rPr lang="en-US" altLang="zh-CN" dirty="0" err="1"/>
                        <a:t>qsort</a:t>
                      </a:r>
                      <a:endParaRPr lang="zh-CN" altLang="en-US" dirty="0"/>
                    </a:p>
                  </a:txBody>
                  <a:tcPr/>
                </a:tc>
                <a:tc>
                  <a:txBody>
                    <a:bodyPr/>
                    <a:lstStyle/>
                    <a:p>
                      <a:r>
                        <a:rPr lang="en-US" altLang="zh-CN" dirty="0"/>
                        <a:t>51466</a:t>
                      </a:r>
                      <a:endParaRPr lang="zh-CN" altLang="en-US" dirty="0"/>
                    </a:p>
                  </a:txBody>
                  <a:tcPr/>
                </a:tc>
                <a:tc>
                  <a:txBody>
                    <a:bodyPr/>
                    <a:lstStyle/>
                    <a:p>
                      <a:r>
                        <a:rPr lang="en-US" altLang="zh-CN" dirty="0"/>
                        <a:t>106506</a:t>
                      </a:r>
                      <a:endParaRPr lang="zh-CN" altLang="en-US" dirty="0"/>
                    </a:p>
                  </a:txBody>
                  <a:tcPr/>
                </a:tc>
                <a:extLst>
                  <a:ext uri="{0D108BD9-81ED-4DB2-BD59-A6C34878D82A}">
                    <a16:rowId xmlns:a16="http://schemas.microsoft.com/office/drawing/2014/main" val="4206879010"/>
                  </a:ext>
                </a:extLst>
              </a:tr>
            </a:tbl>
          </a:graphicData>
        </a:graphic>
      </p:graphicFrame>
    </p:spTree>
    <p:extLst>
      <p:ext uri="{BB962C8B-B14F-4D97-AF65-F5344CB8AC3E}">
        <p14:creationId xmlns:p14="http://schemas.microsoft.com/office/powerpoint/2010/main" val="1572915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F597C-5F75-47E7-8037-655B3BBF548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19828654-D4FD-41C3-A7AD-D3AA7A00416A}"/>
              </a:ext>
            </a:extLst>
          </p:cNvPr>
          <p:cNvSpPr>
            <a:spLocks noGrp="1"/>
          </p:cNvSpPr>
          <p:nvPr>
            <p:ph idx="1"/>
          </p:nvPr>
        </p:nvSpPr>
        <p:spPr/>
        <p:txBody>
          <a:bodyPr>
            <a:normAutofit lnSpcReduction="1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编写的测试程序：三个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1024×1024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型矩阵进行数据交换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测试结果如下：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为了给缓存施压，这里是按列进行交换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而且得到的缓存缺失率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(9.49%)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也是符合预期的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7E5AB3DD-0A31-4F52-A8E7-DD25C503E8E1}"/>
              </a:ext>
            </a:extLst>
          </p:cNvPr>
          <p:cNvGraphicFramePr>
            <a:graphicFrameLocks noGrp="1"/>
          </p:cNvGraphicFramePr>
          <p:nvPr>
            <p:extLst>
              <p:ext uri="{D42A27DB-BD31-4B8C-83A1-F6EECF244321}">
                <p14:modId xmlns:p14="http://schemas.microsoft.com/office/powerpoint/2010/main" val="1594583473"/>
              </p:ext>
            </p:extLst>
          </p:nvPr>
        </p:nvGraphicFramePr>
        <p:xfrm>
          <a:off x="2032000" y="3259614"/>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16155918"/>
                    </a:ext>
                  </a:extLst>
                </a:gridCol>
                <a:gridCol w="2709333">
                  <a:extLst>
                    <a:ext uri="{9D8B030D-6E8A-4147-A177-3AD203B41FA5}">
                      <a16:colId xmlns:a16="http://schemas.microsoft.com/office/drawing/2014/main" val="2810690372"/>
                    </a:ext>
                  </a:extLst>
                </a:gridCol>
                <a:gridCol w="2709333">
                  <a:extLst>
                    <a:ext uri="{9D8B030D-6E8A-4147-A177-3AD203B41FA5}">
                      <a16:colId xmlns:a16="http://schemas.microsoft.com/office/drawing/2014/main" val="3580413790"/>
                    </a:ext>
                  </a:extLst>
                </a:gridCol>
              </a:tblGrid>
              <a:tr h="370840">
                <a:tc>
                  <a:txBody>
                    <a:bodyPr/>
                    <a:lstStyle/>
                    <a:p>
                      <a:endParaRPr lang="zh-CN" altLang="en-US" dirty="0"/>
                    </a:p>
                  </a:txBody>
                  <a:tcPr/>
                </a:tc>
                <a:tc>
                  <a:txBody>
                    <a:bodyPr/>
                    <a:lstStyle/>
                    <a:p>
                      <a:r>
                        <a:rPr lang="en-US" altLang="zh-CN" dirty="0" err="1"/>
                        <a:t>Simpleperf</a:t>
                      </a:r>
                      <a:r>
                        <a:rPr lang="zh-CN" altLang="en-US" dirty="0"/>
                        <a:t>实测</a:t>
                      </a:r>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3176232102"/>
                  </a:ext>
                </a:extLst>
              </a:tr>
              <a:tr h="370840">
                <a:tc>
                  <a:txBody>
                    <a:bodyPr/>
                    <a:lstStyle/>
                    <a:p>
                      <a:r>
                        <a:rPr lang="en-US" altLang="zh-CN" dirty="0"/>
                        <a:t>Instructions</a:t>
                      </a:r>
                      <a:endParaRPr lang="zh-CN" altLang="en-US" dirty="0"/>
                    </a:p>
                  </a:txBody>
                  <a:tcPr/>
                </a:tc>
                <a:tc>
                  <a:txBody>
                    <a:bodyPr/>
                    <a:lstStyle/>
                    <a:p>
                      <a:r>
                        <a:rPr lang="en-US" altLang="zh-CN" dirty="0"/>
                        <a:t>264553038</a:t>
                      </a:r>
                      <a:endParaRPr lang="zh-CN" altLang="en-US" dirty="0"/>
                    </a:p>
                  </a:txBody>
                  <a:tcPr/>
                </a:tc>
                <a:tc>
                  <a:txBody>
                    <a:bodyPr/>
                    <a:lstStyle/>
                    <a:p>
                      <a:r>
                        <a:rPr lang="en-US" altLang="zh-CN" dirty="0"/>
                        <a:t>264553597</a:t>
                      </a:r>
                      <a:endParaRPr lang="zh-CN" altLang="en-US" dirty="0"/>
                    </a:p>
                  </a:txBody>
                  <a:tcPr/>
                </a:tc>
                <a:extLst>
                  <a:ext uri="{0D108BD9-81ED-4DB2-BD59-A6C34878D82A}">
                    <a16:rowId xmlns:a16="http://schemas.microsoft.com/office/drawing/2014/main" val="3531593576"/>
                  </a:ext>
                </a:extLst>
              </a:tr>
              <a:tr h="370840">
                <a:tc>
                  <a:txBody>
                    <a:bodyPr/>
                    <a:lstStyle/>
                    <a:p>
                      <a:r>
                        <a:rPr lang="en-US" altLang="zh-CN" dirty="0"/>
                        <a:t>Cache-references</a:t>
                      </a:r>
                      <a:endParaRPr lang="zh-CN" altLang="en-US" dirty="0"/>
                    </a:p>
                  </a:txBody>
                  <a:tcPr/>
                </a:tc>
                <a:tc>
                  <a:txBody>
                    <a:bodyPr/>
                    <a:lstStyle/>
                    <a:p>
                      <a:r>
                        <a:rPr lang="en-US" altLang="zh-CN" dirty="0"/>
                        <a:t>66268405</a:t>
                      </a:r>
                      <a:endParaRPr lang="zh-CN" altLang="en-US" dirty="0"/>
                    </a:p>
                  </a:txBody>
                  <a:tcPr/>
                </a:tc>
                <a:tc>
                  <a:txBody>
                    <a:bodyPr/>
                    <a:lstStyle/>
                    <a:p>
                      <a:r>
                        <a:rPr lang="en-US" altLang="zh-CN" dirty="0"/>
                        <a:t>66075594</a:t>
                      </a:r>
                      <a:endParaRPr lang="zh-CN" altLang="en-US" dirty="0"/>
                    </a:p>
                  </a:txBody>
                  <a:tcPr/>
                </a:tc>
                <a:extLst>
                  <a:ext uri="{0D108BD9-81ED-4DB2-BD59-A6C34878D82A}">
                    <a16:rowId xmlns:a16="http://schemas.microsoft.com/office/drawing/2014/main" val="2723826133"/>
                  </a:ext>
                </a:extLst>
              </a:tr>
              <a:tr h="370840">
                <a:tc>
                  <a:txBody>
                    <a:bodyPr/>
                    <a:lstStyle/>
                    <a:p>
                      <a:r>
                        <a:rPr lang="en-US" altLang="zh-CN" dirty="0"/>
                        <a:t>Cache-misses</a:t>
                      </a:r>
                      <a:endParaRPr lang="zh-CN" altLang="en-US" dirty="0"/>
                    </a:p>
                  </a:txBody>
                  <a:tcPr/>
                </a:tc>
                <a:tc>
                  <a:txBody>
                    <a:bodyPr/>
                    <a:lstStyle/>
                    <a:p>
                      <a:r>
                        <a:rPr lang="en-US" altLang="zh-CN" dirty="0"/>
                        <a:t>6291516</a:t>
                      </a:r>
                      <a:endParaRPr lang="zh-CN" altLang="en-US" dirty="0"/>
                    </a:p>
                  </a:txBody>
                  <a:tcPr/>
                </a:tc>
                <a:tc>
                  <a:txBody>
                    <a:bodyPr/>
                    <a:lstStyle/>
                    <a:p>
                      <a:r>
                        <a:rPr lang="en-US" altLang="zh-CN" dirty="0"/>
                        <a:t>6362249</a:t>
                      </a:r>
                      <a:endParaRPr lang="zh-CN" altLang="en-US" dirty="0"/>
                    </a:p>
                  </a:txBody>
                  <a:tcPr/>
                </a:tc>
                <a:extLst>
                  <a:ext uri="{0D108BD9-81ED-4DB2-BD59-A6C34878D82A}">
                    <a16:rowId xmlns:a16="http://schemas.microsoft.com/office/drawing/2014/main" val="228136848"/>
                  </a:ext>
                </a:extLst>
              </a:tr>
            </a:tbl>
          </a:graphicData>
        </a:graphic>
      </p:graphicFrame>
    </p:spTree>
    <p:extLst>
      <p:ext uri="{BB962C8B-B14F-4D97-AF65-F5344CB8AC3E}">
        <p14:creationId xmlns:p14="http://schemas.microsoft.com/office/powerpoint/2010/main" val="267585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B3F95-416D-42FE-B277-5DD1F3F3D712}"/>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p>
        </p:txBody>
      </p:sp>
      <p:sp>
        <p:nvSpPr>
          <p:cNvPr id="3" name="内容占位符 2">
            <a:extLst>
              <a:ext uri="{FF2B5EF4-FFF2-40B4-BE49-F238E27FC236}">
                <a16:creationId xmlns:a16="http://schemas.microsoft.com/office/drawing/2014/main" id="{5E0C4783-1361-41BB-A342-C2AFB0BB243A}"/>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record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指令统计的指令数：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record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统计结果波动较大，下面结果是统计</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次后的平均值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命令统计的指令数：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stat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指令统计结果波动很小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，一次统计的结果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aphicFrame>
        <p:nvGraphicFramePr>
          <p:cNvPr id="6" name="表格 5">
            <a:extLst>
              <a:ext uri="{FF2B5EF4-FFF2-40B4-BE49-F238E27FC236}">
                <a16:creationId xmlns:a16="http://schemas.microsoft.com/office/drawing/2014/main" id="{4E38CC06-88D0-4082-8265-30E5933CABF4}"/>
              </a:ext>
            </a:extLst>
          </p:cNvPr>
          <p:cNvGraphicFramePr>
            <a:graphicFrameLocks noGrp="1"/>
          </p:cNvGraphicFramePr>
          <p:nvPr>
            <p:extLst>
              <p:ext uri="{D42A27DB-BD31-4B8C-83A1-F6EECF244321}">
                <p14:modId xmlns:p14="http://schemas.microsoft.com/office/powerpoint/2010/main" val="4284279921"/>
              </p:ext>
            </p:extLst>
          </p:nvPr>
        </p:nvGraphicFramePr>
        <p:xfrm>
          <a:off x="2031999" y="2697480"/>
          <a:ext cx="8127999" cy="1463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17036148"/>
                    </a:ext>
                  </a:extLst>
                </a:gridCol>
                <a:gridCol w="2709333">
                  <a:extLst>
                    <a:ext uri="{9D8B030D-6E8A-4147-A177-3AD203B41FA5}">
                      <a16:colId xmlns:a16="http://schemas.microsoft.com/office/drawing/2014/main" val="3018812278"/>
                    </a:ext>
                  </a:extLst>
                </a:gridCol>
                <a:gridCol w="2709333">
                  <a:extLst>
                    <a:ext uri="{9D8B030D-6E8A-4147-A177-3AD203B41FA5}">
                      <a16:colId xmlns:a16="http://schemas.microsoft.com/office/drawing/2014/main" val="483866071"/>
                    </a:ext>
                  </a:extLst>
                </a:gridCol>
              </a:tblGrid>
              <a:tr h="336995">
                <a:tc>
                  <a:txBody>
                    <a:bodyPr/>
                    <a:lstStyle/>
                    <a:p>
                      <a:endParaRPr lang="zh-CN" altLang="en-US" dirty="0"/>
                    </a:p>
                  </a:txBody>
                  <a:tcPr/>
                </a:tc>
                <a:tc>
                  <a: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record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146274"/>
                  </a:ext>
                </a:extLst>
              </a:tr>
              <a:tr h="336995">
                <a:tc>
                  <a:txBody>
                    <a:bodyPr/>
                    <a:lstStyle/>
                    <a:p>
                      <a:r>
                        <a:rPr lang="en-US" altLang="zh-CN" dirty="0" err="1"/>
                        <a:t>basicmath</a:t>
                      </a:r>
                      <a:endParaRPr lang="zh-CN" altLang="en-US" dirty="0"/>
                    </a:p>
                  </a:txBody>
                  <a:tcPr/>
                </a:tc>
                <a:tc>
                  <a:txBody>
                    <a:bodyPr/>
                    <a:lstStyle/>
                    <a:p>
                      <a:r>
                        <a:rPr lang="en-US" altLang="zh-CN" dirty="0"/>
                        <a:t>138006768</a:t>
                      </a:r>
                      <a:endParaRPr lang="zh-CN" altLang="en-US" dirty="0"/>
                    </a:p>
                  </a:txBody>
                  <a:tcPr/>
                </a:tc>
                <a:tc>
                  <a:txBody>
                    <a:bodyPr/>
                    <a:lstStyle/>
                    <a:p>
                      <a:r>
                        <a:rPr lang="en-US" altLang="zh-CN" dirty="0"/>
                        <a:t>138749797</a:t>
                      </a:r>
                      <a:endParaRPr lang="zh-CN" altLang="en-US" dirty="0"/>
                    </a:p>
                  </a:txBody>
                  <a:tcPr/>
                </a:tc>
                <a:extLst>
                  <a:ext uri="{0D108BD9-81ED-4DB2-BD59-A6C34878D82A}">
                    <a16:rowId xmlns:a16="http://schemas.microsoft.com/office/drawing/2014/main" val="1364754552"/>
                  </a:ext>
                </a:extLst>
              </a:tr>
              <a:tr h="336995">
                <a:tc>
                  <a:txBody>
                    <a:bodyPr/>
                    <a:lstStyle/>
                    <a:p>
                      <a:r>
                        <a:rPr lang="en-US" altLang="zh-CN" dirty="0" err="1"/>
                        <a:t>bitcounts</a:t>
                      </a:r>
                      <a:endParaRPr lang="zh-CN" altLang="en-US" dirty="0"/>
                    </a:p>
                  </a:txBody>
                  <a:tcPr/>
                </a:tc>
                <a:tc>
                  <a:txBody>
                    <a:bodyPr/>
                    <a:lstStyle/>
                    <a:p>
                      <a:r>
                        <a:rPr lang="en-US" altLang="zh-CN" dirty="0"/>
                        <a:t>34186667</a:t>
                      </a:r>
                      <a:endParaRPr lang="zh-CN" altLang="en-US" dirty="0"/>
                    </a:p>
                  </a:txBody>
                  <a:tcPr/>
                </a:tc>
                <a:tc>
                  <a:txBody>
                    <a:bodyPr/>
                    <a:lstStyle/>
                    <a:p>
                      <a:r>
                        <a:rPr lang="en-US" altLang="zh-CN" dirty="0"/>
                        <a:t>35013464</a:t>
                      </a:r>
                      <a:endParaRPr lang="zh-CN" altLang="en-US" dirty="0"/>
                    </a:p>
                  </a:txBody>
                  <a:tcPr/>
                </a:tc>
                <a:extLst>
                  <a:ext uri="{0D108BD9-81ED-4DB2-BD59-A6C34878D82A}">
                    <a16:rowId xmlns:a16="http://schemas.microsoft.com/office/drawing/2014/main" val="11518612"/>
                  </a:ext>
                </a:extLst>
              </a:tr>
              <a:tr h="336995">
                <a:tc>
                  <a:txBody>
                    <a:bodyPr/>
                    <a:lstStyle/>
                    <a:p>
                      <a:r>
                        <a:rPr lang="en-US" altLang="zh-CN" dirty="0" err="1"/>
                        <a:t>qsort</a:t>
                      </a:r>
                      <a:endParaRPr lang="zh-CN" altLang="en-US" dirty="0"/>
                    </a:p>
                  </a:txBody>
                  <a:tcPr/>
                </a:tc>
                <a:tc>
                  <a:txBody>
                    <a:bodyPr/>
                    <a:lstStyle/>
                    <a:p>
                      <a:r>
                        <a:rPr lang="en-US" altLang="zh-CN" dirty="0"/>
                        <a:t>13361237</a:t>
                      </a:r>
                      <a:endParaRPr lang="zh-CN" altLang="en-US" dirty="0"/>
                    </a:p>
                  </a:txBody>
                  <a:tcPr/>
                </a:tc>
                <a:tc>
                  <a:txBody>
                    <a:bodyPr/>
                    <a:lstStyle/>
                    <a:p>
                      <a:r>
                        <a:rPr lang="en-US" altLang="zh-CN" dirty="0"/>
                        <a:t>14541891</a:t>
                      </a:r>
                      <a:endParaRPr lang="zh-CN" altLang="en-US" dirty="0"/>
                    </a:p>
                  </a:txBody>
                  <a:tcPr/>
                </a:tc>
                <a:extLst>
                  <a:ext uri="{0D108BD9-81ED-4DB2-BD59-A6C34878D82A}">
                    <a16:rowId xmlns:a16="http://schemas.microsoft.com/office/drawing/2014/main" val="906995076"/>
                  </a:ext>
                </a:extLst>
              </a:tr>
            </a:tbl>
          </a:graphicData>
        </a:graphic>
      </p:graphicFrame>
      <p:graphicFrame>
        <p:nvGraphicFramePr>
          <p:cNvPr id="7" name="表格 7">
            <a:extLst>
              <a:ext uri="{FF2B5EF4-FFF2-40B4-BE49-F238E27FC236}">
                <a16:creationId xmlns:a16="http://schemas.microsoft.com/office/drawing/2014/main" id="{751237B1-7C77-4FAF-9AD5-EC804DCFB937}"/>
              </a:ext>
            </a:extLst>
          </p:cNvPr>
          <p:cNvGraphicFramePr>
            <a:graphicFrameLocks noGrp="1"/>
          </p:cNvGraphicFramePr>
          <p:nvPr>
            <p:extLst>
              <p:ext uri="{D42A27DB-BD31-4B8C-83A1-F6EECF244321}">
                <p14:modId xmlns:p14="http://schemas.microsoft.com/office/powerpoint/2010/main" val="4212832104"/>
              </p:ext>
            </p:extLst>
          </p:nvPr>
        </p:nvGraphicFramePr>
        <p:xfrm>
          <a:off x="2031999" y="5150803"/>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81710560"/>
                    </a:ext>
                  </a:extLst>
                </a:gridCol>
                <a:gridCol w="2709333">
                  <a:extLst>
                    <a:ext uri="{9D8B030D-6E8A-4147-A177-3AD203B41FA5}">
                      <a16:colId xmlns:a16="http://schemas.microsoft.com/office/drawing/2014/main" val="3724395661"/>
                    </a:ext>
                  </a:extLst>
                </a:gridCol>
                <a:gridCol w="2709333">
                  <a:extLst>
                    <a:ext uri="{9D8B030D-6E8A-4147-A177-3AD203B41FA5}">
                      <a16:colId xmlns:a16="http://schemas.microsoft.com/office/drawing/2014/main" val="3191778"/>
                    </a:ext>
                  </a:extLst>
                </a:gridCol>
              </a:tblGrid>
              <a:tr h="370840">
                <a:tc>
                  <a:txBody>
                    <a:bodyPr/>
                    <a:lstStyle/>
                    <a:p>
                      <a:endParaRPr lang="zh-CN" altLang="en-US"/>
                    </a:p>
                  </a:txBody>
                  <a:tcPr/>
                </a:tc>
                <a:tc>
                  <a:txBody>
                    <a:bodyPr/>
                    <a:lstStyle/>
                    <a:p>
                      <a:r>
                        <a:rPr lang="en-US" altLang="zh-CN" dirty="0" err="1"/>
                        <a:t>Simpleperf</a:t>
                      </a:r>
                      <a:r>
                        <a:rPr lang="en-US" altLang="zh-CN" dirty="0"/>
                        <a:t> stat</a:t>
                      </a:r>
                      <a:endParaRPr lang="zh-CN" altLang="en-US" dirty="0"/>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182659129"/>
                  </a:ext>
                </a:extLst>
              </a:tr>
              <a:tr h="370840">
                <a:tc>
                  <a:txBody>
                    <a:bodyPr/>
                    <a:lstStyle/>
                    <a:p>
                      <a:r>
                        <a:rPr lang="en-US" altLang="zh-CN" dirty="0" err="1"/>
                        <a:t>basicmath</a:t>
                      </a:r>
                      <a:endParaRPr lang="zh-CN" altLang="en-US" dirty="0"/>
                    </a:p>
                  </a:txBody>
                  <a:tcPr/>
                </a:tc>
                <a:tc>
                  <a:txBody>
                    <a:bodyPr/>
                    <a:lstStyle/>
                    <a:p>
                      <a:r>
                        <a:rPr lang="en-US" altLang="zh-CN" dirty="0"/>
                        <a:t>138749228</a:t>
                      </a:r>
                      <a:endParaRPr lang="zh-CN" altLang="en-US" dirty="0"/>
                    </a:p>
                  </a:txBody>
                  <a:tcPr/>
                </a:tc>
                <a:tc>
                  <a:txBody>
                    <a:bodyPr/>
                    <a:lstStyle/>
                    <a:p>
                      <a:r>
                        <a:rPr lang="en-US" altLang="zh-CN" dirty="0"/>
                        <a:t>138749797</a:t>
                      </a:r>
                      <a:endParaRPr lang="zh-CN" altLang="en-US" dirty="0"/>
                    </a:p>
                  </a:txBody>
                  <a:tcPr/>
                </a:tc>
                <a:extLst>
                  <a:ext uri="{0D108BD9-81ED-4DB2-BD59-A6C34878D82A}">
                    <a16:rowId xmlns:a16="http://schemas.microsoft.com/office/drawing/2014/main" val="1022033762"/>
                  </a:ext>
                </a:extLst>
              </a:tr>
              <a:tr h="370840">
                <a:tc>
                  <a:txBody>
                    <a:bodyPr/>
                    <a:lstStyle/>
                    <a:p>
                      <a:r>
                        <a:rPr lang="en-US" altLang="zh-CN" dirty="0" err="1"/>
                        <a:t>bitcounts</a:t>
                      </a:r>
                      <a:endParaRPr lang="zh-CN" altLang="en-US" dirty="0"/>
                    </a:p>
                  </a:txBody>
                  <a:tcPr/>
                </a:tc>
                <a:tc>
                  <a:txBody>
                    <a:bodyPr/>
                    <a:lstStyle/>
                    <a:p>
                      <a:r>
                        <a:rPr lang="en-US" altLang="zh-CN" dirty="0"/>
                        <a:t>35009766</a:t>
                      </a:r>
                      <a:endParaRPr lang="zh-CN" altLang="en-US" dirty="0"/>
                    </a:p>
                  </a:txBody>
                  <a:tcPr/>
                </a:tc>
                <a:tc>
                  <a:txBody>
                    <a:bodyPr/>
                    <a:lstStyle/>
                    <a:p>
                      <a:r>
                        <a:rPr lang="en-US" altLang="zh-CN" dirty="0"/>
                        <a:t>35013464</a:t>
                      </a:r>
                      <a:endParaRPr lang="zh-CN" altLang="en-US" dirty="0"/>
                    </a:p>
                  </a:txBody>
                  <a:tcPr/>
                </a:tc>
                <a:extLst>
                  <a:ext uri="{0D108BD9-81ED-4DB2-BD59-A6C34878D82A}">
                    <a16:rowId xmlns:a16="http://schemas.microsoft.com/office/drawing/2014/main" val="3382433354"/>
                  </a:ext>
                </a:extLst>
              </a:tr>
              <a:tr h="370840">
                <a:tc>
                  <a:txBody>
                    <a:bodyPr/>
                    <a:lstStyle/>
                    <a:p>
                      <a:r>
                        <a:rPr lang="en-US" altLang="zh-CN" dirty="0" err="1"/>
                        <a:t>qsort</a:t>
                      </a:r>
                      <a:endParaRPr lang="zh-CN" altLang="en-US" dirty="0"/>
                    </a:p>
                  </a:txBody>
                  <a:tcPr/>
                </a:tc>
                <a:tc>
                  <a:txBody>
                    <a:bodyPr/>
                    <a:lstStyle/>
                    <a:p>
                      <a:r>
                        <a:rPr lang="en-US" altLang="zh-CN" dirty="0"/>
                        <a:t>14541786</a:t>
                      </a:r>
                      <a:endParaRPr lang="zh-CN" altLang="en-US" dirty="0"/>
                    </a:p>
                  </a:txBody>
                  <a:tcPr/>
                </a:tc>
                <a:tc>
                  <a:txBody>
                    <a:bodyPr/>
                    <a:lstStyle/>
                    <a:p>
                      <a:r>
                        <a:rPr lang="en-US" altLang="zh-CN" dirty="0"/>
                        <a:t>14541891</a:t>
                      </a:r>
                      <a:endParaRPr lang="zh-CN" altLang="en-US" dirty="0"/>
                    </a:p>
                  </a:txBody>
                  <a:tcPr/>
                </a:tc>
                <a:extLst>
                  <a:ext uri="{0D108BD9-81ED-4DB2-BD59-A6C34878D82A}">
                    <a16:rowId xmlns:a16="http://schemas.microsoft.com/office/drawing/2014/main" val="2883796790"/>
                  </a:ext>
                </a:extLst>
              </a:tr>
            </a:tbl>
          </a:graphicData>
        </a:graphic>
      </p:graphicFrame>
    </p:spTree>
    <p:extLst>
      <p:ext uri="{BB962C8B-B14F-4D97-AF65-F5344CB8AC3E}">
        <p14:creationId xmlns:p14="http://schemas.microsoft.com/office/powerpoint/2010/main" val="1064075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A43E3-EF60-4740-A80F-666A1F470046}"/>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p>
        </p:txBody>
      </p:sp>
      <p:sp>
        <p:nvSpPr>
          <p:cNvPr id="3" name="内容占位符 2">
            <a:extLst>
              <a:ext uri="{FF2B5EF4-FFF2-40B4-BE49-F238E27FC236}">
                <a16:creationId xmlns:a16="http://schemas.microsoft.com/office/drawing/2014/main" id="{F947AE7E-52EF-4400-A7EE-36EE74A23413}"/>
              </a:ext>
            </a:extLst>
          </p:cNvPr>
          <p:cNvSpPr>
            <a:spLocks noGrp="1"/>
          </p:cNvSpPr>
          <p:nvPr>
            <p:ph idx="1"/>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record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指令的执行流程：</a:t>
            </a:r>
          </a:p>
        </p:txBody>
      </p:sp>
      <p:pic>
        <p:nvPicPr>
          <p:cNvPr id="5" name="图片 4">
            <a:extLst>
              <a:ext uri="{FF2B5EF4-FFF2-40B4-BE49-F238E27FC236}">
                <a16:creationId xmlns:a16="http://schemas.microsoft.com/office/drawing/2014/main" id="{8BE142DB-8542-4FAE-BD6A-6F2F6325EA18}"/>
              </a:ext>
            </a:extLst>
          </p:cNvPr>
          <p:cNvPicPr>
            <a:picLocks noChangeAspect="1"/>
          </p:cNvPicPr>
          <p:nvPr/>
        </p:nvPicPr>
        <p:blipFill>
          <a:blip r:embed="rId2"/>
          <a:stretch>
            <a:fillRect/>
          </a:stretch>
        </p:blipFill>
        <p:spPr>
          <a:xfrm>
            <a:off x="2635469" y="2475135"/>
            <a:ext cx="6921062" cy="3556813"/>
          </a:xfrm>
          <a:prstGeom prst="rect">
            <a:avLst/>
          </a:prstGeom>
        </p:spPr>
      </p:pic>
    </p:spTree>
    <p:extLst>
      <p:ext uri="{BB962C8B-B14F-4D97-AF65-F5344CB8AC3E}">
        <p14:creationId xmlns:p14="http://schemas.microsoft.com/office/powerpoint/2010/main" val="3544560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A43E3-EF60-4740-A80F-666A1F470046}"/>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p>
        </p:txBody>
      </p:sp>
      <p:sp>
        <p:nvSpPr>
          <p:cNvPr id="3" name="内容占位符 2">
            <a:extLst>
              <a:ext uri="{FF2B5EF4-FFF2-40B4-BE49-F238E27FC236}">
                <a16:creationId xmlns:a16="http://schemas.microsoft.com/office/drawing/2014/main" id="{F947AE7E-52EF-4400-A7EE-36EE74A23413}"/>
              </a:ext>
            </a:extLst>
          </p:cNvPr>
          <p:cNvSpPr>
            <a:spLocks noGrp="1"/>
          </p:cNvSpPr>
          <p:nvPr>
            <p:ph idx="1"/>
          </p:nvPr>
        </p:nvSpPr>
        <p:spPr/>
        <p:txBody>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stat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指令的执行流程：</a:t>
            </a:r>
          </a:p>
        </p:txBody>
      </p:sp>
      <p:pic>
        <p:nvPicPr>
          <p:cNvPr id="5" name="图片 4">
            <a:extLst>
              <a:ext uri="{FF2B5EF4-FFF2-40B4-BE49-F238E27FC236}">
                <a16:creationId xmlns:a16="http://schemas.microsoft.com/office/drawing/2014/main" id="{28DE110F-0043-4B80-B99B-8EB7F556CF4A}"/>
              </a:ext>
            </a:extLst>
          </p:cNvPr>
          <p:cNvPicPr>
            <a:picLocks noChangeAspect="1"/>
          </p:cNvPicPr>
          <p:nvPr/>
        </p:nvPicPr>
        <p:blipFill>
          <a:blip r:embed="rId2"/>
          <a:stretch>
            <a:fillRect/>
          </a:stretch>
        </p:blipFill>
        <p:spPr>
          <a:xfrm>
            <a:off x="2077039" y="2578985"/>
            <a:ext cx="8037921" cy="3913890"/>
          </a:xfrm>
          <a:prstGeom prst="rect">
            <a:avLst/>
          </a:prstGeom>
        </p:spPr>
      </p:pic>
    </p:spTree>
    <p:extLst>
      <p:ext uri="{BB962C8B-B14F-4D97-AF65-F5344CB8AC3E}">
        <p14:creationId xmlns:p14="http://schemas.microsoft.com/office/powerpoint/2010/main" val="1334770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B6354-4BF4-44FA-A3A3-E878EF4EF23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75DEDA1A-3F53-4928-A80B-DE5AB8997AF5}"/>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因此可以认为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指令能够准确统计到测试程序用户空间的数据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但是实测的结果与仿真的结果依然有很大差异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猜测影响仿真结果的因素不是系统调用而是跟底层硬件相关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在实验中发现了测试结果的偏差与测试程序的局部性关系：</a:t>
            </a:r>
          </a:p>
        </p:txBody>
      </p:sp>
    </p:spTree>
    <p:extLst>
      <p:ext uri="{BB962C8B-B14F-4D97-AF65-F5344CB8AC3E}">
        <p14:creationId xmlns:p14="http://schemas.microsoft.com/office/powerpoint/2010/main" val="4208391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1C4F1-0516-401C-9C23-CF84EF699C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717BEAD9-1858-48E7-AF87-F427C65A47EB}"/>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按行交换，局部性良好：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endParaRPr lang="en-US" altLang="zh-CN" dirty="0"/>
          </a:p>
          <a:p>
            <a:r>
              <a:rPr lang="zh-CN" altLang="en-US" dirty="0">
                <a:latin typeface="宋体" panose="02010600030101010101" pitchFamily="2" charset="-122"/>
                <a:ea typeface="宋体" panose="02010600030101010101" pitchFamily="2" charset="-122"/>
              </a:rPr>
              <a:t>按列交换，局部性糟糕：</a:t>
            </a:r>
          </a:p>
        </p:txBody>
      </p:sp>
      <p:graphicFrame>
        <p:nvGraphicFramePr>
          <p:cNvPr id="4" name="表格 4">
            <a:extLst>
              <a:ext uri="{FF2B5EF4-FFF2-40B4-BE49-F238E27FC236}">
                <a16:creationId xmlns:a16="http://schemas.microsoft.com/office/drawing/2014/main" id="{36A224D9-F36F-4106-99AE-79CA9BFB9B1B}"/>
              </a:ext>
            </a:extLst>
          </p:cNvPr>
          <p:cNvGraphicFramePr>
            <a:graphicFrameLocks noGrp="1"/>
          </p:cNvGraphicFramePr>
          <p:nvPr>
            <p:extLst>
              <p:ext uri="{D42A27DB-BD31-4B8C-83A1-F6EECF244321}">
                <p14:modId xmlns:p14="http://schemas.microsoft.com/office/powerpoint/2010/main" val="1367544437"/>
              </p:ext>
            </p:extLst>
          </p:nvPr>
        </p:nvGraphicFramePr>
        <p:xfrm>
          <a:off x="2031999" y="5009515"/>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16155918"/>
                    </a:ext>
                  </a:extLst>
                </a:gridCol>
                <a:gridCol w="2709333">
                  <a:extLst>
                    <a:ext uri="{9D8B030D-6E8A-4147-A177-3AD203B41FA5}">
                      <a16:colId xmlns:a16="http://schemas.microsoft.com/office/drawing/2014/main" val="2810690372"/>
                    </a:ext>
                  </a:extLst>
                </a:gridCol>
                <a:gridCol w="2709333">
                  <a:extLst>
                    <a:ext uri="{9D8B030D-6E8A-4147-A177-3AD203B41FA5}">
                      <a16:colId xmlns:a16="http://schemas.microsoft.com/office/drawing/2014/main" val="3580413790"/>
                    </a:ext>
                  </a:extLst>
                </a:gridCol>
              </a:tblGrid>
              <a:tr h="370840">
                <a:tc>
                  <a:txBody>
                    <a:bodyPr/>
                    <a:lstStyle/>
                    <a:p>
                      <a:endParaRPr lang="zh-CN" altLang="en-US" dirty="0"/>
                    </a:p>
                  </a:txBody>
                  <a:tcPr/>
                </a:tc>
                <a:tc>
                  <a:txBody>
                    <a:bodyPr/>
                    <a:lstStyle/>
                    <a:p>
                      <a:r>
                        <a:rPr lang="en-US" altLang="zh-CN" dirty="0" err="1"/>
                        <a:t>Simpleperf</a:t>
                      </a:r>
                      <a:r>
                        <a:rPr lang="zh-CN" altLang="en-US" dirty="0"/>
                        <a:t>实测</a:t>
                      </a:r>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3176232102"/>
                  </a:ext>
                </a:extLst>
              </a:tr>
              <a:tr h="370840">
                <a:tc>
                  <a:txBody>
                    <a:bodyPr/>
                    <a:lstStyle/>
                    <a:p>
                      <a:r>
                        <a:rPr lang="en-US" altLang="zh-CN" dirty="0"/>
                        <a:t>Instructions</a:t>
                      </a:r>
                      <a:endParaRPr lang="zh-CN" altLang="en-US" dirty="0"/>
                    </a:p>
                  </a:txBody>
                  <a:tcPr/>
                </a:tc>
                <a:tc>
                  <a:txBody>
                    <a:bodyPr/>
                    <a:lstStyle/>
                    <a:p>
                      <a:r>
                        <a:rPr lang="en-US" altLang="zh-CN" dirty="0"/>
                        <a:t>264553038</a:t>
                      </a:r>
                      <a:endParaRPr lang="zh-CN" altLang="en-US" dirty="0"/>
                    </a:p>
                  </a:txBody>
                  <a:tcPr/>
                </a:tc>
                <a:tc>
                  <a:txBody>
                    <a:bodyPr/>
                    <a:lstStyle/>
                    <a:p>
                      <a:r>
                        <a:rPr lang="en-US" altLang="zh-CN" dirty="0"/>
                        <a:t>264553597</a:t>
                      </a:r>
                      <a:endParaRPr lang="zh-CN" altLang="en-US" dirty="0"/>
                    </a:p>
                  </a:txBody>
                  <a:tcPr/>
                </a:tc>
                <a:extLst>
                  <a:ext uri="{0D108BD9-81ED-4DB2-BD59-A6C34878D82A}">
                    <a16:rowId xmlns:a16="http://schemas.microsoft.com/office/drawing/2014/main" val="3531593576"/>
                  </a:ext>
                </a:extLst>
              </a:tr>
              <a:tr h="370840">
                <a:tc>
                  <a:txBody>
                    <a:bodyPr/>
                    <a:lstStyle/>
                    <a:p>
                      <a:r>
                        <a:rPr lang="en-US" altLang="zh-CN" dirty="0"/>
                        <a:t>Cache-references</a:t>
                      </a:r>
                      <a:endParaRPr lang="zh-CN" altLang="en-US" dirty="0"/>
                    </a:p>
                  </a:txBody>
                  <a:tcPr/>
                </a:tc>
                <a:tc>
                  <a:txBody>
                    <a:bodyPr/>
                    <a:lstStyle/>
                    <a:p>
                      <a:r>
                        <a:rPr lang="en-US" altLang="zh-CN" dirty="0"/>
                        <a:t>66268405</a:t>
                      </a:r>
                      <a:endParaRPr lang="zh-CN" altLang="en-US" dirty="0"/>
                    </a:p>
                  </a:txBody>
                  <a:tcPr/>
                </a:tc>
                <a:tc>
                  <a:txBody>
                    <a:bodyPr/>
                    <a:lstStyle/>
                    <a:p>
                      <a:r>
                        <a:rPr lang="en-US" altLang="zh-CN" dirty="0"/>
                        <a:t>66075594</a:t>
                      </a:r>
                      <a:endParaRPr lang="zh-CN" altLang="en-US" dirty="0"/>
                    </a:p>
                  </a:txBody>
                  <a:tcPr/>
                </a:tc>
                <a:extLst>
                  <a:ext uri="{0D108BD9-81ED-4DB2-BD59-A6C34878D82A}">
                    <a16:rowId xmlns:a16="http://schemas.microsoft.com/office/drawing/2014/main" val="2723826133"/>
                  </a:ext>
                </a:extLst>
              </a:tr>
              <a:tr h="370840">
                <a:tc>
                  <a:txBody>
                    <a:bodyPr/>
                    <a:lstStyle/>
                    <a:p>
                      <a:r>
                        <a:rPr lang="en-US" altLang="zh-CN" dirty="0"/>
                        <a:t>Cache-misses</a:t>
                      </a:r>
                      <a:endParaRPr lang="zh-CN" altLang="en-US" dirty="0"/>
                    </a:p>
                  </a:txBody>
                  <a:tcPr/>
                </a:tc>
                <a:tc>
                  <a:txBody>
                    <a:bodyPr/>
                    <a:lstStyle/>
                    <a:p>
                      <a:r>
                        <a:rPr lang="en-US" altLang="zh-CN" dirty="0"/>
                        <a:t>6291516 (9.531%)</a:t>
                      </a:r>
                      <a:endParaRPr lang="zh-CN" altLang="en-US" dirty="0"/>
                    </a:p>
                  </a:txBody>
                  <a:tcPr/>
                </a:tc>
                <a:tc>
                  <a:txBody>
                    <a:bodyPr/>
                    <a:lstStyle/>
                    <a:p>
                      <a:r>
                        <a:rPr lang="en-US" altLang="zh-CN" dirty="0"/>
                        <a:t>6362249 (9.629%)</a:t>
                      </a:r>
                      <a:endParaRPr lang="zh-CN" altLang="en-US" dirty="0"/>
                    </a:p>
                  </a:txBody>
                  <a:tcPr/>
                </a:tc>
                <a:extLst>
                  <a:ext uri="{0D108BD9-81ED-4DB2-BD59-A6C34878D82A}">
                    <a16:rowId xmlns:a16="http://schemas.microsoft.com/office/drawing/2014/main" val="228136848"/>
                  </a:ext>
                </a:extLst>
              </a:tr>
            </a:tbl>
          </a:graphicData>
        </a:graphic>
      </p:graphicFrame>
      <p:graphicFrame>
        <p:nvGraphicFramePr>
          <p:cNvPr id="5" name="表格 5">
            <a:extLst>
              <a:ext uri="{FF2B5EF4-FFF2-40B4-BE49-F238E27FC236}">
                <a16:creationId xmlns:a16="http://schemas.microsoft.com/office/drawing/2014/main" id="{16733A4E-3C69-4477-AC1F-A51F28E373FA}"/>
              </a:ext>
            </a:extLst>
          </p:cNvPr>
          <p:cNvGraphicFramePr>
            <a:graphicFrameLocks noGrp="1"/>
          </p:cNvGraphicFramePr>
          <p:nvPr>
            <p:extLst>
              <p:ext uri="{D42A27DB-BD31-4B8C-83A1-F6EECF244321}">
                <p14:modId xmlns:p14="http://schemas.microsoft.com/office/powerpoint/2010/main" val="385039639"/>
              </p:ext>
            </p:extLst>
          </p:nvPr>
        </p:nvGraphicFramePr>
        <p:xfrm>
          <a:off x="2031999" y="249792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65510671"/>
                    </a:ext>
                  </a:extLst>
                </a:gridCol>
                <a:gridCol w="2709333">
                  <a:extLst>
                    <a:ext uri="{9D8B030D-6E8A-4147-A177-3AD203B41FA5}">
                      <a16:colId xmlns:a16="http://schemas.microsoft.com/office/drawing/2014/main" val="1374873039"/>
                    </a:ext>
                  </a:extLst>
                </a:gridCol>
                <a:gridCol w="2709333">
                  <a:extLst>
                    <a:ext uri="{9D8B030D-6E8A-4147-A177-3AD203B41FA5}">
                      <a16:colId xmlns:a16="http://schemas.microsoft.com/office/drawing/2014/main" val="128269369"/>
                    </a:ext>
                  </a:extLst>
                </a:gridCol>
              </a:tblGrid>
              <a:tr h="370840">
                <a:tc>
                  <a:txBody>
                    <a:bodyPr/>
                    <a:lstStyle/>
                    <a:p>
                      <a:endParaRPr lang="zh-CN" altLang="en-US"/>
                    </a:p>
                  </a:txBody>
                  <a:tcPr/>
                </a:tc>
                <a:tc>
                  <a:txBody>
                    <a:bodyPr/>
                    <a:lstStyle/>
                    <a:p>
                      <a:r>
                        <a:rPr lang="en-US" altLang="zh-CN" dirty="0" err="1"/>
                        <a:t>Simpleperf</a:t>
                      </a:r>
                      <a:r>
                        <a:rPr lang="zh-CN" altLang="en-US" dirty="0"/>
                        <a:t>实测</a:t>
                      </a:r>
                    </a:p>
                  </a:txBody>
                  <a:tcPr/>
                </a:tc>
                <a:tc>
                  <a:txBody>
                    <a:bodyPr/>
                    <a:lstStyle/>
                    <a:p>
                      <a:r>
                        <a:rPr lang="en-US" altLang="zh-CN" dirty="0" err="1"/>
                        <a:t>Ramulator</a:t>
                      </a:r>
                      <a:endParaRPr lang="zh-CN" altLang="en-US" dirty="0"/>
                    </a:p>
                  </a:txBody>
                  <a:tcPr/>
                </a:tc>
                <a:extLst>
                  <a:ext uri="{0D108BD9-81ED-4DB2-BD59-A6C34878D82A}">
                    <a16:rowId xmlns:a16="http://schemas.microsoft.com/office/drawing/2014/main" val="393499259"/>
                  </a:ext>
                </a:extLst>
              </a:tr>
              <a:tr h="370840">
                <a:tc>
                  <a:txBody>
                    <a:bodyPr/>
                    <a:lstStyle/>
                    <a:p>
                      <a:r>
                        <a:rPr lang="en-US" altLang="zh-CN" dirty="0"/>
                        <a:t>Instructions</a:t>
                      </a:r>
                      <a:endParaRPr lang="zh-CN" altLang="en-US" dirty="0"/>
                    </a:p>
                  </a:txBody>
                  <a:tcPr/>
                </a:tc>
                <a:tc>
                  <a:txBody>
                    <a:bodyPr/>
                    <a:lstStyle/>
                    <a:p>
                      <a:r>
                        <a:rPr lang="en-US" altLang="zh-CN" dirty="0"/>
                        <a:t>192201311</a:t>
                      </a:r>
                      <a:endParaRPr lang="zh-CN" altLang="en-US" dirty="0"/>
                    </a:p>
                  </a:txBody>
                  <a:tcPr/>
                </a:tc>
                <a:tc>
                  <a:txBody>
                    <a:bodyPr/>
                    <a:lstStyle/>
                    <a:p>
                      <a:r>
                        <a:rPr lang="en-US" altLang="zh-CN" dirty="0"/>
                        <a:t>192201371</a:t>
                      </a:r>
                      <a:endParaRPr lang="zh-CN" altLang="en-US" dirty="0"/>
                    </a:p>
                  </a:txBody>
                  <a:tcPr/>
                </a:tc>
                <a:extLst>
                  <a:ext uri="{0D108BD9-81ED-4DB2-BD59-A6C34878D82A}">
                    <a16:rowId xmlns:a16="http://schemas.microsoft.com/office/drawing/2014/main" val="36737828"/>
                  </a:ext>
                </a:extLst>
              </a:tr>
              <a:tr h="370840">
                <a:tc>
                  <a:txBody>
                    <a:bodyPr/>
                    <a:lstStyle/>
                    <a:p>
                      <a:r>
                        <a:rPr lang="en-US" altLang="zh-CN" dirty="0"/>
                        <a:t>Cache-references</a:t>
                      </a:r>
                      <a:endParaRPr lang="zh-CN" altLang="en-US" dirty="0"/>
                    </a:p>
                  </a:txBody>
                  <a:tcPr/>
                </a:tc>
                <a:tc>
                  <a:txBody>
                    <a:bodyPr/>
                    <a:lstStyle/>
                    <a:p>
                      <a:r>
                        <a:rPr lang="en-US" altLang="zh-CN" dirty="0"/>
                        <a:t>56830949</a:t>
                      </a:r>
                      <a:endParaRPr lang="zh-CN" altLang="en-US" dirty="0"/>
                    </a:p>
                  </a:txBody>
                  <a:tcPr/>
                </a:tc>
                <a:tc>
                  <a:txBody>
                    <a:bodyPr/>
                    <a:lstStyle/>
                    <a:p>
                      <a:r>
                        <a:rPr lang="en-US" altLang="zh-CN" dirty="0"/>
                        <a:t>56638244</a:t>
                      </a:r>
                      <a:endParaRPr lang="zh-CN" altLang="en-US" dirty="0"/>
                    </a:p>
                  </a:txBody>
                  <a:tcPr/>
                </a:tc>
                <a:extLst>
                  <a:ext uri="{0D108BD9-81ED-4DB2-BD59-A6C34878D82A}">
                    <a16:rowId xmlns:a16="http://schemas.microsoft.com/office/drawing/2014/main" val="1562902198"/>
                  </a:ext>
                </a:extLst>
              </a:tr>
              <a:tr h="370840">
                <a:tc>
                  <a:txBody>
                    <a:bodyPr/>
                    <a:lstStyle/>
                    <a:p>
                      <a:r>
                        <a:rPr lang="en-US" altLang="zh-CN" dirty="0"/>
                        <a:t>Cache-misses</a:t>
                      </a:r>
                      <a:endParaRPr lang="zh-CN" altLang="en-US" dirty="0"/>
                    </a:p>
                  </a:txBody>
                  <a:tcPr/>
                </a:tc>
                <a:tc>
                  <a:txBody>
                    <a:bodyPr/>
                    <a:lstStyle/>
                    <a:p>
                      <a:r>
                        <a:rPr lang="en-US" altLang="zh-CN" dirty="0"/>
                        <a:t>23100 (0.041%)</a:t>
                      </a:r>
                      <a:endParaRPr lang="zh-CN" altLang="en-US" dirty="0"/>
                    </a:p>
                  </a:txBody>
                  <a:tcPr/>
                </a:tc>
                <a:tc>
                  <a:txBody>
                    <a:bodyPr/>
                    <a:lstStyle/>
                    <a:p>
                      <a:r>
                        <a:rPr lang="en-US" altLang="zh-CN" dirty="0"/>
                        <a:t>459533 (0.811%)</a:t>
                      </a:r>
                      <a:endParaRPr lang="zh-CN" altLang="en-US" dirty="0"/>
                    </a:p>
                  </a:txBody>
                  <a:tcPr/>
                </a:tc>
                <a:extLst>
                  <a:ext uri="{0D108BD9-81ED-4DB2-BD59-A6C34878D82A}">
                    <a16:rowId xmlns:a16="http://schemas.microsoft.com/office/drawing/2014/main" val="2995354720"/>
                  </a:ext>
                </a:extLst>
              </a:tr>
            </a:tbl>
          </a:graphicData>
        </a:graphic>
      </p:graphicFrame>
    </p:spTree>
    <p:extLst>
      <p:ext uri="{BB962C8B-B14F-4D97-AF65-F5344CB8AC3E}">
        <p14:creationId xmlns:p14="http://schemas.microsoft.com/office/powerpoint/2010/main" val="3302051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72DF2-5909-47E0-89CA-0D11CF7A5FC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 prefetching for Cortex-A75 core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4241110-E3E7-436F-803D-8BAF4FDDBCAF}"/>
              </a:ext>
            </a:extLst>
          </p:cNvPr>
          <p:cNvSpPr>
            <a:spLocks noGrp="1"/>
          </p:cNvSpPr>
          <p:nvPr>
            <p:ph idx="1"/>
          </p:nvPr>
        </p:nvSpPr>
        <p:spPr/>
        <p:txBody>
          <a:bodyPr>
            <a:normAutofit fontScale="92500" lnSpcReduction="20000"/>
          </a:bodyPr>
          <a:lstStyle/>
          <a:p>
            <a:pPr>
              <a:lnSpc>
                <a:spcPct val="150000"/>
              </a:lnSpc>
            </a:pPr>
            <a:r>
              <a:rPr lang="en-US" altLang="zh-CN" dirty="0">
                <a:latin typeface="Times New Roman" panose="02020603050405020304" pitchFamily="18" charset="0"/>
                <a:cs typeface="Times New Roman" panose="02020603050405020304" pitchFamily="18" charset="0"/>
              </a:rPr>
              <a:t>Preload Instructions:</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Cortex-A75</a:t>
            </a:r>
            <a:r>
              <a:rPr lang="zh-CN" altLang="en-US" dirty="0">
                <a:latin typeface="Times New Roman" panose="02020603050405020304" pitchFamily="18" charset="0"/>
                <a:ea typeface="宋体" panose="02010600030101010101" pitchFamily="2" charset="-122"/>
                <a:cs typeface="Times New Roman" panose="02020603050405020304" pitchFamily="18" charset="0"/>
              </a:rPr>
              <a:t>能够支持内存预取指令</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内存预取指令会向内存系统发出信号，表明指定的某个地址可能很快会发生访存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Hardware Prefetcher</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以固定步幅模式识别一系列数据缓存缺失</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检测到模式后，自动预取器会在后台启动行填充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实际上，硬件预取比软件预取要多很多</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，所以主要考虑硬件预取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8909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A02A3-4B77-44B4-A8FA-046E8F8A085D}"/>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Simpleperf</a:t>
            </a:r>
            <a:r>
              <a:rPr lang="en-US" altLang="zh-CN" dirty="0">
                <a:latin typeface="Times New Roman" panose="02020603050405020304" pitchFamily="18" charset="0"/>
                <a:cs typeface="Times New Roman" panose="02020603050405020304" pitchFamily="18" charset="0"/>
              </a:rPr>
              <a:t> usage</a:t>
            </a:r>
            <a:endParaRPr lang="zh-CN" altLang="en-US" dirty="0"/>
          </a:p>
        </p:txBody>
      </p:sp>
      <p:sp>
        <p:nvSpPr>
          <p:cNvPr id="3" name="内容占位符 2">
            <a:extLst>
              <a:ext uri="{FF2B5EF4-FFF2-40B4-BE49-F238E27FC236}">
                <a16:creationId xmlns:a16="http://schemas.microsoft.com/office/drawing/2014/main" id="{C743AA97-5B71-4290-93AF-2E0C71E12367}"/>
              </a:ext>
            </a:extLst>
          </p:cNvPr>
          <p:cNvSpPr>
            <a:spLocks noGrp="1"/>
          </p:cNvSpPr>
          <p:nvPr>
            <p:ph idx="1"/>
          </p:nvPr>
        </p:nvSpPr>
        <p:spPr/>
        <p:txBody>
          <a:bodyPr>
            <a:normAutofit lnSpcReduction="1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关闭硬件预取需要内核模式的指令来修改寄存器的值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风险可能比较高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Cortext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A75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PMU</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中有预取相关的事件计数器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驱动中没有这些事件的接口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所以需要进一步查阅资料已统计到预取相关的数据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或者对预取行为进行仿真</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p>
        </p:txBody>
      </p:sp>
    </p:spTree>
    <p:extLst>
      <p:ext uri="{BB962C8B-B14F-4D97-AF65-F5344CB8AC3E}">
        <p14:creationId xmlns:p14="http://schemas.microsoft.com/office/powerpoint/2010/main" val="3797960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8D66C-FAF3-40DA-8462-BBBDEDC903B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Disable Hardware Prefetch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ACAF656-FAAE-4C6B-8903-DFE2FF2BA949}"/>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能够找到的关闭硬件预取的方法：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ARM</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手册，使用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 Extended Control Register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来控制硬件预取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指令读取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 Extended Control Register</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指令写入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 Extended Control Register</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Stackoverflow</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论坛上找到一些方法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/dev/</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cpu</a:t>
            </a:r>
            <a:r>
              <a:rPr lang="en-US" altLang="zh-CN"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cpu_num</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文件的内容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tools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进行修改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728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4C330-03E0-4209-AAF6-4BB83034C88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Dinero</a:t>
            </a:r>
            <a:endParaRPr lang="zh-CN" altLang="en-US" dirty="0"/>
          </a:p>
        </p:txBody>
      </p:sp>
      <p:sp>
        <p:nvSpPr>
          <p:cNvPr id="3" name="内容占位符 2">
            <a:extLst>
              <a:ext uri="{FF2B5EF4-FFF2-40B4-BE49-F238E27FC236}">
                <a16:creationId xmlns:a16="http://schemas.microsoft.com/office/drawing/2014/main" id="{F62F11FA-390B-4D87-948E-22AF1DD93FF2}"/>
              </a:ext>
            </a:extLst>
          </p:cNvPr>
          <p:cNvSpPr>
            <a:spLocks noGrp="1"/>
          </p:cNvSpPr>
          <p:nvPr>
            <p:ph idx="1"/>
          </p:nvPr>
        </p:nvSpPr>
        <p:spPr/>
        <p:txBody>
          <a:bodyPr>
            <a:norm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Mark D Hill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年开发的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trace-driven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缓存仿真器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没有相关文献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基本思想</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模拟一个由各种缓存组成的内存层次结构，缓存以树状结构相互连接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访存请求从树的叶子节点</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(processors)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向根节点</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(memory)</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传递</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u="sng"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u="sng" dirty="0">
                <a:latin typeface="Times New Roman" panose="02020603050405020304" pitchFamily="18" charset="0"/>
                <a:ea typeface="宋体" panose="02010600030101010101" pitchFamily="2" charset="-122"/>
                <a:cs typeface="Times New Roman" panose="02020603050405020304" pitchFamily="18" charset="0"/>
              </a:rPr>
              <a:t>中并没有对完整的</a:t>
            </a:r>
            <a:r>
              <a:rPr lang="en-US" altLang="zh-CN" u="sng"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u="sng" dirty="0">
                <a:latin typeface="Times New Roman" panose="02020603050405020304" pitchFamily="18" charset="0"/>
                <a:ea typeface="宋体" panose="02010600030101010101" pitchFamily="2" charset="-122"/>
                <a:cs typeface="Times New Roman" panose="02020603050405020304" pitchFamily="18" charset="0"/>
              </a:rPr>
              <a:t>模型进行模拟</a:t>
            </a:r>
          </a:p>
        </p:txBody>
      </p:sp>
    </p:spTree>
    <p:extLst>
      <p:ext uri="{BB962C8B-B14F-4D97-AF65-F5344CB8AC3E}">
        <p14:creationId xmlns:p14="http://schemas.microsoft.com/office/powerpoint/2010/main" val="3341358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8D66C-FAF3-40DA-8462-BBBDEDC903B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Disable Hardware Prefetch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ACAF656-FAAE-4C6B-8903-DFE2FF2BA949}"/>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修改</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 Extended Control Register:</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需要在内核模式下执行这些指令</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目前还没找到执行内核模式指令的方法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EE0CA2EE-4AA0-4B51-80D6-357FB549F76F}"/>
              </a:ext>
            </a:extLst>
          </p:cNvPr>
          <p:cNvPicPr>
            <a:picLocks noChangeAspect="1"/>
          </p:cNvPicPr>
          <p:nvPr/>
        </p:nvPicPr>
        <p:blipFill>
          <a:blip r:embed="rId3"/>
          <a:stretch>
            <a:fillRect/>
          </a:stretch>
        </p:blipFill>
        <p:spPr>
          <a:xfrm>
            <a:off x="7543800" y="2493388"/>
            <a:ext cx="3810000" cy="2952750"/>
          </a:xfrm>
          <a:prstGeom prst="rect">
            <a:avLst/>
          </a:prstGeom>
        </p:spPr>
      </p:pic>
      <p:pic>
        <p:nvPicPr>
          <p:cNvPr id="6" name="图片 5">
            <a:extLst>
              <a:ext uri="{FF2B5EF4-FFF2-40B4-BE49-F238E27FC236}">
                <a16:creationId xmlns:a16="http://schemas.microsoft.com/office/drawing/2014/main" id="{E23231D9-4E01-465F-9A3A-E4CF82468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490" y="4384789"/>
            <a:ext cx="6285021" cy="714508"/>
          </a:xfrm>
          <a:prstGeom prst="rect">
            <a:avLst/>
          </a:prstGeom>
        </p:spPr>
      </p:pic>
    </p:spTree>
    <p:extLst>
      <p:ext uri="{BB962C8B-B14F-4D97-AF65-F5344CB8AC3E}">
        <p14:creationId xmlns:p14="http://schemas.microsoft.com/office/powerpoint/2010/main" val="1562994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2330A-D105-4999-9E33-5DBD07BC04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Disable Hardware Prefetch</a:t>
            </a:r>
            <a:endParaRPr lang="zh-CN" altLang="en-US" dirty="0"/>
          </a:p>
        </p:txBody>
      </p:sp>
      <p:sp>
        <p:nvSpPr>
          <p:cNvPr id="3" name="内容占位符 2">
            <a:extLst>
              <a:ext uri="{FF2B5EF4-FFF2-40B4-BE49-F238E27FC236}">
                <a16:creationId xmlns:a16="http://schemas.microsoft.com/office/drawing/2014/main" id="{EFDCBE2C-083F-4D47-853C-89747078ECC0}"/>
              </a:ext>
            </a:extLst>
          </p:cNvPr>
          <p:cNvSpPr>
            <a:spLocks noGrp="1"/>
          </p:cNvSpPr>
          <p:nvPr>
            <p:ph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修改测试机的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在测试机上没有找到</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有相似的目录，但是没有找到这个文件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tools:</a:t>
            </a:r>
            <a:r>
              <a:rPr lang="zh-CN" altLang="en-US" dirty="0">
                <a:latin typeface="Times New Roman" panose="02020603050405020304" pitchFamily="18" charset="0"/>
                <a:ea typeface="宋体" panose="02010600030101010101" pitchFamily="2" charset="-122"/>
                <a:cs typeface="Times New Roman" panose="02020603050405020304" pitchFamily="18" charset="0"/>
              </a:rPr>
              <a:t> 这是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上的一个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控制工具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但是从源码来看，这个工具的原理也是修改</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2201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53839-C017-485E-A4CB-DB1AE05B5D3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Simulate Hardware Prefetch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A3A647C-24CA-4FCA-AFA1-A7EB06359443}"/>
              </a:ext>
            </a:extLst>
          </p:cNvPr>
          <p:cNvSpPr>
            <a:spLocks noGrp="1"/>
          </p:cNvSpPr>
          <p:nvPr>
            <p:ph idx="1"/>
          </p:nvPr>
        </p:nvSpPr>
        <p:spPr/>
        <p:txBody>
          <a:bodyPr>
            <a:norm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Cortex-A75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的文档中对预取的描述十分有限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甚至无法通过</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获取到硬件的预取统计信息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因此测试机处理器的预取行为相当于是一个黑盒</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对硬件预取进行仿真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中有实现预取方法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(Sequential Prefetching)</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对颜云浩论文中所介绍的预取方法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(Stride Prefetching)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进行了仿真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0195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5628A-9F07-4D03-9EC8-A991181F4FE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Simulate Hardware Prefetch</a:t>
            </a:r>
            <a:endParaRPr lang="zh-CN" altLang="en-US" dirty="0"/>
          </a:p>
        </p:txBody>
      </p:sp>
      <p:sp>
        <p:nvSpPr>
          <p:cNvPr id="3" name="内容占位符 2">
            <a:extLst>
              <a:ext uri="{FF2B5EF4-FFF2-40B4-BE49-F238E27FC236}">
                <a16:creationId xmlns:a16="http://schemas.microsoft.com/office/drawing/2014/main" id="{266B34B5-9B57-4F38-A746-D68D1F53B972}"/>
              </a:ext>
            </a:extLst>
          </p:cNvPr>
          <p:cNvSpPr>
            <a:spLocks noGrp="1"/>
          </p:cNvSpPr>
          <p:nvPr>
            <p:ph idx="1"/>
          </p:nvPr>
        </p:nvSpPr>
        <p:spPr/>
        <p:txBody>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Sequential prefetch</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利用程序的空间局部性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One Block Lookahead(OBL):</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也就是当缓存块</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被访问时，将缓存块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+ 1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预取到缓存中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仿真实验中使用的是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tagged prefetch[2]</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即当缓存块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被访问，或者被预取的缓存块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第一次被引用，那么就继续预取下一个缓存块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+ 1</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2061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F2D1A-E8D1-4839-B918-26579DF90C6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Simulate Hardware Prefetch</a:t>
            </a:r>
            <a:endParaRPr lang="zh-CN" altLang="en-US" dirty="0"/>
          </a:p>
        </p:txBody>
      </p:sp>
      <p:sp>
        <p:nvSpPr>
          <p:cNvPr id="3" name="内容占位符 2">
            <a:extLst>
              <a:ext uri="{FF2B5EF4-FFF2-40B4-BE49-F238E27FC236}">
                <a16:creationId xmlns:a16="http://schemas.microsoft.com/office/drawing/2014/main" id="{B927FC94-5242-4852-B6B5-90CC90B6523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Stride prefetch:</a:t>
            </a:r>
          </a:p>
          <a:p>
            <a:pPr lvl="1"/>
            <a:r>
              <a:rPr lang="zh-CN" altLang="en-US" dirty="0">
                <a:latin typeface="Times New Roman" panose="02020603050405020304" pitchFamily="18" charset="0"/>
                <a:cs typeface="Times New Roman" panose="02020603050405020304" pitchFamily="18" charset="0"/>
              </a:rPr>
              <a:t>根据程序访存的地址推导预取的步长：</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C782F86-2CF5-48E7-8994-A8879D134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194" y="2830122"/>
            <a:ext cx="6099612" cy="4027878"/>
          </a:xfrm>
          <a:prstGeom prst="rect">
            <a:avLst/>
          </a:prstGeom>
        </p:spPr>
      </p:pic>
    </p:spTree>
    <p:extLst>
      <p:ext uri="{BB962C8B-B14F-4D97-AF65-F5344CB8AC3E}">
        <p14:creationId xmlns:p14="http://schemas.microsoft.com/office/powerpoint/2010/main" val="3428657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32CDE-6228-4CDA-ACCB-14889034C53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Simulate Hardware Prefetch</a:t>
            </a:r>
            <a:endParaRPr lang="zh-CN" altLang="en-US" dirty="0"/>
          </a:p>
        </p:txBody>
      </p:sp>
      <p:sp>
        <p:nvSpPr>
          <p:cNvPr id="3" name="内容占位符 2">
            <a:extLst>
              <a:ext uri="{FF2B5EF4-FFF2-40B4-BE49-F238E27FC236}">
                <a16:creationId xmlns:a16="http://schemas.microsoft.com/office/drawing/2014/main" id="{43352AC1-314A-4C53-8645-9915E78CBC13}"/>
              </a:ext>
            </a:extLst>
          </p:cNvPr>
          <p:cNvSpPr>
            <a:spLocks noGrp="1"/>
          </p:cNvSpPr>
          <p:nvPr>
            <p:ph idx="1"/>
          </p:nvPr>
        </p:nvSpPr>
        <p:spPr/>
        <p:txBody>
          <a:bodyPr>
            <a:normAutofit fontScale="92500" lnSpcReduction="10000"/>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仿真结果</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矩阵交换的测试程序，局部性良好的情况：</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457200" lvl="1" indent="0">
              <a:lnSpc>
                <a:spcPct val="150000"/>
              </a:lnSpc>
              <a:buNone/>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预取的次数就是满足预取条件的访存次数，预取缺失代表实际执行预取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graphicFrame>
        <p:nvGraphicFramePr>
          <p:cNvPr id="4" name="表格 4">
            <a:extLst>
              <a:ext uri="{FF2B5EF4-FFF2-40B4-BE49-F238E27FC236}">
                <a16:creationId xmlns:a16="http://schemas.microsoft.com/office/drawing/2014/main" id="{A32DA366-3F56-43F4-B128-2DDB68479924}"/>
              </a:ext>
            </a:extLst>
          </p:cNvPr>
          <p:cNvGraphicFramePr>
            <a:graphicFrameLocks noGrp="1"/>
          </p:cNvGraphicFramePr>
          <p:nvPr>
            <p:extLst>
              <p:ext uri="{D42A27DB-BD31-4B8C-83A1-F6EECF244321}">
                <p14:modId xmlns:p14="http://schemas.microsoft.com/office/powerpoint/2010/main" val="668330056"/>
              </p:ext>
            </p:extLst>
          </p:nvPr>
        </p:nvGraphicFramePr>
        <p:xfrm>
          <a:off x="838202" y="3128760"/>
          <a:ext cx="10515598" cy="2123440"/>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4115500847"/>
                    </a:ext>
                  </a:extLst>
                </a:gridCol>
                <a:gridCol w="2229770">
                  <a:extLst>
                    <a:ext uri="{9D8B030D-6E8A-4147-A177-3AD203B41FA5}">
                      <a16:colId xmlns:a16="http://schemas.microsoft.com/office/drawing/2014/main" val="3348963143"/>
                    </a:ext>
                  </a:extLst>
                </a:gridCol>
                <a:gridCol w="1976471">
                  <a:extLst>
                    <a:ext uri="{9D8B030D-6E8A-4147-A177-3AD203B41FA5}">
                      <a16:colId xmlns:a16="http://schemas.microsoft.com/office/drawing/2014/main" val="4289743051"/>
                    </a:ext>
                  </a:extLst>
                </a:gridCol>
                <a:gridCol w="2103119">
                  <a:extLst>
                    <a:ext uri="{9D8B030D-6E8A-4147-A177-3AD203B41FA5}">
                      <a16:colId xmlns:a16="http://schemas.microsoft.com/office/drawing/2014/main" val="1825892346"/>
                    </a:ext>
                  </a:extLst>
                </a:gridCol>
                <a:gridCol w="2103119">
                  <a:extLst>
                    <a:ext uri="{9D8B030D-6E8A-4147-A177-3AD203B41FA5}">
                      <a16:colId xmlns:a16="http://schemas.microsoft.com/office/drawing/2014/main" val="2449213152"/>
                    </a:ext>
                  </a:extLst>
                </a:gridCol>
              </a:tblGrid>
              <a:tr h="370840">
                <a:tc>
                  <a:txBody>
                    <a:bodyPr/>
                    <a:lstStyle/>
                    <a:p>
                      <a:endParaRPr lang="zh-CN" altLang="en-US" dirty="0"/>
                    </a:p>
                  </a:txBody>
                  <a:tcPr/>
                </a:tc>
                <a:tc>
                  <a:txBody>
                    <a:bodyPr/>
                    <a:lstStyle/>
                    <a:p>
                      <a:r>
                        <a:rPr lang="en-US" altLang="zh-CN" dirty="0"/>
                        <a:t>Sequential Prefetch</a:t>
                      </a:r>
                      <a:endParaRPr lang="zh-CN" altLang="en-US" dirty="0"/>
                    </a:p>
                  </a:txBody>
                  <a:tcPr/>
                </a:tc>
                <a:tc>
                  <a:txBody>
                    <a:bodyPr/>
                    <a:lstStyle/>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tc>
                  <a:txBody>
                    <a:bodyPr/>
                    <a:lstStyle/>
                    <a:p>
                      <a:r>
                        <a:rPr lang="en-US" altLang="zh-CN" dirty="0" err="1"/>
                        <a:t>Ramulator</a:t>
                      </a:r>
                      <a:endParaRPr lang="en-US" altLang="zh-CN" dirty="0"/>
                    </a:p>
                    <a:p>
                      <a:r>
                        <a:rPr lang="en-US" altLang="zh-CN" dirty="0"/>
                        <a:t>(no prefetch)</a:t>
                      </a:r>
                      <a:endParaRPr lang="zh-CN" altLang="en-US" dirty="0"/>
                    </a:p>
                  </a:txBody>
                  <a:tcPr/>
                </a:tc>
                <a:extLst>
                  <a:ext uri="{0D108BD9-81ED-4DB2-BD59-A6C34878D82A}">
                    <a16:rowId xmlns:a16="http://schemas.microsoft.com/office/drawing/2014/main" val="1017463528"/>
                  </a:ext>
                </a:extLst>
              </a:tr>
              <a:tr h="370840">
                <a:tc>
                  <a:txBody>
                    <a:bodyPr/>
                    <a:lstStyle/>
                    <a:p>
                      <a:r>
                        <a:rPr lang="en-US" altLang="zh-CN" dirty="0"/>
                        <a:t>Demand fetch</a:t>
                      </a:r>
                      <a:endParaRPr lang="zh-CN" altLang="en-US" dirty="0"/>
                    </a:p>
                  </a:txBody>
                  <a:tcPr/>
                </a:tc>
                <a:tc>
                  <a:txBody>
                    <a:bodyPr/>
                    <a:lstStyle/>
                    <a:p>
                      <a:r>
                        <a:rPr lang="en-US" altLang="zh-CN" dirty="0"/>
                        <a:t>56638278</a:t>
                      </a:r>
                      <a:endParaRPr lang="zh-CN" altLang="en-US" dirty="0"/>
                    </a:p>
                  </a:txBody>
                  <a:tcPr/>
                </a:tc>
                <a:tc>
                  <a:txBody>
                    <a:bodyPr/>
                    <a:lstStyle/>
                    <a:p>
                      <a:r>
                        <a:rPr lang="en-US" altLang="zh-CN" dirty="0"/>
                        <a:t>56638278</a:t>
                      </a:r>
                      <a:endParaRPr lang="zh-CN" altLang="en-US" dirty="0"/>
                    </a:p>
                  </a:txBody>
                  <a:tcPr/>
                </a:tc>
                <a:tc>
                  <a:txBody>
                    <a:bodyPr/>
                    <a:lstStyle/>
                    <a:p>
                      <a:r>
                        <a:rPr lang="en-US" altLang="zh-CN" dirty="0"/>
                        <a:t>56830949(access)</a:t>
                      </a:r>
                      <a:endParaRPr lang="zh-CN" altLang="en-US" dirty="0"/>
                    </a:p>
                  </a:txBody>
                  <a:tcPr/>
                </a:tc>
                <a:tc>
                  <a:txBody>
                    <a:bodyPr/>
                    <a:lstStyle/>
                    <a:p>
                      <a:r>
                        <a:rPr lang="en-US" altLang="zh-CN" dirty="0"/>
                        <a:t>56638244</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Prefetch</a:t>
                      </a:r>
                      <a:endParaRPr lang="zh-CN" altLang="en-US" dirty="0"/>
                    </a:p>
                  </a:txBody>
                  <a:tcPr/>
                </a:tc>
                <a:tc>
                  <a:txBody>
                    <a:bodyPr/>
                    <a:lstStyle/>
                    <a:p>
                      <a:r>
                        <a:rPr lang="en-US" altLang="zh-CN" dirty="0"/>
                        <a:t>394184</a:t>
                      </a:r>
                      <a:endParaRPr lang="zh-CN" altLang="en-US" dirty="0"/>
                    </a:p>
                  </a:txBody>
                  <a:tcPr/>
                </a:tc>
                <a:tc>
                  <a:txBody>
                    <a:bodyPr/>
                    <a:lstStyle/>
                    <a:p>
                      <a:r>
                        <a:rPr lang="en-US" altLang="zh-CN" dirty="0"/>
                        <a:t>2097940</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Demand misses</a:t>
                      </a:r>
                      <a:endParaRPr lang="zh-CN" altLang="en-US" dirty="0"/>
                    </a:p>
                  </a:txBody>
                  <a:tcPr/>
                </a:tc>
                <a:tc>
                  <a:txBody>
                    <a:bodyPr/>
                    <a:lstStyle/>
                    <a:p>
                      <a:r>
                        <a:rPr lang="en-US" altLang="zh-CN" dirty="0"/>
                        <a:t>71209</a:t>
                      </a:r>
                      <a:endParaRPr lang="zh-CN" altLang="en-US" dirty="0"/>
                    </a:p>
                  </a:txBody>
                  <a:tcPr/>
                </a:tc>
                <a:tc>
                  <a:txBody>
                    <a:bodyPr/>
                    <a:lstStyle/>
                    <a:p>
                      <a:r>
                        <a:rPr lang="en-US" altLang="zh-CN" dirty="0"/>
                        <a:t>464552</a:t>
                      </a:r>
                      <a:endParaRPr lang="zh-CN" altLang="en-US" dirty="0"/>
                    </a:p>
                  </a:txBody>
                  <a:tcPr/>
                </a:tc>
                <a:tc>
                  <a:txBody>
                    <a:bodyPr/>
                    <a:lstStyle/>
                    <a:p>
                      <a:r>
                        <a:rPr lang="en-US" altLang="zh-CN" dirty="0"/>
                        <a:t>23100(</a:t>
                      </a:r>
                      <a:r>
                        <a:rPr lang="en-US" altLang="zh-CN" dirty="0" err="1"/>
                        <a:t>linefill</a:t>
                      </a:r>
                      <a:r>
                        <a:rPr lang="en-US" altLang="zh-CN" dirty="0"/>
                        <a:t>)</a:t>
                      </a:r>
                      <a:endParaRPr lang="zh-CN" altLang="en-US" dirty="0"/>
                    </a:p>
                  </a:txBody>
                  <a:tcPr/>
                </a:tc>
                <a:tc>
                  <a:txBody>
                    <a:bodyPr/>
                    <a:lstStyle/>
                    <a:p>
                      <a:r>
                        <a:rPr lang="en-US" altLang="zh-CN" dirty="0"/>
                        <a:t>464566</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Prefetch misses</a:t>
                      </a:r>
                    </a:p>
                  </a:txBody>
                  <a:tcPr/>
                </a:tc>
                <a:tc>
                  <a:txBody>
                    <a:bodyPr/>
                    <a:lstStyle/>
                    <a:p>
                      <a:r>
                        <a:rPr lang="en-US" altLang="zh-CN" dirty="0"/>
                        <a:t>393974</a:t>
                      </a:r>
                      <a:endParaRPr lang="zh-CN" altLang="en-US" dirty="0"/>
                    </a:p>
                  </a:txBody>
                  <a:tcPr/>
                </a:tc>
                <a:tc>
                  <a:txBody>
                    <a:bodyPr/>
                    <a:lstStyle/>
                    <a:p>
                      <a:r>
                        <a:rPr lang="en-US" altLang="zh-CN" dirty="0"/>
                        <a:t>231</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27821988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32CDE-6228-4CDA-ACCB-14889034C53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Simulate Hardware Prefetch</a:t>
            </a:r>
            <a:endParaRPr lang="zh-CN" altLang="en-US" dirty="0"/>
          </a:p>
        </p:txBody>
      </p:sp>
      <p:sp>
        <p:nvSpPr>
          <p:cNvPr id="3" name="内容占位符 2">
            <a:extLst>
              <a:ext uri="{FF2B5EF4-FFF2-40B4-BE49-F238E27FC236}">
                <a16:creationId xmlns:a16="http://schemas.microsoft.com/office/drawing/2014/main" id="{43352AC1-314A-4C53-8645-9915E78CBC13}"/>
              </a:ext>
            </a:extLst>
          </p:cNvPr>
          <p:cNvSpPr>
            <a:spLocks noGrp="1"/>
          </p:cNvSpPr>
          <p:nvPr>
            <p:ph idx="1"/>
          </p:nvPr>
        </p:nvSpPr>
        <p:spPr/>
        <p:txBody>
          <a:bodyPr>
            <a:normAutofit lnSpcReduction="10000"/>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仿真结果</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矩阵交换的测试程序，局部性糟糕的情况：</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p>
          <a:p>
            <a:pPr lvl="1">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两种预取模式的预取度</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(degree of prefetch)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p>
          <a:p>
            <a:pPr marL="457200" lvl="1" indent="0">
              <a:lnSpc>
                <a:spcPct val="150000"/>
              </a:lnSpc>
              <a:buNone/>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A32DA366-3F56-43F4-B128-2DDB68479924}"/>
              </a:ext>
            </a:extLst>
          </p:cNvPr>
          <p:cNvGraphicFramePr>
            <a:graphicFrameLocks noGrp="1"/>
          </p:cNvGraphicFramePr>
          <p:nvPr>
            <p:extLst>
              <p:ext uri="{D42A27DB-BD31-4B8C-83A1-F6EECF244321}">
                <p14:modId xmlns:p14="http://schemas.microsoft.com/office/powerpoint/2010/main" val="2417230657"/>
              </p:ext>
            </p:extLst>
          </p:nvPr>
        </p:nvGraphicFramePr>
        <p:xfrm>
          <a:off x="838202" y="3128760"/>
          <a:ext cx="10515598" cy="2123440"/>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4115500847"/>
                    </a:ext>
                  </a:extLst>
                </a:gridCol>
                <a:gridCol w="2229770">
                  <a:extLst>
                    <a:ext uri="{9D8B030D-6E8A-4147-A177-3AD203B41FA5}">
                      <a16:colId xmlns:a16="http://schemas.microsoft.com/office/drawing/2014/main" val="3348963143"/>
                    </a:ext>
                  </a:extLst>
                </a:gridCol>
                <a:gridCol w="1976471">
                  <a:extLst>
                    <a:ext uri="{9D8B030D-6E8A-4147-A177-3AD203B41FA5}">
                      <a16:colId xmlns:a16="http://schemas.microsoft.com/office/drawing/2014/main" val="4289743051"/>
                    </a:ext>
                  </a:extLst>
                </a:gridCol>
                <a:gridCol w="2103119">
                  <a:extLst>
                    <a:ext uri="{9D8B030D-6E8A-4147-A177-3AD203B41FA5}">
                      <a16:colId xmlns:a16="http://schemas.microsoft.com/office/drawing/2014/main" val="1825892346"/>
                    </a:ext>
                  </a:extLst>
                </a:gridCol>
                <a:gridCol w="2103119">
                  <a:extLst>
                    <a:ext uri="{9D8B030D-6E8A-4147-A177-3AD203B41FA5}">
                      <a16:colId xmlns:a16="http://schemas.microsoft.com/office/drawing/2014/main" val="2449213152"/>
                    </a:ext>
                  </a:extLst>
                </a:gridCol>
              </a:tblGrid>
              <a:tr h="370840">
                <a:tc>
                  <a:txBody>
                    <a:bodyPr/>
                    <a:lstStyle/>
                    <a:p>
                      <a:endParaRPr lang="zh-CN" altLang="en-US"/>
                    </a:p>
                  </a:txBody>
                  <a:tcPr/>
                </a:tc>
                <a:tc>
                  <a:txBody>
                    <a:bodyPr/>
                    <a:lstStyle/>
                    <a:p>
                      <a:r>
                        <a:rPr lang="en-US" altLang="zh-CN" dirty="0"/>
                        <a:t>Sequential Prefetch</a:t>
                      </a:r>
                      <a:endParaRPr lang="zh-CN" altLang="en-US" dirty="0"/>
                    </a:p>
                  </a:txBody>
                  <a:tcPr/>
                </a:tc>
                <a:tc>
                  <a:txBody>
                    <a:bodyPr/>
                    <a:lstStyle/>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tc>
                  <a:txBody>
                    <a:bodyPr/>
                    <a:lstStyle/>
                    <a:p>
                      <a:r>
                        <a:rPr lang="en-US" altLang="zh-CN" dirty="0" err="1"/>
                        <a:t>Ramulator</a:t>
                      </a:r>
                      <a:endParaRPr lang="en-US" altLang="zh-CN" dirty="0"/>
                    </a:p>
                    <a:p>
                      <a:r>
                        <a:rPr lang="en-US" altLang="zh-CN" dirty="0"/>
                        <a:t>(no prefetch)</a:t>
                      </a:r>
                      <a:endParaRPr lang="zh-CN" altLang="en-US" dirty="0"/>
                    </a:p>
                  </a:txBody>
                  <a:tcPr/>
                </a:tc>
                <a:extLst>
                  <a:ext uri="{0D108BD9-81ED-4DB2-BD59-A6C34878D82A}">
                    <a16:rowId xmlns:a16="http://schemas.microsoft.com/office/drawing/2014/main" val="1017463528"/>
                  </a:ext>
                </a:extLst>
              </a:tr>
              <a:tr h="370840">
                <a:tc>
                  <a:txBody>
                    <a:bodyPr/>
                    <a:lstStyle/>
                    <a:p>
                      <a:r>
                        <a:rPr lang="en-US" altLang="zh-CN" dirty="0"/>
                        <a:t>Demand fetch</a:t>
                      </a:r>
                      <a:endParaRPr lang="zh-CN" altLang="en-US" dirty="0"/>
                    </a:p>
                  </a:txBody>
                  <a:tcPr/>
                </a:tc>
                <a:tc>
                  <a:txBody>
                    <a:bodyPr/>
                    <a:lstStyle/>
                    <a:p>
                      <a:r>
                        <a:rPr lang="en-US" altLang="zh-CN" dirty="0"/>
                        <a:t>66075449</a:t>
                      </a:r>
                      <a:endParaRPr lang="zh-CN" altLang="en-US" dirty="0"/>
                    </a:p>
                  </a:txBody>
                  <a:tcPr/>
                </a:tc>
                <a:tc>
                  <a:txBody>
                    <a:bodyPr/>
                    <a:lstStyle/>
                    <a:p>
                      <a:r>
                        <a:rPr lang="en-US" altLang="zh-CN" dirty="0"/>
                        <a:t>66075449</a:t>
                      </a:r>
                      <a:endParaRPr lang="zh-CN" altLang="en-US" dirty="0"/>
                    </a:p>
                  </a:txBody>
                  <a:tcPr/>
                </a:tc>
                <a:tc>
                  <a:txBody>
                    <a:bodyPr/>
                    <a:lstStyle/>
                    <a:p>
                      <a:r>
                        <a:rPr lang="en-US" altLang="zh-CN" dirty="0"/>
                        <a:t>66268405(access)</a:t>
                      </a:r>
                      <a:endParaRPr lang="zh-CN" altLang="en-US" dirty="0"/>
                    </a:p>
                  </a:txBody>
                  <a:tcPr/>
                </a:tc>
                <a:tc>
                  <a:txBody>
                    <a:bodyPr/>
                    <a:lstStyle/>
                    <a:p>
                      <a:r>
                        <a:rPr lang="en-US" altLang="zh-CN" dirty="0"/>
                        <a:t>66075594</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Prefetch</a:t>
                      </a:r>
                      <a:endParaRPr lang="zh-CN" altLang="en-US" dirty="0"/>
                    </a:p>
                  </a:txBody>
                  <a:tcPr/>
                </a:tc>
                <a:tc>
                  <a:txBody>
                    <a:bodyPr/>
                    <a:lstStyle/>
                    <a:p>
                      <a:r>
                        <a:rPr lang="en-US" altLang="zh-CN" dirty="0"/>
                        <a:t>6314542</a:t>
                      </a:r>
                      <a:endParaRPr lang="zh-CN" altLang="en-US" dirty="0"/>
                    </a:p>
                  </a:txBody>
                  <a:tcPr/>
                </a:tc>
                <a:tc>
                  <a:txBody>
                    <a:bodyPr/>
                    <a:lstStyle/>
                    <a:p>
                      <a:r>
                        <a:rPr lang="en-US" altLang="zh-CN" dirty="0"/>
                        <a:t>8389392</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Demand misses</a:t>
                      </a:r>
                      <a:endParaRPr lang="zh-CN" altLang="en-US" dirty="0"/>
                    </a:p>
                  </a:txBody>
                  <a:tcPr/>
                </a:tc>
                <a:tc>
                  <a:txBody>
                    <a:bodyPr/>
                    <a:lstStyle/>
                    <a:p>
                      <a:r>
                        <a:rPr lang="en-US" altLang="zh-CN" dirty="0"/>
                        <a:t>6456804</a:t>
                      </a:r>
                      <a:endParaRPr lang="zh-CN" altLang="en-US" dirty="0"/>
                    </a:p>
                  </a:txBody>
                  <a:tcPr/>
                </a:tc>
                <a:tc>
                  <a:txBody>
                    <a:bodyPr/>
                    <a:lstStyle/>
                    <a:p>
                      <a:r>
                        <a:rPr lang="en-US" altLang="zh-CN" dirty="0"/>
                        <a:t>6433508</a:t>
                      </a:r>
                      <a:endParaRPr lang="zh-CN" altLang="en-US" dirty="0"/>
                    </a:p>
                  </a:txBody>
                  <a:tcPr/>
                </a:tc>
                <a:tc>
                  <a:txBody>
                    <a:bodyPr/>
                    <a:lstStyle/>
                    <a:p>
                      <a:r>
                        <a:rPr lang="en-US" altLang="zh-CN" dirty="0"/>
                        <a:t>6291516(</a:t>
                      </a:r>
                      <a:r>
                        <a:rPr lang="en-US" altLang="zh-CN" dirty="0" err="1"/>
                        <a:t>linefill</a:t>
                      </a:r>
                      <a:r>
                        <a:rPr lang="en-US" altLang="zh-CN" dirty="0"/>
                        <a:t>)</a:t>
                      </a:r>
                      <a:endParaRPr lang="zh-CN" altLang="en-US" dirty="0"/>
                    </a:p>
                  </a:txBody>
                  <a:tcPr/>
                </a:tc>
                <a:tc>
                  <a:txBody>
                    <a:bodyPr/>
                    <a:lstStyle/>
                    <a:p>
                      <a:r>
                        <a:rPr lang="en-US" altLang="zh-CN" dirty="0"/>
                        <a:t>6433682</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Prefetch misses</a:t>
                      </a:r>
                    </a:p>
                  </a:txBody>
                  <a:tcPr/>
                </a:tc>
                <a:tc>
                  <a:txBody>
                    <a:bodyPr/>
                    <a:lstStyle/>
                    <a:p>
                      <a:r>
                        <a:rPr lang="en-US" altLang="zh-CN" dirty="0"/>
                        <a:t>6297853</a:t>
                      </a:r>
                      <a:endParaRPr lang="zh-CN" altLang="en-US" dirty="0"/>
                    </a:p>
                  </a:txBody>
                  <a:tcPr/>
                </a:tc>
                <a:tc>
                  <a:txBody>
                    <a:bodyPr/>
                    <a:lstStyle/>
                    <a:p>
                      <a:r>
                        <a:rPr lang="en-US" altLang="zh-CN" dirty="0"/>
                        <a:t>6405</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3814634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EDB80-D6E5-48C2-BB9B-F411BE1C014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RPT(Reference Prediction Table)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04FA4CD-D7C0-4032-A10F-74BC01CC2D96}"/>
              </a:ext>
            </a:extLst>
          </p:cNvPr>
          <p:cNvSpPr>
            <a:spLocks noGrp="1"/>
          </p:cNvSpPr>
          <p:nvPr>
            <p:ph idx="1"/>
          </p:nvPr>
        </p:nvSpPr>
        <p:spPr/>
        <p:txBody>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通过查看源码发现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中使用的步幅预取方法是通过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RPT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实现的步幅预取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B1AE4FE-558F-4A3E-BF0E-F62BC5AEE408}"/>
              </a:ext>
            </a:extLst>
          </p:cNvPr>
          <p:cNvPicPr>
            <a:picLocks noChangeAspect="1"/>
          </p:cNvPicPr>
          <p:nvPr/>
        </p:nvPicPr>
        <p:blipFill>
          <a:blip r:embed="rId3"/>
          <a:stretch>
            <a:fillRect/>
          </a:stretch>
        </p:blipFill>
        <p:spPr>
          <a:xfrm>
            <a:off x="838200" y="2388113"/>
            <a:ext cx="4209524" cy="4104762"/>
          </a:xfrm>
          <a:prstGeom prst="rect">
            <a:avLst/>
          </a:prstGeom>
        </p:spPr>
      </p:pic>
      <p:pic>
        <p:nvPicPr>
          <p:cNvPr id="7" name="图片 6">
            <a:extLst>
              <a:ext uri="{FF2B5EF4-FFF2-40B4-BE49-F238E27FC236}">
                <a16:creationId xmlns:a16="http://schemas.microsoft.com/office/drawing/2014/main" id="{C02B6608-64A4-47C3-8945-B2349E6AA554}"/>
              </a:ext>
            </a:extLst>
          </p:cNvPr>
          <p:cNvPicPr>
            <a:picLocks noChangeAspect="1"/>
          </p:cNvPicPr>
          <p:nvPr/>
        </p:nvPicPr>
        <p:blipFill>
          <a:blip r:embed="rId4"/>
          <a:stretch>
            <a:fillRect/>
          </a:stretch>
        </p:blipFill>
        <p:spPr>
          <a:xfrm>
            <a:off x="5266039" y="2905591"/>
            <a:ext cx="6087761" cy="2452467"/>
          </a:xfrm>
          <a:prstGeom prst="rect">
            <a:avLst/>
          </a:prstGeom>
        </p:spPr>
      </p:pic>
    </p:spTree>
    <p:extLst>
      <p:ext uri="{BB962C8B-B14F-4D97-AF65-F5344CB8AC3E}">
        <p14:creationId xmlns:p14="http://schemas.microsoft.com/office/powerpoint/2010/main" val="33484059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6330A-FE58-4B5C-B301-78C4A40825A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46D0EF7-6C64-4830-B7E9-16A8FAE3D4F1}"/>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Framework of </a:t>
            </a:r>
            <a:r>
              <a:rPr lang="en-US" altLang="zh-CN" dirty="0" err="1">
                <a:latin typeface="Times New Roman" panose="02020603050405020304" pitchFamily="18" charset="0"/>
                <a:cs typeface="Times New Roman" panose="02020603050405020304" pitchFamily="18" charset="0"/>
              </a:rPr>
              <a:t>Ramulator</a:t>
            </a:r>
            <a:r>
              <a:rPr lang="en-US" altLang="zh-CN" dirty="0">
                <a:latin typeface="Times New Roman" panose="02020603050405020304" pitchFamily="18" charset="0"/>
                <a:cs typeface="Times New Roman" panose="02020603050405020304" pitchFamily="18" charset="0"/>
              </a:rPr>
              <a:t> with Prefetcher</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这里为了测试预取器的正确性，暂时将预取器模型放到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模型中进行测试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RPT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条目总数为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1024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RPT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使用组关联，关联度为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，预取度为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p>
          <a:p>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AE3633F-1A4C-40B4-B27A-4E501EB05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2274997"/>
            <a:ext cx="9725025" cy="2952750"/>
          </a:xfrm>
          <a:prstGeom prst="rect">
            <a:avLst/>
          </a:prstGeom>
        </p:spPr>
      </p:pic>
    </p:spTree>
    <p:extLst>
      <p:ext uri="{BB962C8B-B14F-4D97-AF65-F5344CB8AC3E}">
        <p14:creationId xmlns:p14="http://schemas.microsoft.com/office/powerpoint/2010/main" val="1623063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4638-3525-4598-92F8-1EAD26A3BF0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833A0FEC-7355-4793-9AB1-339633E09D6C}"/>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仿真结果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矩阵交换的测试程序，局部性良好的情况：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这里模拟的时钟总数也由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85707504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个时钟降低到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73968952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个时钟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宋体" panose="02010600030101010101" pitchFamily="2" charset="-122"/>
              <a:ea typeface="宋体" panose="02010600030101010101" pitchFamily="2" charset="-122"/>
            </a:endParaRPr>
          </a:p>
        </p:txBody>
      </p:sp>
      <p:graphicFrame>
        <p:nvGraphicFramePr>
          <p:cNvPr id="6" name="表格 4">
            <a:extLst>
              <a:ext uri="{FF2B5EF4-FFF2-40B4-BE49-F238E27FC236}">
                <a16:creationId xmlns:a16="http://schemas.microsoft.com/office/drawing/2014/main" id="{286E4107-D391-43BF-9AFF-1DC60F28B44C}"/>
              </a:ext>
            </a:extLst>
          </p:cNvPr>
          <p:cNvGraphicFramePr>
            <a:graphicFrameLocks noGrp="1"/>
          </p:cNvGraphicFramePr>
          <p:nvPr>
            <p:extLst>
              <p:ext uri="{D42A27DB-BD31-4B8C-83A1-F6EECF244321}">
                <p14:modId xmlns:p14="http://schemas.microsoft.com/office/powerpoint/2010/main" val="204930158"/>
              </p:ext>
            </p:extLst>
          </p:nvPr>
        </p:nvGraphicFramePr>
        <p:xfrm>
          <a:off x="1692155" y="2939574"/>
          <a:ext cx="8807689" cy="2123440"/>
        </p:xfrm>
        <a:graphic>
          <a:graphicData uri="http://schemas.openxmlformats.org/drawingml/2006/table">
            <a:tbl>
              <a:tblPr firstRow="1" bandRow="1">
                <a:tableStyleId>{5C22544A-7EE6-4342-B048-85BDC9FD1C3A}</a:tableStyleId>
              </a:tblPr>
              <a:tblGrid>
                <a:gridCol w="2212231">
                  <a:extLst>
                    <a:ext uri="{9D8B030D-6E8A-4147-A177-3AD203B41FA5}">
                      <a16:colId xmlns:a16="http://schemas.microsoft.com/office/drawing/2014/main" val="4115500847"/>
                    </a:ext>
                  </a:extLst>
                </a:gridCol>
                <a:gridCol w="2079012">
                  <a:extLst>
                    <a:ext uri="{9D8B030D-6E8A-4147-A177-3AD203B41FA5}">
                      <a16:colId xmlns:a16="http://schemas.microsoft.com/office/drawing/2014/main" val="1358006316"/>
                    </a:ext>
                  </a:extLst>
                </a:gridCol>
                <a:gridCol w="2079012">
                  <a:extLst>
                    <a:ext uri="{9D8B030D-6E8A-4147-A177-3AD203B41FA5}">
                      <a16:colId xmlns:a16="http://schemas.microsoft.com/office/drawing/2014/main" val="4289743051"/>
                    </a:ext>
                  </a:extLst>
                </a:gridCol>
                <a:gridCol w="2437434">
                  <a:extLst>
                    <a:ext uri="{9D8B030D-6E8A-4147-A177-3AD203B41FA5}">
                      <a16:colId xmlns:a16="http://schemas.microsoft.com/office/drawing/2014/main" val="1825892346"/>
                    </a:ext>
                  </a:extLst>
                </a:gridCol>
              </a:tblGrid>
              <a:tr h="370840">
                <a:tc>
                  <a:txBody>
                    <a:bodyPr/>
                    <a:lstStyle/>
                    <a:p>
                      <a:endParaRPr lang="zh-CN" altLang="en-US" dirty="0"/>
                    </a:p>
                  </a:txBody>
                  <a:tcPr/>
                </a:tc>
                <a:tc>
                  <a:txBody>
                    <a:bodyPr/>
                    <a:lstStyle/>
                    <a:p>
                      <a:r>
                        <a:rPr lang="en-US" altLang="zh-CN" dirty="0" err="1"/>
                        <a:t>Ramulator</a:t>
                      </a:r>
                      <a:endParaRPr lang="en-US" altLang="zh-CN" dirty="0"/>
                    </a:p>
                    <a:p>
                      <a:r>
                        <a:rPr lang="en-US" altLang="zh-CN" dirty="0"/>
                        <a:t>(no prefetch)</a:t>
                      </a:r>
                      <a:endParaRPr lang="zh-CN" altLang="en-US" dirty="0"/>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extLst>
                  <a:ext uri="{0D108BD9-81ED-4DB2-BD59-A6C34878D82A}">
                    <a16:rowId xmlns:a16="http://schemas.microsoft.com/office/drawing/2014/main" val="1017463528"/>
                  </a:ext>
                </a:extLst>
              </a:tr>
              <a:tr h="370840">
                <a:tc>
                  <a:txBody>
                    <a:bodyPr/>
                    <a:lstStyle/>
                    <a:p>
                      <a:r>
                        <a:rPr lang="en-US" altLang="zh-CN" dirty="0"/>
                        <a:t>Demand Access</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63124232</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Prefetch</a:t>
                      </a:r>
                      <a:endParaRPr lang="zh-CN" altLang="en-US" dirty="0"/>
                    </a:p>
                  </a:txBody>
                  <a:tcPr/>
                </a:tc>
                <a:tc>
                  <a:txBody>
                    <a:bodyPr/>
                    <a:lstStyle/>
                    <a:p>
                      <a:r>
                        <a:rPr lang="en-US" altLang="zh-CN" dirty="0"/>
                        <a:t>\</a:t>
                      </a:r>
                      <a:endParaRPr lang="zh-CN" altLang="en-US" dirty="0"/>
                    </a:p>
                  </a:txBody>
                  <a:tcPr/>
                </a:tc>
                <a:tc>
                  <a:txBody>
                    <a:bodyPr/>
                    <a:lstStyle/>
                    <a:p>
                      <a:r>
                        <a:rPr lang="en-US" altLang="zh-CN" dirty="0"/>
                        <a:t>38373914</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Demand misses</a:t>
                      </a:r>
                      <a:endParaRPr lang="zh-CN" altLang="en-US" dirty="0"/>
                    </a:p>
                  </a:txBody>
                  <a:tcPr/>
                </a:tc>
                <a:tc>
                  <a:txBody>
                    <a:bodyPr/>
                    <a:lstStyle/>
                    <a:p>
                      <a:r>
                        <a:rPr lang="en-US" altLang="zh-CN" dirty="0"/>
                        <a:t>459532</a:t>
                      </a:r>
                      <a:endParaRPr lang="zh-CN" altLang="en-US" dirty="0"/>
                    </a:p>
                  </a:txBody>
                  <a:tcPr/>
                </a:tc>
                <a:tc>
                  <a:txBody>
                    <a:bodyPr/>
                    <a:lstStyle/>
                    <a:p>
                      <a:r>
                        <a:rPr lang="en-US" altLang="zh-CN" dirty="0"/>
                        <a:t>126811</a:t>
                      </a:r>
                      <a:endParaRPr lang="zh-CN" altLang="en-US" dirty="0"/>
                    </a:p>
                  </a:txBody>
                  <a:tcPr/>
                </a:tc>
                <a:tc>
                  <a:txBody>
                    <a:bodyPr/>
                    <a:lstStyle/>
                    <a:p>
                      <a:r>
                        <a:rPr lang="en-US" altLang="zh-CN" dirty="0"/>
                        <a:t>39776</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Prefetch misses</a:t>
                      </a:r>
                    </a:p>
                  </a:txBody>
                  <a:tcPr/>
                </a:tc>
                <a:tc>
                  <a:txBody>
                    <a:bodyPr/>
                    <a:lstStyle/>
                    <a:p>
                      <a:r>
                        <a:rPr lang="en-US" altLang="zh-CN" dirty="0"/>
                        <a:t>\</a:t>
                      </a:r>
                      <a:endParaRPr lang="zh-CN" altLang="en-US" dirty="0"/>
                    </a:p>
                  </a:txBody>
                  <a:tcPr/>
                </a:tc>
                <a:tc>
                  <a:txBody>
                    <a:bodyPr/>
                    <a:lstStyle/>
                    <a:p>
                      <a:r>
                        <a:rPr lang="en-US" altLang="zh-CN" dirty="0"/>
                        <a:t>332881</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5458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131A0-14DD-479E-8199-3842069B44E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Dinero</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EC24B0F-FD79-4A98-A2B2-9CEB13A98F54}"/>
              </a:ext>
            </a:extLst>
          </p:cNvPr>
          <p:cNvSpPr>
            <a:spLocks noGrp="1"/>
          </p:cNvSpPr>
          <p:nvPr>
            <p:ph idx="1"/>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模型的结构：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Times New Roman" panose="02020603050405020304" pitchFamily="18" charset="0"/>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容器类</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(std::list)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实现，但</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底层也是双向链表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B29C73BE-7529-4CD2-9681-B7540AA65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912" y="1266825"/>
            <a:ext cx="5610225" cy="4324350"/>
          </a:xfrm>
          <a:prstGeom prst="rect">
            <a:avLst/>
          </a:prstGeom>
        </p:spPr>
      </p:pic>
    </p:spTree>
    <p:extLst>
      <p:ext uri="{BB962C8B-B14F-4D97-AF65-F5344CB8AC3E}">
        <p14:creationId xmlns:p14="http://schemas.microsoft.com/office/powerpoint/2010/main" val="2520920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4638-3525-4598-92F8-1EAD26A3BF0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833A0FEC-7355-4793-9AB1-339633E09D6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仿真结果</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cs typeface="Times New Roman" panose="02020603050405020304" pitchFamily="18" charset="0"/>
              </a:rPr>
              <a:t>矩阵交换的测试程序，局部性糟糕的情况：</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r>
              <a:rPr lang="zh-CN" altLang="en-US" dirty="0">
                <a:latin typeface="宋体" panose="02010600030101010101" pitchFamily="2" charset="-122"/>
                <a:ea typeface="宋体" panose="02010600030101010101" pitchFamily="2" charset="-122"/>
                <a:cs typeface="Times New Roman" panose="02020603050405020304" pitchFamily="18" charset="0"/>
              </a:rPr>
              <a:t>可以发现使用步幅预取后仿真结果的误差降低了</a:t>
            </a:r>
            <a:endParaRPr lang="zh-CN" altLang="en-US" dirty="0">
              <a:latin typeface="宋体" panose="02010600030101010101" pitchFamily="2" charset="-122"/>
              <a:ea typeface="宋体" panose="02010600030101010101" pitchFamily="2" charset="-122"/>
            </a:endParaRPr>
          </a:p>
        </p:txBody>
      </p:sp>
      <p:graphicFrame>
        <p:nvGraphicFramePr>
          <p:cNvPr id="6" name="表格 4">
            <a:extLst>
              <a:ext uri="{FF2B5EF4-FFF2-40B4-BE49-F238E27FC236}">
                <a16:creationId xmlns:a16="http://schemas.microsoft.com/office/drawing/2014/main" id="{286E4107-D391-43BF-9AFF-1DC60F28B44C}"/>
              </a:ext>
            </a:extLst>
          </p:cNvPr>
          <p:cNvGraphicFramePr>
            <a:graphicFrameLocks noGrp="1"/>
          </p:cNvGraphicFramePr>
          <p:nvPr>
            <p:extLst>
              <p:ext uri="{D42A27DB-BD31-4B8C-83A1-F6EECF244321}">
                <p14:modId xmlns:p14="http://schemas.microsoft.com/office/powerpoint/2010/main" val="4220919601"/>
              </p:ext>
            </p:extLst>
          </p:nvPr>
        </p:nvGraphicFramePr>
        <p:xfrm>
          <a:off x="1864542" y="2939574"/>
          <a:ext cx="8462916" cy="2123440"/>
        </p:xfrm>
        <a:graphic>
          <a:graphicData uri="http://schemas.openxmlformats.org/drawingml/2006/table">
            <a:tbl>
              <a:tblPr firstRow="1" bandRow="1">
                <a:tableStyleId>{5C22544A-7EE6-4342-B048-85BDC9FD1C3A}</a:tableStyleId>
              </a:tblPr>
              <a:tblGrid>
                <a:gridCol w="2147478">
                  <a:extLst>
                    <a:ext uri="{9D8B030D-6E8A-4147-A177-3AD203B41FA5}">
                      <a16:colId xmlns:a16="http://schemas.microsoft.com/office/drawing/2014/main" val="4115500847"/>
                    </a:ext>
                  </a:extLst>
                </a:gridCol>
                <a:gridCol w="2018158">
                  <a:extLst>
                    <a:ext uri="{9D8B030D-6E8A-4147-A177-3AD203B41FA5}">
                      <a16:colId xmlns:a16="http://schemas.microsoft.com/office/drawing/2014/main" val="843790788"/>
                    </a:ext>
                  </a:extLst>
                </a:gridCol>
                <a:gridCol w="2018158">
                  <a:extLst>
                    <a:ext uri="{9D8B030D-6E8A-4147-A177-3AD203B41FA5}">
                      <a16:colId xmlns:a16="http://schemas.microsoft.com/office/drawing/2014/main" val="4289743051"/>
                    </a:ext>
                  </a:extLst>
                </a:gridCol>
                <a:gridCol w="2279122">
                  <a:extLst>
                    <a:ext uri="{9D8B030D-6E8A-4147-A177-3AD203B41FA5}">
                      <a16:colId xmlns:a16="http://schemas.microsoft.com/office/drawing/2014/main" val="1825892346"/>
                    </a:ext>
                  </a:extLst>
                </a:gridCol>
              </a:tblGrid>
              <a:tr h="370840">
                <a:tc>
                  <a:txBody>
                    <a:bodyPr/>
                    <a:lstStyle/>
                    <a:p>
                      <a:endParaRPr lang="zh-CN" altLang="en-US" dirty="0"/>
                    </a:p>
                  </a:txBody>
                  <a:tcPr/>
                </a:tc>
                <a:tc>
                  <a:txBody>
                    <a:bodyPr/>
                    <a:lstStyle/>
                    <a:p>
                      <a:r>
                        <a:rPr lang="en-US" altLang="zh-CN" dirty="0" err="1"/>
                        <a:t>Ramulator</a:t>
                      </a:r>
                      <a:endParaRPr lang="en-US" altLang="zh-CN" dirty="0"/>
                    </a:p>
                    <a:p>
                      <a:r>
                        <a:rPr lang="en-US" altLang="zh-CN" dirty="0"/>
                        <a:t>(no prefetch)</a:t>
                      </a:r>
                      <a:endParaRPr lang="zh-CN" altLang="en-US" dirty="0"/>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extLst>
                  <a:ext uri="{0D108BD9-81ED-4DB2-BD59-A6C34878D82A}">
                    <a16:rowId xmlns:a16="http://schemas.microsoft.com/office/drawing/2014/main" val="1017463528"/>
                  </a:ext>
                </a:extLst>
              </a:tr>
              <a:tr h="370840">
                <a:tc>
                  <a:txBody>
                    <a:bodyPr/>
                    <a:lstStyle/>
                    <a:p>
                      <a:r>
                        <a:rPr lang="en-US" altLang="zh-CN" dirty="0"/>
                        <a:t>Demand Access</a:t>
                      </a:r>
                      <a:endParaRPr lang="zh-CN" altLang="en-US" dirty="0"/>
                    </a:p>
                  </a:txBody>
                  <a:tcPr/>
                </a:tc>
                <a:tc>
                  <a:txBody>
                    <a:bodyPr/>
                    <a:lstStyle/>
                    <a:p>
                      <a:r>
                        <a:rPr lang="en-US" altLang="zh-CN" dirty="0"/>
                        <a:t>66075413</a:t>
                      </a:r>
                      <a:endParaRPr lang="zh-CN" altLang="en-US" dirty="0"/>
                    </a:p>
                  </a:txBody>
                  <a:tcPr/>
                </a:tc>
                <a:tc>
                  <a:txBody>
                    <a:bodyPr/>
                    <a:lstStyle/>
                    <a:p>
                      <a:r>
                        <a:rPr lang="en-US" altLang="zh-CN" dirty="0"/>
                        <a:t>66075413</a:t>
                      </a:r>
                      <a:endParaRPr lang="zh-CN" altLang="en-US" dirty="0"/>
                    </a:p>
                  </a:txBody>
                  <a:tcPr/>
                </a:tc>
                <a:tc>
                  <a:txBody>
                    <a:bodyPr/>
                    <a:lstStyle/>
                    <a:p>
                      <a:r>
                        <a:rPr lang="en-US" altLang="zh-CN" dirty="0"/>
                        <a:t>66270727</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Prefetch</a:t>
                      </a:r>
                      <a:endParaRPr lang="zh-CN" altLang="en-US" dirty="0"/>
                    </a:p>
                  </a:txBody>
                  <a:tcPr/>
                </a:tc>
                <a:tc>
                  <a:txBody>
                    <a:bodyPr/>
                    <a:lstStyle/>
                    <a:p>
                      <a:r>
                        <a:rPr lang="en-US" altLang="zh-CN" dirty="0"/>
                        <a:t>\</a:t>
                      </a:r>
                      <a:endParaRPr lang="zh-CN" altLang="en-US" dirty="0"/>
                    </a:p>
                  </a:txBody>
                  <a:tcPr/>
                </a:tc>
                <a:tc>
                  <a:txBody>
                    <a:bodyPr/>
                    <a:lstStyle/>
                    <a:p>
                      <a:r>
                        <a:rPr lang="en-US" altLang="zh-CN" dirty="0"/>
                        <a:t>59750988</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Demand misses</a:t>
                      </a:r>
                      <a:endParaRPr lang="zh-CN" altLang="en-US" dirty="0"/>
                    </a:p>
                  </a:txBody>
                  <a:tcPr/>
                </a:tc>
                <a:tc>
                  <a:txBody>
                    <a:bodyPr/>
                    <a:lstStyle/>
                    <a:p>
                      <a:r>
                        <a:rPr lang="en-US" altLang="zh-CN" dirty="0"/>
                        <a:t>6362240</a:t>
                      </a:r>
                      <a:endParaRPr lang="zh-CN" altLang="en-US" dirty="0"/>
                    </a:p>
                  </a:txBody>
                  <a:tcPr/>
                </a:tc>
                <a:tc>
                  <a:txBody>
                    <a:bodyPr/>
                    <a:lstStyle/>
                    <a:p>
                      <a:r>
                        <a:rPr lang="en-US" altLang="zh-CN" dirty="0"/>
                        <a:t>6296840</a:t>
                      </a:r>
                      <a:endParaRPr lang="zh-CN" altLang="en-US" dirty="0"/>
                    </a:p>
                  </a:txBody>
                  <a:tcPr/>
                </a:tc>
                <a:tc>
                  <a:txBody>
                    <a:bodyPr/>
                    <a:lstStyle/>
                    <a:p>
                      <a:r>
                        <a:rPr lang="en-US" altLang="zh-CN" dirty="0"/>
                        <a:t>6269099</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Prefetch misses</a:t>
                      </a:r>
                    </a:p>
                  </a:txBody>
                  <a:tcPr/>
                </a:tc>
                <a:tc>
                  <a:txBody>
                    <a:bodyPr/>
                    <a:lstStyle/>
                    <a:p>
                      <a:r>
                        <a:rPr lang="en-US" altLang="zh-CN" dirty="0"/>
                        <a:t>\</a:t>
                      </a:r>
                      <a:endParaRPr lang="zh-CN" altLang="en-US" dirty="0"/>
                    </a:p>
                  </a:txBody>
                  <a:tcPr/>
                </a:tc>
                <a:tc>
                  <a:txBody>
                    <a:bodyPr/>
                    <a:lstStyle/>
                    <a:p>
                      <a:r>
                        <a:rPr lang="en-US" altLang="zh-CN" dirty="0"/>
                        <a:t>65545</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1541784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DCD09-1609-43DB-ACFF-419FBE6710E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7DA67C76-E821-4E1B-85A2-581B54FBB7EE}"/>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将预取器模型转移到缓存模型内后，误差进一步降低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误差降低的原因可能是因为此时预取器模型将不会受到由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阻塞或者被</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合并过的访存请求的干扰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aphicFrame>
        <p:nvGraphicFramePr>
          <p:cNvPr id="4" name="表格 4">
            <a:extLst>
              <a:ext uri="{FF2B5EF4-FFF2-40B4-BE49-F238E27FC236}">
                <a16:creationId xmlns:a16="http://schemas.microsoft.com/office/drawing/2014/main" id="{DA3A8042-79BF-4D80-8C87-763F6845227C}"/>
              </a:ext>
            </a:extLst>
          </p:cNvPr>
          <p:cNvGraphicFramePr>
            <a:graphicFrameLocks noGrp="1"/>
          </p:cNvGraphicFramePr>
          <p:nvPr>
            <p:extLst>
              <p:ext uri="{D42A27DB-BD31-4B8C-83A1-F6EECF244321}">
                <p14:modId xmlns:p14="http://schemas.microsoft.com/office/powerpoint/2010/main" val="1834307873"/>
              </p:ext>
            </p:extLst>
          </p:nvPr>
        </p:nvGraphicFramePr>
        <p:xfrm>
          <a:off x="2042425" y="2564820"/>
          <a:ext cx="8107150" cy="2123440"/>
        </p:xfrm>
        <a:graphic>
          <a:graphicData uri="http://schemas.openxmlformats.org/drawingml/2006/table">
            <a:tbl>
              <a:tblPr firstRow="1" bandRow="1">
                <a:tableStyleId>{5C22544A-7EE6-4342-B048-85BDC9FD1C3A}</a:tableStyleId>
              </a:tblPr>
              <a:tblGrid>
                <a:gridCol w="2089708">
                  <a:extLst>
                    <a:ext uri="{9D8B030D-6E8A-4147-A177-3AD203B41FA5}">
                      <a16:colId xmlns:a16="http://schemas.microsoft.com/office/drawing/2014/main" val="4115500847"/>
                    </a:ext>
                  </a:extLst>
                </a:gridCol>
                <a:gridCol w="1963867">
                  <a:extLst>
                    <a:ext uri="{9D8B030D-6E8A-4147-A177-3AD203B41FA5}">
                      <a16:colId xmlns:a16="http://schemas.microsoft.com/office/drawing/2014/main" val="2067482517"/>
                    </a:ext>
                  </a:extLst>
                </a:gridCol>
                <a:gridCol w="1963867">
                  <a:extLst>
                    <a:ext uri="{9D8B030D-6E8A-4147-A177-3AD203B41FA5}">
                      <a16:colId xmlns:a16="http://schemas.microsoft.com/office/drawing/2014/main" val="4289743051"/>
                    </a:ext>
                  </a:extLst>
                </a:gridCol>
                <a:gridCol w="2089708">
                  <a:extLst>
                    <a:ext uri="{9D8B030D-6E8A-4147-A177-3AD203B41FA5}">
                      <a16:colId xmlns:a16="http://schemas.microsoft.com/office/drawing/2014/main" val="1825892346"/>
                    </a:ext>
                  </a:extLst>
                </a:gridCol>
              </a:tblGrid>
              <a:tr h="370840">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Ramulator</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a:t>
                      </a:r>
                      <a:r>
                        <a:rPr lang="zh-CN" altLang="en-US" dirty="0"/>
                        <a:t> </a:t>
                      </a:r>
                      <a:r>
                        <a:rPr lang="en-US" altLang="zh-CN" dirty="0"/>
                        <a:t>prefetch</a:t>
                      </a:r>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extLst>
                  <a:ext uri="{0D108BD9-81ED-4DB2-BD59-A6C34878D82A}">
                    <a16:rowId xmlns:a16="http://schemas.microsoft.com/office/drawing/2014/main" val="1017463528"/>
                  </a:ext>
                </a:extLst>
              </a:tr>
              <a:tr h="370840">
                <a:tc>
                  <a:txBody>
                    <a:bodyPr/>
                    <a:lstStyle/>
                    <a:p>
                      <a:r>
                        <a:rPr lang="en-US" altLang="zh-CN" dirty="0"/>
                        <a:t>Demand Access</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63124232</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Prefetch</a:t>
                      </a:r>
                      <a:endParaRPr lang="zh-CN" altLang="en-US" dirty="0"/>
                    </a:p>
                  </a:txBody>
                  <a:tcPr/>
                </a:tc>
                <a:tc>
                  <a:txBody>
                    <a:bodyPr/>
                    <a:lstStyle/>
                    <a:p>
                      <a:r>
                        <a:rPr lang="en-US" altLang="zh-CN" dirty="0"/>
                        <a:t>\</a:t>
                      </a:r>
                      <a:endParaRPr lang="zh-CN" altLang="en-US" dirty="0"/>
                    </a:p>
                  </a:txBody>
                  <a:tcPr/>
                </a:tc>
                <a:tc>
                  <a:txBody>
                    <a:bodyPr/>
                    <a:lstStyle/>
                    <a:p>
                      <a:r>
                        <a:rPr lang="en-US" altLang="zh-CN" dirty="0"/>
                        <a:t>42170426</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Demand misses</a:t>
                      </a:r>
                      <a:endParaRPr lang="zh-CN" altLang="en-US" dirty="0"/>
                    </a:p>
                  </a:txBody>
                  <a:tcPr/>
                </a:tc>
                <a:tc>
                  <a:txBody>
                    <a:bodyPr/>
                    <a:lstStyle/>
                    <a:p>
                      <a:r>
                        <a:rPr lang="en-US" altLang="zh-CN" dirty="0"/>
                        <a:t>459532</a:t>
                      </a:r>
                      <a:endParaRPr lang="zh-CN" altLang="en-US" dirty="0"/>
                    </a:p>
                  </a:txBody>
                  <a:tcPr/>
                </a:tc>
                <a:tc>
                  <a:txBody>
                    <a:bodyPr/>
                    <a:lstStyle/>
                    <a:p>
                      <a:r>
                        <a:rPr lang="en-US" altLang="zh-CN" dirty="0"/>
                        <a:t>72364</a:t>
                      </a:r>
                      <a:endParaRPr lang="zh-CN" altLang="en-US" dirty="0"/>
                    </a:p>
                  </a:txBody>
                  <a:tcPr/>
                </a:tc>
                <a:tc>
                  <a:txBody>
                    <a:bodyPr/>
                    <a:lstStyle/>
                    <a:p>
                      <a:r>
                        <a:rPr lang="en-US" altLang="zh-CN" dirty="0"/>
                        <a:t>39776</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Prefetch misses</a:t>
                      </a:r>
                    </a:p>
                  </a:txBody>
                  <a:tcPr/>
                </a:tc>
                <a:tc>
                  <a:txBody>
                    <a:bodyPr/>
                    <a:lstStyle/>
                    <a:p>
                      <a:r>
                        <a:rPr lang="en-US" altLang="zh-CN" dirty="0"/>
                        <a:t>\</a:t>
                      </a:r>
                      <a:endParaRPr lang="zh-CN" altLang="en-US" dirty="0"/>
                    </a:p>
                  </a:txBody>
                  <a:tcPr/>
                </a:tc>
                <a:tc>
                  <a:txBody>
                    <a:bodyPr/>
                    <a:lstStyle/>
                    <a:p>
                      <a:r>
                        <a:rPr lang="en-US" altLang="zh-CN" dirty="0"/>
                        <a:t>387312</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3664351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2678D-06DF-4336-B527-026D03A8074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D73CC2F8-D5DA-46AA-870E-78667B96144A}"/>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编译优化等级对仿真结果误差的影响：</a:t>
            </a:r>
            <a:endParaRPr lang="en-US" altLang="zh-CN" dirty="0">
              <a:latin typeface="宋体" panose="02010600030101010101" pitchFamily="2" charset="-122"/>
              <a:ea typeface="宋体" panose="02010600030101010101" pitchFamily="2" charset="-122"/>
            </a:endParaRPr>
          </a:p>
          <a:p>
            <a:pPr marL="457200" lvl="1" indent="0">
              <a:buNone/>
            </a:pPr>
            <a:r>
              <a:rPr lang="zh-CN" altLang="en-US" dirty="0">
                <a:latin typeface="宋体" panose="02010600030101010101" pitchFamily="2" charset="-122"/>
                <a:ea typeface="宋体" panose="02010600030101010101" pitchFamily="2" charset="-122"/>
              </a:rPr>
              <a:t>优化等级越高，误差越大</a:t>
            </a:r>
            <a:endParaRPr lang="en-US" altLang="zh-CN" dirty="0">
              <a:latin typeface="宋体" panose="02010600030101010101" pitchFamily="2" charset="-122"/>
              <a:ea typeface="宋体" panose="02010600030101010101" pitchFamily="2" charset="-122"/>
            </a:endParaRPr>
          </a:p>
          <a:p>
            <a:pPr marL="457200" lvl="1" indent="0">
              <a:buNone/>
            </a:pPr>
            <a:r>
              <a:rPr lang="zh-CN" altLang="en-US" dirty="0">
                <a:latin typeface="宋体" panose="02010600030101010101" pitchFamily="2" charset="-122"/>
                <a:ea typeface="宋体" panose="02010600030101010101" pitchFamily="2" charset="-122"/>
              </a:rPr>
              <a:t>局部性良好</a:t>
            </a:r>
            <a:r>
              <a:rPr lang="en-US" altLang="zh-CN" dirty="0">
                <a:latin typeface="宋体" panose="02010600030101010101" pitchFamily="2" charset="-122"/>
                <a:ea typeface="宋体" panose="02010600030101010101" pitchFamily="2" charset="-122"/>
              </a:rPr>
              <a:t>, O3</a:t>
            </a:r>
            <a:r>
              <a:rPr lang="zh-CN" altLang="en-US" dirty="0">
                <a:latin typeface="宋体" panose="02010600030101010101" pitchFamily="2" charset="-122"/>
                <a:ea typeface="宋体" panose="02010600030101010101" pitchFamily="2" charset="-122"/>
              </a:rPr>
              <a:t>优化等级：</a:t>
            </a:r>
            <a:endParaRPr lang="en-US" altLang="zh-CN" dirty="0">
              <a:latin typeface="宋体" panose="02010600030101010101" pitchFamily="2" charset="-122"/>
              <a:ea typeface="宋体" panose="02010600030101010101" pitchFamily="2" charset="-122"/>
            </a:endParaRPr>
          </a:p>
          <a:p>
            <a:pPr marL="457200" lvl="1" indent="0">
              <a:buNone/>
            </a:pPr>
            <a:endParaRPr lang="en-US" altLang="zh-CN" dirty="0">
              <a:latin typeface="宋体" panose="02010600030101010101" pitchFamily="2" charset="-122"/>
              <a:ea typeface="宋体" panose="02010600030101010101" pitchFamily="2" charset="-122"/>
            </a:endParaRPr>
          </a:p>
          <a:p>
            <a:pPr marL="457200" lvl="1" indent="0">
              <a:buNone/>
            </a:pPr>
            <a:endParaRPr lang="en-US" altLang="zh-CN" dirty="0">
              <a:latin typeface="宋体" panose="02010600030101010101" pitchFamily="2" charset="-122"/>
              <a:ea typeface="宋体" panose="02010600030101010101" pitchFamily="2" charset="-122"/>
            </a:endParaRPr>
          </a:p>
          <a:p>
            <a:pPr marL="457200" lvl="1" indent="0">
              <a:buNone/>
            </a:pPr>
            <a:endParaRPr lang="en-US" altLang="zh-CN" dirty="0">
              <a:latin typeface="宋体" panose="02010600030101010101" pitchFamily="2" charset="-122"/>
              <a:ea typeface="宋体" panose="02010600030101010101" pitchFamily="2" charset="-122"/>
            </a:endParaRPr>
          </a:p>
          <a:p>
            <a:pPr marL="457200" lvl="1" indent="0">
              <a:buNone/>
            </a:pPr>
            <a:endParaRPr lang="en-US" altLang="zh-CN" dirty="0">
              <a:latin typeface="宋体" panose="02010600030101010101" pitchFamily="2" charset="-122"/>
              <a:ea typeface="宋体" panose="02010600030101010101" pitchFamily="2" charset="-122"/>
            </a:endParaRPr>
          </a:p>
          <a:p>
            <a:pPr marL="457200" lvl="1" indent="0">
              <a:buNone/>
            </a:pPr>
            <a:r>
              <a:rPr lang="zh-CN" altLang="en-US" dirty="0">
                <a:latin typeface="宋体" panose="02010600030101010101" pitchFamily="2" charset="-122"/>
                <a:ea typeface="宋体" panose="02010600030101010101" pitchFamily="2" charset="-122"/>
              </a:rPr>
              <a:t>局部性糟糕</a:t>
            </a:r>
            <a:r>
              <a:rPr lang="en-US" altLang="zh-CN" dirty="0">
                <a:latin typeface="宋体" panose="02010600030101010101" pitchFamily="2" charset="-122"/>
                <a:ea typeface="宋体" panose="02010600030101010101" pitchFamily="2" charset="-122"/>
              </a:rPr>
              <a:t>, O3</a:t>
            </a:r>
            <a:r>
              <a:rPr lang="zh-CN" altLang="en-US" dirty="0">
                <a:latin typeface="宋体" panose="02010600030101010101" pitchFamily="2" charset="-122"/>
                <a:ea typeface="宋体" panose="02010600030101010101" pitchFamily="2" charset="-122"/>
              </a:rPr>
              <a:t>优化等级：</a:t>
            </a:r>
            <a:endParaRPr lang="en-US" altLang="zh-CN" dirty="0">
              <a:latin typeface="宋体" panose="02010600030101010101" pitchFamily="2" charset="-122"/>
              <a:ea typeface="宋体" panose="02010600030101010101" pitchFamily="2" charset="-122"/>
            </a:endParaRPr>
          </a:p>
          <a:p>
            <a:pPr marL="457200" lvl="1" indent="0">
              <a:buNone/>
            </a:pPr>
            <a:endParaRPr lang="zh-CN" altLang="en-US" dirty="0">
              <a:latin typeface="宋体" panose="02010600030101010101" pitchFamily="2" charset="-122"/>
              <a:ea typeface="宋体" panose="02010600030101010101" pitchFamily="2" charset="-122"/>
            </a:endParaRPr>
          </a:p>
        </p:txBody>
      </p:sp>
      <p:graphicFrame>
        <p:nvGraphicFramePr>
          <p:cNvPr id="4" name="表格 4">
            <a:extLst>
              <a:ext uri="{FF2B5EF4-FFF2-40B4-BE49-F238E27FC236}">
                <a16:creationId xmlns:a16="http://schemas.microsoft.com/office/drawing/2014/main" id="{951B15EE-5002-41ED-BDAF-5ED1D1B16A8E}"/>
              </a:ext>
            </a:extLst>
          </p:cNvPr>
          <p:cNvGraphicFramePr>
            <a:graphicFrameLocks noGrp="1"/>
          </p:cNvGraphicFramePr>
          <p:nvPr>
            <p:extLst>
              <p:ext uri="{D42A27DB-BD31-4B8C-83A1-F6EECF244321}">
                <p14:modId xmlns:p14="http://schemas.microsoft.com/office/powerpoint/2010/main" val="3984300130"/>
              </p:ext>
            </p:extLst>
          </p:nvPr>
        </p:nvGraphicFramePr>
        <p:xfrm>
          <a:off x="2032000" y="3073121"/>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24152857"/>
                    </a:ext>
                  </a:extLst>
                </a:gridCol>
                <a:gridCol w="2032000">
                  <a:extLst>
                    <a:ext uri="{9D8B030D-6E8A-4147-A177-3AD203B41FA5}">
                      <a16:colId xmlns:a16="http://schemas.microsoft.com/office/drawing/2014/main" val="1544932872"/>
                    </a:ext>
                  </a:extLst>
                </a:gridCol>
                <a:gridCol w="2032000">
                  <a:extLst>
                    <a:ext uri="{9D8B030D-6E8A-4147-A177-3AD203B41FA5}">
                      <a16:colId xmlns:a16="http://schemas.microsoft.com/office/drawing/2014/main" val="3377178580"/>
                    </a:ext>
                  </a:extLst>
                </a:gridCol>
                <a:gridCol w="2032000">
                  <a:extLst>
                    <a:ext uri="{9D8B030D-6E8A-4147-A177-3AD203B41FA5}">
                      <a16:colId xmlns:a16="http://schemas.microsoft.com/office/drawing/2014/main" val="2731422546"/>
                    </a:ext>
                  </a:extLst>
                </a:gridCol>
              </a:tblGrid>
              <a:tr h="370840">
                <a:tc>
                  <a:txBody>
                    <a:bodyPr/>
                    <a:lstStyle/>
                    <a:p>
                      <a:endParaRPr lang="zh-CN" altLang="en-US"/>
                    </a:p>
                  </a:txBody>
                  <a:tcPr/>
                </a:tc>
                <a:tc>
                  <a:txBody>
                    <a:bodyPr/>
                    <a:lstStyle/>
                    <a:p>
                      <a:r>
                        <a:rPr lang="en-US" altLang="zh-CN" dirty="0" err="1"/>
                        <a:t>Ramulator</a:t>
                      </a:r>
                      <a:endParaRPr lang="en-US" altLang="zh-CN" dirty="0"/>
                    </a:p>
                    <a:p>
                      <a:r>
                        <a:rPr lang="en-US" altLang="zh-CN" dirty="0"/>
                        <a:t>No prefetch</a:t>
                      </a:r>
                      <a:endParaRPr lang="zh-CN" altLang="en-US" dirty="0"/>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zh-CN" altLang="en-US" dirty="0"/>
                        <a:t>实测</a:t>
                      </a:r>
                    </a:p>
                  </a:txBody>
                  <a:tcPr/>
                </a:tc>
                <a:extLst>
                  <a:ext uri="{0D108BD9-81ED-4DB2-BD59-A6C34878D82A}">
                    <a16:rowId xmlns:a16="http://schemas.microsoft.com/office/drawing/2014/main" val="1771846698"/>
                  </a:ext>
                </a:extLst>
              </a:tr>
              <a:tr h="370840">
                <a:tc>
                  <a:txBody>
                    <a:bodyPr/>
                    <a:lstStyle/>
                    <a:p>
                      <a:r>
                        <a:rPr lang="en-US" altLang="zh-CN" dirty="0"/>
                        <a:t>Demand Access</a:t>
                      </a:r>
                      <a:endParaRPr lang="zh-CN" altLang="en-US" dirty="0"/>
                    </a:p>
                  </a:txBody>
                  <a:tcPr/>
                </a:tc>
                <a:tc>
                  <a:txBody>
                    <a:bodyPr/>
                    <a:lstStyle/>
                    <a:p>
                      <a:r>
                        <a:rPr lang="en-US" altLang="zh-CN" dirty="0"/>
                        <a:t>3422998</a:t>
                      </a:r>
                      <a:endParaRPr lang="zh-CN" altLang="en-US" dirty="0"/>
                    </a:p>
                  </a:txBody>
                  <a:tcPr/>
                </a:tc>
                <a:tc>
                  <a:txBody>
                    <a:bodyPr/>
                    <a:lstStyle/>
                    <a:p>
                      <a:r>
                        <a:rPr lang="en-US" altLang="zh-CN" dirty="0"/>
                        <a:t>3422998</a:t>
                      </a:r>
                      <a:endParaRPr lang="zh-CN" altLang="en-US" dirty="0"/>
                    </a:p>
                  </a:txBody>
                  <a:tcPr/>
                </a:tc>
                <a:tc>
                  <a:txBody>
                    <a:bodyPr/>
                    <a:lstStyle/>
                    <a:p>
                      <a:r>
                        <a:rPr lang="en-US" altLang="zh-CN" dirty="0"/>
                        <a:t>3536137</a:t>
                      </a:r>
                      <a:endParaRPr lang="zh-CN" altLang="en-US" dirty="0"/>
                    </a:p>
                  </a:txBody>
                  <a:tcPr/>
                </a:tc>
                <a:extLst>
                  <a:ext uri="{0D108BD9-81ED-4DB2-BD59-A6C34878D82A}">
                    <a16:rowId xmlns:a16="http://schemas.microsoft.com/office/drawing/2014/main" val="1610125231"/>
                  </a:ext>
                </a:extLst>
              </a:tr>
              <a:tr h="370840">
                <a:tc>
                  <a:txBody>
                    <a:bodyPr/>
                    <a:lstStyle/>
                    <a:p>
                      <a:r>
                        <a:rPr lang="en-US" altLang="zh-CN" dirty="0"/>
                        <a:t>Demand misses</a:t>
                      </a:r>
                      <a:endParaRPr lang="zh-CN" altLang="en-US" dirty="0"/>
                    </a:p>
                  </a:txBody>
                  <a:tcPr/>
                </a:tc>
                <a:tc>
                  <a:txBody>
                    <a:bodyPr/>
                    <a:lstStyle/>
                    <a:p>
                      <a:r>
                        <a:rPr lang="en-US" altLang="zh-CN" dirty="0"/>
                        <a:t>459196</a:t>
                      </a:r>
                      <a:endParaRPr lang="zh-CN" altLang="en-US" dirty="0"/>
                    </a:p>
                  </a:txBody>
                  <a:tcPr/>
                </a:tc>
                <a:tc>
                  <a:txBody>
                    <a:bodyPr/>
                    <a:lstStyle/>
                    <a:p>
                      <a:r>
                        <a:rPr lang="en-US" altLang="zh-CN" dirty="0"/>
                        <a:t>459196</a:t>
                      </a:r>
                      <a:endParaRPr lang="zh-CN" altLang="en-US" dirty="0"/>
                    </a:p>
                  </a:txBody>
                  <a:tcPr/>
                </a:tc>
                <a:tc>
                  <a:txBody>
                    <a:bodyPr/>
                    <a:lstStyle/>
                    <a:p>
                      <a:r>
                        <a:rPr lang="en-US" altLang="zh-CN" dirty="0"/>
                        <a:t>171728</a:t>
                      </a:r>
                      <a:endParaRPr lang="zh-CN" altLang="en-US" dirty="0"/>
                    </a:p>
                  </a:txBody>
                  <a:tcPr/>
                </a:tc>
                <a:extLst>
                  <a:ext uri="{0D108BD9-81ED-4DB2-BD59-A6C34878D82A}">
                    <a16:rowId xmlns:a16="http://schemas.microsoft.com/office/drawing/2014/main" val="2363875185"/>
                  </a:ext>
                </a:extLst>
              </a:tr>
            </a:tbl>
          </a:graphicData>
        </a:graphic>
      </p:graphicFrame>
      <p:graphicFrame>
        <p:nvGraphicFramePr>
          <p:cNvPr id="5" name="表格 4">
            <a:extLst>
              <a:ext uri="{FF2B5EF4-FFF2-40B4-BE49-F238E27FC236}">
                <a16:creationId xmlns:a16="http://schemas.microsoft.com/office/drawing/2014/main" id="{0F25E9E9-3B96-4CEF-9BE6-E4033BCA9C92}"/>
              </a:ext>
            </a:extLst>
          </p:cNvPr>
          <p:cNvGraphicFramePr>
            <a:graphicFrameLocks noGrp="1"/>
          </p:cNvGraphicFramePr>
          <p:nvPr>
            <p:extLst>
              <p:ext uri="{D42A27DB-BD31-4B8C-83A1-F6EECF244321}">
                <p14:modId xmlns:p14="http://schemas.microsoft.com/office/powerpoint/2010/main" val="1072772078"/>
              </p:ext>
            </p:extLst>
          </p:nvPr>
        </p:nvGraphicFramePr>
        <p:xfrm>
          <a:off x="2032000" y="5111115"/>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24152857"/>
                    </a:ext>
                  </a:extLst>
                </a:gridCol>
                <a:gridCol w="2032000">
                  <a:extLst>
                    <a:ext uri="{9D8B030D-6E8A-4147-A177-3AD203B41FA5}">
                      <a16:colId xmlns:a16="http://schemas.microsoft.com/office/drawing/2014/main" val="1544932872"/>
                    </a:ext>
                  </a:extLst>
                </a:gridCol>
                <a:gridCol w="2032000">
                  <a:extLst>
                    <a:ext uri="{9D8B030D-6E8A-4147-A177-3AD203B41FA5}">
                      <a16:colId xmlns:a16="http://schemas.microsoft.com/office/drawing/2014/main" val="3377178580"/>
                    </a:ext>
                  </a:extLst>
                </a:gridCol>
                <a:gridCol w="2032000">
                  <a:extLst>
                    <a:ext uri="{9D8B030D-6E8A-4147-A177-3AD203B41FA5}">
                      <a16:colId xmlns:a16="http://schemas.microsoft.com/office/drawing/2014/main" val="2731422546"/>
                    </a:ext>
                  </a:extLst>
                </a:gridCol>
              </a:tblGrid>
              <a:tr h="370840">
                <a:tc>
                  <a:txBody>
                    <a:bodyPr/>
                    <a:lstStyle/>
                    <a:p>
                      <a:endParaRPr lang="zh-CN" altLang="en-US"/>
                    </a:p>
                  </a:txBody>
                  <a:tcPr/>
                </a:tc>
                <a:tc>
                  <a:txBody>
                    <a:bodyPr/>
                    <a:lstStyle/>
                    <a:p>
                      <a:r>
                        <a:rPr lang="en-US" altLang="zh-CN" dirty="0" err="1"/>
                        <a:t>Ramulator</a:t>
                      </a:r>
                      <a:endParaRPr lang="en-US" altLang="zh-CN" dirty="0"/>
                    </a:p>
                    <a:p>
                      <a:r>
                        <a:rPr lang="en-US" altLang="zh-CN" dirty="0"/>
                        <a:t>No prefetch</a:t>
                      </a:r>
                      <a:endParaRPr lang="zh-CN" altLang="en-US" dirty="0"/>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zh-CN" altLang="en-US" dirty="0"/>
                        <a:t>实测</a:t>
                      </a:r>
                    </a:p>
                  </a:txBody>
                  <a:tcPr/>
                </a:tc>
                <a:extLst>
                  <a:ext uri="{0D108BD9-81ED-4DB2-BD59-A6C34878D82A}">
                    <a16:rowId xmlns:a16="http://schemas.microsoft.com/office/drawing/2014/main" val="1771846698"/>
                  </a:ext>
                </a:extLst>
              </a:tr>
              <a:tr h="370840">
                <a:tc>
                  <a:txBody>
                    <a:bodyPr/>
                    <a:lstStyle/>
                    <a:p>
                      <a:r>
                        <a:rPr lang="en-US" altLang="zh-CN" dirty="0"/>
                        <a:t>Demand Access</a:t>
                      </a:r>
                      <a:endParaRPr lang="zh-CN" altLang="en-US" dirty="0"/>
                    </a:p>
                  </a:txBody>
                  <a:tcPr/>
                </a:tc>
                <a:tc>
                  <a:txBody>
                    <a:bodyPr/>
                    <a:lstStyle/>
                    <a:p>
                      <a:r>
                        <a:rPr lang="en-US" altLang="zh-CN" dirty="0"/>
                        <a:t>17054486</a:t>
                      </a:r>
                      <a:endParaRPr lang="zh-CN" altLang="en-US" dirty="0"/>
                    </a:p>
                  </a:txBody>
                  <a:tcPr/>
                </a:tc>
                <a:tc>
                  <a:txBody>
                    <a:bodyPr/>
                    <a:lstStyle/>
                    <a:p>
                      <a:r>
                        <a:rPr lang="en-US" altLang="zh-CN" dirty="0"/>
                        <a:t>17054486</a:t>
                      </a:r>
                      <a:endParaRPr lang="zh-CN" altLang="en-US" dirty="0"/>
                    </a:p>
                  </a:txBody>
                  <a:tcPr/>
                </a:tc>
                <a:tc>
                  <a:txBody>
                    <a:bodyPr/>
                    <a:lstStyle/>
                    <a:p>
                      <a:r>
                        <a:rPr lang="en-US" altLang="zh-CN" dirty="0"/>
                        <a:t>17195225</a:t>
                      </a:r>
                      <a:endParaRPr lang="zh-CN" altLang="en-US" dirty="0"/>
                    </a:p>
                  </a:txBody>
                  <a:tcPr/>
                </a:tc>
                <a:extLst>
                  <a:ext uri="{0D108BD9-81ED-4DB2-BD59-A6C34878D82A}">
                    <a16:rowId xmlns:a16="http://schemas.microsoft.com/office/drawing/2014/main" val="1610125231"/>
                  </a:ext>
                </a:extLst>
              </a:tr>
              <a:tr h="370840">
                <a:tc>
                  <a:txBody>
                    <a:bodyPr/>
                    <a:lstStyle/>
                    <a:p>
                      <a:r>
                        <a:rPr lang="en-US" altLang="zh-CN" dirty="0"/>
                        <a:t>Demand misses</a:t>
                      </a:r>
                      <a:endParaRPr lang="zh-CN" altLang="en-US" dirty="0"/>
                    </a:p>
                  </a:txBody>
                  <a:tcPr/>
                </a:tc>
                <a:tc>
                  <a:txBody>
                    <a:bodyPr/>
                    <a:lstStyle/>
                    <a:p>
                      <a:r>
                        <a:rPr lang="en-US" altLang="zh-CN" dirty="0"/>
                        <a:t>6360161</a:t>
                      </a:r>
                      <a:endParaRPr lang="zh-CN" altLang="en-US" dirty="0"/>
                    </a:p>
                  </a:txBody>
                  <a:tcPr/>
                </a:tc>
                <a:tc>
                  <a:txBody>
                    <a:bodyPr/>
                    <a:lstStyle/>
                    <a:p>
                      <a:r>
                        <a:rPr lang="en-US" altLang="zh-CN" dirty="0"/>
                        <a:t>6360161</a:t>
                      </a:r>
                      <a:endParaRPr lang="zh-CN" altLang="en-US" dirty="0"/>
                    </a:p>
                  </a:txBody>
                  <a:tcPr/>
                </a:tc>
                <a:tc>
                  <a:txBody>
                    <a:bodyPr/>
                    <a:lstStyle/>
                    <a:p>
                      <a:r>
                        <a:rPr lang="en-US" altLang="zh-CN" dirty="0"/>
                        <a:t>10645736</a:t>
                      </a:r>
                      <a:endParaRPr lang="zh-CN" altLang="en-US" dirty="0"/>
                    </a:p>
                  </a:txBody>
                  <a:tcPr/>
                </a:tc>
                <a:extLst>
                  <a:ext uri="{0D108BD9-81ED-4DB2-BD59-A6C34878D82A}">
                    <a16:rowId xmlns:a16="http://schemas.microsoft.com/office/drawing/2014/main" val="2363875185"/>
                  </a:ext>
                </a:extLst>
              </a:tr>
            </a:tbl>
          </a:graphicData>
        </a:graphic>
      </p:graphicFrame>
    </p:spTree>
    <p:extLst>
      <p:ext uri="{BB962C8B-B14F-4D97-AF65-F5344CB8AC3E}">
        <p14:creationId xmlns:p14="http://schemas.microsoft.com/office/powerpoint/2010/main" val="3612340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CF946-0DC3-4F46-B53D-A7BE3C7C18B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Compiler Optimization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A65F2E0-57B7-4A72-BDF1-37FA607ED8B5}"/>
              </a:ext>
            </a:extLst>
          </p:cNvPr>
          <p:cNvSpPr>
            <a:spLocks noGrp="1"/>
          </p:cNvSpPr>
          <p:nvPr>
            <p:ph idx="1"/>
          </p:nvPr>
        </p:nvSpPr>
        <p:spPr/>
        <p:txBody>
          <a:bodyPr>
            <a:normAutofit fontScale="92500" lnSpcReduction="2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编译器的优化等级都是由多个选项</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默认的优化等级为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-O0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，优化编译时间，后续的优化等级都是增加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flag</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优化等级下可能会增加代码大小的 选项：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falign</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-functions -</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falign</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-jumps -</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falign</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-labels -</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falign</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-loops </a:t>
            </a:r>
            <a:r>
              <a:rPr lang="en-US" altLang="zh-CN" b="0" i="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fprefetch</a:t>
            </a:r>
            <a:r>
              <a:rPr lang="en-US" altLang="zh-CN" b="0" i="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-loop-arrays</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freorder</a:t>
            </a:r>
            <a:r>
              <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-blocks-algorithm=</a:t>
            </a:r>
            <a:r>
              <a:rPr lang="en-US" altLang="zh-CN" b="0" i="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stc</a:t>
            </a:r>
            <a:endPar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fprefetch</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-loop-arrays: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如果目标机器能够支持软件预取，那么这个优化选项将会生成预取指令用以提升循环访问数组的性能。</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这个选项生成的预取指令的性能优化高度取决于源码中的循环结构</a:t>
            </a:r>
            <a:endParaRPr lang="en-US" altLang="zh-CN"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253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4C9B2-0D29-4E03-9C70-8FD2C6AF9C3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369B072-EFB0-40F4-A7FB-7F5F9D6A202E}"/>
              </a:ext>
            </a:extLst>
          </p:cNvPr>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L1 Data Access and Misses</a:t>
            </a: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08898FA8-3782-4A44-8F6C-8479D3AD9589}"/>
              </a:ext>
            </a:extLst>
          </p:cNvPr>
          <p:cNvGraphicFramePr>
            <a:graphicFrameLocks noGrp="1"/>
          </p:cNvGraphicFramePr>
          <p:nvPr>
            <p:extLst>
              <p:ext uri="{D42A27DB-BD31-4B8C-83A1-F6EECF244321}">
                <p14:modId xmlns:p14="http://schemas.microsoft.com/office/powerpoint/2010/main" val="3396395392"/>
              </p:ext>
            </p:extLst>
          </p:nvPr>
        </p:nvGraphicFramePr>
        <p:xfrm>
          <a:off x="838200" y="2263100"/>
          <a:ext cx="10515600" cy="43484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49378158"/>
                    </a:ext>
                  </a:extLst>
                </a:gridCol>
                <a:gridCol w="2103120">
                  <a:extLst>
                    <a:ext uri="{9D8B030D-6E8A-4147-A177-3AD203B41FA5}">
                      <a16:colId xmlns:a16="http://schemas.microsoft.com/office/drawing/2014/main" val="3597787713"/>
                    </a:ext>
                  </a:extLst>
                </a:gridCol>
                <a:gridCol w="2103120">
                  <a:extLst>
                    <a:ext uri="{9D8B030D-6E8A-4147-A177-3AD203B41FA5}">
                      <a16:colId xmlns:a16="http://schemas.microsoft.com/office/drawing/2014/main" val="191333079"/>
                    </a:ext>
                  </a:extLst>
                </a:gridCol>
                <a:gridCol w="2103120">
                  <a:extLst>
                    <a:ext uri="{9D8B030D-6E8A-4147-A177-3AD203B41FA5}">
                      <a16:colId xmlns:a16="http://schemas.microsoft.com/office/drawing/2014/main" val="1003464867"/>
                    </a:ext>
                  </a:extLst>
                </a:gridCol>
                <a:gridCol w="2103120">
                  <a:extLst>
                    <a:ext uri="{9D8B030D-6E8A-4147-A177-3AD203B41FA5}">
                      <a16:colId xmlns:a16="http://schemas.microsoft.com/office/drawing/2014/main" val="3476673726"/>
                    </a:ext>
                  </a:extLst>
                </a:gridCol>
              </a:tblGrid>
              <a:tr h="370840">
                <a:tc>
                  <a:txBody>
                    <a:bodyPr/>
                    <a:lstStyle/>
                    <a:p>
                      <a:endParaRPr lang="zh-CN" altLang="en-US" dirty="0"/>
                    </a:p>
                  </a:txBody>
                  <a:tcPr/>
                </a:tc>
                <a:tc>
                  <a:txBody>
                    <a:bodyPr/>
                    <a:lstStyle/>
                    <a:p>
                      <a:r>
                        <a:rPr lang="en-US" altLang="zh-CN" dirty="0" err="1"/>
                        <a:t>Ramulator</a:t>
                      </a:r>
                      <a:endParaRPr lang="en-US" altLang="zh-CN" dirty="0"/>
                    </a:p>
                    <a:p>
                      <a:r>
                        <a:rPr lang="en-US" altLang="zh-CN" dirty="0"/>
                        <a:t>No prefetch</a:t>
                      </a:r>
                      <a:endParaRPr lang="zh-CN" altLang="en-US" dirty="0"/>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Ramulator</a:t>
                      </a:r>
                      <a:endParaRPr lang="en-US" altLang="zh-CN" dirty="0"/>
                    </a:p>
                    <a:p>
                      <a:r>
                        <a:rPr lang="en-US" altLang="zh-CN" dirty="0"/>
                        <a:t>Prefetch on miss</a:t>
                      </a:r>
                      <a:endParaRPr lang="zh-CN" altLang="en-US" dirty="0"/>
                    </a:p>
                  </a:txBody>
                  <a:tcPr/>
                </a:tc>
                <a:tc>
                  <a:txBody>
                    <a:bodyPr/>
                    <a:lstStyle/>
                    <a:p>
                      <a:r>
                        <a:rPr lang="en-US" altLang="zh-CN" dirty="0" err="1"/>
                        <a:t>Simpleperf</a:t>
                      </a:r>
                      <a:r>
                        <a:rPr lang="en-US" altLang="zh-CN" dirty="0"/>
                        <a:t> </a:t>
                      </a:r>
                      <a:r>
                        <a:rPr lang="zh-CN" altLang="en-US" dirty="0"/>
                        <a:t>实测</a:t>
                      </a:r>
                    </a:p>
                  </a:txBody>
                  <a:tcPr/>
                </a:tc>
                <a:extLst>
                  <a:ext uri="{0D108BD9-81ED-4DB2-BD59-A6C34878D82A}">
                    <a16:rowId xmlns:a16="http://schemas.microsoft.com/office/drawing/2014/main" val="730059507"/>
                  </a:ext>
                </a:extLst>
              </a:tr>
              <a:tr h="370840">
                <a:tc>
                  <a:txBody>
                    <a:bodyPr/>
                    <a:lstStyle/>
                    <a:p>
                      <a:r>
                        <a:rPr lang="en-US" altLang="zh-CN" dirty="0" err="1"/>
                        <a:t>bitcnts</a:t>
                      </a:r>
                      <a:endParaRPr lang="zh-CN" altLang="en-US" dirty="0"/>
                    </a:p>
                  </a:txBody>
                  <a:tcPr/>
                </a:tc>
                <a:tc>
                  <a:txBody>
                    <a:bodyPr/>
                    <a:lstStyle/>
                    <a:p>
                      <a:r>
                        <a:rPr lang="en-US" altLang="zh-CN" dirty="0"/>
                        <a:t>47127417</a:t>
                      </a:r>
                      <a:endParaRPr lang="zh-CN" altLang="en-US" dirty="0"/>
                    </a:p>
                  </a:txBody>
                  <a:tcPr/>
                </a:tc>
                <a:tc>
                  <a:txBody>
                    <a:bodyPr/>
                    <a:lstStyle/>
                    <a:p>
                      <a:r>
                        <a:rPr lang="en-US" altLang="zh-CN" dirty="0"/>
                        <a:t>47127417</a:t>
                      </a:r>
                      <a:endParaRPr lang="zh-CN" altLang="en-US" dirty="0"/>
                    </a:p>
                  </a:txBody>
                  <a:tcPr/>
                </a:tc>
                <a:tc>
                  <a:txBody>
                    <a:bodyPr/>
                    <a:lstStyle/>
                    <a:p>
                      <a:r>
                        <a:rPr lang="en-US" altLang="zh-CN" dirty="0"/>
                        <a:t>47127417</a:t>
                      </a:r>
                      <a:endParaRPr lang="zh-CN" altLang="en-US" dirty="0"/>
                    </a:p>
                  </a:txBody>
                  <a:tcPr/>
                </a:tc>
                <a:tc>
                  <a:txBody>
                    <a:bodyPr/>
                    <a:lstStyle/>
                    <a:p>
                      <a:r>
                        <a:rPr lang="en-US" altLang="zh-CN" dirty="0"/>
                        <a:t>48657859</a:t>
                      </a:r>
                      <a:endParaRPr lang="zh-CN" altLang="en-US" dirty="0"/>
                    </a:p>
                  </a:txBody>
                  <a:tcPr/>
                </a:tc>
                <a:extLst>
                  <a:ext uri="{0D108BD9-81ED-4DB2-BD59-A6C34878D82A}">
                    <a16:rowId xmlns:a16="http://schemas.microsoft.com/office/drawing/2014/main" val="1047407498"/>
                  </a:ext>
                </a:extLst>
              </a:tr>
              <a:tr h="370840">
                <a:tc>
                  <a:txBody>
                    <a:bodyPr/>
                    <a:lstStyle/>
                    <a:p>
                      <a:endParaRPr lang="zh-CN" altLang="en-US" dirty="0"/>
                    </a:p>
                  </a:txBody>
                  <a:tcPr/>
                </a:tc>
                <a:tc>
                  <a:txBody>
                    <a:bodyPr/>
                    <a:lstStyle/>
                    <a:p>
                      <a:r>
                        <a:rPr lang="en-US" altLang="zh-CN" dirty="0"/>
                        <a:t>480</a:t>
                      </a:r>
                      <a:endParaRPr lang="zh-CN" altLang="en-US" dirty="0"/>
                    </a:p>
                  </a:txBody>
                  <a:tcPr/>
                </a:tc>
                <a:tc>
                  <a:txBody>
                    <a:bodyPr/>
                    <a:lstStyle/>
                    <a:p>
                      <a:r>
                        <a:rPr lang="en-US" altLang="zh-CN" dirty="0"/>
                        <a:t>467</a:t>
                      </a:r>
                      <a:endParaRPr lang="zh-CN" altLang="en-US" dirty="0"/>
                    </a:p>
                  </a:txBody>
                  <a:tcPr/>
                </a:tc>
                <a:tc>
                  <a:txBody>
                    <a:bodyPr/>
                    <a:lstStyle/>
                    <a:p>
                      <a:r>
                        <a:rPr lang="en-US" altLang="zh-CN" dirty="0"/>
                        <a:t>473</a:t>
                      </a:r>
                      <a:endParaRPr lang="zh-CN" altLang="en-US" dirty="0"/>
                    </a:p>
                  </a:txBody>
                  <a:tcPr/>
                </a:tc>
                <a:tc>
                  <a:txBody>
                    <a:bodyPr/>
                    <a:lstStyle/>
                    <a:p>
                      <a:r>
                        <a:rPr lang="en-US" altLang="zh-CN" dirty="0"/>
                        <a:t>888</a:t>
                      </a:r>
                      <a:endParaRPr lang="zh-CN" altLang="en-US" dirty="0"/>
                    </a:p>
                  </a:txBody>
                  <a:tcPr/>
                </a:tc>
                <a:extLst>
                  <a:ext uri="{0D108BD9-81ED-4DB2-BD59-A6C34878D82A}">
                    <a16:rowId xmlns:a16="http://schemas.microsoft.com/office/drawing/2014/main" val="398057510"/>
                  </a:ext>
                </a:extLst>
              </a:tr>
              <a:tr h="370840">
                <a:tc>
                  <a:txBody>
                    <a:bodyPr/>
                    <a:lstStyle/>
                    <a:p>
                      <a:r>
                        <a:rPr lang="en-US" altLang="zh-CN" dirty="0" err="1"/>
                        <a:t>dijkstra</a:t>
                      </a:r>
                      <a:endParaRPr lang="zh-CN" altLang="en-US" dirty="0"/>
                    </a:p>
                  </a:txBody>
                  <a:tcPr/>
                </a:tc>
                <a:tc>
                  <a:txBody>
                    <a:bodyPr/>
                    <a:lstStyle/>
                    <a:p>
                      <a:r>
                        <a:rPr lang="en-US" altLang="zh-CN" dirty="0"/>
                        <a:t>55764701</a:t>
                      </a:r>
                      <a:endParaRPr lang="zh-CN" altLang="en-US" dirty="0"/>
                    </a:p>
                  </a:txBody>
                  <a:tcPr/>
                </a:tc>
                <a:tc>
                  <a:txBody>
                    <a:bodyPr/>
                    <a:lstStyle/>
                    <a:p>
                      <a:r>
                        <a:rPr lang="en-US" altLang="zh-CN" dirty="0"/>
                        <a:t>55764701</a:t>
                      </a:r>
                      <a:endParaRPr lang="zh-CN" altLang="en-US" dirty="0"/>
                    </a:p>
                  </a:txBody>
                  <a:tcPr/>
                </a:tc>
                <a:tc>
                  <a:txBody>
                    <a:bodyPr/>
                    <a:lstStyle/>
                    <a:p>
                      <a:r>
                        <a:rPr lang="en-US" altLang="zh-CN" dirty="0"/>
                        <a:t>55764701</a:t>
                      </a:r>
                      <a:endParaRPr lang="zh-CN" altLang="en-US" dirty="0"/>
                    </a:p>
                  </a:txBody>
                  <a:tcPr/>
                </a:tc>
                <a:tc>
                  <a:txBody>
                    <a:bodyPr/>
                    <a:lstStyle/>
                    <a:p>
                      <a:r>
                        <a:rPr lang="en-US" altLang="zh-CN" dirty="0"/>
                        <a:t>57055581</a:t>
                      </a:r>
                      <a:endParaRPr lang="zh-CN" altLang="en-US" dirty="0"/>
                    </a:p>
                  </a:txBody>
                  <a:tcPr/>
                </a:tc>
                <a:extLst>
                  <a:ext uri="{0D108BD9-81ED-4DB2-BD59-A6C34878D82A}">
                    <a16:rowId xmlns:a16="http://schemas.microsoft.com/office/drawing/2014/main" val="3817996436"/>
                  </a:ext>
                </a:extLst>
              </a:tr>
              <a:tr h="370840">
                <a:tc>
                  <a:txBody>
                    <a:bodyPr/>
                    <a:lstStyle/>
                    <a:p>
                      <a:endParaRPr lang="zh-CN" altLang="en-US" dirty="0"/>
                    </a:p>
                  </a:txBody>
                  <a:tcPr/>
                </a:tc>
                <a:tc>
                  <a:txBody>
                    <a:bodyPr/>
                    <a:lstStyle/>
                    <a:p>
                      <a:r>
                        <a:rPr lang="en-US" altLang="zh-CN" dirty="0"/>
                        <a:t>1965</a:t>
                      </a:r>
                      <a:endParaRPr lang="zh-CN" altLang="en-US" dirty="0"/>
                    </a:p>
                  </a:txBody>
                  <a:tcPr/>
                </a:tc>
                <a:tc>
                  <a:txBody>
                    <a:bodyPr/>
                    <a:lstStyle/>
                    <a:p>
                      <a:r>
                        <a:rPr lang="en-US" altLang="zh-CN" dirty="0"/>
                        <a:t>2093</a:t>
                      </a:r>
                      <a:endParaRPr lang="zh-CN" altLang="en-US" dirty="0"/>
                    </a:p>
                  </a:txBody>
                  <a:tcPr/>
                </a:tc>
                <a:tc>
                  <a:txBody>
                    <a:bodyPr/>
                    <a:lstStyle/>
                    <a:p>
                      <a:r>
                        <a:rPr lang="en-US" altLang="zh-CN" dirty="0"/>
                        <a:t>1731</a:t>
                      </a:r>
                      <a:endParaRPr lang="zh-CN" altLang="en-US" dirty="0"/>
                    </a:p>
                  </a:txBody>
                  <a:tcPr/>
                </a:tc>
                <a:tc>
                  <a:txBody>
                    <a:bodyPr/>
                    <a:lstStyle/>
                    <a:p>
                      <a:r>
                        <a:rPr lang="en-US" altLang="zh-CN" dirty="0"/>
                        <a:t>25363</a:t>
                      </a:r>
                      <a:endParaRPr lang="zh-CN" altLang="en-US" dirty="0"/>
                    </a:p>
                  </a:txBody>
                  <a:tcPr/>
                </a:tc>
                <a:extLst>
                  <a:ext uri="{0D108BD9-81ED-4DB2-BD59-A6C34878D82A}">
                    <a16:rowId xmlns:a16="http://schemas.microsoft.com/office/drawing/2014/main" val="2078670951"/>
                  </a:ext>
                </a:extLst>
              </a:tr>
              <a:tr h="370840">
                <a:tc>
                  <a:txBody>
                    <a:bodyPr/>
                    <a:lstStyle/>
                    <a:p>
                      <a:r>
                        <a:rPr lang="en-US" altLang="zh-CN" dirty="0" err="1"/>
                        <a:t>susan_c</a:t>
                      </a:r>
                      <a:endParaRPr lang="zh-CN" altLang="en-US" dirty="0"/>
                    </a:p>
                  </a:txBody>
                  <a:tcPr/>
                </a:tc>
                <a:tc>
                  <a:txBody>
                    <a:bodyPr/>
                    <a:lstStyle/>
                    <a:p>
                      <a:r>
                        <a:rPr lang="en-US" altLang="zh-CN" dirty="0"/>
                        <a:t>1264138</a:t>
                      </a:r>
                      <a:endParaRPr lang="zh-CN" altLang="en-US" dirty="0"/>
                    </a:p>
                  </a:txBody>
                  <a:tcPr/>
                </a:tc>
                <a:tc>
                  <a:txBody>
                    <a:bodyPr/>
                    <a:lstStyle/>
                    <a:p>
                      <a:r>
                        <a:rPr lang="en-US" altLang="zh-CN" dirty="0"/>
                        <a:t>1264138</a:t>
                      </a:r>
                      <a:endParaRPr lang="zh-CN" altLang="en-US" dirty="0"/>
                    </a:p>
                  </a:txBody>
                  <a:tcPr/>
                </a:tc>
                <a:tc>
                  <a:txBody>
                    <a:bodyPr/>
                    <a:lstStyle/>
                    <a:p>
                      <a:r>
                        <a:rPr lang="en-US" altLang="zh-CN" dirty="0"/>
                        <a:t>1264138</a:t>
                      </a:r>
                      <a:endParaRPr lang="zh-CN" altLang="en-US" dirty="0"/>
                    </a:p>
                  </a:txBody>
                  <a:tcPr/>
                </a:tc>
                <a:tc>
                  <a:txBody>
                    <a:bodyPr/>
                    <a:lstStyle/>
                    <a:p>
                      <a:r>
                        <a:rPr lang="en-US" altLang="zh-CN" dirty="0"/>
                        <a:t>1334044</a:t>
                      </a:r>
                      <a:endParaRPr lang="zh-CN" altLang="en-US" dirty="0"/>
                    </a:p>
                  </a:txBody>
                  <a:tcPr/>
                </a:tc>
                <a:extLst>
                  <a:ext uri="{0D108BD9-81ED-4DB2-BD59-A6C34878D82A}">
                    <a16:rowId xmlns:a16="http://schemas.microsoft.com/office/drawing/2014/main" val="499424275"/>
                  </a:ext>
                </a:extLst>
              </a:tr>
              <a:tr h="370840">
                <a:tc>
                  <a:txBody>
                    <a:bodyPr/>
                    <a:lstStyle/>
                    <a:p>
                      <a:endParaRPr lang="zh-CN" altLang="en-US" dirty="0"/>
                    </a:p>
                  </a:txBody>
                  <a:tcPr/>
                </a:tc>
                <a:tc>
                  <a:txBody>
                    <a:bodyPr/>
                    <a:lstStyle/>
                    <a:p>
                      <a:r>
                        <a:rPr lang="en-US" altLang="zh-CN" dirty="0"/>
                        <a:t>1110</a:t>
                      </a:r>
                      <a:endParaRPr lang="zh-CN" altLang="en-US" dirty="0"/>
                    </a:p>
                  </a:txBody>
                  <a:tcPr/>
                </a:tc>
                <a:tc>
                  <a:txBody>
                    <a:bodyPr/>
                    <a:lstStyle/>
                    <a:p>
                      <a:r>
                        <a:rPr lang="en-US" altLang="zh-CN" dirty="0"/>
                        <a:t>738</a:t>
                      </a:r>
                      <a:endParaRPr lang="zh-CN" altLang="en-US" dirty="0"/>
                    </a:p>
                  </a:txBody>
                  <a:tcPr/>
                </a:tc>
                <a:tc>
                  <a:txBody>
                    <a:bodyPr/>
                    <a:lstStyle/>
                    <a:p>
                      <a:r>
                        <a:rPr lang="en-US" altLang="zh-CN" dirty="0"/>
                        <a:t>1032</a:t>
                      </a:r>
                      <a:endParaRPr lang="zh-CN" altLang="en-US" dirty="0"/>
                    </a:p>
                  </a:txBody>
                  <a:tcPr/>
                </a:tc>
                <a:tc>
                  <a:txBody>
                    <a:bodyPr/>
                    <a:lstStyle/>
                    <a:p>
                      <a:r>
                        <a:rPr lang="en-US" altLang="zh-CN" dirty="0"/>
                        <a:t>1153</a:t>
                      </a:r>
                      <a:endParaRPr lang="zh-CN" altLang="en-US" dirty="0"/>
                    </a:p>
                  </a:txBody>
                  <a:tcPr/>
                </a:tc>
                <a:extLst>
                  <a:ext uri="{0D108BD9-81ED-4DB2-BD59-A6C34878D82A}">
                    <a16:rowId xmlns:a16="http://schemas.microsoft.com/office/drawing/2014/main" val="91410383"/>
                  </a:ext>
                </a:extLst>
              </a:tr>
              <a:tr h="370840">
                <a:tc>
                  <a:txBody>
                    <a:bodyPr/>
                    <a:lstStyle/>
                    <a:p>
                      <a:r>
                        <a:rPr lang="en-US" altLang="zh-CN" dirty="0" err="1"/>
                        <a:t>susan_e</a:t>
                      </a:r>
                      <a:endParaRPr lang="zh-CN" altLang="en-US" dirty="0"/>
                    </a:p>
                  </a:txBody>
                  <a:tcPr/>
                </a:tc>
                <a:tc>
                  <a:txBody>
                    <a:bodyPr/>
                    <a:lstStyle/>
                    <a:p>
                      <a:r>
                        <a:rPr lang="en-US" altLang="zh-CN" dirty="0"/>
                        <a:t>2654453</a:t>
                      </a:r>
                      <a:endParaRPr lang="zh-CN" altLang="en-US" dirty="0"/>
                    </a:p>
                  </a:txBody>
                  <a:tcPr/>
                </a:tc>
                <a:tc>
                  <a:txBody>
                    <a:bodyPr/>
                    <a:lstStyle/>
                    <a:p>
                      <a:r>
                        <a:rPr lang="en-US" altLang="zh-CN" dirty="0"/>
                        <a:t>2654453</a:t>
                      </a:r>
                      <a:endParaRPr lang="zh-CN" altLang="en-US" dirty="0"/>
                    </a:p>
                  </a:txBody>
                  <a:tcPr/>
                </a:tc>
                <a:tc>
                  <a:txBody>
                    <a:bodyPr/>
                    <a:lstStyle/>
                    <a:p>
                      <a:r>
                        <a:rPr lang="en-US" altLang="zh-CN" dirty="0"/>
                        <a:t>2654453</a:t>
                      </a:r>
                      <a:endParaRPr lang="zh-CN" altLang="en-US" dirty="0"/>
                    </a:p>
                  </a:txBody>
                  <a:tcPr/>
                </a:tc>
                <a:tc>
                  <a:txBody>
                    <a:bodyPr/>
                    <a:lstStyle/>
                    <a:p>
                      <a:r>
                        <a:rPr lang="en-US" altLang="zh-CN" dirty="0"/>
                        <a:t>2754578</a:t>
                      </a:r>
                      <a:endParaRPr lang="zh-CN" altLang="en-US" dirty="0"/>
                    </a:p>
                  </a:txBody>
                  <a:tcPr/>
                </a:tc>
                <a:extLst>
                  <a:ext uri="{0D108BD9-81ED-4DB2-BD59-A6C34878D82A}">
                    <a16:rowId xmlns:a16="http://schemas.microsoft.com/office/drawing/2014/main" val="1409821129"/>
                  </a:ext>
                </a:extLst>
              </a:tr>
              <a:tr h="370840">
                <a:tc>
                  <a:txBody>
                    <a:bodyPr/>
                    <a:lstStyle/>
                    <a:p>
                      <a:endParaRPr lang="zh-CN" altLang="en-US" dirty="0"/>
                    </a:p>
                  </a:txBody>
                  <a:tcPr/>
                </a:tc>
                <a:tc>
                  <a:txBody>
                    <a:bodyPr/>
                    <a:lstStyle/>
                    <a:p>
                      <a:r>
                        <a:rPr lang="en-US" altLang="zh-CN" dirty="0"/>
                        <a:t>1218</a:t>
                      </a:r>
                      <a:endParaRPr lang="zh-CN" altLang="en-US" dirty="0"/>
                    </a:p>
                  </a:txBody>
                  <a:tcPr/>
                </a:tc>
                <a:tc>
                  <a:txBody>
                    <a:bodyPr/>
                    <a:lstStyle/>
                    <a:p>
                      <a:r>
                        <a:rPr lang="en-US" altLang="zh-CN" dirty="0"/>
                        <a:t>968</a:t>
                      </a:r>
                      <a:endParaRPr lang="zh-CN" altLang="en-US" dirty="0"/>
                    </a:p>
                  </a:txBody>
                  <a:tcPr/>
                </a:tc>
                <a:tc>
                  <a:txBody>
                    <a:bodyPr/>
                    <a:lstStyle/>
                    <a:p>
                      <a:r>
                        <a:rPr lang="en-US" altLang="zh-CN" dirty="0"/>
                        <a:t>1175</a:t>
                      </a:r>
                      <a:endParaRPr lang="zh-CN" altLang="en-US" dirty="0"/>
                    </a:p>
                  </a:txBody>
                  <a:tcPr/>
                </a:tc>
                <a:tc>
                  <a:txBody>
                    <a:bodyPr/>
                    <a:lstStyle/>
                    <a:p>
                      <a:r>
                        <a:rPr lang="en-US" altLang="zh-CN" dirty="0"/>
                        <a:t>1478</a:t>
                      </a:r>
                      <a:endParaRPr lang="zh-CN" altLang="en-US" dirty="0"/>
                    </a:p>
                  </a:txBody>
                  <a:tcPr/>
                </a:tc>
                <a:extLst>
                  <a:ext uri="{0D108BD9-81ED-4DB2-BD59-A6C34878D82A}">
                    <a16:rowId xmlns:a16="http://schemas.microsoft.com/office/drawing/2014/main" val="298620323"/>
                  </a:ext>
                </a:extLst>
              </a:tr>
              <a:tr h="370840">
                <a:tc>
                  <a:txBody>
                    <a:bodyPr/>
                    <a:lstStyle/>
                    <a:p>
                      <a:r>
                        <a:rPr lang="en-US" altLang="zh-CN" dirty="0" err="1"/>
                        <a:t>susan_s</a:t>
                      </a:r>
                      <a:endParaRPr lang="zh-CN" altLang="en-US" dirty="0"/>
                    </a:p>
                  </a:txBody>
                  <a:tcPr/>
                </a:tc>
                <a:tc>
                  <a:txBody>
                    <a:bodyPr/>
                    <a:lstStyle/>
                    <a:p>
                      <a:r>
                        <a:rPr lang="en-US" altLang="zh-CN" dirty="0"/>
                        <a:t>37282562</a:t>
                      </a:r>
                      <a:endParaRPr lang="zh-CN" altLang="en-US" dirty="0"/>
                    </a:p>
                  </a:txBody>
                  <a:tcPr/>
                </a:tc>
                <a:tc>
                  <a:txBody>
                    <a:bodyPr/>
                    <a:lstStyle/>
                    <a:p>
                      <a:r>
                        <a:rPr lang="en-US" altLang="zh-CN" dirty="0"/>
                        <a:t>37282562</a:t>
                      </a:r>
                      <a:endParaRPr lang="zh-CN" altLang="en-US" dirty="0"/>
                    </a:p>
                  </a:txBody>
                  <a:tcPr/>
                </a:tc>
                <a:tc>
                  <a:txBody>
                    <a:bodyPr/>
                    <a:lstStyle/>
                    <a:p>
                      <a:r>
                        <a:rPr lang="en-US" altLang="zh-CN" dirty="0"/>
                        <a:t>37282562</a:t>
                      </a:r>
                      <a:endParaRPr lang="zh-CN" altLang="en-US" dirty="0"/>
                    </a:p>
                  </a:txBody>
                  <a:tcPr/>
                </a:tc>
                <a:tc>
                  <a:txBody>
                    <a:bodyPr/>
                    <a:lstStyle/>
                    <a:p>
                      <a:r>
                        <a:rPr lang="en-US" altLang="zh-CN" dirty="0"/>
                        <a:t>37298872</a:t>
                      </a:r>
                      <a:endParaRPr lang="zh-CN" altLang="en-US" dirty="0"/>
                    </a:p>
                  </a:txBody>
                  <a:tcPr/>
                </a:tc>
                <a:extLst>
                  <a:ext uri="{0D108BD9-81ED-4DB2-BD59-A6C34878D82A}">
                    <a16:rowId xmlns:a16="http://schemas.microsoft.com/office/drawing/2014/main" val="3917790886"/>
                  </a:ext>
                </a:extLst>
              </a:tr>
              <a:tr h="370840">
                <a:tc>
                  <a:txBody>
                    <a:bodyPr/>
                    <a:lstStyle/>
                    <a:p>
                      <a:endParaRPr lang="zh-CN" altLang="en-US" dirty="0"/>
                    </a:p>
                  </a:txBody>
                  <a:tcPr/>
                </a:tc>
                <a:tc>
                  <a:txBody>
                    <a:bodyPr/>
                    <a:lstStyle/>
                    <a:p>
                      <a:r>
                        <a:rPr lang="en-US" altLang="zh-CN" dirty="0"/>
                        <a:t>851</a:t>
                      </a:r>
                      <a:endParaRPr lang="zh-CN" altLang="en-US" dirty="0"/>
                    </a:p>
                  </a:txBody>
                  <a:tcPr/>
                </a:tc>
                <a:tc>
                  <a:txBody>
                    <a:bodyPr/>
                    <a:lstStyle/>
                    <a:p>
                      <a:r>
                        <a:rPr lang="en-US" altLang="zh-CN" dirty="0"/>
                        <a:t>844</a:t>
                      </a:r>
                      <a:endParaRPr lang="zh-CN" altLang="en-US" dirty="0"/>
                    </a:p>
                  </a:txBody>
                  <a:tcPr/>
                </a:tc>
                <a:tc>
                  <a:txBody>
                    <a:bodyPr/>
                    <a:lstStyle/>
                    <a:p>
                      <a:r>
                        <a:rPr lang="en-US" altLang="zh-CN" dirty="0"/>
                        <a:t>839</a:t>
                      </a:r>
                      <a:endParaRPr lang="zh-CN" altLang="en-US" dirty="0"/>
                    </a:p>
                  </a:txBody>
                  <a:tcPr/>
                </a:tc>
                <a:tc>
                  <a:txBody>
                    <a:bodyPr/>
                    <a:lstStyle/>
                    <a:p>
                      <a:r>
                        <a:rPr lang="en-US" altLang="zh-CN" dirty="0"/>
                        <a:t>1366</a:t>
                      </a:r>
                      <a:endParaRPr lang="zh-CN" altLang="en-US" dirty="0"/>
                    </a:p>
                  </a:txBody>
                  <a:tcPr/>
                </a:tc>
                <a:extLst>
                  <a:ext uri="{0D108BD9-81ED-4DB2-BD59-A6C34878D82A}">
                    <a16:rowId xmlns:a16="http://schemas.microsoft.com/office/drawing/2014/main" val="1342322346"/>
                  </a:ext>
                </a:extLst>
              </a:tr>
            </a:tbl>
          </a:graphicData>
        </a:graphic>
      </p:graphicFrame>
    </p:spTree>
    <p:extLst>
      <p:ext uri="{BB962C8B-B14F-4D97-AF65-F5344CB8AC3E}">
        <p14:creationId xmlns:p14="http://schemas.microsoft.com/office/powerpoint/2010/main" val="2353826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BA824-CA49-41D2-9CC8-B8F5BD06A1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675FD422-36ED-4F53-B29E-668ED9E54021}"/>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误差成因分析：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Trace-driven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的仿真器都是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in-order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的，得到的结果都是确定性的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而测试机的处理器是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Out-of-order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的，得到的结果都是非确定的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每次运行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得到的结果都不同，在一定范围内波动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Simpleperf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实测的结果都是多次运行后取中位数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7410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DDCC-F89F-4981-B860-3CE41C7BA44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1AD7EC57-5037-44AC-BEFB-C7FEC4E755E7}"/>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考虑仿真器的缓存一开始是冷的，所以尝试实现热身机制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先跑一遍</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文件，然后重置统计量再重复跑一次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效果不理想，需要改进</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统计冷缺失和冲突缺失，按行交换矩阵测试程序：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zh-CN" altLang="en-US" dirty="0"/>
          </a:p>
        </p:txBody>
      </p:sp>
      <p:graphicFrame>
        <p:nvGraphicFramePr>
          <p:cNvPr id="4" name="表格 4">
            <a:extLst>
              <a:ext uri="{FF2B5EF4-FFF2-40B4-BE49-F238E27FC236}">
                <a16:creationId xmlns:a16="http://schemas.microsoft.com/office/drawing/2014/main" id="{907EFE7F-D71A-4254-9D20-7775174CF1CF}"/>
              </a:ext>
            </a:extLst>
          </p:cNvPr>
          <p:cNvGraphicFramePr>
            <a:graphicFrameLocks noGrp="1"/>
          </p:cNvGraphicFramePr>
          <p:nvPr>
            <p:extLst>
              <p:ext uri="{D42A27DB-BD31-4B8C-83A1-F6EECF244321}">
                <p14:modId xmlns:p14="http://schemas.microsoft.com/office/powerpoint/2010/main" val="3268535154"/>
              </p:ext>
            </p:extLst>
          </p:nvPr>
        </p:nvGraphicFramePr>
        <p:xfrm>
          <a:off x="2042425" y="4494717"/>
          <a:ext cx="8107150" cy="2123440"/>
        </p:xfrm>
        <a:graphic>
          <a:graphicData uri="http://schemas.openxmlformats.org/drawingml/2006/table">
            <a:tbl>
              <a:tblPr firstRow="1" bandRow="1">
                <a:tableStyleId>{5C22544A-7EE6-4342-B048-85BDC9FD1C3A}</a:tableStyleId>
              </a:tblPr>
              <a:tblGrid>
                <a:gridCol w="2089708">
                  <a:extLst>
                    <a:ext uri="{9D8B030D-6E8A-4147-A177-3AD203B41FA5}">
                      <a16:colId xmlns:a16="http://schemas.microsoft.com/office/drawing/2014/main" val="4115500847"/>
                    </a:ext>
                  </a:extLst>
                </a:gridCol>
                <a:gridCol w="1963867">
                  <a:extLst>
                    <a:ext uri="{9D8B030D-6E8A-4147-A177-3AD203B41FA5}">
                      <a16:colId xmlns:a16="http://schemas.microsoft.com/office/drawing/2014/main" val="2067482517"/>
                    </a:ext>
                  </a:extLst>
                </a:gridCol>
                <a:gridCol w="1963867">
                  <a:extLst>
                    <a:ext uri="{9D8B030D-6E8A-4147-A177-3AD203B41FA5}">
                      <a16:colId xmlns:a16="http://schemas.microsoft.com/office/drawing/2014/main" val="4289743051"/>
                    </a:ext>
                  </a:extLst>
                </a:gridCol>
                <a:gridCol w="2089708">
                  <a:extLst>
                    <a:ext uri="{9D8B030D-6E8A-4147-A177-3AD203B41FA5}">
                      <a16:colId xmlns:a16="http://schemas.microsoft.com/office/drawing/2014/main" val="1825892346"/>
                    </a:ext>
                  </a:extLst>
                </a:gridCol>
              </a:tblGrid>
              <a:tr h="370840">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Ramulator</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a:t>
                      </a:r>
                      <a:r>
                        <a:rPr lang="zh-CN" altLang="en-US" dirty="0"/>
                        <a:t> </a:t>
                      </a:r>
                      <a:r>
                        <a:rPr lang="en-US" altLang="zh-CN" dirty="0"/>
                        <a:t>prefetch</a:t>
                      </a:r>
                    </a:p>
                  </a:txBody>
                  <a:tcPr/>
                </a:tc>
                <a:tc>
                  <a:txBody>
                    <a:bodyPr/>
                    <a:lstStyle/>
                    <a:p>
                      <a:r>
                        <a:rPr lang="en-US" altLang="zh-CN" dirty="0" err="1"/>
                        <a:t>Ramulator</a:t>
                      </a:r>
                      <a:endParaRPr lang="en-US" altLang="zh-CN" dirty="0"/>
                    </a:p>
                    <a:p>
                      <a:r>
                        <a:rPr lang="en-US" altLang="zh-CN" dirty="0"/>
                        <a:t>Stride Prefetch</a:t>
                      </a:r>
                      <a:endParaRPr lang="zh-CN" altLang="en-US" dirty="0"/>
                    </a:p>
                  </a:txBody>
                  <a:tcPr/>
                </a:tc>
                <a:tc>
                  <a:txBody>
                    <a:bodyPr/>
                    <a:lstStyle/>
                    <a:p>
                      <a:r>
                        <a:rPr lang="en-US" altLang="zh-CN" dirty="0" err="1"/>
                        <a:t>Simpleperf</a:t>
                      </a:r>
                      <a:r>
                        <a:rPr lang="en-US" altLang="zh-CN" dirty="0"/>
                        <a:t> </a:t>
                      </a:r>
                      <a:r>
                        <a:rPr lang="zh-CN" altLang="en-US" dirty="0"/>
                        <a:t>实测</a:t>
                      </a:r>
                    </a:p>
                  </a:txBody>
                  <a:tcPr/>
                </a:tc>
                <a:extLst>
                  <a:ext uri="{0D108BD9-81ED-4DB2-BD59-A6C34878D82A}">
                    <a16:rowId xmlns:a16="http://schemas.microsoft.com/office/drawing/2014/main" val="1017463528"/>
                  </a:ext>
                </a:extLst>
              </a:tr>
              <a:tr h="370840">
                <a:tc>
                  <a:txBody>
                    <a:bodyPr/>
                    <a:lstStyle/>
                    <a:p>
                      <a:r>
                        <a:rPr lang="en-US" altLang="zh-CN" dirty="0"/>
                        <a:t>L1 Data Access</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62929686</a:t>
                      </a:r>
                      <a:endParaRPr lang="zh-CN" altLang="en-US" dirty="0"/>
                    </a:p>
                  </a:txBody>
                  <a:tcPr/>
                </a:tc>
                <a:tc>
                  <a:txBody>
                    <a:bodyPr/>
                    <a:lstStyle/>
                    <a:p>
                      <a:r>
                        <a:rPr lang="en-US" altLang="zh-CN" dirty="0"/>
                        <a:t>63124232</a:t>
                      </a:r>
                      <a:endParaRPr lang="zh-CN" altLang="en-US" dirty="0"/>
                    </a:p>
                  </a:txBody>
                  <a:tcPr/>
                </a:tc>
                <a:extLst>
                  <a:ext uri="{0D108BD9-81ED-4DB2-BD59-A6C34878D82A}">
                    <a16:rowId xmlns:a16="http://schemas.microsoft.com/office/drawing/2014/main" val="2443648606"/>
                  </a:ext>
                </a:extLst>
              </a:tr>
              <a:tr h="370840">
                <a:tc>
                  <a:txBody>
                    <a:bodyPr/>
                    <a:lstStyle/>
                    <a:p>
                      <a:r>
                        <a:rPr lang="en-US" altLang="zh-CN" dirty="0"/>
                        <a:t>L1 Data misses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459532</a:t>
                      </a:r>
                      <a:endParaRPr lang="zh-CN" altLang="en-US" dirty="0"/>
                    </a:p>
                  </a:txBody>
                  <a:tcPr/>
                </a:tc>
                <a:tc>
                  <a:txBody>
                    <a:bodyPr/>
                    <a:lstStyle/>
                    <a:p>
                      <a:r>
                        <a:rPr lang="en-US" altLang="zh-CN" dirty="0"/>
                        <a:t>72364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39776</a:t>
                      </a:r>
                      <a:endParaRPr lang="zh-CN" altLang="en-US" dirty="0"/>
                    </a:p>
                  </a:txBody>
                  <a:tcPr/>
                </a:tc>
                <a:extLst>
                  <a:ext uri="{0D108BD9-81ED-4DB2-BD59-A6C34878D82A}">
                    <a16:rowId xmlns:a16="http://schemas.microsoft.com/office/drawing/2014/main" val="331729002"/>
                  </a:ext>
                </a:extLst>
              </a:tr>
              <a:tr h="370840">
                <a:tc>
                  <a:txBody>
                    <a:bodyPr/>
                    <a:lstStyle/>
                    <a:p>
                      <a:r>
                        <a:rPr lang="en-US" altLang="zh-CN" dirty="0"/>
                        <a:t>Cold misses</a:t>
                      </a:r>
                      <a:endParaRPr lang="zh-CN" altLang="en-US" dirty="0"/>
                    </a:p>
                  </a:txBody>
                  <a:tcPr/>
                </a:tc>
                <a:tc>
                  <a:txBody>
                    <a:bodyPr/>
                    <a:lstStyle/>
                    <a:p>
                      <a:r>
                        <a:rPr lang="en-US" altLang="zh-CN" dirty="0"/>
                        <a:t>1364</a:t>
                      </a:r>
                      <a:endParaRPr lang="zh-CN" altLang="en-US" dirty="0"/>
                    </a:p>
                  </a:txBody>
                  <a:tcPr/>
                </a:tc>
                <a:tc>
                  <a:txBody>
                    <a:bodyPr/>
                    <a:lstStyle/>
                    <a:p>
                      <a:r>
                        <a:rPr lang="en-US" altLang="zh-CN" dirty="0"/>
                        <a:t>797</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541649636"/>
                  </a:ext>
                </a:extLst>
              </a:tr>
              <a:tr h="370840">
                <a:tc>
                  <a:txBody>
                    <a:bodyPr/>
                    <a:lstStyle/>
                    <a:p>
                      <a:r>
                        <a:rPr lang="en-US" altLang="zh-CN" dirty="0"/>
                        <a:t>Conflict misses</a:t>
                      </a:r>
                    </a:p>
                  </a:txBody>
                  <a:tcPr/>
                </a:tc>
                <a:tc>
                  <a:txBody>
                    <a:bodyPr/>
                    <a:lstStyle/>
                    <a:p>
                      <a:r>
                        <a:rPr lang="en-US" altLang="zh-CN"/>
                        <a:t>458168</a:t>
                      </a:r>
                      <a:endParaRPr lang="zh-CN" altLang="en-US" dirty="0"/>
                    </a:p>
                  </a:txBody>
                  <a:tcPr/>
                </a:tc>
                <a:tc>
                  <a:txBody>
                    <a:bodyPr/>
                    <a:lstStyle/>
                    <a:p>
                      <a:r>
                        <a:rPr lang="en-US" altLang="zh-CN" dirty="0"/>
                        <a:t>71567</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743451843"/>
                  </a:ext>
                </a:extLst>
              </a:tr>
            </a:tbl>
          </a:graphicData>
        </a:graphic>
      </p:graphicFrame>
    </p:spTree>
    <p:extLst>
      <p:ext uri="{BB962C8B-B14F-4D97-AF65-F5344CB8AC3E}">
        <p14:creationId xmlns:p14="http://schemas.microsoft.com/office/powerpoint/2010/main" val="1045788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FB766-8DB2-4AF2-8515-4C410BA5CA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a:t>
            </a:r>
            <a:r>
              <a:rPr lang="en-US" altLang="zh-CN" dirty="0" err="1">
                <a:latin typeface="Times New Roman" panose="02020603050405020304" pitchFamily="18" charset="0"/>
                <a:cs typeface="Times New Roman" panose="02020603050405020304" pitchFamily="18" charset="0"/>
              </a:rPr>
              <a:t>Simpleperf</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EE473B5-5A9C-4DDA-A1BC-D5030B7B88CC}"/>
              </a:ext>
            </a:extLst>
          </p:cNvPr>
          <p:cNvSpPr>
            <a:spLocks noGrp="1"/>
          </p:cNvSpPr>
          <p:nvPr>
            <p:ph idx="1"/>
          </p:nvPr>
        </p:nvSpPr>
        <p:spPr>
          <a:xfrm>
            <a:off x="838200" y="1825625"/>
            <a:ext cx="10515600" cy="4667250"/>
          </a:xfrm>
        </p:spPr>
        <p:txBody>
          <a:bodyPr>
            <a:normAutofit/>
          </a:bodyPr>
          <a:lstStyle/>
          <a:p>
            <a:r>
              <a:rPr lang="zh-CN" altLang="en-US" dirty="0">
                <a:latin typeface="宋体" panose="02010600030101010101" pitchFamily="2" charset="-122"/>
                <a:ea typeface="宋体" panose="02010600030101010101" pitchFamily="2" charset="-122"/>
              </a:rPr>
              <a:t>锁定大小核</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然后通过高通官网查找对应的处理器型号</a:t>
            </a:r>
          </a:p>
        </p:txBody>
      </p:sp>
      <p:pic>
        <p:nvPicPr>
          <p:cNvPr id="5" name="图片 4">
            <a:extLst>
              <a:ext uri="{FF2B5EF4-FFF2-40B4-BE49-F238E27FC236}">
                <a16:creationId xmlns:a16="http://schemas.microsoft.com/office/drawing/2014/main" id="{605DCDED-5AA9-4E59-9783-D45E0E21E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862" y="2457307"/>
            <a:ext cx="9082276" cy="3087974"/>
          </a:xfrm>
          <a:prstGeom prst="rect">
            <a:avLst/>
          </a:prstGeom>
        </p:spPr>
      </p:pic>
    </p:spTree>
    <p:extLst>
      <p:ext uri="{BB962C8B-B14F-4D97-AF65-F5344CB8AC3E}">
        <p14:creationId xmlns:p14="http://schemas.microsoft.com/office/powerpoint/2010/main" val="18536805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7C658-43F3-4632-95AC-D95295FF91A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a:t>
            </a:r>
            <a:r>
              <a:rPr lang="en-US" altLang="zh-CN" dirty="0" err="1">
                <a:latin typeface="Times New Roman" panose="02020603050405020304" pitchFamily="18" charset="0"/>
                <a:cs typeface="Times New Roman" panose="02020603050405020304" pitchFamily="18" charset="0"/>
              </a:rPr>
              <a:t>Simpleperf</a:t>
            </a:r>
            <a:endParaRPr lang="zh-CN" altLang="en-US" dirty="0"/>
          </a:p>
        </p:txBody>
      </p:sp>
      <p:sp>
        <p:nvSpPr>
          <p:cNvPr id="3" name="内容占位符 2">
            <a:extLst>
              <a:ext uri="{FF2B5EF4-FFF2-40B4-BE49-F238E27FC236}">
                <a16:creationId xmlns:a16="http://schemas.microsoft.com/office/drawing/2014/main" id="{9821D327-BB94-4882-8519-E1AFDB44EBDC}"/>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查找资料发现，测试机中的大核为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Cortex-A75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，小核为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Cortex-A55</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ARM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官网上没有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Cortex-A55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缓存的确切配置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所以实验中的小核配置为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32KB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BAD80C3B-95A9-4771-AD83-1264FE04990F}"/>
              </a:ext>
            </a:extLst>
          </p:cNvPr>
          <p:cNvPicPr>
            <a:picLocks noChangeAspect="1"/>
          </p:cNvPicPr>
          <p:nvPr/>
        </p:nvPicPr>
        <p:blipFill>
          <a:blip r:embed="rId2"/>
          <a:stretch>
            <a:fillRect/>
          </a:stretch>
        </p:blipFill>
        <p:spPr>
          <a:xfrm>
            <a:off x="3467428" y="3365292"/>
            <a:ext cx="5257143" cy="1266667"/>
          </a:xfrm>
          <a:prstGeom prst="rect">
            <a:avLst/>
          </a:prstGeom>
        </p:spPr>
      </p:pic>
    </p:spTree>
    <p:extLst>
      <p:ext uri="{BB962C8B-B14F-4D97-AF65-F5344CB8AC3E}">
        <p14:creationId xmlns:p14="http://schemas.microsoft.com/office/powerpoint/2010/main" val="35861106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CE63-9B98-46B2-8C03-CC308B7652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a:t>
            </a:r>
            <a:r>
              <a:rPr lang="en-US" altLang="zh-CN" dirty="0" err="1">
                <a:latin typeface="Times New Roman" panose="02020603050405020304" pitchFamily="18" charset="0"/>
                <a:cs typeface="Times New Roman" panose="02020603050405020304" pitchFamily="18" charset="0"/>
              </a:rPr>
              <a:t>Simpleperf</a:t>
            </a:r>
            <a:endParaRPr lang="zh-CN" altLang="en-US" dirty="0"/>
          </a:p>
        </p:txBody>
      </p:sp>
      <p:sp>
        <p:nvSpPr>
          <p:cNvPr id="3" name="内容占位符 2">
            <a:extLst>
              <a:ext uri="{FF2B5EF4-FFF2-40B4-BE49-F238E27FC236}">
                <a16:creationId xmlns:a16="http://schemas.microsoft.com/office/drawing/2014/main" id="{AB6DE522-C795-4EC0-A450-33F6C979E696}"/>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测试程序</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swap_matrix_by_raw</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结果如下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宋体" panose="02010600030101010101" pitchFamily="2" charset="-122"/>
                <a:ea typeface="宋体" panose="02010600030101010101" pitchFamily="2" charset="-122"/>
              </a:rPr>
              <a:t>大核</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小核</a:t>
            </a:r>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graphicFrame>
        <p:nvGraphicFramePr>
          <p:cNvPr id="4" name="表格 4">
            <a:extLst>
              <a:ext uri="{FF2B5EF4-FFF2-40B4-BE49-F238E27FC236}">
                <a16:creationId xmlns:a16="http://schemas.microsoft.com/office/drawing/2014/main" id="{7D8104AE-3C4B-4F4C-ABE7-98C14E8C1D87}"/>
              </a:ext>
            </a:extLst>
          </p:cNvPr>
          <p:cNvGraphicFramePr>
            <a:graphicFrameLocks noGrp="1"/>
          </p:cNvGraphicFramePr>
          <p:nvPr>
            <p:extLst>
              <p:ext uri="{D42A27DB-BD31-4B8C-83A1-F6EECF244321}">
                <p14:modId xmlns:p14="http://schemas.microsoft.com/office/powerpoint/2010/main" val="2463069099"/>
              </p:ext>
            </p:extLst>
          </p:nvPr>
        </p:nvGraphicFramePr>
        <p:xfrm>
          <a:off x="1882098" y="286527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59021460"/>
                    </a:ext>
                  </a:extLst>
                </a:gridCol>
                <a:gridCol w="2709333">
                  <a:extLst>
                    <a:ext uri="{9D8B030D-6E8A-4147-A177-3AD203B41FA5}">
                      <a16:colId xmlns:a16="http://schemas.microsoft.com/office/drawing/2014/main" val="3643146894"/>
                    </a:ext>
                  </a:extLst>
                </a:gridCol>
                <a:gridCol w="2709333">
                  <a:extLst>
                    <a:ext uri="{9D8B030D-6E8A-4147-A177-3AD203B41FA5}">
                      <a16:colId xmlns:a16="http://schemas.microsoft.com/office/drawing/2014/main" val="529661374"/>
                    </a:ext>
                  </a:extLst>
                </a:gridCol>
              </a:tblGrid>
              <a:tr h="370840">
                <a:tc>
                  <a:txBody>
                    <a:bodyPr/>
                    <a:lstStyle/>
                    <a:p>
                      <a:endParaRPr lang="zh-CN" altLang="en-US"/>
                    </a:p>
                  </a:txBody>
                  <a:tcPr/>
                </a:tc>
                <a:tc>
                  <a:txBody>
                    <a:bodyPr/>
                    <a:lstStyle/>
                    <a:p>
                      <a:r>
                        <a:rPr lang="en-US" altLang="zh-CN" dirty="0" err="1"/>
                        <a:t>Ramulator</a:t>
                      </a:r>
                      <a:endParaRPr lang="zh-CN" altLang="en-US" dirty="0"/>
                    </a:p>
                  </a:txBody>
                  <a:tcPr/>
                </a:tc>
                <a:tc>
                  <a:txBody>
                    <a:bodyPr/>
                    <a:lstStyle/>
                    <a:p>
                      <a:r>
                        <a:rPr lang="en-US" altLang="zh-CN" dirty="0" err="1"/>
                        <a:t>Simpleperf</a:t>
                      </a:r>
                      <a:endParaRPr lang="zh-CN" altLang="en-US" dirty="0"/>
                    </a:p>
                  </a:txBody>
                  <a:tcPr/>
                </a:tc>
                <a:extLst>
                  <a:ext uri="{0D108BD9-81ED-4DB2-BD59-A6C34878D82A}">
                    <a16:rowId xmlns:a16="http://schemas.microsoft.com/office/drawing/2014/main" val="3712278583"/>
                  </a:ext>
                </a:extLst>
              </a:tr>
              <a:tr h="370840">
                <a:tc>
                  <a:txBody>
                    <a:bodyPr/>
                    <a:lstStyle/>
                    <a:p>
                      <a:r>
                        <a:rPr lang="en-US" altLang="zh-CN" dirty="0"/>
                        <a:t>L1</a:t>
                      </a:r>
                      <a:r>
                        <a:rPr lang="zh-CN" altLang="en-US" dirty="0"/>
                        <a:t> </a:t>
                      </a:r>
                      <a:r>
                        <a:rPr lang="en-US" altLang="zh-CN" dirty="0"/>
                        <a:t>data access</a:t>
                      </a:r>
                    </a:p>
                  </a:txBody>
                  <a:tcPr/>
                </a:tc>
                <a:tc>
                  <a:txBody>
                    <a:bodyPr/>
                    <a:lstStyle/>
                    <a:p>
                      <a:r>
                        <a:rPr lang="en-US" altLang="zh-CN" dirty="0"/>
                        <a:t>62,929,687</a:t>
                      </a:r>
                      <a:endParaRPr lang="zh-CN" altLang="en-US" dirty="0"/>
                    </a:p>
                  </a:txBody>
                  <a:tcPr/>
                </a:tc>
                <a:tc>
                  <a:txBody>
                    <a:bodyPr/>
                    <a:lstStyle/>
                    <a:p>
                      <a:r>
                        <a:rPr lang="en-US" altLang="zh-CN" dirty="0"/>
                        <a:t>63,123,944</a:t>
                      </a:r>
                      <a:endParaRPr lang="zh-CN" altLang="en-US" dirty="0"/>
                    </a:p>
                  </a:txBody>
                  <a:tcPr/>
                </a:tc>
                <a:extLst>
                  <a:ext uri="{0D108BD9-81ED-4DB2-BD59-A6C34878D82A}">
                    <a16:rowId xmlns:a16="http://schemas.microsoft.com/office/drawing/2014/main" val="2275739490"/>
                  </a:ext>
                </a:extLst>
              </a:tr>
              <a:tr h="370840">
                <a:tc>
                  <a:txBody>
                    <a:bodyPr/>
                    <a:lstStyle/>
                    <a:p>
                      <a:r>
                        <a:rPr lang="en-US" altLang="zh-CN" dirty="0"/>
                        <a:t>L1 data misses</a:t>
                      </a:r>
                      <a:endParaRPr lang="zh-CN" altLang="en-US" dirty="0"/>
                    </a:p>
                  </a:txBody>
                  <a:tcPr/>
                </a:tc>
                <a:tc>
                  <a:txBody>
                    <a:bodyPr/>
                    <a:lstStyle/>
                    <a:p>
                      <a:r>
                        <a:rPr lang="en-US" altLang="zh-CN" dirty="0"/>
                        <a:t>782</a:t>
                      </a:r>
                      <a:endParaRPr lang="zh-CN" altLang="en-US" dirty="0"/>
                    </a:p>
                  </a:txBody>
                  <a:tcPr/>
                </a:tc>
                <a:tc>
                  <a:txBody>
                    <a:bodyPr/>
                    <a:lstStyle/>
                    <a:p>
                      <a:r>
                        <a:rPr lang="en-US" altLang="zh-CN" dirty="0"/>
                        <a:t>30304</a:t>
                      </a:r>
                      <a:endParaRPr lang="zh-CN" altLang="en-US" dirty="0"/>
                    </a:p>
                  </a:txBody>
                  <a:tcPr/>
                </a:tc>
                <a:extLst>
                  <a:ext uri="{0D108BD9-81ED-4DB2-BD59-A6C34878D82A}">
                    <a16:rowId xmlns:a16="http://schemas.microsoft.com/office/drawing/2014/main" val="1736674292"/>
                  </a:ext>
                </a:extLst>
              </a:tr>
            </a:tbl>
          </a:graphicData>
        </a:graphic>
      </p:graphicFrame>
      <p:graphicFrame>
        <p:nvGraphicFramePr>
          <p:cNvPr id="5" name="表格 4">
            <a:extLst>
              <a:ext uri="{FF2B5EF4-FFF2-40B4-BE49-F238E27FC236}">
                <a16:creationId xmlns:a16="http://schemas.microsoft.com/office/drawing/2014/main" id="{9BC385C6-E9C3-4BDC-9505-D7A7537B40DB}"/>
              </a:ext>
            </a:extLst>
          </p:cNvPr>
          <p:cNvGraphicFramePr>
            <a:graphicFrameLocks noGrp="1"/>
          </p:cNvGraphicFramePr>
          <p:nvPr>
            <p:extLst>
              <p:ext uri="{D42A27DB-BD31-4B8C-83A1-F6EECF244321}">
                <p14:modId xmlns:p14="http://schemas.microsoft.com/office/powerpoint/2010/main" val="4214510773"/>
              </p:ext>
            </p:extLst>
          </p:nvPr>
        </p:nvGraphicFramePr>
        <p:xfrm>
          <a:off x="1882097" y="481649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59021460"/>
                    </a:ext>
                  </a:extLst>
                </a:gridCol>
                <a:gridCol w="2709333">
                  <a:extLst>
                    <a:ext uri="{9D8B030D-6E8A-4147-A177-3AD203B41FA5}">
                      <a16:colId xmlns:a16="http://schemas.microsoft.com/office/drawing/2014/main" val="3643146894"/>
                    </a:ext>
                  </a:extLst>
                </a:gridCol>
                <a:gridCol w="2709333">
                  <a:extLst>
                    <a:ext uri="{9D8B030D-6E8A-4147-A177-3AD203B41FA5}">
                      <a16:colId xmlns:a16="http://schemas.microsoft.com/office/drawing/2014/main" val="529661374"/>
                    </a:ext>
                  </a:extLst>
                </a:gridCol>
              </a:tblGrid>
              <a:tr h="370840">
                <a:tc>
                  <a:txBody>
                    <a:bodyPr/>
                    <a:lstStyle/>
                    <a:p>
                      <a:endParaRPr lang="zh-CN" altLang="en-US"/>
                    </a:p>
                  </a:txBody>
                  <a:tcPr/>
                </a:tc>
                <a:tc>
                  <a:txBody>
                    <a:bodyPr/>
                    <a:lstStyle/>
                    <a:p>
                      <a:r>
                        <a:rPr lang="en-US" altLang="zh-CN" dirty="0" err="1"/>
                        <a:t>Ramulator</a:t>
                      </a:r>
                      <a:endParaRPr lang="zh-CN" altLang="en-US" dirty="0"/>
                    </a:p>
                  </a:txBody>
                  <a:tcPr/>
                </a:tc>
                <a:tc>
                  <a:txBody>
                    <a:bodyPr/>
                    <a:lstStyle/>
                    <a:p>
                      <a:r>
                        <a:rPr lang="en-US" altLang="zh-CN" dirty="0" err="1"/>
                        <a:t>Simpleperf</a:t>
                      </a:r>
                      <a:endParaRPr lang="zh-CN" altLang="en-US" dirty="0"/>
                    </a:p>
                  </a:txBody>
                  <a:tcPr/>
                </a:tc>
                <a:extLst>
                  <a:ext uri="{0D108BD9-81ED-4DB2-BD59-A6C34878D82A}">
                    <a16:rowId xmlns:a16="http://schemas.microsoft.com/office/drawing/2014/main" val="3712278583"/>
                  </a:ext>
                </a:extLst>
              </a:tr>
              <a:tr h="370840">
                <a:tc>
                  <a:txBody>
                    <a:bodyPr/>
                    <a:lstStyle/>
                    <a:p>
                      <a:r>
                        <a:rPr lang="en-US" altLang="zh-CN" dirty="0"/>
                        <a:t>L1</a:t>
                      </a:r>
                      <a:r>
                        <a:rPr lang="zh-CN" altLang="en-US" dirty="0"/>
                        <a:t> </a:t>
                      </a:r>
                      <a:r>
                        <a:rPr lang="en-US" altLang="zh-CN" dirty="0"/>
                        <a:t>data access</a:t>
                      </a:r>
                    </a:p>
                  </a:txBody>
                  <a:tcPr/>
                </a:tc>
                <a:tc>
                  <a:txBody>
                    <a:bodyPr/>
                    <a:lstStyle/>
                    <a:p>
                      <a:r>
                        <a:rPr lang="en-US" altLang="zh-CN" dirty="0"/>
                        <a:t>62,929,705</a:t>
                      </a:r>
                      <a:endParaRPr lang="zh-CN" altLang="en-US" dirty="0"/>
                    </a:p>
                  </a:txBody>
                  <a:tcPr/>
                </a:tc>
                <a:tc>
                  <a:txBody>
                    <a:bodyPr/>
                    <a:lstStyle/>
                    <a:p>
                      <a:r>
                        <a:rPr lang="en-US" altLang="zh-CN" dirty="0"/>
                        <a:t>63,096,328</a:t>
                      </a:r>
                      <a:endParaRPr lang="zh-CN" altLang="en-US" dirty="0"/>
                    </a:p>
                  </a:txBody>
                  <a:tcPr/>
                </a:tc>
                <a:extLst>
                  <a:ext uri="{0D108BD9-81ED-4DB2-BD59-A6C34878D82A}">
                    <a16:rowId xmlns:a16="http://schemas.microsoft.com/office/drawing/2014/main" val="2275739490"/>
                  </a:ext>
                </a:extLst>
              </a:tr>
              <a:tr h="370840">
                <a:tc>
                  <a:txBody>
                    <a:bodyPr/>
                    <a:lstStyle/>
                    <a:p>
                      <a:r>
                        <a:rPr lang="en-US" altLang="zh-CN" dirty="0"/>
                        <a:t>L1 data misses</a:t>
                      </a:r>
                      <a:endParaRPr lang="zh-CN" altLang="en-US" dirty="0"/>
                    </a:p>
                  </a:txBody>
                  <a:tcPr/>
                </a:tc>
                <a:tc>
                  <a:txBody>
                    <a:bodyPr/>
                    <a:lstStyle/>
                    <a:p>
                      <a:r>
                        <a:rPr lang="en-US" altLang="zh-CN" dirty="0"/>
                        <a:t>845</a:t>
                      </a:r>
                      <a:endParaRPr lang="zh-CN" altLang="en-US" dirty="0"/>
                    </a:p>
                  </a:txBody>
                  <a:tcPr/>
                </a:tc>
                <a:tc>
                  <a:txBody>
                    <a:bodyPr/>
                    <a:lstStyle/>
                    <a:p>
                      <a:r>
                        <a:rPr lang="en-US" altLang="zh-CN" dirty="0"/>
                        <a:t>35493</a:t>
                      </a:r>
                      <a:endParaRPr lang="zh-CN" altLang="en-US" dirty="0"/>
                    </a:p>
                  </a:txBody>
                  <a:tcPr/>
                </a:tc>
                <a:extLst>
                  <a:ext uri="{0D108BD9-81ED-4DB2-BD59-A6C34878D82A}">
                    <a16:rowId xmlns:a16="http://schemas.microsoft.com/office/drawing/2014/main" val="1736674292"/>
                  </a:ext>
                </a:extLst>
              </a:tr>
            </a:tbl>
          </a:graphicData>
        </a:graphic>
      </p:graphicFrame>
    </p:spTree>
    <p:extLst>
      <p:ext uri="{BB962C8B-B14F-4D97-AF65-F5344CB8AC3E}">
        <p14:creationId xmlns:p14="http://schemas.microsoft.com/office/powerpoint/2010/main" val="202770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1D7DF-A695-42EE-97E5-F584C56435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 Dinero</a:t>
            </a:r>
            <a:endParaRPr lang="zh-CN" altLang="en-US" dirty="0"/>
          </a:p>
        </p:txBody>
      </p:sp>
      <p:pic>
        <p:nvPicPr>
          <p:cNvPr id="11" name="内容占位符 10">
            <a:extLst>
              <a:ext uri="{FF2B5EF4-FFF2-40B4-BE49-F238E27FC236}">
                <a16:creationId xmlns:a16="http://schemas.microsoft.com/office/drawing/2014/main" id="{E9D2C0A8-C3DD-4501-A00E-CC153B4536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323" y="1455469"/>
            <a:ext cx="7729353" cy="5037406"/>
          </a:xfrm>
        </p:spPr>
      </p:pic>
    </p:spTree>
    <p:extLst>
      <p:ext uri="{BB962C8B-B14F-4D97-AF65-F5344CB8AC3E}">
        <p14:creationId xmlns:p14="http://schemas.microsoft.com/office/powerpoint/2010/main" val="10358033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9B248-41F7-4CC5-832A-CBFFD2D0882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a:t>
            </a:r>
            <a:r>
              <a:rPr lang="en-US" altLang="zh-CN" dirty="0" err="1">
                <a:latin typeface="Times New Roman" panose="02020603050405020304" pitchFamily="18" charset="0"/>
                <a:cs typeface="Times New Roman" panose="02020603050405020304" pitchFamily="18" charset="0"/>
              </a:rPr>
              <a:t>Simpleperf</a:t>
            </a:r>
            <a:endParaRPr lang="zh-CN" altLang="en-US" dirty="0"/>
          </a:p>
        </p:txBody>
      </p:sp>
      <p:graphicFrame>
        <p:nvGraphicFramePr>
          <p:cNvPr id="7" name="图表 6">
            <a:extLst>
              <a:ext uri="{FF2B5EF4-FFF2-40B4-BE49-F238E27FC236}">
                <a16:creationId xmlns:a16="http://schemas.microsoft.com/office/drawing/2014/main" id="{D80C8C54-8854-497C-B1E3-B570C89EC352}"/>
              </a:ext>
            </a:extLst>
          </p:cNvPr>
          <p:cNvGraphicFramePr/>
          <p:nvPr>
            <p:extLst>
              <p:ext uri="{D42A27DB-BD31-4B8C-83A1-F6EECF244321}">
                <p14:modId xmlns:p14="http://schemas.microsoft.com/office/powerpoint/2010/main" val="2115130120"/>
              </p:ext>
            </p:extLst>
          </p:nvPr>
        </p:nvGraphicFramePr>
        <p:xfrm>
          <a:off x="2032000" y="1451123"/>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BB77FF6-E325-4F0A-83A7-D45273119A8F}"/>
              </a:ext>
            </a:extLst>
          </p:cNvPr>
          <p:cNvSpPr txBox="1"/>
          <p:nvPr/>
        </p:nvSpPr>
        <p:spPr>
          <a:xfrm>
            <a:off x="509665" y="1690688"/>
            <a:ext cx="1387423" cy="1477328"/>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实测配置：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Cortex-A75</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L1D-Cache Size 64 KB</a:t>
            </a:r>
          </a:p>
          <a:p>
            <a:r>
              <a:rPr lang="en-US" altLang="zh-CN">
                <a:latin typeface="Times New Roman" panose="02020603050405020304" pitchFamily="18" charset="0"/>
                <a:ea typeface="宋体" panose="02010600030101010101" pitchFamily="2" charset="-122"/>
                <a:cs typeface="Times New Roman" panose="02020603050405020304" pitchFamily="18" charset="0"/>
              </a:rPr>
              <a:t>16-way</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1479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2D48-BD1B-4B73-8D16-814B16CA6A1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9A05B85F-78E1-48F1-97B4-D152422DC32A}"/>
              </a:ext>
            </a:extLst>
          </p:cNvPr>
          <p:cNvSpPr>
            <a:spLocks noGrp="1"/>
          </p:cNvSpPr>
          <p:nvPr>
            <p:ph idx="1"/>
          </p:nvPr>
        </p:nvSpPr>
        <p:spPr/>
        <p:txBody>
          <a:bodyPr>
            <a:normAutofit fontScale="92500"/>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中没有找到为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单独设计的模型，只是将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限制为只读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并且</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的运行结果中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也有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相关统计量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模拟配置：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L1-ICache: 64KB,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L1-Dcache: 64KB,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L2-UCache: 256KB,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a:t>
            </a:r>
            <a:r>
              <a:rPr lang="en-US" altLang="zh-CN" dirty="0">
                <a:latin typeface="Times New Roman" panose="02020603050405020304" pitchFamily="18" charset="0"/>
                <a:ea typeface="宋体" panose="02010600030101010101" pitchFamily="2" charset="-122"/>
                <a:cs typeface="Times New Roman" panose="02020603050405020304" pitchFamily="18" charset="0"/>
              </a:rPr>
              <a:t>8</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L3-SharedCache: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类型固定为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Unified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8MB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，组关联</a:t>
            </a:r>
            <a:r>
              <a:rPr lang="en-US" altLang="zh-CN" dirty="0">
                <a:latin typeface="Times New Roman" panose="02020603050405020304" pitchFamily="18" charset="0"/>
                <a:ea typeface="宋体" panose="02010600030101010101" pitchFamily="2" charset="-122"/>
                <a:cs typeface="Times New Roman" panose="02020603050405020304" pitchFamily="18" charset="0"/>
              </a:rPr>
              <a:t>8</a:t>
            </a:r>
          </a:p>
        </p:txBody>
      </p:sp>
    </p:spTree>
    <p:extLst>
      <p:ext uri="{BB962C8B-B14F-4D97-AF65-F5344CB8AC3E}">
        <p14:creationId xmlns:p14="http://schemas.microsoft.com/office/powerpoint/2010/main" val="17371425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48ED4-CEDF-45A6-A3DD-8C4AF3E3F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E74D4F66-5DF0-401C-8DE4-02EF39DB6FFD}"/>
              </a:ext>
            </a:extLst>
          </p:cNvPr>
          <p:cNvSpPr>
            <a:spLocks noGrp="1"/>
          </p:cNvSpPr>
          <p:nvPr>
            <p:ph idx="1"/>
          </p:nvPr>
        </p:nvSpPr>
        <p:spPr/>
        <p:txBody>
          <a:bodyPr>
            <a:normAutofit fontScale="77500" lnSpcReduction="2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Linux</a:t>
            </a:r>
            <a:r>
              <a:rPr lang="zh-CN" altLang="en-US" dirty="0">
                <a:latin typeface="Times New Roman" panose="02020603050405020304" pitchFamily="18" charset="0"/>
                <a:ea typeface="宋体" panose="02010600030101010101" pitchFamily="2" charset="-122"/>
                <a:cs typeface="Times New Roman" panose="02020603050405020304" pitchFamily="18" charset="0"/>
              </a:rPr>
              <a:t>虚拟机上使用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Hello World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程序进行测试：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指令数：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L1-Icache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访问总数：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193858</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Trace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文件指令总数：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193858</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个核心缓存的缺失情况：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marL="0"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marL="0"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22CDAC40-04A2-432D-8246-7C05FAA8A8D1}"/>
              </a:ext>
            </a:extLst>
          </p:cNvPr>
          <p:cNvGraphicFramePr>
            <a:graphicFrameLocks noGrp="1"/>
          </p:cNvGraphicFramePr>
          <p:nvPr>
            <p:extLst>
              <p:ext uri="{D42A27DB-BD31-4B8C-83A1-F6EECF244321}">
                <p14:modId xmlns:p14="http://schemas.microsoft.com/office/powerpoint/2010/main" val="3277271269"/>
              </p:ext>
            </p:extLst>
          </p:nvPr>
        </p:nvGraphicFramePr>
        <p:xfrm>
          <a:off x="2032000" y="451374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03056179"/>
                    </a:ext>
                  </a:extLst>
                </a:gridCol>
                <a:gridCol w="2709333">
                  <a:extLst>
                    <a:ext uri="{9D8B030D-6E8A-4147-A177-3AD203B41FA5}">
                      <a16:colId xmlns:a16="http://schemas.microsoft.com/office/drawing/2014/main" val="3131168585"/>
                    </a:ext>
                  </a:extLst>
                </a:gridCol>
                <a:gridCol w="2709333">
                  <a:extLst>
                    <a:ext uri="{9D8B030D-6E8A-4147-A177-3AD203B41FA5}">
                      <a16:colId xmlns:a16="http://schemas.microsoft.com/office/drawing/2014/main" val="749345553"/>
                    </a:ext>
                  </a:extLst>
                </a:gridCol>
              </a:tblGrid>
              <a:tr h="370840">
                <a:tc>
                  <a:txBody>
                    <a:bodyPr/>
                    <a:lstStyle/>
                    <a:p>
                      <a:endParaRPr lang="zh-CN" altLang="en-US" dirty="0"/>
                    </a:p>
                  </a:txBody>
                  <a:tcPr/>
                </a:tc>
                <a:tc>
                  <a:txBody>
                    <a:bodyPr/>
                    <a:lstStyle/>
                    <a:p>
                      <a:r>
                        <a:rPr lang="en-US" altLang="zh-CN" dirty="0"/>
                        <a:t>Access</a:t>
                      </a:r>
                      <a:endParaRPr lang="zh-CN" altLang="en-US" dirty="0"/>
                    </a:p>
                  </a:txBody>
                  <a:tcPr/>
                </a:tc>
                <a:tc>
                  <a:txBody>
                    <a:bodyPr/>
                    <a:lstStyle/>
                    <a:p>
                      <a:r>
                        <a:rPr lang="en-US" altLang="zh-CN" dirty="0"/>
                        <a:t>Misses</a:t>
                      </a:r>
                      <a:endParaRPr lang="zh-CN" altLang="en-US" dirty="0"/>
                    </a:p>
                  </a:txBody>
                  <a:tcPr/>
                </a:tc>
                <a:extLst>
                  <a:ext uri="{0D108BD9-81ED-4DB2-BD59-A6C34878D82A}">
                    <a16:rowId xmlns:a16="http://schemas.microsoft.com/office/drawing/2014/main" val="2249238591"/>
                  </a:ext>
                </a:extLst>
              </a:tr>
              <a:tr h="370840">
                <a:tc>
                  <a:txBody>
                    <a:bodyPr/>
                    <a:lstStyle/>
                    <a:p>
                      <a:r>
                        <a:rPr lang="en-US" altLang="zh-CN" dirty="0"/>
                        <a:t>L1-Icache</a:t>
                      </a:r>
                      <a:endParaRPr lang="zh-CN" altLang="en-US" dirty="0"/>
                    </a:p>
                  </a:txBody>
                  <a:tcPr/>
                </a:tc>
                <a:tc>
                  <a: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193858</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975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902829"/>
                  </a:ext>
                </a:extLst>
              </a:tr>
              <a:tr h="370840">
                <a:tc>
                  <a:txBody>
                    <a:bodyPr/>
                    <a:lstStyle/>
                    <a:p>
                      <a:r>
                        <a:rPr lang="en-US" altLang="zh-CN" dirty="0"/>
                        <a:t>L1-Dcache</a:t>
                      </a:r>
                    </a:p>
                  </a:txBody>
                  <a:tcPr/>
                </a:tc>
                <a:tc>
                  <a:txBody>
                    <a:bodyPr/>
                    <a:lstStyle/>
                    <a:p>
                      <a:r>
                        <a:rPr lang="en-US" altLang="zh-CN" dirty="0">
                          <a:latin typeface="Times New Roman" panose="02020603050405020304" pitchFamily="18" charset="0"/>
                          <a:cs typeface="Times New Roman" panose="02020603050405020304" pitchFamily="18" charset="0"/>
                        </a:rPr>
                        <a:t>53690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2481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714879"/>
                  </a:ext>
                </a:extLst>
              </a:tr>
              <a:tr h="370840">
                <a:tc>
                  <a:txBody>
                    <a:bodyPr/>
                    <a:lstStyle/>
                    <a:p>
                      <a:r>
                        <a:rPr lang="en-US" altLang="zh-CN" dirty="0"/>
                        <a:t>L2-Ucache</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3356</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3170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0426112"/>
                  </a:ext>
                </a:extLst>
              </a:tr>
            </a:tbl>
          </a:graphicData>
        </a:graphic>
      </p:graphicFrame>
    </p:spTree>
    <p:extLst>
      <p:ext uri="{BB962C8B-B14F-4D97-AF65-F5344CB8AC3E}">
        <p14:creationId xmlns:p14="http://schemas.microsoft.com/office/powerpoint/2010/main" val="25966051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77FE0-D3AE-49A0-9887-5377FC0FC19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0E88A1C7-88B7-428A-BDD2-AAC5714B859F}"/>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验证指令</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的结果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模拟配置：</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TimingSimpleCPU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AtomicSimpleCPU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的模拟</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缺失数是一致的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BaseMinorCPU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无法直接使用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DerivO3CPU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虽然是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out-of-order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的，但是多次运行的模拟结果都是不变的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DerivO3CPU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O3CPU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的模拟</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缺失数是一致的，模拟结果比较悲观</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82974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1014A-CD13-409F-AB63-6540ECB5B67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004A9F51-DEB7-46C3-85D3-04B335C8B6BB}"/>
              </a:ext>
            </a:extLst>
          </p:cNvPr>
          <p:cNvSpPr>
            <a:spLocks noGrp="1"/>
          </p:cNvSpPr>
          <p:nvPr>
            <p:ph idx="1"/>
          </p:nvPr>
        </p:nvSpPr>
        <p:spPr/>
        <p:txBody>
          <a:bodyPr/>
          <a:lstStyle/>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图表 6">
            <a:extLst>
              <a:ext uri="{FF2B5EF4-FFF2-40B4-BE49-F238E27FC236}">
                <a16:creationId xmlns:a16="http://schemas.microsoft.com/office/drawing/2014/main" id="{449CD0F7-55B3-4E77-9348-B2A874C487C3}"/>
              </a:ext>
            </a:extLst>
          </p:cNvPr>
          <p:cNvGraphicFramePr/>
          <p:nvPr>
            <p:extLst>
              <p:ext uri="{D42A27DB-BD31-4B8C-83A1-F6EECF244321}">
                <p14:modId xmlns:p14="http://schemas.microsoft.com/office/powerpoint/2010/main" val="2945395028"/>
              </p:ext>
            </p:extLst>
          </p:nvPr>
        </p:nvGraphicFramePr>
        <p:xfrm>
          <a:off x="2032000"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7848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B7A2C-3486-44E8-8175-DD53796FD9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1AA76C1-D1E2-4BD2-A8E3-3A8E43392EA7}"/>
              </a:ext>
            </a:extLst>
          </p:cNvPr>
          <p:cNvSpPr>
            <a:spLocks noGrp="1"/>
          </p:cNvSpPr>
          <p:nvPr>
            <p:ph idx="1"/>
          </p:nvPr>
        </p:nvSpPr>
        <p:spPr/>
        <p:txBody>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的机制已经完善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可以设置每条</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MSHR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条目能够合并的缺失请求数的最大值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(default 8)</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但是对缓存缺失次数的影响不太显著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实现了顺序预取策略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One Block Lookahead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：简单地预取当前正在访问的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的后一个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Tagged Prefetch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OBL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的基础上，根据预取效率调整预取度</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endParaRPr lang="zh-CN" altLang="en-US" dirty="0"/>
          </a:p>
        </p:txBody>
      </p:sp>
    </p:spTree>
    <p:extLst>
      <p:ext uri="{BB962C8B-B14F-4D97-AF65-F5344CB8AC3E}">
        <p14:creationId xmlns:p14="http://schemas.microsoft.com/office/powerpoint/2010/main" val="36030911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F8485-6817-4CBF-B7D4-AC4CFB9877A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B1D9096D-F8A0-4793-BDAE-BF10ACC95174}"/>
              </a:ext>
            </a:extLst>
          </p:cNvPr>
          <p:cNvSpPr>
            <a:spLocks noGrp="1"/>
          </p:cNvSpPr>
          <p:nvPr>
            <p:ph idx="1"/>
          </p:nvPr>
        </p:nvSpPr>
        <p:spPr/>
        <p:txBody>
          <a:bodyPr>
            <a:normAutofit lnSpcReduction="10000"/>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Tagged Prefetch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参考文献：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None/>
            </a:pPr>
            <a:r>
              <a:rPr lang="en-US" altLang="zh-CN" b="0" i="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Dahlgren F, Dubois M, </a:t>
            </a:r>
            <a:r>
              <a:rPr lang="en-US" altLang="zh-CN" b="0" i="0" dirty="0" err="1">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Stenstrom</a:t>
            </a:r>
            <a:r>
              <a:rPr lang="en-US" altLang="zh-CN" b="0" i="0" dirty="0">
                <a:solidFill>
                  <a:srgbClr val="222222"/>
                </a:solidFill>
                <a:effectLst/>
                <a:latin typeface="Times New Roman" panose="02020603050405020304" pitchFamily="18" charset="0"/>
                <a:ea typeface="宋体" panose="02010600030101010101" pitchFamily="2" charset="-122"/>
                <a:cs typeface="Times New Roman" panose="02020603050405020304" pitchFamily="18" charset="0"/>
              </a:rPr>
              <a:t> P. Sequential hardware prefetching in shared-memory multiprocessors[J]. IEEE Transactions on Parallel and Distributed Systems, 1995, 6(7): 733-746.</a:t>
            </a: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预取度调整规则为：初始预取度设置为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，每进行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次预取后，根据当前有效预取次数调整预取度</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 0)</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有效预取次数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&lt; 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预取度除</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有效预取次数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&lt; 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预取度减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有效预取次数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&gt; 12: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预取度加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p>
          <a:p>
            <a:pPr lvl="2">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有效预取次数 </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 6</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，且预取度为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：将预取度设置为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18244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B9A3A-CFA6-4B93-9DE0-24F8CDC7D29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7E882F87-0C70-4407-8EA7-5D9AFEB4F319}"/>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Cortex-A75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的预取策略：</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Spatial Prefetcher</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利用程序在多个内存页的访问模式的相似性进行预取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参考文献：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None/>
            </a:pPr>
            <a:r>
              <a:rPr lang="en-US" altLang="zh-CN" b="0" i="0" dirty="0" err="1">
                <a:solidFill>
                  <a:srgbClr val="222222"/>
                </a:solidFill>
                <a:effectLst/>
                <a:latin typeface="Times New Roman" panose="02020603050405020304" pitchFamily="18" charset="0"/>
                <a:cs typeface="Times New Roman" panose="02020603050405020304" pitchFamily="18" charset="0"/>
              </a:rPr>
              <a:t>Bakhshalipour</a:t>
            </a:r>
            <a:r>
              <a:rPr lang="en-US" altLang="zh-CN" b="0" i="0" dirty="0">
                <a:solidFill>
                  <a:srgbClr val="222222"/>
                </a:solidFill>
                <a:effectLst/>
                <a:latin typeface="Times New Roman" panose="02020603050405020304" pitchFamily="18" charset="0"/>
                <a:cs typeface="Times New Roman" panose="02020603050405020304" pitchFamily="18" charset="0"/>
              </a:rPr>
              <a:t> M, </a:t>
            </a:r>
            <a:r>
              <a:rPr lang="en-US" altLang="zh-CN" b="0" i="0" dirty="0" err="1">
                <a:solidFill>
                  <a:srgbClr val="222222"/>
                </a:solidFill>
                <a:effectLst/>
                <a:latin typeface="Times New Roman" panose="02020603050405020304" pitchFamily="18" charset="0"/>
                <a:cs typeface="Times New Roman" panose="02020603050405020304" pitchFamily="18" charset="0"/>
              </a:rPr>
              <a:t>Shakerinava</a:t>
            </a:r>
            <a:r>
              <a:rPr lang="en-US" altLang="zh-CN" b="0" i="0" dirty="0">
                <a:solidFill>
                  <a:srgbClr val="222222"/>
                </a:solidFill>
                <a:effectLst/>
                <a:latin typeface="Times New Roman" panose="02020603050405020304" pitchFamily="18" charset="0"/>
                <a:cs typeface="Times New Roman" panose="02020603050405020304" pitchFamily="18" charset="0"/>
              </a:rPr>
              <a:t> M, </a:t>
            </a:r>
            <a:r>
              <a:rPr lang="en-US" altLang="zh-CN" b="0" i="0" dirty="0" err="1">
                <a:solidFill>
                  <a:srgbClr val="222222"/>
                </a:solidFill>
                <a:effectLst/>
                <a:latin typeface="Times New Roman" panose="02020603050405020304" pitchFamily="18" charset="0"/>
                <a:cs typeface="Times New Roman" panose="02020603050405020304" pitchFamily="18" charset="0"/>
              </a:rPr>
              <a:t>Lotfi</a:t>
            </a:r>
            <a:r>
              <a:rPr lang="en-US" altLang="zh-CN" b="0" i="0" dirty="0">
                <a:solidFill>
                  <a:srgbClr val="222222"/>
                </a:solidFill>
                <a:effectLst/>
                <a:latin typeface="Times New Roman" panose="02020603050405020304" pitchFamily="18" charset="0"/>
                <a:cs typeface="Times New Roman" panose="02020603050405020304" pitchFamily="18" charset="0"/>
              </a:rPr>
              <a:t>-Kamran P, et al. Bingo spatial data prefetcher[C]//2019 IEEE International Symposium on High Performance Computer Architecture (HPCA). IEEE, 2019: 399-411.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zh-CN" altLang="en-US"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这篇文献将</a:t>
            </a:r>
            <a:r>
              <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Spatial Prefetcher</a:t>
            </a:r>
            <a:r>
              <a:rPr lang="zh-CN" altLang="en-US"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分为两种类型：</a:t>
            </a:r>
            <a:endPar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buFont typeface="+mj-lt"/>
              <a:buAutoNum type="arabicPeriod"/>
            </a:pPr>
            <a:r>
              <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SHH(</a:t>
            </a:r>
            <a:r>
              <a:rPr lang="en-US" altLang="zh-CN" dirty="0" err="1">
                <a:solidFill>
                  <a:srgbClr val="222222"/>
                </a:solidFill>
                <a:latin typeface="Times New Roman" panose="02020603050405020304" pitchFamily="18" charset="0"/>
                <a:ea typeface="宋体" panose="02010600030101010101" pitchFamily="2" charset="-122"/>
                <a:cs typeface="Times New Roman" panose="02020603050405020304" pitchFamily="18" charset="0"/>
              </a:rPr>
              <a:t>SHared</a:t>
            </a:r>
            <a:r>
              <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 History)</a:t>
            </a:r>
            <a:r>
              <a:rPr lang="zh-CN" altLang="en-US"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：在全局范围观察程序对内存的访问模式。这篇文献将步幅预取划分为一种</a:t>
            </a:r>
            <a:r>
              <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SSH</a:t>
            </a:r>
            <a:r>
              <a:rPr lang="zh-CN" altLang="en-US"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类型的空间预取</a:t>
            </a:r>
            <a:endPar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buFont typeface="+mj-lt"/>
              <a:buAutoNum type="arabicPeriod"/>
            </a:pPr>
            <a:r>
              <a:rPr lang="en-US" altLang="zh-CN"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PPH(Per-Page History)</a:t>
            </a:r>
            <a:r>
              <a:rPr lang="zh-CN" altLang="en-US"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：观察程序对每一个内存页的访问模式。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4088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DC771-2B4B-4081-A3D3-47B4771902C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2E41957-2461-48D4-88A5-2CA0E63B9A29}"/>
              </a:ext>
            </a:extLst>
          </p:cNvPr>
          <p:cNvSpPr>
            <a:spLocks noGrp="1"/>
          </p:cNvSpPr>
          <p:nvPr>
            <p:ph idx="1"/>
          </p:nvPr>
        </p:nvSpPr>
        <p:spPr/>
        <p:txBody>
          <a:bodyPr>
            <a:normAutofit fontScale="92500" lnSpcReduction="20000"/>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PPH Spatial Prefetch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当一个内存页第一次被使用时，预取器将会观察并记录应用对这一个内存页的访问模式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(Access Pattern)</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也就是记录这个内存页的哪些</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被使用，以偏移量的形式记录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当一个内存页不再被使用时，预取器会把这个访问模式与一个事件相关联，并将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&lt;Event, Access Pattern&gt;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记录到历史表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(History Table)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事件就是对这个内存页第一次访问的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 + Address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或者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 + Offset</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当这个事件再次被触发时，预取器将会把</a:t>
            </a:r>
            <a:r>
              <a:rPr lang="en-US" altLang="zh-CN" dirty="0">
                <a:latin typeface="Times New Roman" panose="02020603050405020304" pitchFamily="18" charset="0"/>
                <a:ea typeface="宋体" panose="02010600030101010101" pitchFamily="2" charset="-122"/>
                <a:cs typeface="Times New Roman" panose="02020603050405020304" pitchFamily="18" charset="0"/>
              </a:rPr>
              <a:t>History Table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中记录的内存页使用过的全部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预取到当前缓存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8533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541B8-BB78-48DE-A5F0-F6F742A91B1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618BD649-B3CF-4713-BF0D-9E7DD6F85018}"/>
              </a:ext>
            </a:extLst>
          </p:cNvPr>
          <p:cNvSpPr>
            <a:spLocks noGrp="1"/>
          </p:cNvSpPr>
          <p:nvPr>
            <p:ph idx="1"/>
          </p:nvPr>
        </p:nvSpPr>
        <p:spPr/>
        <p:txBody>
          <a:bodyPr>
            <a:normAutofit lnSpcReduction="10000"/>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实现多核</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配置接口需要解决的问题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数量是变量，由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Trace files</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的数量决定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布局可能是不一样的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使用文件进行配置：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一个文件指定一个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配置</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core_cache_configs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&gt; 0)</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配置文件小于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数量，就重复使用最后一个配置文件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配置文件的数量不能大于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的数量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9789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0882B-8372-42E0-BB46-D94624CEA823}"/>
              </a:ext>
            </a:extLst>
          </p:cNvPr>
          <p:cNvSpPr>
            <a:spLocks noGrp="1"/>
          </p:cNvSpPr>
          <p:nvPr>
            <p:ph type="title"/>
          </p:nvPr>
        </p:nvSpPr>
        <p:spPr>
          <a:xfrm>
            <a:off x="838200" y="387520"/>
            <a:ext cx="10515600" cy="1325563"/>
          </a:xfrm>
        </p:spPr>
        <p:txBody>
          <a:bodyPr/>
          <a:lstStyle/>
          <a:p>
            <a:pPr>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&amp; Dinero</a:t>
            </a:r>
          </a:p>
        </p:txBody>
      </p:sp>
      <p:sp>
        <p:nvSpPr>
          <p:cNvPr id="3" name="内容占位符 2">
            <a:extLst>
              <a:ext uri="{FF2B5EF4-FFF2-40B4-BE49-F238E27FC236}">
                <a16:creationId xmlns:a16="http://schemas.microsoft.com/office/drawing/2014/main" id="{617D1950-41B1-416D-817E-DB5043A182B3}"/>
              </a:ext>
            </a:extLst>
          </p:cNvPr>
          <p:cNvSpPr>
            <a:spLocks noGrp="1"/>
          </p:cNvSpPr>
          <p:nvPr>
            <p:ph idx="1"/>
          </p:nvPr>
        </p:nvSpPr>
        <p:spPr/>
        <p:txBody>
          <a:bodyPr>
            <a:normAutofit/>
          </a:bodyPr>
          <a:lstStyle/>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Cycle-accurate</a:t>
            </a:r>
          </a:p>
          <a:p>
            <a:pPr lvl="2">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只统计了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DRAM</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访问的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cycle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则完全没有对时钟周期进行仿真统计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Configuration</a:t>
            </a:r>
          </a:p>
          <a:p>
            <a:pPr lvl="2">
              <a:lnSpc>
                <a:spcPct val="15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中的配置需要修改源码的方式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Dinero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则支持在命令行参数中指定配置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695794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4E7A5-0815-4A9A-9E2E-ED767430F5C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2DE32E98-8DA8-49E6-AC3E-FA611D51EF35}"/>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配置文件的格式：</a:t>
            </a:r>
            <a:endParaRPr lang="en-US" altLang="zh-CN" dirty="0">
              <a:latin typeface="宋体" panose="02010600030101010101" pitchFamily="2" charset="-122"/>
              <a:ea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110AE3FB-FD0E-4635-9BA3-D539BFE85208}"/>
              </a:ext>
            </a:extLst>
          </p:cNvPr>
          <p:cNvPicPr>
            <a:picLocks noChangeAspect="1"/>
          </p:cNvPicPr>
          <p:nvPr/>
        </p:nvPicPr>
        <p:blipFill>
          <a:blip r:embed="rId3"/>
          <a:stretch>
            <a:fillRect/>
          </a:stretch>
        </p:blipFill>
        <p:spPr>
          <a:xfrm>
            <a:off x="2310286" y="2557915"/>
            <a:ext cx="7571428" cy="3619048"/>
          </a:xfrm>
          <a:prstGeom prst="rect">
            <a:avLst/>
          </a:prstGeom>
        </p:spPr>
      </p:pic>
    </p:spTree>
    <p:extLst>
      <p:ext uri="{BB962C8B-B14F-4D97-AF65-F5344CB8AC3E}">
        <p14:creationId xmlns:p14="http://schemas.microsoft.com/office/powerpoint/2010/main" val="33175673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1DFF3-3DC0-4CD2-900C-3F3073ED718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541FE07A-9358-46A3-A61C-9C7CAB50072F}"/>
              </a:ext>
            </a:extLst>
          </p:cNvPr>
          <p:cNvSpPr>
            <a:spLocks noGrp="1"/>
          </p:cNvSpPr>
          <p:nvPr>
            <p:ph idx="1"/>
          </p:nvPr>
        </p:nvSpPr>
        <p:spPr>
          <a:xfrm>
            <a:off x="838200" y="1825625"/>
            <a:ext cx="5030426" cy="4351338"/>
          </a:xfrm>
        </p:spPr>
        <p:txBody>
          <a:bodyPr>
            <a:norm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初始化时打印配置信息：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能够正确进行配置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使用一些较大的测试程序进行测试，也能够正确运行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上下级缓存访问数也正确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145133A-DDCB-41BD-903E-40A6943863E3}"/>
              </a:ext>
            </a:extLst>
          </p:cNvPr>
          <p:cNvPicPr>
            <a:picLocks noChangeAspect="1"/>
          </p:cNvPicPr>
          <p:nvPr/>
        </p:nvPicPr>
        <p:blipFill>
          <a:blip r:embed="rId2"/>
          <a:stretch>
            <a:fillRect/>
          </a:stretch>
        </p:blipFill>
        <p:spPr>
          <a:xfrm>
            <a:off x="6323374" y="2035754"/>
            <a:ext cx="5030426" cy="4141209"/>
          </a:xfrm>
          <a:prstGeom prst="rect">
            <a:avLst/>
          </a:prstGeom>
        </p:spPr>
      </p:pic>
    </p:spTree>
    <p:extLst>
      <p:ext uri="{BB962C8B-B14F-4D97-AF65-F5344CB8AC3E}">
        <p14:creationId xmlns:p14="http://schemas.microsoft.com/office/powerpoint/2010/main" val="29087139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994DD-96BD-4EFF-BB24-A02717C3EF9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Simulation using</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Ramulator</a:t>
            </a:r>
            <a:endParaRPr lang="zh-CN" altLang="en-US" dirty="0"/>
          </a:p>
        </p:txBody>
      </p:sp>
      <p:sp>
        <p:nvSpPr>
          <p:cNvPr id="3" name="内容占位符 2">
            <a:extLst>
              <a:ext uri="{FF2B5EF4-FFF2-40B4-BE49-F238E27FC236}">
                <a16:creationId xmlns:a16="http://schemas.microsoft.com/office/drawing/2014/main" id="{680B4599-A821-4D95-BDD4-84EB44A80429}"/>
              </a:ext>
            </a:extLst>
          </p:cNvPr>
          <p:cNvSpPr>
            <a:spLocks noGrp="1"/>
          </p:cNvSpPr>
          <p:nvPr>
            <p:ph idx="1"/>
          </p:nvPr>
        </p:nvSpPr>
        <p:spPr/>
        <p:txBody>
          <a:bodyPr>
            <a:norm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重写了</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中原有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模型的处理逻辑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访存阻塞不会再直接导致取指阻塞</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SPEC 2017</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中的测试程序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除去一些特别大的测试程序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除去无法在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中运行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(Aborted)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的测试程序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模式进行后续的验证实验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49586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76FF0-8459-44B0-A611-281F4BFD461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6" name="内容占位符 5">
            <a:extLst>
              <a:ext uri="{FF2B5EF4-FFF2-40B4-BE49-F238E27FC236}">
                <a16:creationId xmlns:a16="http://schemas.microsoft.com/office/drawing/2014/main" id="{B6EF320E-BB92-486D-BA1A-EB9FD6479062}"/>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执行时间测试</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Gem5 O3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执行的时间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执行的时间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时间负荷测试</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执行时间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执行时间</a:t>
            </a:r>
          </a:p>
        </p:txBody>
      </p:sp>
      <p:graphicFrame>
        <p:nvGraphicFramePr>
          <p:cNvPr id="5" name="图表 4">
            <a:extLst>
              <a:ext uri="{FF2B5EF4-FFF2-40B4-BE49-F238E27FC236}">
                <a16:creationId xmlns:a16="http://schemas.microsoft.com/office/drawing/2014/main" id="{6E5BB44A-E575-4352-92AA-26FCC652EB06}"/>
              </a:ext>
            </a:extLst>
          </p:cNvPr>
          <p:cNvGraphicFramePr>
            <a:graphicFrameLocks/>
          </p:cNvGraphicFramePr>
          <p:nvPr>
            <p:extLst>
              <p:ext uri="{D42A27DB-BD31-4B8C-83A1-F6EECF244321}">
                <p14:modId xmlns:p14="http://schemas.microsoft.com/office/powerpoint/2010/main" val="989753202"/>
              </p:ext>
            </p:extLst>
          </p:nvPr>
        </p:nvGraphicFramePr>
        <p:xfrm>
          <a:off x="838200" y="3222417"/>
          <a:ext cx="4933949" cy="2571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2DFEAF3D-354E-4CF0-9C8C-54DDB018451F}"/>
              </a:ext>
            </a:extLst>
          </p:cNvPr>
          <p:cNvGraphicFramePr>
            <a:graphicFrameLocks/>
          </p:cNvGraphicFramePr>
          <p:nvPr>
            <p:extLst>
              <p:ext uri="{D42A27DB-BD31-4B8C-83A1-F6EECF244321}">
                <p14:modId xmlns:p14="http://schemas.microsoft.com/office/powerpoint/2010/main" val="932128993"/>
              </p:ext>
            </p:extLst>
          </p:nvPr>
        </p:nvGraphicFramePr>
        <p:xfrm>
          <a:off x="6096000" y="3050966"/>
          <a:ext cx="4957763"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65860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0E399-76DF-4F70-AC78-3290158838F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4CCEEABA-7FB6-451C-B584-24C78A702786}"/>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实验配置</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I Cache: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64</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KB, 4-way, 4 MSHR entries, 20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L1 D Cache: 64 KB, 4-way, 4 MSHR entries, 20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L2 U Cache: 256 KB, 8-way, 20 MSHR entries, 12 target list</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Block Size: 64 KB</a:t>
            </a:r>
          </a:p>
          <a:p>
            <a:pPr lvl="1">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Dispatch width: 8</a:t>
            </a:r>
          </a:p>
          <a:p>
            <a:pPr lvl="1">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47002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F060B-F3EC-4297-97D4-48DCD6E563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C0E16590-0C42-4E42-8753-03E02284B5E1}"/>
              </a:ext>
            </a:extLst>
          </p:cNvPr>
          <p:cNvSpPr>
            <a:spLocks noGrp="1"/>
          </p:cNvSpPr>
          <p:nvPr>
            <p:ph idx="1"/>
          </p:nvPr>
        </p:nvSpPr>
        <p:spPr/>
        <p:txBody>
          <a:bodyPr>
            <a:normAutofit fontScale="92500" lnSpcReduction="20000"/>
          </a:bodyPr>
          <a:lstStyle/>
          <a:p>
            <a:r>
              <a:rPr lang="zh-CN" altLang="en-US" dirty="0">
                <a:latin typeface="宋体" panose="02010600030101010101" pitchFamily="2" charset="-122"/>
                <a:ea typeface="宋体" panose="02010600030101010101" pitchFamily="2" charset="-122"/>
              </a:rPr>
              <a:t>对照组：</a:t>
            </a:r>
            <a:endParaRPr lang="en-US" altLang="zh-CN" dirty="0">
              <a:latin typeface="宋体" panose="02010600030101010101" pitchFamily="2" charset="-122"/>
              <a:ea typeface="宋体" panose="02010600030101010101" pitchFamily="2" charset="-122"/>
            </a:endParaRPr>
          </a:p>
          <a:p>
            <a:pPr marL="914400" lvl="1" indent="-4572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 O3CPU</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(Base Line)</a:t>
            </a: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乱序执行，考虑非阻塞访问，支持预取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Camulator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没有流水线模型，考虑非阻塞访问，支持预取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Gem5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AtomicSimpleCPU</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没有流水线模型，不考虑非阻塞访问，不支持预取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nSpc>
                <a:spcPct val="150000"/>
              </a:lnSpc>
              <a:buFont typeface="+mj-lt"/>
              <a:buAutoNum type="arabicPeriod"/>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Ramulator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914400" lvl="2" indent="0">
              <a:lnSpc>
                <a:spcPct val="150000"/>
              </a:lnSpc>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没有流水线模型，考虑一定程度上的非阻塞访问，不支持预取，不考虑指令</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Cache</a:t>
            </a:r>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1311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EEEDD-3050-4329-AE00-0F4FA013BE4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C031D73F-99FB-4FB0-89F4-BADFD66E014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L1 data Cache</a:t>
            </a: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图表 3">
            <a:extLst>
              <a:ext uri="{FF2B5EF4-FFF2-40B4-BE49-F238E27FC236}">
                <a16:creationId xmlns:a16="http://schemas.microsoft.com/office/drawing/2014/main" id="{5F5F3BCD-339B-44BC-A889-D56AF023B389}"/>
              </a:ext>
            </a:extLst>
          </p:cNvPr>
          <p:cNvGraphicFramePr>
            <a:graphicFrameLocks/>
          </p:cNvGraphicFramePr>
          <p:nvPr>
            <p:extLst>
              <p:ext uri="{D42A27DB-BD31-4B8C-83A1-F6EECF244321}">
                <p14:modId xmlns:p14="http://schemas.microsoft.com/office/powerpoint/2010/main" val="1151232733"/>
              </p:ext>
            </p:extLst>
          </p:nvPr>
        </p:nvGraphicFramePr>
        <p:xfrm>
          <a:off x="1252304" y="2851878"/>
          <a:ext cx="4701288" cy="32041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D97E7EB2-0ACA-4CFE-ABEA-E421BF6BF0AD}"/>
              </a:ext>
            </a:extLst>
          </p:cNvPr>
          <p:cNvGraphicFramePr>
            <a:graphicFrameLocks/>
          </p:cNvGraphicFramePr>
          <p:nvPr>
            <p:extLst>
              <p:ext uri="{D42A27DB-BD31-4B8C-83A1-F6EECF244321}">
                <p14:modId xmlns:p14="http://schemas.microsoft.com/office/powerpoint/2010/main" val="1943167604"/>
              </p:ext>
            </p:extLst>
          </p:nvPr>
        </p:nvGraphicFramePr>
        <p:xfrm>
          <a:off x="6367696" y="2851879"/>
          <a:ext cx="4701288" cy="33250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8824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4EC26-215B-4280-8D51-F64859150B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B91ED8DD-9B95-4E05-ACE1-F07A7D8C1BF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L1 </a:t>
            </a:r>
            <a:r>
              <a:rPr lang="en-US" altLang="zh-CN" dirty="0" err="1">
                <a:latin typeface="Times New Roman" panose="02020603050405020304" pitchFamily="18" charset="0"/>
                <a:cs typeface="Times New Roman" panose="02020603050405020304" pitchFamily="18" charset="0"/>
              </a:rPr>
              <a:t>inst</a:t>
            </a:r>
            <a:r>
              <a:rPr lang="en-US" altLang="zh-CN" dirty="0">
                <a:latin typeface="Times New Roman" panose="02020603050405020304" pitchFamily="18" charset="0"/>
                <a:cs typeface="Times New Roman" panose="02020603050405020304" pitchFamily="18" charset="0"/>
              </a:rPr>
              <a:t> Cache</a:t>
            </a:r>
          </a:p>
          <a:p>
            <a:endParaRPr lang="zh-CN" altLang="en-US" dirty="0"/>
          </a:p>
        </p:txBody>
      </p:sp>
      <p:graphicFrame>
        <p:nvGraphicFramePr>
          <p:cNvPr id="4" name="图表 3">
            <a:extLst>
              <a:ext uri="{FF2B5EF4-FFF2-40B4-BE49-F238E27FC236}">
                <a16:creationId xmlns:a16="http://schemas.microsoft.com/office/drawing/2014/main" id="{A55B11E4-E482-41B3-96FA-BA92AE08B078}"/>
              </a:ext>
            </a:extLst>
          </p:cNvPr>
          <p:cNvGraphicFramePr>
            <a:graphicFrameLocks/>
          </p:cNvGraphicFramePr>
          <p:nvPr>
            <p:extLst>
              <p:ext uri="{D42A27DB-BD31-4B8C-83A1-F6EECF244321}">
                <p14:modId xmlns:p14="http://schemas.microsoft.com/office/powerpoint/2010/main" val="1941949219"/>
              </p:ext>
            </p:extLst>
          </p:nvPr>
        </p:nvGraphicFramePr>
        <p:xfrm>
          <a:off x="838199" y="2629694"/>
          <a:ext cx="5257801" cy="35472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41F3206A-4861-4352-9526-ABA63DF69F23}"/>
              </a:ext>
            </a:extLst>
          </p:cNvPr>
          <p:cNvGraphicFramePr>
            <a:graphicFrameLocks/>
          </p:cNvGraphicFramePr>
          <p:nvPr>
            <p:extLst>
              <p:ext uri="{D42A27DB-BD31-4B8C-83A1-F6EECF244321}">
                <p14:modId xmlns:p14="http://schemas.microsoft.com/office/powerpoint/2010/main" val="3048044099"/>
              </p:ext>
            </p:extLst>
          </p:nvPr>
        </p:nvGraphicFramePr>
        <p:xfrm>
          <a:off x="6328346" y="2629693"/>
          <a:ext cx="5025453" cy="35472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358804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26712-0F9B-420C-8903-55F00039F95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D45BDD8C-DE6E-4DCD-A78C-865F53F74CD1}"/>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No prefetch, L2 Cache</a:t>
            </a:r>
          </a:p>
          <a:p>
            <a:endParaRPr lang="zh-CN" altLang="en-US" dirty="0"/>
          </a:p>
        </p:txBody>
      </p:sp>
      <p:graphicFrame>
        <p:nvGraphicFramePr>
          <p:cNvPr id="5" name="图表 4">
            <a:extLst>
              <a:ext uri="{FF2B5EF4-FFF2-40B4-BE49-F238E27FC236}">
                <a16:creationId xmlns:a16="http://schemas.microsoft.com/office/drawing/2014/main" id="{89FB5781-692E-44C9-94D9-878F7A511F29}"/>
              </a:ext>
            </a:extLst>
          </p:cNvPr>
          <p:cNvGraphicFramePr>
            <a:graphicFrameLocks/>
          </p:cNvGraphicFramePr>
          <p:nvPr>
            <p:extLst>
              <p:ext uri="{D42A27DB-BD31-4B8C-83A1-F6EECF244321}">
                <p14:modId xmlns:p14="http://schemas.microsoft.com/office/powerpoint/2010/main" val="163046775"/>
              </p:ext>
            </p:extLst>
          </p:nvPr>
        </p:nvGraphicFramePr>
        <p:xfrm>
          <a:off x="1181100" y="2629694"/>
          <a:ext cx="4914900" cy="35472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0360682A-F96F-4064-B63A-4312C7C53664}"/>
              </a:ext>
            </a:extLst>
          </p:cNvPr>
          <p:cNvGraphicFramePr>
            <a:graphicFrameLocks/>
          </p:cNvGraphicFramePr>
          <p:nvPr>
            <p:extLst>
              <p:ext uri="{D42A27DB-BD31-4B8C-83A1-F6EECF244321}">
                <p14:modId xmlns:p14="http://schemas.microsoft.com/office/powerpoint/2010/main" val="3193971010"/>
              </p:ext>
            </p:extLst>
          </p:nvPr>
        </p:nvGraphicFramePr>
        <p:xfrm>
          <a:off x="6438900" y="2629693"/>
          <a:ext cx="4914900" cy="35472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99997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5B7-927E-4EB0-B76B-B667974830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Validation against Gem5</a:t>
            </a:r>
            <a:endParaRPr lang="zh-CN" altLang="en-US" dirty="0"/>
          </a:p>
        </p:txBody>
      </p:sp>
      <p:sp>
        <p:nvSpPr>
          <p:cNvPr id="3" name="内容占位符 2">
            <a:extLst>
              <a:ext uri="{FF2B5EF4-FFF2-40B4-BE49-F238E27FC236}">
                <a16:creationId xmlns:a16="http://schemas.microsoft.com/office/drawing/2014/main" id="{8B0B6ED1-D9D1-4C48-814C-DF963C205F3F}"/>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Stride Prefetch, L1 data Cache</a:t>
            </a:r>
          </a:p>
          <a:p>
            <a:endParaRPr lang="zh-CN" altLang="en-US" dirty="0"/>
          </a:p>
        </p:txBody>
      </p:sp>
      <p:graphicFrame>
        <p:nvGraphicFramePr>
          <p:cNvPr id="4" name="图表 3">
            <a:extLst>
              <a:ext uri="{FF2B5EF4-FFF2-40B4-BE49-F238E27FC236}">
                <a16:creationId xmlns:a16="http://schemas.microsoft.com/office/drawing/2014/main" id="{C48FFC69-E11B-4CFD-BF30-56A14B629D0F}"/>
              </a:ext>
            </a:extLst>
          </p:cNvPr>
          <p:cNvGraphicFramePr>
            <a:graphicFrameLocks/>
          </p:cNvGraphicFramePr>
          <p:nvPr>
            <p:extLst>
              <p:ext uri="{D42A27DB-BD31-4B8C-83A1-F6EECF244321}">
                <p14:modId xmlns:p14="http://schemas.microsoft.com/office/powerpoint/2010/main" val="4219753066"/>
              </p:ext>
            </p:extLst>
          </p:nvPr>
        </p:nvGraphicFramePr>
        <p:xfrm>
          <a:off x="838200" y="2629694"/>
          <a:ext cx="5257800" cy="36822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C594EA32-4574-4EC6-ACBA-ADAF7EAABCFE}"/>
              </a:ext>
            </a:extLst>
          </p:cNvPr>
          <p:cNvGraphicFramePr>
            <a:graphicFrameLocks/>
          </p:cNvGraphicFramePr>
          <p:nvPr>
            <p:extLst>
              <p:ext uri="{D42A27DB-BD31-4B8C-83A1-F6EECF244321}">
                <p14:modId xmlns:p14="http://schemas.microsoft.com/office/powerpoint/2010/main" val="2411810801"/>
              </p:ext>
            </p:extLst>
          </p:nvPr>
        </p:nvGraphicFramePr>
        <p:xfrm>
          <a:off x="6438900" y="2629693"/>
          <a:ext cx="4914900" cy="36822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707266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26272</TotalTime>
  <Words>8234</Words>
  <Application>Microsoft Office PowerPoint</Application>
  <PresentationFormat>宽屏</PresentationFormat>
  <Paragraphs>1494</Paragraphs>
  <Slides>117</Slides>
  <Notes>83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117</vt:i4>
      </vt:variant>
    </vt:vector>
  </HeadingPairs>
  <TitlesOfParts>
    <vt:vector size="124" baseType="lpstr">
      <vt:lpstr>等线</vt:lpstr>
      <vt:lpstr>等线 Light</vt:lpstr>
      <vt:lpstr>宋体</vt:lpstr>
      <vt:lpstr>Arial</vt:lpstr>
      <vt:lpstr>Times New Roman</vt:lpstr>
      <vt:lpstr>Wingdings</vt:lpstr>
      <vt:lpstr>Office 主题​​</vt:lpstr>
      <vt:lpstr>近期工作总结</vt:lpstr>
      <vt:lpstr>Overview</vt:lpstr>
      <vt:lpstr>Simulation using Ramulator</vt:lpstr>
      <vt:lpstr>Simulation using Ramulator</vt:lpstr>
      <vt:lpstr>Simulation using Ramulator</vt:lpstr>
      <vt:lpstr>Simulation using Dinero</vt:lpstr>
      <vt:lpstr>Simulation using Dinero</vt:lpstr>
      <vt:lpstr>Simulation using Dinero</vt:lpstr>
      <vt:lpstr>Ramulator &amp; Dinero</vt:lpstr>
      <vt:lpstr>Ramulator &amp; Dinero</vt:lpstr>
      <vt:lpstr>Ramulator &amp; Dinero</vt:lpstr>
      <vt:lpstr>Simulation using Dinero</vt:lpstr>
      <vt:lpstr>Ramulator &amp; Dinero</vt:lpstr>
      <vt:lpstr>Ramulator &amp; Dinero</vt:lpstr>
      <vt:lpstr>Ramulator &amp; Dinero</vt:lpstr>
      <vt:lpstr>Ramulator &amp; Dinero</vt:lpstr>
      <vt:lpstr>Ramulator &amp; Dinero</vt:lpstr>
      <vt:lpstr>Simulation using Ramulator</vt:lpstr>
      <vt:lpstr>Ramulator &amp; Dinero</vt:lpstr>
      <vt:lpstr>Simulation using Ramulator</vt:lpstr>
      <vt:lpstr>Simulation using Ramulator</vt:lpstr>
      <vt:lpstr>Simulation using Ramulator</vt:lpstr>
      <vt:lpstr>Simulation using Ramulator</vt:lpstr>
      <vt:lpstr>Ramulator &amp; Dinero</vt:lpstr>
      <vt:lpstr>Simulation using Gem5</vt:lpstr>
      <vt:lpstr>Simulation using Gem5</vt:lpstr>
      <vt:lpstr>Simulation using Ramulator</vt:lpstr>
      <vt:lpstr>Simulation using Ramulator</vt:lpstr>
      <vt:lpstr>Simulation using Ramulator</vt:lpstr>
      <vt:lpstr>Ramulator &amp; Gem5</vt:lpstr>
      <vt:lpstr>Ramulator &amp; Gem5</vt:lpstr>
      <vt:lpstr>Ramulator &amp; Gem5</vt:lpstr>
      <vt:lpstr>Ramulator &amp; Gem5</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Simpleperf usage</vt:lpstr>
      <vt:lpstr>Simpleperf usage</vt:lpstr>
      <vt:lpstr>PMU in ARM Cortex A75</vt:lpstr>
      <vt:lpstr>Simulation using Ramulator</vt:lpstr>
      <vt:lpstr>Simulation using Ramulator</vt:lpstr>
      <vt:lpstr>Simulation using Ramulator</vt:lpstr>
      <vt:lpstr>Simulation using Ramulator</vt:lpstr>
      <vt:lpstr>Simulation using Ramulator</vt:lpstr>
      <vt:lpstr>Simpleperf usage</vt:lpstr>
      <vt:lpstr>Simpleperf usage</vt:lpstr>
      <vt:lpstr>Simpleperf usage</vt:lpstr>
      <vt:lpstr>Simulation using Ramulator</vt:lpstr>
      <vt:lpstr>Simulation using Ramulator</vt:lpstr>
      <vt:lpstr>Data prefetching for Cortex-A75 core</vt:lpstr>
      <vt:lpstr>Simpleperf usage</vt:lpstr>
      <vt:lpstr>Disable Hardware Prefetch</vt:lpstr>
      <vt:lpstr>Disable Hardware Prefetch</vt:lpstr>
      <vt:lpstr>Disable Hardware Prefetch</vt:lpstr>
      <vt:lpstr>Simulate Hardware Prefetch</vt:lpstr>
      <vt:lpstr>Simulate Hardware Prefetch</vt:lpstr>
      <vt:lpstr>Simulate Hardware Prefetch</vt:lpstr>
      <vt:lpstr>Simulate Hardware Prefetch</vt:lpstr>
      <vt:lpstr>Simulate Hardware Prefetch</vt:lpstr>
      <vt:lpstr>RPT(Reference Prediction Table)</vt:lpstr>
      <vt:lpstr>Simulation using Ramulator</vt:lpstr>
      <vt:lpstr>Simulation using Ramulator</vt:lpstr>
      <vt:lpstr>Simulation using Ramulator</vt:lpstr>
      <vt:lpstr>Simulation using Ramulator</vt:lpstr>
      <vt:lpstr>Simulation using Ramulator</vt:lpstr>
      <vt:lpstr>Compiler Optimization</vt:lpstr>
      <vt:lpstr>Simulation using Ramulator</vt:lpstr>
      <vt:lpstr>Simulation using Ramulator</vt:lpstr>
      <vt:lpstr>Simulation using Ramulator</vt:lpstr>
      <vt:lpstr>Validation against Simpleperf</vt:lpstr>
      <vt:lpstr>Validation against Simpleperf</vt:lpstr>
      <vt:lpstr>Validation against Simpleperf</vt:lpstr>
      <vt:lpstr>Validation against Simpleperf</vt:lpstr>
      <vt:lpstr>Simulation using Ramulator</vt:lpstr>
      <vt:lpstr>Simulation using Ramulator</vt:lpstr>
      <vt:lpstr>Validation against Gem5</vt:lpstr>
      <vt:lpstr>Validation against Gem5</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Simulation using Ramulator</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Validation against Gem5</vt:lpstr>
      <vt:lpstr>Simulation Using Camulator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梓航</dc:creator>
  <cp:lastModifiedBy>梓航 杨</cp:lastModifiedBy>
  <cp:revision>859</cp:revision>
  <dcterms:created xsi:type="dcterms:W3CDTF">2022-06-23T05:50:41Z</dcterms:created>
  <dcterms:modified xsi:type="dcterms:W3CDTF">2023-05-17T07:22:28Z</dcterms:modified>
</cp:coreProperties>
</file>