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d1ae547ad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2d1ae547ad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69" name="Google Shape;169;g32d1ae547ad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d1ae547a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32d1ae547ad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86" name="Google Shape;186;g32d1ae547ad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d1ae547ad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2d1ae547ad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95" name="Google Shape;195;g32d1ae547ad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Problem Statement</a:t>
            </a:r>
            <a:endParaRPr/>
          </a:p>
        </p:txBody>
      </p:sp>
      <p:sp>
        <p:nvSpPr>
          <p:cNvPr id="90" name="Google Shape;9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97" name="Google Shape;9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05" name="Google Shape;1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d1ae547a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d1ae547a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2d1ae547a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d1ae547a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d1ae547a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2d1ae547a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Mention the results of the excel  analysis and add the corresponding visualisations to the space provided above. Use copies of the above slide if necessary.</a:t>
            </a:r>
            <a:endParaRPr/>
          </a:p>
        </p:txBody>
      </p:sp>
      <p:sp>
        <p:nvSpPr>
          <p:cNvPr id="145" name="Google Shape;14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Lato"/>
                <a:ea typeface="Lato"/>
                <a:cs typeface="Lato"/>
                <a:sym typeface="Lat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Lato"/>
                <a:ea typeface="Lato"/>
                <a:cs typeface="Lato"/>
                <a:sym typeface="Lat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atin typeface="Lato"/>
                <a:ea typeface="Lato"/>
                <a:cs typeface="Lato"/>
                <a:sym typeface="Lato"/>
              </a:defRPr>
            </a:lvl1pPr>
            <a:lvl2pPr indent="-406400" lvl="1" marL="914400" algn="l">
              <a:lnSpc>
                <a:spcPct val="90000"/>
              </a:lnSpc>
              <a:spcBef>
                <a:spcPts val="500"/>
              </a:spcBef>
              <a:spcAft>
                <a:spcPts val="0"/>
              </a:spcAft>
              <a:buClr>
                <a:schemeClr val="dk1"/>
              </a:buClr>
              <a:buSzPts val="2800"/>
              <a:buChar char="•"/>
              <a:defRPr sz="2800">
                <a:latin typeface="Lato"/>
                <a:ea typeface="Lato"/>
                <a:cs typeface="Lato"/>
                <a:sym typeface="Lato"/>
              </a:defRPr>
            </a:lvl2pPr>
            <a:lvl3pPr indent="-381000" lvl="2" marL="1371600" algn="l">
              <a:lnSpc>
                <a:spcPct val="90000"/>
              </a:lnSpc>
              <a:spcBef>
                <a:spcPts val="500"/>
              </a:spcBef>
              <a:spcAft>
                <a:spcPts val="0"/>
              </a:spcAft>
              <a:buClr>
                <a:schemeClr val="dk1"/>
              </a:buClr>
              <a:buSzPts val="2400"/>
              <a:buChar char="•"/>
              <a:defRPr sz="2400">
                <a:latin typeface="Lato"/>
                <a:ea typeface="Lato"/>
                <a:cs typeface="Lato"/>
                <a:sym typeface="Lato"/>
              </a:defRPr>
            </a:lvl3pPr>
            <a:lvl4pPr indent="-355600" lvl="3" marL="1828800" algn="l">
              <a:lnSpc>
                <a:spcPct val="90000"/>
              </a:lnSpc>
              <a:spcBef>
                <a:spcPts val="500"/>
              </a:spcBef>
              <a:spcAft>
                <a:spcPts val="0"/>
              </a:spcAft>
              <a:buClr>
                <a:schemeClr val="dk1"/>
              </a:buClr>
              <a:buSzPts val="2000"/>
              <a:buChar char="•"/>
              <a:defRPr sz="2000">
                <a:latin typeface="Lato"/>
                <a:ea typeface="Lato"/>
                <a:cs typeface="Lato"/>
                <a:sym typeface="Lato"/>
              </a:defRPr>
            </a:lvl4pPr>
            <a:lvl5pPr indent="-355600" lvl="4" marL="2286000" algn="l">
              <a:lnSpc>
                <a:spcPct val="90000"/>
              </a:lnSpc>
              <a:spcBef>
                <a:spcPts val="500"/>
              </a:spcBef>
              <a:spcAft>
                <a:spcPts val="0"/>
              </a:spcAft>
              <a:buClr>
                <a:schemeClr val="dk1"/>
              </a:buClr>
              <a:buSzPts val="2000"/>
              <a:buChar char="•"/>
              <a:defRPr sz="2000">
                <a:latin typeface="Lato"/>
                <a:ea typeface="Lato"/>
                <a:cs typeface="Lato"/>
                <a:sym typeface="Lat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ato"/>
                <a:ea typeface="Lato"/>
                <a:cs typeface="Lato"/>
                <a:sym typeface="Lato"/>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p:nvPr>
            <p:ph idx="2" type="pic"/>
          </p:nvPr>
        </p:nvSpPr>
        <p:spPr>
          <a:xfrm>
            <a:off x="5183188" y="987425"/>
            <a:ext cx="6172200" cy="4873625"/>
          </a:xfrm>
          <a:prstGeom prst="rect">
            <a:avLst/>
          </a:prstGeom>
          <a:noFill/>
          <a:ln>
            <a:noFill/>
          </a:ln>
        </p:spPr>
      </p:sp>
      <p:sp>
        <p:nvSpPr>
          <p:cNvPr id="63" name="Google Shape;63;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ato"/>
                <a:ea typeface="Lato"/>
                <a:cs typeface="Lato"/>
                <a:sym typeface="Lato"/>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Lato"/>
                <a:ea typeface="Lato"/>
                <a:cs typeface="Lato"/>
                <a:sym typeface="Lato"/>
              </a:defRPr>
            </a:lvl1pPr>
            <a:lvl2pPr indent="-381000" lvl="1" marL="914400" algn="l">
              <a:lnSpc>
                <a:spcPct val="90000"/>
              </a:lnSpc>
              <a:spcBef>
                <a:spcPts val="500"/>
              </a:spcBef>
              <a:spcAft>
                <a:spcPts val="0"/>
              </a:spcAft>
              <a:buClr>
                <a:schemeClr val="dk1"/>
              </a:buClr>
              <a:buSzPts val="2400"/>
              <a:buChar char="•"/>
              <a:defRPr>
                <a:latin typeface="Lato"/>
                <a:ea typeface="Lato"/>
                <a:cs typeface="Lato"/>
                <a:sym typeface="Lato"/>
              </a:defRPr>
            </a:lvl2pPr>
            <a:lvl3pPr indent="-355600" lvl="2" marL="1371600" algn="l">
              <a:lnSpc>
                <a:spcPct val="90000"/>
              </a:lnSpc>
              <a:spcBef>
                <a:spcPts val="500"/>
              </a:spcBef>
              <a:spcAft>
                <a:spcPts val="0"/>
              </a:spcAft>
              <a:buClr>
                <a:schemeClr val="dk1"/>
              </a:buClr>
              <a:buSzPts val="2000"/>
              <a:buChar char="•"/>
              <a:defRPr>
                <a:latin typeface="Lato"/>
                <a:ea typeface="Lato"/>
                <a:cs typeface="Lato"/>
                <a:sym typeface="Lato"/>
              </a:defRPr>
            </a:lvl3pPr>
            <a:lvl4pPr indent="-342900" lvl="3" marL="1828800" algn="l">
              <a:lnSpc>
                <a:spcPct val="90000"/>
              </a:lnSpc>
              <a:spcBef>
                <a:spcPts val="500"/>
              </a:spcBef>
              <a:spcAft>
                <a:spcPts val="0"/>
              </a:spcAft>
              <a:buClr>
                <a:schemeClr val="dk1"/>
              </a:buClr>
              <a:buSzPts val="1800"/>
              <a:buChar char="•"/>
              <a:defRPr>
                <a:latin typeface="Lato"/>
                <a:ea typeface="Lato"/>
                <a:cs typeface="Lato"/>
                <a:sym typeface="Lato"/>
              </a:defRPr>
            </a:lvl4pPr>
            <a:lvl5pPr indent="-342900" lvl="4" marL="2286000" algn="l">
              <a:lnSpc>
                <a:spcPct val="90000"/>
              </a:lnSpc>
              <a:spcBef>
                <a:spcPts val="500"/>
              </a:spcBef>
              <a:spcAft>
                <a:spcPts val="0"/>
              </a:spcAft>
              <a:buClr>
                <a:schemeClr val="dk1"/>
              </a:buClr>
              <a:buSzPts val="1800"/>
              <a:buChar char="•"/>
              <a:defRPr>
                <a:latin typeface="Lato"/>
                <a:ea typeface="Lato"/>
                <a:cs typeface="Lato"/>
                <a:sym typeface="Lat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title"/>
          </p:nvPr>
        </p:nvSpPr>
        <p:spPr>
          <a:xfrm>
            <a:off x="1446847" y="622499"/>
            <a:ext cx="9877789" cy="73947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43F3C"/>
              </a:buClr>
              <a:buSzPts val="3600"/>
              <a:buFont typeface="Lato"/>
              <a:buNone/>
            </a:pPr>
            <a:r>
              <a:rPr b="1" lang="en-US" sz="3600">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757070"/>
              </a:buClr>
              <a:buSzPts val="2000"/>
              <a:buFont typeface="Arial"/>
              <a:buChar char="•"/>
            </a:pPr>
            <a:r>
              <a:rPr b="0" i="0" lang="en-US" sz="2000" u="none" cap="none" strike="noStrike">
                <a:solidFill>
                  <a:srgbClr val="757070"/>
                </a:solidFill>
                <a:latin typeface="Lato"/>
                <a:ea typeface="Lato"/>
                <a:cs typeface="Lato"/>
                <a:sym typeface="Lato"/>
              </a:rPr>
              <a:t>Make the changes in the PPT as you solve the parts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rgbClr val="757070"/>
              </a:solidFill>
              <a:latin typeface="Lato"/>
              <a:ea typeface="Lato"/>
              <a:cs typeface="Lato"/>
              <a:sym typeface="Lato"/>
            </a:endParaRPr>
          </a:p>
          <a:p>
            <a:pPr indent="-342900" lvl="0" marL="342900" marR="0" rtl="0" algn="l">
              <a:lnSpc>
                <a:spcPct val="100000"/>
              </a:lnSpc>
              <a:spcBef>
                <a:spcPts val="0"/>
              </a:spcBef>
              <a:spcAft>
                <a:spcPts val="0"/>
              </a:spcAft>
              <a:buClr>
                <a:srgbClr val="757070"/>
              </a:buClr>
              <a:buSzPts val="2000"/>
              <a:buFont typeface="Arial"/>
              <a:buChar char="•"/>
            </a:pPr>
            <a:r>
              <a:rPr b="0" i="0" lang="en-US" sz="2000" u="none" cap="none" strike="noStrike">
                <a:solidFill>
                  <a:srgbClr val="757070"/>
                </a:solidFill>
                <a:latin typeface="Lato"/>
                <a:ea typeface="Lato"/>
                <a:cs typeface="Lato"/>
                <a:sym typeface="Lato"/>
              </a:rPr>
              <a:t>This file contains the template for the </a:t>
            </a:r>
            <a:r>
              <a:rPr b="1" i="0" lang="en-US" sz="2000" u="none" cap="none" strike="noStrike">
                <a:solidFill>
                  <a:srgbClr val="757070"/>
                </a:solidFill>
                <a:latin typeface="Lato"/>
                <a:ea typeface="Lato"/>
                <a:cs typeface="Lato"/>
                <a:sym typeface="Lato"/>
              </a:rPr>
              <a:t>EDA part </a:t>
            </a:r>
            <a:r>
              <a:rPr b="0" i="0" lang="en-US" sz="2000" u="none" cap="none" strike="noStrike">
                <a:solidFill>
                  <a:srgbClr val="757070"/>
                </a:solidFill>
                <a:latin typeface="Lato"/>
                <a:ea typeface="Lato"/>
                <a:cs typeface="Lato"/>
                <a:sym typeface="Lato"/>
              </a:rPr>
              <a:t>of the project.</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rgbClr val="757070"/>
              </a:solidFill>
              <a:latin typeface="Lato"/>
              <a:ea typeface="Lato"/>
              <a:cs typeface="Lato"/>
              <a:sym typeface="Lato"/>
            </a:endParaRPr>
          </a:p>
          <a:p>
            <a:pPr indent="-342900" lvl="0" marL="342900" marR="0" rtl="0" algn="l">
              <a:lnSpc>
                <a:spcPct val="100000"/>
              </a:lnSpc>
              <a:spcBef>
                <a:spcPts val="0"/>
              </a:spcBef>
              <a:spcAft>
                <a:spcPts val="0"/>
              </a:spcAft>
              <a:buClr>
                <a:srgbClr val="757070"/>
              </a:buClr>
              <a:buSzPts val="2000"/>
              <a:buFont typeface="Arial"/>
              <a:buChar char="•"/>
            </a:pPr>
            <a:r>
              <a:rPr b="0" i="0" lang="en-US" sz="2000" u="none" cap="none" strike="noStrike">
                <a:solidFill>
                  <a:srgbClr val="757070"/>
                </a:solidFill>
                <a:latin typeface="Lato"/>
                <a:ea typeface="Lato"/>
                <a:cs typeface="Lato"/>
                <a:sym typeface="Lato"/>
              </a:rPr>
              <a:t>Check the instructions added in the note section of every slide for clarity.</a:t>
            </a:r>
            <a:endParaRPr b="0" i="0" sz="2000" u="none" cap="none" strike="noStrike">
              <a:solidFill>
                <a:srgbClr val="75707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757070"/>
              </a:solidFill>
              <a:latin typeface="Lato"/>
              <a:ea typeface="Lato"/>
              <a:cs typeface="Lato"/>
              <a:sym typeface="Lato"/>
            </a:endParaRPr>
          </a:p>
          <a:p>
            <a:pPr indent="-342900" lvl="0" marL="342900" marR="0" rtl="0" algn="l">
              <a:lnSpc>
                <a:spcPct val="100000"/>
              </a:lnSpc>
              <a:spcBef>
                <a:spcPts val="0"/>
              </a:spcBef>
              <a:spcAft>
                <a:spcPts val="0"/>
              </a:spcAft>
              <a:buClr>
                <a:srgbClr val="757070"/>
              </a:buClr>
              <a:buSzPts val="2000"/>
              <a:buFont typeface="Arial"/>
              <a:buChar char="•"/>
            </a:pPr>
            <a:r>
              <a:rPr b="0" i="0" lang="en-US" sz="2000" u="none" cap="none" strike="noStrike">
                <a:solidFill>
                  <a:srgbClr val="757070"/>
                </a:solidFill>
                <a:latin typeface="Lato"/>
                <a:ea typeface="Lato"/>
                <a:cs typeface="Lato"/>
                <a:sym typeface="Lato"/>
              </a:rPr>
              <a:t>Don’t move around any image or text box</a:t>
            </a:r>
            <a:endParaRPr b="0" i="0" sz="2000" u="none" cap="none" strike="noStrike">
              <a:solidFill>
                <a:srgbClr val="75707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757070"/>
              </a:solidFill>
              <a:latin typeface="Lato"/>
              <a:ea typeface="Lato"/>
              <a:cs typeface="Lato"/>
              <a:sym typeface="Lato"/>
            </a:endParaRPr>
          </a:p>
          <a:p>
            <a:pPr indent="-285750" lvl="0" marL="285750" marR="0" rtl="0" algn="l">
              <a:lnSpc>
                <a:spcPct val="100000"/>
              </a:lnSpc>
              <a:spcBef>
                <a:spcPts val="0"/>
              </a:spcBef>
              <a:spcAft>
                <a:spcPts val="0"/>
              </a:spcAft>
              <a:buClr>
                <a:srgbClr val="757070"/>
              </a:buClr>
              <a:buSzPts val="2000"/>
              <a:buFont typeface="Arial"/>
              <a:buChar char="•"/>
            </a:pPr>
            <a:r>
              <a:rPr b="0" i="0" lang="en-US" sz="2000" u="none" cap="none" strike="noStrike">
                <a:solidFill>
                  <a:srgbClr val="757070"/>
                </a:solidFill>
                <a:latin typeface="Lato"/>
                <a:ea typeface="Lato"/>
                <a:cs typeface="Lato"/>
                <a:sym typeface="Lato"/>
              </a:rPr>
              <a:t>If you require more/lesser elements, be careful when you copy/delete the existing ones.</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757070"/>
              </a:buClr>
              <a:buSzPts val="2000"/>
              <a:buFont typeface="Arial"/>
              <a:buNone/>
            </a:pPr>
            <a:r>
              <a:t/>
            </a:r>
            <a:endParaRPr b="0" i="0" sz="2000" u="none" cap="none" strike="noStrike">
              <a:solidFill>
                <a:srgbClr val="75707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757070"/>
              </a:solidFill>
              <a:latin typeface="Lato"/>
              <a:ea typeface="Lato"/>
              <a:cs typeface="Lato"/>
              <a:sym typeface="Lato"/>
            </a:endParaRPr>
          </a:p>
        </p:txBody>
      </p:sp>
      <p:pic>
        <p:nvPicPr>
          <p:cNvPr descr="A picture containing logo&#10;&#10;Description automatically generated" id="86" name="Google Shape;86;p12"/>
          <p:cNvPicPr preferRelativeResize="0"/>
          <p:nvPr/>
        </p:nvPicPr>
        <p:blipFill rotWithShape="1">
          <a:blip r:embed="rId3">
            <a:alphaModFix/>
          </a:blip>
          <a:srcRect b="0" l="0" r="0" t="0"/>
          <a:stretch/>
        </p:blipFill>
        <p:spPr>
          <a:xfrm>
            <a:off x="9704676" y="120118"/>
            <a:ext cx="2080953" cy="10047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 :  Bivariate Analysis</a:t>
            </a:r>
            <a:br>
              <a:rPr b="1" lang="en-US" sz="3500">
                <a:solidFill>
                  <a:srgbClr val="EF413D"/>
                </a:solidFill>
              </a:rPr>
            </a:br>
            <a:r>
              <a:rPr b="1" lang="en-US" sz="1000">
                <a:solidFill>
                  <a:srgbClr val="EF413D"/>
                </a:solidFill>
              </a:rPr>
              <a:t> </a:t>
            </a:r>
            <a:br>
              <a:rPr b="1" lang="en-US"/>
            </a:br>
            <a:endParaRPr sz="3000"/>
          </a:p>
        </p:txBody>
      </p:sp>
      <p:sp>
        <p:nvSpPr>
          <p:cNvPr id="156" name="Google Shape;156;p21"/>
          <p:cNvSpPr txBox="1"/>
          <p:nvPr/>
        </p:nvSpPr>
        <p:spPr>
          <a:xfrm>
            <a:off x="0" y="1055325"/>
            <a:ext cx="12192000" cy="58026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Variables under consideration: (EDUCATION VS SUBSCRIPTION)</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Masters have highest rate of </a:t>
            </a:r>
            <a:r>
              <a:rPr b="1" lang="en-US" sz="1800">
                <a:solidFill>
                  <a:srgbClr val="FF0000"/>
                </a:solidFill>
                <a:latin typeface="Lato"/>
                <a:ea typeface="Lato"/>
                <a:cs typeface="Lato"/>
                <a:sym typeface="Lato"/>
              </a:rPr>
              <a:t>YES - 2382</a:t>
            </a:r>
            <a:r>
              <a:rPr b="1" lang="en-US" sz="1800">
                <a:latin typeface="Lato"/>
                <a:ea typeface="Lato"/>
                <a:cs typeface="Lato"/>
                <a:sym typeface="Lato"/>
              </a:rPr>
              <a:t> and also have the highest rate of </a:t>
            </a:r>
            <a:r>
              <a:rPr b="1" lang="en-US" sz="1800">
                <a:solidFill>
                  <a:srgbClr val="FF0000"/>
                </a:solidFill>
                <a:latin typeface="Lato"/>
                <a:ea typeface="Lato"/>
                <a:cs typeface="Lato"/>
                <a:sym typeface="Lato"/>
              </a:rPr>
              <a:t>NO - 20568</a:t>
            </a:r>
            <a:r>
              <a:rPr b="1" lang="en-US" sz="1800">
                <a:latin typeface="Lato"/>
                <a:ea typeface="Lato"/>
                <a:cs typeface="Lato"/>
                <a:sym typeface="Lato"/>
              </a:rPr>
              <a:t>.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Unknown have the lowest rate of </a:t>
            </a:r>
            <a:r>
              <a:rPr b="1" lang="en-US" sz="1800">
                <a:solidFill>
                  <a:srgbClr val="FF0000"/>
                </a:solidFill>
                <a:latin typeface="Lato"/>
                <a:ea typeface="Lato"/>
                <a:cs typeface="Lato"/>
                <a:sym typeface="Lato"/>
              </a:rPr>
              <a:t>YES - 245 </a:t>
            </a:r>
            <a:r>
              <a:rPr b="1" lang="en-US" sz="1800">
                <a:latin typeface="Lato"/>
                <a:ea typeface="Lato"/>
                <a:cs typeface="Lato"/>
                <a:sym typeface="Lato"/>
              </a:rPr>
              <a:t>and also have the lowest rate of </a:t>
            </a:r>
            <a:r>
              <a:rPr b="1" lang="en-US" sz="1800">
                <a:solidFill>
                  <a:srgbClr val="FF0000"/>
                </a:solidFill>
                <a:latin typeface="Lato"/>
                <a:ea typeface="Lato"/>
                <a:cs typeface="Lato"/>
                <a:sym typeface="Lato"/>
              </a:rPr>
              <a:t>NO - 1586</a:t>
            </a:r>
            <a:r>
              <a:rPr b="1" lang="en-US" sz="1800">
                <a:latin typeface="Lato"/>
                <a:ea typeface="Lato"/>
                <a:cs typeface="Lato"/>
                <a:sym typeface="Lato"/>
              </a:rPr>
              <a:t>.</a:t>
            </a:r>
            <a:endParaRPr b="1" sz="18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57" name="Google Shape;157;p21" title="Chart"/>
          <p:cNvPicPr preferRelativeResize="0"/>
          <p:nvPr/>
        </p:nvPicPr>
        <p:blipFill>
          <a:blip r:embed="rId3">
            <a:alphaModFix/>
          </a:blip>
          <a:stretch>
            <a:fillRect/>
          </a:stretch>
        </p:blipFill>
        <p:spPr>
          <a:xfrm>
            <a:off x="0" y="2354900"/>
            <a:ext cx="12192000" cy="450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 :  Bivariate Analysis</a:t>
            </a:r>
            <a:br>
              <a:rPr b="1" lang="en-US" sz="3500">
                <a:solidFill>
                  <a:srgbClr val="EF413D"/>
                </a:solidFill>
              </a:rPr>
            </a:br>
            <a:r>
              <a:rPr b="1" lang="en-US" sz="1000">
                <a:solidFill>
                  <a:srgbClr val="EF413D"/>
                </a:solidFill>
              </a:rPr>
              <a:t> </a:t>
            </a:r>
            <a:br>
              <a:rPr b="1" lang="en-US"/>
            </a:br>
            <a:endParaRPr sz="3000"/>
          </a:p>
        </p:txBody>
      </p:sp>
      <p:sp>
        <p:nvSpPr>
          <p:cNvPr id="164" name="Google Shape;164;p22"/>
          <p:cNvSpPr txBox="1"/>
          <p:nvPr/>
        </p:nvSpPr>
        <p:spPr>
          <a:xfrm>
            <a:off x="0" y="1008350"/>
            <a:ext cx="12192000" cy="58497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Variables under consideration: (CONTACT VS SUBSCRIPTION)</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Cellular has the </a:t>
            </a:r>
            <a:r>
              <a:rPr b="1" lang="en-US" sz="1800">
                <a:latin typeface="Lato"/>
                <a:ea typeface="Lato"/>
                <a:cs typeface="Lato"/>
                <a:sym typeface="Lato"/>
              </a:rPr>
              <a:t>highest</a:t>
            </a:r>
            <a:r>
              <a:rPr b="1" lang="en-US" sz="1800">
                <a:latin typeface="Lato"/>
                <a:ea typeface="Lato"/>
                <a:cs typeface="Lato"/>
                <a:sym typeface="Lato"/>
              </a:rPr>
              <a:t> rate of </a:t>
            </a:r>
            <a:r>
              <a:rPr b="1" lang="en-US" sz="1800">
                <a:solidFill>
                  <a:srgbClr val="FF0000"/>
                </a:solidFill>
                <a:latin typeface="Lato"/>
                <a:ea typeface="Lato"/>
                <a:cs typeface="Lato"/>
                <a:sym typeface="Lato"/>
              </a:rPr>
              <a:t>YES-4246 </a:t>
            </a:r>
            <a:r>
              <a:rPr b="1" lang="en-US" sz="1800">
                <a:solidFill>
                  <a:schemeClr val="dk1"/>
                </a:solidFill>
                <a:latin typeface="Lato"/>
                <a:ea typeface="Lato"/>
                <a:cs typeface="Lato"/>
                <a:sym typeface="Lato"/>
              </a:rPr>
              <a:t>and also highest rate of </a:t>
            </a:r>
            <a:r>
              <a:rPr b="1" lang="en-US" sz="1800">
                <a:solidFill>
                  <a:srgbClr val="FF0000"/>
                </a:solidFill>
                <a:latin typeface="Lato"/>
                <a:ea typeface="Lato"/>
                <a:cs typeface="Lato"/>
                <a:sym typeface="Lato"/>
              </a:rPr>
              <a:t>NO-24673</a:t>
            </a:r>
            <a:r>
              <a:rPr b="1" lang="en-US" sz="1800">
                <a:latin typeface="Lato"/>
                <a:ea typeface="Lato"/>
                <a:cs typeface="Lato"/>
                <a:sym typeface="Lato"/>
              </a:rPr>
              <a:t>.</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Telephonic has the lowest rate of </a:t>
            </a:r>
            <a:r>
              <a:rPr b="1" lang="en-US" sz="1800">
                <a:solidFill>
                  <a:srgbClr val="FF0000"/>
                </a:solidFill>
                <a:latin typeface="Lato"/>
                <a:ea typeface="Lato"/>
                <a:cs typeface="Lato"/>
                <a:sym typeface="Lato"/>
              </a:rPr>
              <a:t>YES-385 </a:t>
            </a:r>
            <a:r>
              <a:rPr b="1" lang="en-US" sz="1800">
                <a:solidFill>
                  <a:schemeClr val="dk1"/>
                </a:solidFill>
                <a:latin typeface="Lato"/>
                <a:ea typeface="Lato"/>
                <a:cs typeface="Lato"/>
                <a:sym typeface="Lato"/>
              </a:rPr>
              <a:t>and also the lowest rate of</a:t>
            </a:r>
            <a:r>
              <a:rPr b="1" lang="en-US" sz="1800">
                <a:solidFill>
                  <a:srgbClr val="FF0000"/>
                </a:solidFill>
                <a:latin typeface="Lato"/>
                <a:ea typeface="Lato"/>
                <a:cs typeface="Lato"/>
                <a:sym typeface="Lato"/>
              </a:rPr>
              <a:t> NO-2490.</a:t>
            </a:r>
            <a:endParaRPr b="1" sz="1800">
              <a:solidFill>
                <a:srgbClr val="FF0000"/>
              </a:solidFill>
              <a:latin typeface="Lato"/>
              <a:ea typeface="Lato"/>
              <a:cs typeface="Lato"/>
              <a:sym typeface="Lato"/>
            </a:endParaRPr>
          </a:p>
          <a:p>
            <a:pPr indent="0" lvl="0" marL="457200" marR="0" rtl="0" algn="l">
              <a:lnSpc>
                <a:spcPct val="100000"/>
              </a:lnSpc>
              <a:spcBef>
                <a:spcPts val="0"/>
              </a:spcBef>
              <a:spcAft>
                <a:spcPts val="0"/>
              </a:spcAft>
              <a:buNone/>
            </a:pPr>
            <a:r>
              <a:t/>
            </a:r>
            <a:endParaRPr b="1" sz="1800">
              <a:solidFill>
                <a:srgbClr val="FF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65" name="Google Shape;165;p22" title="Chart"/>
          <p:cNvPicPr preferRelativeResize="0"/>
          <p:nvPr/>
        </p:nvPicPr>
        <p:blipFill>
          <a:blip r:embed="rId3">
            <a:alphaModFix/>
          </a:blip>
          <a:stretch>
            <a:fillRect/>
          </a:stretch>
        </p:blipFill>
        <p:spPr>
          <a:xfrm>
            <a:off x="0" y="2213975"/>
            <a:ext cx="12192000" cy="457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 :  Bivariate Analysis</a:t>
            </a:r>
            <a:br>
              <a:rPr b="1" lang="en-US" sz="3500">
                <a:solidFill>
                  <a:srgbClr val="EF413D"/>
                </a:solidFill>
              </a:rPr>
            </a:br>
            <a:r>
              <a:rPr b="1" lang="en-US" sz="1000">
                <a:solidFill>
                  <a:srgbClr val="EF413D"/>
                </a:solidFill>
              </a:rPr>
              <a:t> </a:t>
            </a:r>
            <a:br>
              <a:rPr b="1" lang="en-US"/>
            </a:br>
            <a:endParaRPr sz="3000"/>
          </a:p>
        </p:txBody>
      </p:sp>
      <p:sp>
        <p:nvSpPr>
          <p:cNvPr id="172" name="Google Shape;172;p23"/>
          <p:cNvSpPr txBox="1"/>
          <p:nvPr/>
        </p:nvSpPr>
        <p:spPr>
          <a:xfrm>
            <a:off x="0" y="992700"/>
            <a:ext cx="12192000" cy="58653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Variables under consideration: (MARITAL VS SUBSCRIPTION)</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Married has the highest rate of </a:t>
            </a:r>
            <a:r>
              <a:rPr b="1" lang="en-US" sz="1800">
                <a:solidFill>
                  <a:srgbClr val="FF0000"/>
                </a:solidFill>
                <a:latin typeface="Lato"/>
                <a:ea typeface="Lato"/>
                <a:cs typeface="Lato"/>
                <a:sym typeface="Lato"/>
              </a:rPr>
              <a:t>YES - 2686</a:t>
            </a:r>
            <a:r>
              <a:rPr b="1" lang="en-US" sz="1800">
                <a:latin typeface="Lato"/>
                <a:ea typeface="Lato"/>
                <a:cs typeface="Lato"/>
                <a:sym typeface="Lato"/>
              </a:rPr>
              <a:t> also </a:t>
            </a:r>
            <a:r>
              <a:rPr b="1" lang="en-US" sz="1800">
                <a:latin typeface="Lato"/>
                <a:ea typeface="Lato"/>
                <a:cs typeface="Lato"/>
                <a:sym typeface="Lato"/>
              </a:rPr>
              <a:t>married</a:t>
            </a:r>
            <a:r>
              <a:rPr b="1" lang="en-US" sz="1800">
                <a:latin typeface="Lato"/>
                <a:ea typeface="Lato"/>
                <a:cs typeface="Lato"/>
                <a:sym typeface="Lato"/>
              </a:rPr>
              <a:t> has the highest rate of </a:t>
            </a:r>
            <a:r>
              <a:rPr b="1" lang="en-US" sz="1800">
                <a:solidFill>
                  <a:srgbClr val="FF0000"/>
                </a:solidFill>
                <a:latin typeface="Lato"/>
                <a:ea typeface="Lato"/>
                <a:cs typeface="Lato"/>
                <a:sym typeface="Lato"/>
              </a:rPr>
              <a:t>NO - 24268</a:t>
            </a:r>
            <a:r>
              <a:rPr b="1" lang="en-US" sz="1800">
                <a:latin typeface="Lato"/>
                <a:ea typeface="Lato"/>
                <a:cs typeface="Lato"/>
                <a:sym typeface="Lato"/>
              </a:rPr>
              <a:t>.</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Divorced has the lowest rate of </a:t>
            </a:r>
            <a:r>
              <a:rPr b="1" lang="en-US" sz="1800">
                <a:solidFill>
                  <a:srgbClr val="FF0000"/>
                </a:solidFill>
                <a:latin typeface="Lato"/>
                <a:ea typeface="Lato"/>
                <a:cs typeface="Lato"/>
                <a:sym typeface="Lato"/>
              </a:rPr>
              <a:t>YES - 613 </a:t>
            </a:r>
            <a:r>
              <a:rPr b="1" lang="en-US" sz="1800">
                <a:latin typeface="Lato"/>
                <a:ea typeface="Lato"/>
                <a:cs typeface="Lato"/>
                <a:sym typeface="Lato"/>
              </a:rPr>
              <a:t>and also has the lowest rate of </a:t>
            </a:r>
            <a:r>
              <a:rPr b="1" lang="en-US" sz="1800">
                <a:solidFill>
                  <a:srgbClr val="FF0000"/>
                </a:solidFill>
                <a:latin typeface="Lato"/>
                <a:ea typeface="Lato"/>
                <a:cs typeface="Lato"/>
                <a:sym typeface="Lato"/>
              </a:rPr>
              <a:t>NO - 10768</a:t>
            </a:r>
            <a:r>
              <a:rPr b="1" lang="en-US" sz="1800">
                <a:latin typeface="Lato"/>
                <a:ea typeface="Lato"/>
                <a:cs typeface="Lato"/>
                <a:sym typeface="Lato"/>
              </a:rPr>
              <a:t>.</a:t>
            </a:r>
            <a:endParaRPr b="1" sz="1800">
              <a:latin typeface="Lato"/>
              <a:ea typeface="Lato"/>
              <a:cs typeface="Lato"/>
              <a:sym typeface="Lato"/>
            </a:endParaRPr>
          </a:p>
          <a:p>
            <a:pPr indent="0" lvl="0" marL="457200" marR="0" rtl="0" algn="l">
              <a:lnSpc>
                <a:spcPct val="100000"/>
              </a:lnSpc>
              <a:spcBef>
                <a:spcPts val="0"/>
              </a:spcBef>
              <a:spcAft>
                <a:spcPts val="0"/>
              </a:spcAft>
              <a:buNone/>
            </a:pPr>
            <a:r>
              <a:t/>
            </a:r>
            <a:endParaRPr b="1" sz="18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73" name="Google Shape;173;p23" title="Chart"/>
          <p:cNvPicPr preferRelativeResize="0"/>
          <p:nvPr/>
        </p:nvPicPr>
        <p:blipFill>
          <a:blip r:embed="rId3">
            <a:alphaModFix/>
          </a:blip>
          <a:stretch>
            <a:fillRect/>
          </a:stretch>
        </p:blipFill>
        <p:spPr>
          <a:xfrm>
            <a:off x="0" y="2229625"/>
            <a:ext cx="12192000" cy="45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III: Major insights</a:t>
            </a:r>
            <a:br>
              <a:rPr b="1" lang="en-US" sz="3500">
                <a:solidFill>
                  <a:srgbClr val="EF413D"/>
                </a:solidFill>
              </a:rPr>
            </a:br>
            <a:r>
              <a:rPr b="1" lang="en-US" sz="1000">
                <a:solidFill>
                  <a:srgbClr val="EF413D"/>
                </a:solidFill>
              </a:rPr>
              <a:t> </a:t>
            </a:r>
            <a:br>
              <a:rPr b="1" lang="en-US"/>
            </a:br>
            <a:endParaRPr sz="3000"/>
          </a:p>
        </p:txBody>
      </p:sp>
      <p:sp>
        <p:nvSpPr>
          <p:cNvPr id="180" name="Google Shape;180;p24"/>
          <p:cNvSpPr txBox="1"/>
          <p:nvPr/>
        </p:nvSpPr>
        <p:spPr>
          <a:xfrm>
            <a:off x="65750" y="992700"/>
            <a:ext cx="12126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Lato"/>
                <a:ea typeface="Lato"/>
                <a:cs typeface="Lato"/>
                <a:sym typeface="Lato"/>
              </a:rPr>
              <a:t>Recommendations- </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From the job segment we should target </a:t>
            </a:r>
            <a:r>
              <a:rPr b="1" lang="en-US" sz="1800">
                <a:solidFill>
                  <a:srgbClr val="FF0000"/>
                </a:solidFill>
                <a:latin typeface="Lato"/>
                <a:ea typeface="Lato"/>
                <a:cs typeface="Lato"/>
                <a:sym typeface="Lato"/>
              </a:rPr>
              <a:t>Blue Collar</a:t>
            </a:r>
            <a:r>
              <a:rPr b="1" lang="en-US" sz="1800">
                <a:solidFill>
                  <a:schemeClr val="dk1"/>
                </a:solidFill>
                <a:latin typeface="Lato"/>
                <a:ea typeface="Lato"/>
                <a:cs typeface="Lato"/>
                <a:sym typeface="Lato"/>
              </a:rPr>
              <a:t> and </a:t>
            </a:r>
            <a:r>
              <a:rPr b="1" lang="en-US" sz="1800">
                <a:solidFill>
                  <a:srgbClr val="FF0000"/>
                </a:solidFill>
                <a:latin typeface="Lato"/>
                <a:ea typeface="Lato"/>
                <a:cs typeface="Lato"/>
                <a:sym typeface="Lato"/>
              </a:rPr>
              <a:t>Management</a:t>
            </a:r>
            <a:r>
              <a:rPr b="1" lang="en-US" sz="1800">
                <a:solidFill>
                  <a:schemeClr val="dk1"/>
                </a:solidFill>
                <a:latin typeface="Lato"/>
                <a:ea typeface="Lato"/>
                <a:cs typeface="Lato"/>
                <a:sym typeface="Lato"/>
              </a:rPr>
              <a:t> as more than </a:t>
            </a:r>
            <a:r>
              <a:rPr b="1" lang="en-US" sz="1800">
                <a:solidFill>
                  <a:srgbClr val="FF0000"/>
                </a:solidFill>
                <a:latin typeface="Lato"/>
                <a:ea typeface="Lato"/>
                <a:cs typeface="Lato"/>
                <a:sym typeface="Lato"/>
              </a:rPr>
              <a:t>40%</a:t>
            </a:r>
            <a:r>
              <a:rPr b="1" lang="en-US" sz="1800">
                <a:solidFill>
                  <a:schemeClr val="dk1"/>
                </a:solidFill>
                <a:latin typeface="Lato"/>
                <a:ea typeface="Lato"/>
                <a:cs typeface="Lato"/>
                <a:sym typeface="Lato"/>
              </a:rPr>
              <a:t> of the customers are from this job category.</a:t>
            </a:r>
            <a:r>
              <a:rPr b="1" lang="en-US" sz="1800">
                <a:solidFill>
                  <a:schemeClr val="dk1"/>
                </a:solidFill>
                <a:latin typeface="Lato"/>
                <a:ea typeface="Lato"/>
                <a:cs typeface="Lato"/>
                <a:sym typeface="Lato"/>
              </a:rPr>
              <a:t>  </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Age group between </a:t>
            </a:r>
            <a:r>
              <a:rPr b="1" lang="en-US" sz="1800">
                <a:solidFill>
                  <a:srgbClr val="FF0000"/>
                </a:solidFill>
                <a:latin typeface="Lato"/>
                <a:ea typeface="Lato"/>
                <a:cs typeface="Lato"/>
                <a:sym typeface="Lato"/>
              </a:rPr>
              <a:t>30-40</a:t>
            </a:r>
            <a:r>
              <a:rPr b="1" lang="en-US" sz="1800">
                <a:solidFill>
                  <a:schemeClr val="dk1"/>
                </a:solidFill>
                <a:latin typeface="Lato"/>
                <a:ea typeface="Lato"/>
                <a:cs typeface="Lato"/>
                <a:sym typeface="Lato"/>
              </a:rPr>
              <a:t> should be </a:t>
            </a:r>
            <a:r>
              <a:rPr b="1" lang="en-US" sz="1800">
                <a:solidFill>
                  <a:schemeClr val="dk1"/>
                </a:solidFill>
                <a:latin typeface="Lato"/>
                <a:ea typeface="Lato"/>
                <a:cs typeface="Lato"/>
                <a:sym typeface="Lato"/>
              </a:rPr>
              <a:t>targeted</a:t>
            </a:r>
            <a:r>
              <a:rPr b="1" lang="en-US" sz="1800">
                <a:solidFill>
                  <a:schemeClr val="dk1"/>
                </a:solidFill>
                <a:latin typeface="Lato"/>
                <a:ea typeface="Lato"/>
                <a:cs typeface="Lato"/>
                <a:sym typeface="Lato"/>
              </a:rPr>
              <a:t>.</a:t>
            </a:r>
            <a:endParaRPr b="1" sz="1800">
              <a:solidFill>
                <a:schemeClr val="dk1"/>
              </a:solidFill>
              <a:latin typeface="Lato"/>
              <a:ea typeface="Lato"/>
              <a:cs typeface="Lato"/>
              <a:sym typeface="Lato"/>
            </a:endParaRPr>
          </a:p>
        </p:txBody>
      </p:sp>
      <p:pic>
        <p:nvPicPr>
          <p:cNvPr id="181" name="Google Shape;181;p24" title="Chart"/>
          <p:cNvPicPr preferRelativeResize="0"/>
          <p:nvPr/>
        </p:nvPicPr>
        <p:blipFill>
          <a:blip r:embed="rId3">
            <a:alphaModFix/>
          </a:blip>
          <a:stretch>
            <a:fillRect/>
          </a:stretch>
        </p:blipFill>
        <p:spPr>
          <a:xfrm>
            <a:off x="0" y="2285700"/>
            <a:ext cx="5765100" cy="4572300"/>
          </a:xfrm>
          <a:prstGeom prst="rect">
            <a:avLst/>
          </a:prstGeom>
          <a:noFill/>
          <a:ln>
            <a:noFill/>
          </a:ln>
        </p:spPr>
      </p:pic>
      <p:pic>
        <p:nvPicPr>
          <p:cNvPr id="182" name="Google Shape;182;p24" title="Chart"/>
          <p:cNvPicPr preferRelativeResize="0"/>
          <p:nvPr/>
        </p:nvPicPr>
        <p:blipFill>
          <a:blip r:embed="rId4">
            <a:alphaModFix/>
          </a:blip>
          <a:stretch>
            <a:fillRect/>
          </a:stretch>
        </p:blipFill>
        <p:spPr>
          <a:xfrm>
            <a:off x="5999975" y="2151350"/>
            <a:ext cx="6192075" cy="4706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III: Major insights</a:t>
            </a:r>
            <a:br>
              <a:rPr b="1" lang="en-US" sz="3500">
                <a:solidFill>
                  <a:srgbClr val="EF413D"/>
                </a:solidFill>
              </a:rPr>
            </a:br>
            <a:r>
              <a:rPr b="1" lang="en-US" sz="1000">
                <a:solidFill>
                  <a:srgbClr val="EF413D"/>
                </a:solidFill>
              </a:rPr>
              <a:t> </a:t>
            </a:r>
            <a:br>
              <a:rPr b="1" lang="en-US"/>
            </a:br>
            <a:endParaRPr sz="3000"/>
          </a:p>
        </p:txBody>
      </p:sp>
      <p:sp>
        <p:nvSpPr>
          <p:cNvPr id="189" name="Google Shape;189;p25"/>
          <p:cNvSpPr txBox="1"/>
          <p:nvPr/>
        </p:nvSpPr>
        <p:spPr>
          <a:xfrm>
            <a:off x="65700" y="977050"/>
            <a:ext cx="12126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average call </a:t>
            </a:r>
            <a:r>
              <a:rPr b="1" lang="en-US" sz="1800">
                <a:solidFill>
                  <a:schemeClr val="dk1"/>
                </a:solidFill>
                <a:latin typeface="Lato"/>
                <a:ea typeface="Lato"/>
                <a:cs typeface="Lato"/>
                <a:sym typeface="Lato"/>
              </a:rPr>
              <a:t>duration</a:t>
            </a:r>
            <a:r>
              <a:rPr b="1" lang="en-US" sz="1800">
                <a:solidFill>
                  <a:schemeClr val="dk1"/>
                </a:solidFill>
                <a:latin typeface="Lato"/>
                <a:ea typeface="Lato"/>
                <a:cs typeface="Lato"/>
                <a:sym typeface="Lato"/>
              </a:rPr>
              <a:t> for</a:t>
            </a:r>
            <a:r>
              <a:rPr b="1" lang="en-US" sz="1800">
                <a:solidFill>
                  <a:srgbClr val="FF0000"/>
                </a:solidFill>
                <a:latin typeface="Lato"/>
                <a:ea typeface="Lato"/>
                <a:cs typeface="Lato"/>
                <a:sym typeface="Lato"/>
              </a:rPr>
              <a:t> YES</a:t>
            </a:r>
            <a:r>
              <a:rPr b="1" lang="en-US" sz="1800">
                <a:solidFill>
                  <a:schemeClr val="dk1"/>
                </a:solidFill>
                <a:latin typeface="Lato"/>
                <a:ea typeface="Lato"/>
                <a:cs typeface="Lato"/>
                <a:sym typeface="Lato"/>
              </a:rPr>
              <a:t> is </a:t>
            </a:r>
            <a:r>
              <a:rPr b="1" lang="en-US" sz="1800">
                <a:solidFill>
                  <a:srgbClr val="FF0000"/>
                </a:solidFill>
                <a:latin typeface="Lato"/>
                <a:ea typeface="Lato"/>
                <a:cs typeface="Lato"/>
                <a:sym typeface="Lato"/>
              </a:rPr>
              <a:t>800 </a:t>
            </a:r>
            <a:r>
              <a:rPr b="1" lang="en-US" sz="1800">
                <a:solidFill>
                  <a:schemeClr val="dk1"/>
                </a:solidFill>
                <a:latin typeface="Lato"/>
                <a:ea typeface="Lato"/>
                <a:cs typeface="Lato"/>
                <a:sym typeface="Lato"/>
              </a:rPr>
              <a:t>second</a:t>
            </a:r>
            <a:r>
              <a:rPr b="1" lang="en-US" sz="1800">
                <a:solidFill>
                  <a:srgbClr val="FF0000"/>
                </a:solidFill>
                <a:latin typeface="Lato"/>
                <a:ea typeface="Lato"/>
                <a:cs typeface="Lato"/>
                <a:sym typeface="Lato"/>
              </a:rPr>
              <a:t> i.e. 12-15 mins</a:t>
            </a:r>
            <a:r>
              <a:rPr b="1" lang="en-US" sz="1800">
                <a:solidFill>
                  <a:schemeClr val="dk1"/>
                </a:solidFill>
                <a:latin typeface="Lato"/>
                <a:ea typeface="Lato"/>
                <a:cs typeface="Lato"/>
                <a:sym typeface="Lato"/>
              </a:rPr>
              <a:t> it should not be less than this.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From the </a:t>
            </a:r>
            <a:r>
              <a:rPr b="1" lang="en-US" sz="1800">
                <a:solidFill>
                  <a:srgbClr val="FF0000"/>
                </a:solidFill>
                <a:latin typeface="Lato"/>
                <a:ea typeface="Lato"/>
                <a:cs typeface="Lato"/>
                <a:sym typeface="Lato"/>
              </a:rPr>
              <a:t>Marital - 60.2%</a:t>
            </a:r>
            <a:r>
              <a:rPr b="1" lang="en-US" sz="1800">
                <a:solidFill>
                  <a:schemeClr val="dk1"/>
                </a:solidFill>
                <a:latin typeface="Lato"/>
                <a:ea typeface="Lato"/>
                <a:cs typeface="Lato"/>
                <a:sym typeface="Lato"/>
              </a:rPr>
              <a:t> segment we should target Married customers as it has the </a:t>
            </a:r>
            <a:r>
              <a:rPr b="1" lang="en-US" sz="1800">
                <a:solidFill>
                  <a:schemeClr val="dk1"/>
                </a:solidFill>
                <a:latin typeface="Lato"/>
                <a:ea typeface="Lato"/>
                <a:cs typeface="Lato"/>
                <a:sym typeface="Lato"/>
              </a:rPr>
              <a:t>highest</a:t>
            </a:r>
            <a:r>
              <a:rPr b="1" lang="en-US" sz="1800">
                <a:solidFill>
                  <a:schemeClr val="dk1"/>
                </a:solidFill>
                <a:latin typeface="Lato"/>
                <a:ea typeface="Lato"/>
                <a:cs typeface="Lato"/>
                <a:sym typeface="Lato"/>
              </a:rPr>
              <a:t> customer.</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From the Education segment we should target the people who are qualified in </a:t>
            </a:r>
            <a:r>
              <a:rPr b="1" lang="en-US" sz="1800">
                <a:solidFill>
                  <a:srgbClr val="FF0000"/>
                </a:solidFill>
                <a:latin typeface="Lato"/>
                <a:ea typeface="Lato"/>
                <a:cs typeface="Lato"/>
                <a:sym typeface="Lato"/>
              </a:rPr>
              <a:t>Masters</a:t>
            </a:r>
            <a:r>
              <a:rPr b="1" lang="en-US" sz="1800">
                <a:solidFill>
                  <a:schemeClr val="dk1"/>
                </a:solidFill>
                <a:latin typeface="Lato"/>
                <a:ea typeface="Lato"/>
                <a:cs typeface="Lato"/>
                <a:sym typeface="Lato"/>
              </a:rPr>
              <a:t>. </a:t>
            </a:r>
            <a:endParaRPr b="1" sz="1800">
              <a:solidFill>
                <a:schemeClr val="dk1"/>
              </a:solidFill>
              <a:latin typeface="Lato"/>
              <a:ea typeface="Lato"/>
              <a:cs typeface="Lato"/>
              <a:sym typeface="Lato"/>
            </a:endParaRPr>
          </a:p>
        </p:txBody>
      </p:sp>
      <p:pic>
        <p:nvPicPr>
          <p:cNvPr id="190" name="Google Shape;190;p25" title="Chart"/>
          <p:cNvPicPr preferRelativeResize="0"/>
          <p:nvPr/>
        </p:nvPicPr>
        <p:blipFill>
          <a:blip r:embed="rId3">
            <a:alphaModFix/>
          </a:blip>
          <a:stretch>
            <a:fillRect/>
          </a:stretch>
        </p:blipFill>
        <p:spPr>
          <a:xfrm>
            <a:off x="65700" y="2145250"/>
            <a:ext cx="5851800" cy="4712750"/>
          </a:xfrm>
          <a:prstGeom prst="rect">
            <a:avLst/>
          </a:prstGeom>
          <a:noFill/>
          <a:ln>
            <a:noFill/>
          </a:ln>
        </p:spPr>
      </p:pic>
      <p:pic>
        <p:nvPicPr>
          <p:cNvPr id="191" name="Google Shape;191;p25" title="Chart"/>
          <p:cNvPicPr preferRelativeResize="0"/>
          <p:nvPr/>
        </p:nvPicPr>
        <p:blipFill>
          <a:blip r:embed="rId4">
            <a:alphaModFix/>
          </a:blip>
          <a:stretch>
            <a:fillRect/>
          </a:stretch>
        </p:blipFill>
        <p:spPr>
          <a:xfrm>
            <a:off x="6304775" y="2145250"/>
            <a:ext cx="5851800" cy="471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III: Major insights</a:t>
            </a:r>
            <a:br>
              <a:rPr b="1" lang="en-US" sz="3500">
                <a:solidFill>
                  <a:srgbClr val="EF413D"/>
                </a:solidFill>
              </a:rPr>
            </a:br>
            <a:r>
              <a:rPr b="1" lang="en-US" sz="1000">
                <a:solidFill>
                  <a:srgbClr val="EF413D"/>
                </a:solidFill>
              </a:rPr>
              <a:t> </a:t>
            </a:r>
            <a:br>
              <a:rPr b="1" lang="en-US"/>
            </a:br>
            <a:endParaRPr sz="3000"/>
          </a:p>
        </p:txBody>
      </p:sp>
      <p:sp>
        <p:nvSpPr>
          <p:cNvPr id="198" name="Google Shape;198;p26"/>
          <p:cNvSpPr txBox="1"/>
          <p:nvPr/>
        </p:nvSpPr>
        <p:spPr>
          <a:xfrm>
            <a:off x="0" y="961375"/>
            <a:ext cx="121920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focus should be more on </a:t>
            </a:r>
            <a:r>
              <a:rPr b="1" lang="en-US" sz="1800">
                <a:solidFill>
                  <a:srgbClr val="FF0000"/>
                </a:solidFill>
                <a:latin typeface="Lato"/>
                <a:ea typeface="Lato"/>
                <a:cs typeface="Lato"/>
                <a:sym typeface="Lato"/>
              </a:rPr>
              <a:t>Cellular</a:t>
            </a:r>
            <a:r>
              <a:rPr b="1" lang="en-US" sz="1800">
                <a:solidFill>
                  <a:schemeClr val="dk1"/>
                </a:solidFill>
                <a:latin typeface="Lato"/>
                <a:ea typeface="Lato"/>
                <a:cs typeface="Lato"/>
                <a:sym typeface="Lato"/>
              </a:rPr>
              <a:t> median because it has constituted for more than </a:t>
            </a:r>
            <a:r>
              <a:rPr b="1" lang="en-US" sz="1800">
                <a:solidFill>
                  <a:srgbClr val="FF0000"/>
                </a:solidFill>
                <a:latin typeface="Lato"/>
                <a:ea typeface="Lato"/>
                <a:cs typeface="Lato"/>
                <a:sym typeface="Lato"/>
              </a:rPr>
              <a:t>65%</a:t>
            </a:r>
            <a:r>
              <a:rPr b="1" lang="en-US" sz="1800">
                <a:solidFill>
                  <a:schemeClr val="dk1"/>
                </a:solidFill>
                <a:latin typeface="Lato"/>
                <a:ea typeface="Lato"/>
                <a:cs typeface="Lato"/>
                <a:sym typeface="Lato"/>
              </a:rPr>
              <a:t> and there should be an improvement as </a:t>
            </a:r>
            <a:r>
              <a:rPr b="1" lang="en-US" sz="1800">
                <a:solidFill>
                  <a:srgbClr val="FF0000"/>
                </a:solidFill>
                <a:latin typeface="Lato"/>
                <a:ea typeface="Lato"/>
                <a:cs typeface="Lato"/>
                <a:sym typeface="Lato"/>
              </a:rPr>
              <a:t>50%</a:t>
            </a:r>
            <a:r>
              <a:rPr b="1" lang="en-US" sz="1800">
                <a:solidFill>
                  <a:schemeClr val="dk1"/>
                </a:solidFill>
                <a:latin typeface="Lato"/>
                <a:ea typeface="Lato"/>
                <a:cs typeface="Lato"/>
                <a:sym typeface="Lato"/>
              </a:rPr>
              <a:t> of the customers who are contracted through Cellular are saying </a:t>
            </a:r>
            <a:r>
              <a:rPr b="1" lang="en-US" sz="1800">
                <a:solidFill>
                  <a:srgbClr val="FF0000"/>
                </a:solidFill>
                <a:latin typeface="Lato"/>
                <a:ea typeface="Lato"/>
                <a:cs typeface="Lato"/>
                <a:sym typeface="Lato"/>
              </a:rPr>
              <a:t>NO</a:t>
            </a:r>
            <a:r>
              <a:rPr b="1" lang="en-US" sz="1800">
                <a:solidFill>
                  <a:schemeClr val="dk1"/>
                </a:solidFill>
                <a:latin typeface="Lato"/>
                <a:ea typeface="Lato"/>
                <a:cs typeface="Lato"/>
                <a:sym typeface="Lato"/>
              </a:rPr>
              <a:t> and we are losing a big chunk of customers and it affecting the conversion rate.</a:t>
            </a:r>
            <a:endParaRPr b="1" sz="1800">
              <a:solidFill>
                <a:schemeClr val="dk1"/>
              </a:solidFill>
              <a:latin typeface="Lato"/>
              <a:ea typeface="Lato"/>
              <a:cs typeface="Lato"/>
              <a:sym typeface="Lato"/>
            </a:endParaRPr>
          </a:p>
        </p:txBody>
      </p:sp>
      <p:pic>
        <p:nvPicPr>
          <p:cNvPr id="199" name="Google Shape;199;p26" title="Chart"/>
          <p:cNvPicPr preferRelativeResize="0"/>
          <p:nvPr/>
        </p:nvPicPr>
        <p:blipFill>
          <a:blip r:embed="rId3">
            <a:alphaModFix/>
          </a:blip>
          <a:stretch>
            <a:fillRect/>
          </a:stretch>
        </p:blipFill>
        <p:spPr>
          <a:xfrm>
            <a:off x="0" y="1977175"/>
            <a:ext cx="12192000" cy="4880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838200" y="118958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b="1" lang="en-US" sz="4000">
                <a:solidFill>
                  <a:srgbClr val="EF413D"/>
                </a:solidFill>
              </a:rPr>
              <a:t>ASSIGNMENT</a:t>
            </a:r>
            <a:br>
              <a:rPr b="1" lang="en-US" sz="4000">
                <a:solidFill>
                  <a:srgbClr val="EF413D"/>
                </a:solidFill>
              </a:rPr>
            </a:br>
            <a:r>
              <a:rPr b="1" lang="en-US" sz="1100">
                <a:solidFill>
                  <a:srgbClr val="EF413D"/>
                </a:solidFill>
              </a:rPr>
              <a:t> </a:t>
            </a:r>
            <a:br>
              <a:rPr b="1" lang="en-US" sz="4000"/>
            </a:br>
            <a:r>
              <a:rPr lang="en-US" sz="3400">
                <a:solidFill>
                  <a:srgbClr val="5A5A5A"/>
                </a:solidFill>
              </a:rPr>
              <a:t>Name: HARDIK MEHTA</a:t>
            </a:r>
            <a:endParaRPr>
              <a:solidFill>
                <a:srgbClr val="5A5A5A"/>
              </a:solidFill>
            </a:endParaRPr>
          </a:p>
        </p:txBody>
      </p:sp>
      <p:sp>
        <p:nvSpPr>
          <p:cNvPr id="93" name="Google Shape;93;p13"/>
          <p:cNvSpPr txBox="1"/>
          <p:nvPr>
            <p:ph idx="1" type="body"/>
          </p:nvPr>
        </p:nvSpPr>
        <p:spPr>
          <a:xfrm>
            <a:off x="725659" y="2515151"/>
            <a:ext cx="10515600" cy="4110732"/>
          </a:xfrm>
          <a:prstGeom prst="rect">
            <a:avLst/>
          </a:prstGeom>
          <a:noFill/>
          <a:ln>
            <a:noFill/>
          </a:ln>
        </p:spPr>
        <p:txBody>
          <a:bodyPr anchorCtr="0" anchor="t" bIns="45700" lIns="91425" spcFirstLastPara="1" rIns="91425" wrap="square" tIns="45700">
            <a:noAutofit/>
          </a:bodyPr>
          <a:lstStyle/>
          <a:p>
            <a:pPr indent="0" lvl="0" marL="50800" rtl="0" algn="l">
              <a:lnSpc>
                <a:spcPct val="90000"/>
              </a:lnSpc>
              <a:spcBef>
                <a:spcPts val="1000"/>
              </a:spcBef>
              <a:spcAft>
                <a:spcPts val="0"/>
              </a:spcAft>
              <a:buSzPts val="2800"/>
              <a:buNone/>
            </a:pPr>
            <a:r>
              <a:rPr lang="en-US" sz="2400">
                <a:solidFill>
                  <a:srgbClr val="EF413D"/>
                </a:solidFill>
              </a:rPr>
              <a:t>Problem Statement</a:t>
            </a:r>
            <a:br>
              <a:rPr lang="en-US"/>
            </a:br>
            <a:r>
              <a:rPr lang="en-US" sz="1400"/>
              <a:t> </a:t>
            </a:r>
            <a:endParaRPr/>
          </a:p>
          <a:p>
            <a:pPr indent="0" lvl="0" marL="50800" rtl="0" algn="l">
              <a:lnSpc>
                <a:spcPct val="90000"/>
              </a:lnSpc>
              <a:spcBef>
                <a:spcPts val="1000"/>
              </a:spcBef>
              <a:spcAft>
                <a:spcPts val="0"/>
              </a:spcAft>
              <a:buSzPts val="2800"/>
              <a:buNone/>
            </a:pPr>
            <a:r>
              <a:rPr b="1" lang="en-US" sz="2000">
                <a:solidFill>
                  <a:srgbClr val="5A5A5A"/>
                </a:solidFill>
              </a:rPr>
              <a:t>Bank of Corporate </a:t>
            </a:r>
            <a:r>
              <a:rPr lang="en-US" sz="2000"/>
              <a:t>conducted a telemarketing campaign for one of its financial products, ‘Term deposits’, to build a long-term relationship with the existing customers. </a:t>
            </a:r>
            <a:r>
              <a:rPr b="0" i="0" lang="en-US" sz="2000">
                <a:solidFill>
                  <a:srgbClr val="000000"/>
                </a:solidFill>
                <a:latin typeface="Lato"/>
                <a:ea typeface="Lato"/>
                <a:cs typeface="Lato"/>
                <a:sym typeface="Lato"/>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sz="2000">
              <a:latin typeface="Lato"/>
              <a:ea typeface="Lato"/>
              <a:cs typeface="Lato"/>
              <a:sym typeface="Lato"/>
            </a:endParaRPr>
          </a:p>
          <a:p>
            <a:pPr indent="0" lvl="0" marL="50800" rtl="0" algn="l">
              <a:lnSpc>
                <a:spcPct val="90000"/>
              </a:lnSpc>
              <a:spcBef>
                <a:spcPts val="1000"/>
              </a:spcBef>
              <a:spcAft>
                <a:spcPts val="0"/>
              </a:spcAft>
              <a:buSzPts val="2800"/>
              <a:buNone/>
            </a:pPr>
            <a:r>
              <a:t/>
            </a:r>
            <a:endParaRPr sz="2000"/>
          </a:p>
          <a:p>
            <a:pPr indent="0" lvl="0" marL="50800" rtl="0" algn="l">
              <a:lnSpc>
                <a:spcPct val="90000"/>
              </a:lnSpc>
              <a:spcBef>
                <a:spcPts val="1000"/>
              </a:spcBef>
              <a:spcAft>
                <a:spcPts val="0"/>
              </a:spcAft>
              <a:buSzPts val="2800"/>
              <a:buNone/>
            </a:pPr>
            <a:r>
              <a:rPr lang="en-US" sz="2400">
                <a:solidFill>
                  <a:srgbClr val="EF413D"/>
                </a:solidFill>
              </a:rPr>
              <a:t>Assignment Objective</a:t>
            </a:r>
            <a:endParaRPr sz="2400">
              <a:solidFill>
                <a:srgbClr val="EF413D"/>
              </a:solidFill>
            </a:endParaRPr>
          </a:p>
          <a:p>
            <a:pPr indent="0" lvl="0" marL="50800" rtl="0" algn="l">
              <a:lnSpc>
                <a:spcPct val="90000"/>
              </a:lnSpc>
              <a:spcBef>
                <a:spcPts val="0"/>
              </a:spcBef>
              <a:spcAft>
                <a:spcPts val="0"/>
              </a:spcAft>
              <a:buClr>
                <a:schemeClr val="dk1"/>
              </a:buClr>
              <a:buSzPts val="2800"/>
              <a:buFont typeface="Arial"/>
              <a:buNone/>
            </a:pPr>
            <a:r>
              <a:rPr lang="en-US" sz="1400"/>
              <a:t> </a:t>
            </a:r>
            <a:endParaRPr sz="2400">
              <a:solidFill>
                <a:srgbClr val="EF413D"/>
              </a:solidFill>
            </a:endParaRPr>
          </a:p>
          <a:p>
            <a:pPr indent="0" lvl="0" marL="50800" rtl="0" algn="l">
              <a:lnSpc>
                <a:spcPct val="90000"/>
              </a:lnSpc>
              <a:spcBef>
                <a:spcPts val="0"/>
              </a:spcBef>
              <a:spcAft>
                <a:spcPts val="0"/>
              </a:spcAft>
              <a:buSzPts val="2800"/>
              <a:buNone/>
            </a:pPr>
            <a:r>
              <a:rPr lang="en-US" sz="2000"/>
              <a:t>To identify the target customers and the driving factors behind a successful customer conversion for future marketing campaigns.</a:t>
            </a:r>
            <a:endParaRPr sz="200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 :  Univariate Analysis</a:t>
            </a:r>
            <a:br>
              <a:rPr b="1" lang="en-US" sz="3500">
                <a:solidFill>
                  <a:srgbClr val="EF413D"/>
                </a:solidFill>
              </a:rPr>
            </a:br>
            <a:r>
              <a:rPr b="1" lang="en-US" sz="1000">
                <a:solidFill>
                  <a:srgbClr val="EF413D"/>
                </a:solidFill>
              </a:rPr>
              <a:t> </a:t>
            </a:r>
            <a:br>
              <a:rPr b="1" lang="en-US"/>
            </a:br>
            <a:endParaRPr sz="3000"/>
          </a:p>
        </p:txBody>
      </p:sp>
      <p:sp>
        <p:nvSpPr>
          <p:cNvPr id="100" name="Google Shape;100;p14"/>
          <p:cNvSpPr txBox="1"/>
          <p:nvPr/>
        </p:nvSpPr>
        <p:spPr>
          <a:xfrm>
            <a:off x="0" y="1024000"/>
            <a:ext cx="12192000" cy="58341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 under consideration: (</a:t>
            </a:r>
            <a:r>
              <a:rPr b="1" lang="en-US" sz="1800">
                <a:latin typeface="Lato"/>
                <a:ea typeface="Lato"/>
                <a:cs typeface="Lato"/>
                <a:sym typeface="Lato"/>
              </a:rPr>
              <a:t>JOB</a:t>
            </a:r>
            <a:r>
              <a:rPr b="1" i="0" lang="en-US" sz="1800" u="none" cap="none" strike="noStrike">
                <a:solidFill>
                  <a:srgbClr val="000000"/>
                </a:solidFill>
                <a:latin typeface="Lato"/>
                <a:ea typeface="Lato"/>
                <a:cs typeface="Lato"/>
                <a:sym typeface="Lato"/>
              </a:rPr>
              <a:t>)</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Most customers are from the Blue-collar category which is- </a:t>
            </a:r>
            <a:r>
              <a:rPr b="1" lang="en-US" sz="1800">
                <a:solidFill>
                  <a:srgbClr val="FF0000"/>
                </a:solidFill>
                <a:latin typeface="Lato"/>
                <a:ea typeface="Lato"/>
                <a:cs typeface="Lato"/>
                <a:sym typeface="Lato"/>
              </a:rPr>
              <a:t>9753 (21.58%) </a:t>
            </a:r>
            <a:r>
              <a:rPr b="1" lang="en-US" sz="1800">
                <a:solidFill>
                  <a:schemeClr val="dk1"/>
                </a:solidFill>
                <a:latin typeface="Lato"/>
                <a:ea typeface="Lato"/>
                <a:cs typeface="Lato"/>
                <a:sym typeface="Lato"/>
              </a:rPr>
              <a:t>of the total job column.</a:t>
            </a:r>
            <a:endParaRPr b="1" sz="1800">
              <a:solidFill>
                <a:schemeClr val="dk1"/>
              </a:solidFill>
              <a:latin typeface="Lato"/>
              <a:ea typeface="Lato"/>
              <a:cs typeface="Lato"/>
              <a:sym typeface="Lato"/>
            </a:endParaRPr>
          </a:p>
          <a:p>
            <a:pPr indent="-342900" lvl="0" marL="457200" marR="0" rtl="0" algn="l">
              <a:lnSpc>
                <a:spcPct val="100000"/>
              </a:lnSpc>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2nd most customers are from the Management category- </a:t>
            </a:r>
            <a:r>
              <a:rPr b="1" lang="en-US" sz="1800">
                <a:solidFill>
                  <a:srgbClr val="FF0000"/>
                </a:solidFill>
                <a:latin typeface="Lato"/>
                <a:ea typeface="Lato"/>
                <a:cs typeface="Lato"/>
                <a:sym typeface="Lato"/>
              </a:rPr>
              <a:t>9458 (20.92%) </a:t>
            </a:r>
            <a:r>
              <a:rPr b="1" lang="en-US" sz="1800">
                <a:solidFill>
                  <a:schemeClr val="dk1"/>
                </a:solidFill>
                <a:latin typeface="Lato"/>
                <a:ea typeface="Lato"/>
                <a:cs typeface="Lato"/>
                <a:sym typeface="Lato"/>
              </a:rPr>
              <a:t>of the total job column.</a:t>
            </a:r>
            <a:endParaRPr b="1" sz="1800">
              <a:solidFill>
                <a:schemeClr val="dk1"/>
              </a:solidFill>
              <a:latin typeface="Lato"/>
              <a:ea typeface="Lato"/>
              <a:cs typeface="Lato"/>
              <a:sym typeface="Lato"/>
            </a:endParaRPr>
          </a:p>
          <a:p>
            <a:pPr indent="-342900" lvl="0" marL="457200" marR="0" rtl="0" algn="l">
              <a:lnSpc>
                <a:spcPct val="100000"/>
              </a:lnSpc>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3rd most customers are from the Technician category- </a:t>
            </a:r>
            <a:r>
              <a:rPr b="1" lang="en-US" sz="1800">
                <a:solidFill>
                  <a:srgbClr val="FF0000"/>
                </a:solidFill>
                <a:latin typeface="Lato"/>
                <a:ea typeface="Lato"/>
                <a:cs typeface="Lato"/>
                <a:sym typeface="Lato"/>
              </a:rPr>
              <a:t>7604 (16.82%) </a:t>
            </a:r>
            <a:r>
              <a:rPr b="1" lang="en-US" sz="1800">
                <a:solidFill>
                  <a:schemeClr val="dk1"/>
                </a:solidFill>
                <a:latin typeface="Lato"/>
                <a:ea typeface="Lato"/>
                <a:cs typeface="Lato"/>
                <a:sym typeface="Lato"/>
              </a:rPr>
              <a:t>of the total job column.</a:t>
            </a:r>
            <a:endParaRPr b="1" sz="1800">
              <a:solidFill>
                <a:schemeClr val="dk1"/>
              </a:solidFill>
              <a:latin typeface="Lato"/>
              <a:ea typeface="Lato"/>
              <a:cs typeface="Lato"/>
              <a:sym typeface="Lato"/>
            </a:endParaRPr>
          </a:p>
          <a:p>
            <a:pPr indent="-342900" lvl="0" marL="457200" marR="0" rtl="0" algn="l">
              <a:lnSpc>
                <a:spcPct val="100000"/>
              </a:lnSpc>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Lowest customers are from the unknown category- </a:t>
            </a:r>
            <a:r>
              <a:rPr b="1" lang="en-US" sz="1800">
                <a:solidFill>
                  <a:srgbClr val="FF0000"/>
                </a:solidFill>
                <a:latin typeface="Lato"/>
                <a:ea typeface="Lato"/>
                <a:cs typeface="Lato"/>
                <a:sym typeface="Lato"/>
              </a:rPr>
              <a:t>292 (0.65%) </a:t>
            </a:r>
            <a:r>
              <a:rPr b="1" lang="en-US" sz="1800">
                <a:solidFill>
                  <a:schemeClr val="dk1"/>
                </a:solidFill>
                <a:latin typeface="Lato"/>
                <a:ea typeface="Lato"/>
                <a:cs typeface="Lato"/>
                <a:sym typeface="Lato"/>
              </a:rPr>
              <a:t>of the total job column.</a:t>
            </a:r>
            <a:endParaRPr b="1" sz="18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01" name="Google Shape;101;p14" title="Chart"/>
          <p:cNvPicPr preferRelativeResize="0"/>
          <p:nvPr/>
        </p:nvPicPr>
        <p:blipFill>
          <a:blip r:embed="rId3">
            <a:alphaModFix/>
          </a:blip>
          <a:stretch>
            <a:fillRect/>
          </a:stretch>
        </p:blipFill>
        <p:spPr>
          <a:xfrm>
            <a:off x="0" y="2730675"/>
            <a:ext cx="12192000" cy="412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 :  Univariate Analysis</a:t>
            </a:r>
            <a:br>
              <a:rPr b="1" lang="en-US" sz="3500">
                <a:solidFill>
                  <a:srgbClr val="EF413D"/>
                </a:solidFill>
              </a:rPr>
            </a:br>
            <a:r>
              <a:rPr b="1" lang="en-US" sz="1000">
                <a:solidFill>
                  <a:srgbClr val="EF413D"/>
                </a:solidFill>
              </a:rPr>
              <a:t> </a:t>
            </a:r>
            <a:br>
              <a:rPr b="1" lang="en-US"/>
            </a:br>
            <a:endParaRPr sz="3000"/>
          </a:p>
        </p:txBody>
      </p:sp>
      <p:sp>
        <p:nvSpPr>
          <p:cNvPr id="108" name="Google Shape;108;p15"/>
          <p:cNvSpPr txBox="1"/>
          <p:nvPr/>
        </p:nvSpPr>
        <p:spPr>
          <a:xfrm>
            <a:off x="0" y="1024000"/>
            <a:ext cx="12192000" cy="58341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 under consideration: (</a:t>
            </a:r>
            <a:r>
              <a:rPr b="1" lang="en-US" sz="1800">
                <a:latin typeface="Lato"/>
                <a:ea typeface="Lato"/>
                <a:cs typeface="Lato"/>
                <a:sym typeface="Lato"/>
              </a:rPr>
              <a:t>AGE)</a:t>
            </a:r>
            <a:r>
              <a:rPr b="1" i="0" lang="en-US" sz="1800" u="none" cap="none" strike="noStrike">
                <a:solidFill>
                  <a:srgbClr val="000000"/>
                </a:solidFill>
                <a:latin typeface="Lato"/>
                <a:ea typeface="Lato"/>
                <a:cs typeface="Lato"/>
                <a:sym typeface="Lato"/>
              </a:rPr>
              <a:t> </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Major group of people come from the age of </a:t>
            </a:r>
            <a:r>
              <a:rPr b="1" lang="en-US" sz="1800">
                <a:solidFill>
                  <a:srgbClr val="FF0000"/>
                </a:solidFill>
                <a:latin typeface="Lato"/>
                <a:ea typeface="Lato"/>
                <a:cs typeface="Lato"/>
                <a:sym typeface="Lato"/>
              </a:rPr>
              <a:t>30-40</a:t>
            </a:r>
            <a:r>
              <a:rPr b="1" lang="en-US" sz="1800">
                <a:latin typeface="Lato"/>
                <a:ea typeface="Lato"/>
                <a:cs typeface="Lato"/>
                <a:sym typeface="Lato"/>
              </a:rPr>
              <a:t>.</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Least group of people come from the age of </a:t>
            </a:r>
            <a:r>
              <a:rPr b="1" lang="en-US" sz="1800">
                <a:solidFill>
                  <a:srgbClr val="FF0000"/>
                </a:solidFill>
                <a:latin typeface="Lato"/>
                <a:ea typeface="Lato"/>
                <a:cs typeface="Lato"/>
                <a:sym typeface="Lato"/>
              </a:rPr>
              <a:t>60 &amp; above</a:t>
            </a:r>
            <a:r>
              <a:rPr b="1" lang="en-US" sz="1800">
                <a:solidFill>
                  <a:schemeClr val="dk1"/>
                </a:solidFill>
                <a:latin typeface="Lato"/>
                <a:ea typeface="Lato"/>
                <a:cs typeface="Lato"/>
                <a:sym typeface="Lato"/>
              </a:rPr>
              <a:t>.</a:t>
            </a:r>
            <a:endParaRPr b="1" sz="18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b="1" sz="18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09" name="Google Shape;109;p15" title="Chart"/>
          <p:cNvPicPr preferRelativeResize="0"/>
          <p:nvPr/>
        </p:nvPicPr>
        <p:blipFill>
          <a:blip r:embed="rId3">
            <a:alphaModFix/>
          </a:blip>
          <a:stretch>
            <a:fillRect/>
          </a:stretch>
        </p:blipFill>
        <p:spPr>
          <a:xfrm>
            <a:off x="0" y="2229625"/>
            <a:ext cx="12192000" cy="462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 :  Univariate Analysis</a:t>
            </a:r>
            <a:br>
              <a:rPr b="1" lang="en-US" sz="3500">
                <a:solidFill>
                  <a:srgbClr val="EF413D"/>
                </a:solidFill>
              </a:rPr>
            </a:br>
            <a:r>
              <a:rPr b="1" lang="en-US" sz="1000">
                <a:solidFill>
                  <a:srgbClr val="EF413D"/>
                </a:solidFill>
              </a:rPr>
              <a:t> </a:t>
            </a:r>
            <a:br>
              <a:rPr b="1" lang="en-US"/>
            </a:br>
            <a:endParaRPr sz="3000"/>
          </a:p>
        </p:txBody>
      </p:sp>
      <p:sp>
        <p:nvSpPr>
          <p:cNvPr id="116" name="Google Shape;116;p16"/>
          <p:cNvSpPr txBox="1"/>
          <p:nvPr/>
        </p:nvSpPr>
        <p:spPr>
          <a:xfrm>
            <a:off x="0" y="1008350"/>
            <a:ext cx="12192000" cy="58497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 under consideration: (SUBSCRIPTION)</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The frequency of YES is </a:t>
            </a:r>
            <a:r>
              <a:rPr b="1" lang="en-US" sz="1800">
                <a:solidFill>
                  <a:srgbClr val="FF0000"/>
                </a:solidFill>
                <a:latin typeface="Lato"/>
                <a:ea typeface="Lato"/>
                <a:cs typeface="Lato"/>
                <a:sym typeface="Lato"/>
              </a:rPr>
              <a:t>5162</a:t>
            </a:r>
            <a:r>
              <a:rPr b="1" lang="en-US" sz="1800">
                <a:latin typeface="Lato"/>
                <a:ea typeface="Lato"/>
                <a:cs typeface="Lato"/>
                <a:sym typeface="Lato"/>
              </a:rPr>
              <a:t> whereas the frequency of NO is </a:t>
            </a:r>
            <a:r>
              <a:rPr b="1" lang="en-US" sz="1800">
                <a:solidFill>
                  <a:srgbClr val="FF0000"/>
                </a:solidFill>
                <a:latin typeface="Lato"/>
                <a:ea typeface="Lato"/>
                <a:cs typeface="Lato"/>
                <a:sym typeface="Lato"/>
              </a:rPr>
              <a:t>39572</a:t>
            </a:r>
            <a:r>
              <a:rPr b="1" lang="en-US" sz="1800">
                <a:latin typeface="Lato"/>
                <a:ea typeface="Lato"/>
                <a:cs typeface="Lato"/>
                <a:sym typeface="Lato"/>
              </a:rPr>
              <a:t>.</a:t>
            </a:r>
            <a:endParaRPr b="1" sz="1800">
              <a:latin typeface="Lato"/>
              <a:ea typeface="Lato"/>
              <a:cs typeface="Lato"/>
              <a:sym typeface="Lato"/>
            </a:endParaRPr>
          </a:p>
          <a:p>
            <a:pPr indent="0" lvl="0" marL="457200" marR="0" rtl="0" algn="l">
              <a:lnSpc>
                <a:spcPct val="100000"/>
              </a:lnSpc>
              <a:spcBef>
                <a:spcPts val="0"/>
              </a:spcBef>
              <a:spcAft>
                <a:spcPts val="0"/>
              </a:spcAft>
              <a:buNone/>
            </a:pPr>
            <a:r>
              <a:rPr b="1" lang="en-US" sz="1800">
                <a:latin typeface="Lato"/>
                <a:ea typeface="Lato"/>
                <a:cs typeface="Lato"/>
                <a:sym typeface="Lato"/>
              </a:rPr>
              <a:t>Therefore, </a:t>
            </a:r>
            <a:r>
              <a:rPr b="1" lang="en-US" sz="1800">
                <a:latin typeface="Lato"/>
                <a:ea typeface="Lato"/>
                <a:cs typeface="Lato"/>
                <a:sym typeface="Lato"/>
              </a:rPr>
              <a:t>successful</a:t>
            </a:r>
            <a:r>
              <a:rPr b="1" lang="en-US" sz="1800">
                <a:latin typeface="Lato"/>
                <a:ea typeface="Lato"/>
                <a:cs typeface="Lato"/>
                <a:sym typeface="Lato"/>
              </a:rPr>
              <a:t> conversion rate of </a:t>
            </a:r>
            <a:r>
              <a:rPr b="1" lang="en-US" sz="1800">
                <a:latin typeface="Lato"/>
                <a:ea typeface="Lato"/>
                <a:cs typeface="Lato"/>
                <a:sym typeface="Lato"/>
              </a:rPr>
              <a:t>subscription</a:t>
            </a:r>
            <a:r>
              <a:rPr b="1" lang="en-US" sz="1800">
                <a:latin typeface="Lato"/>
                <a:ea typeface="Lato"/>
                <a:cs typeface="Lato"/>
                <a:sym typeface="Lato"/>
              </a:rPr>
              <a:t> is </a:t>
            </a:r>
            <a:r>
              <a:rPr b="1" lang="en-US" sz="1800">
                <a:solidFill>
                  <a:srgbClr val="FF0000"/>
                </a:solidFill>
                <a:latin typeface="Lato"/>
                <a:ea typeface="Lato"/>
                <a:cs typeface="Lato"/>
                <a:sym typeface="Lato"/>
              </a:rPr>
              <a:t>11.5%</a:t>
            </a:r>
            <a:r>
              <a:rPr b="1" lang="en-US" sz="1800">
                <a:latin typeface="Lato"/>
                <a:ea typeface="Lato"/>
                <a:cs typeface="Lato"/>
                <a:sym typeface="Lato"/>
              </a:rPr>
              <a:t> and failure conversion rate is </a:t>
            </a:r>
            <a:r>
              <a:rPr b="1" lang="en-US" sz="1800">
                <a:solidFill>
                  <a:srgbClr val="FF0000"/>
                </a:solidFill>
                <a:latin typeface="Lato"/>
                <a:ea typeface="Lato"/>
                <a:cs typeface="Lato"/>
                <a:sym typeface="Lato"/>
              </a:rPr>
              <a:t>88.5%</a:t>
            </a:r>
            <a:r>
              <a:rPr b="1" lang="en-US" sz="1800">
                <a:latin typeface="Lato"/>
                <a:ea typeface="Lato"/>
                <a:cs typeface="Lato"/>
                <a:sym typeface="Lato"/>
              </a:rPr>
              <a:t>.</a:t>
            </a:r>
            <a:endParaRPr b="1" sz="18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17" name="Google Shape;117;p16" title="Chart"/>
          <p:cNvPicPr preferRelativeResize="0"/>
          <p:nvPr/>
        </p:nvPicPr>
        <p:blipFill>
          <a:blip r:embed="rId3">
            <a:alphaModFix/>
          </a:blip>
          <a:stretch>
            <a:fillRect/>
          </a:stretch>
        </p:blipFill>
        <p:spPr>
          <a:xfrm>
            <a:off x="1809750" y="2401876"/>
            <a:ext cx="8572500" cy="4456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 :  Univariate Analysis</a:t>
            </a:r>
            <a:br>
              <a:rPr b="1" lang="en-US" sz="3500">
                <a:solidFill>
                  <a:srgbClr val="EF413D"/>
                </a:solidFill>
              </a:rPr>
            </a:br>
            <a:r>
              <a:rPr b="1" lang="en-US" sz="1000">
                <a:solidFill>
                  <a:srgbClr val="EF413D"/>
                </a:solidFill>
              </a:rPr>
              <a:t> </a:t>
            </a:r>
            <a:br>
              <a:rPr b="1" lang="en-US"/>
            </a:br>
            <a:endParaRPr sz="3000"/>
          </a:p>
        </p:txBody>
      </p:sp>
      <p:sp>
        <p:nvSpPr>
          <p:cNvPr id="124" name="Google Shape;124;p17"/>
          <p:cNvSpPr txBox="1"/>
          <p:nvPr/>
        </p:nvSpPr>
        <p:spPr>
          <a:xfrm>
            <a:off x="0" y="1086625"/>
            <a:ext cx="12192000" cy="57714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 under consideration: (EDUCATION)</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Most number of customers have qualification of </a:t>
            </a:r>
            <a:r>
              <a:rPr b="1" lang="en-US" sz="1800">
                <a:solidFill>
                  <a:srgbClr val="FF0000"/>
                </a:solidFill>
                <a:latin typeface="Lato"/>
                <a:ea typeface="Lato"/>
                <a:cs typeface="Lato"/>
                <a:sym typeface="Lato"/>
              </a:rPr>
              <a:t>Masters - 51.32% </a:t>
            </a:r>
            <a:r>
              <a:rPr b="1" lang="en-US" sz="1800">
                <a:latin typeface="Lato"/>
                <a:ea typeface="Lato"/>
                <a:cs typeface="Lato"/>
                <a:sym typeface="Lato"/>
              </a:rPr>
              <a:t>of the total education column.</a:t>
            </a:r>
            <a:endParaRPr b="1" sz="1800">
              <a:latin typeface="Lato"/>
              <a:ea typeface="Lato"/>
              <a:cs typeface="Lato"/>
              <a:sym typeface="Lato"/>
            </a:endParaRPr>
          </a:p>
          <a:p>
            <a:pPr indent="-342900" lvl="0" marL="457200" marR="0" rtl="0" algn="l">
              <a:lnSpc>
                <a:spcPct val="100000"/>
              </a:lnSpc>
              <a:spcBef>
                <a:spcPts val="0"/>
              </a:spcBef>
              <a:spcAft>
                <a:spcPts val="0"/>
              </a:spcAft>
              <a:buSzPts val="1800"/>
              <a:buFont typeface="Lato"/>
              <a:buChar char="●"/>
            </a:pPr>
            <a:r>
              <a:rPr b="1" lang="en-US" sz="1800">
                <a:latin typeface="Lato"/>
                <a:ea typeface="Lato"/>
                <a:cs typeface="Lato"/>
                <a:sym typeface="Lato"/>
              </a:rPr>
              <a:t>The 2nd most </a:t>
            </a:r>
            <a:r>
              <a:rPr b="1" lang="en-US" sz="1800">
                <a:solidFill>
                  <a:schemeClr val="dk1"/>
                </a:solidFill>
                <a:latin typeface="Lato"/>
                <a:ea typeface="Lato"/>
                <a:cs typeface="Lato"/>
                <a:sym typeface="Lato"/>
              </a:rPr>
              <a:t>number of customers have qualification of </a:t>
            </a:r>
            <a:r>
              <a:rPr b="1" lang="en-US" sz="1800">
                <a:solidFill>
                  <a:srgbClr val="FF0000"/>
                </a:solidFill>
                <a:latin typeface="Lato"/>
                <a:ea typeface="Lato"/>
                <a:cs typeface="Lato"/>
                <a:sym typeface="Lato"/>
              </a:rPr>
              <a:t>Doctorate - 29.41%</a:t>
            </a:r>
            <a:r>
              <a:rPr b="1" lang="en-US" sz="1800">
                <a:solidFill>
                  <a:schemeClr val="dk1"/>
                </a:solidFill>
                <a:latin typeface="Lato"/>
                <a:ea typeface="Lato"/>
                <a:cs typeface="Lato"/>
                <a:sym typeface="Lato"/>
              </a:rPr>
              <a:t> of the total education column.</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3rd most number of customers have qualification of </a:t>
            </a:r>
            <a:r>
              <a:rPr b="1" lang="en-US" sz="1800">
                <a:solidFill>
                  <a:srgbClr val="FF0000"/>
                </a:solidFill>
                <a:latin typeface="Lato"/>
                <a:ea typeface="Lato"/>
                <a:cs typeface="Lato"/>
                <a:sym typeface="Lato"/>
              </a:rPr>
              <a:t>Bachelors - 15.16%</a:t>
            </a:r>
            <a:r>
              <a:rPr b="1" lang="en-US" sz="1800">
                <a:solidFill>
                  <a:schemeClr val="dk1"/>
                </a:solidFill>
                <a:latin typeface="Lato"/>
                <a:ea typeface="Lato"/>
                <a:cs typeface="Lato"/>
                <a:sym typeface="Lato"/>
              </a:rPr>
              <a:t> of the total education column.</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Lowest number of customers have qualification of </a:t>
            </a:r>
            <a:r>
              <a:rPr b="1" lang="en-US" sz="1800">
                <a:solidFill>
                  <a:srgbClr val="FF0000"/>
                </a:solidFill>
                <a:latin typeface="Lato"/>
                <a:ea typeface="Lato"/>
                <a:cs typeface="Lato"/>
                <a:sym typeface="Lato"/>
              </a:rPr>
              <a:t>Unknown - 4.11%</a:t>
            </a:r>
            <a:r>
              <a:rPr b="1" lang="en-US" sz="1800">
                <a:solidFill>
                  <a:schemeClr val="dk1"/>
                </a:solidFill>
                <a:latin typeface="Lato"/>
                <a:ea typeface="Lato"/>
                <a:cs typeface="Lato"/>
                <a:sym typeface="Lato"/>
              </a:rPr>
              <a:t> of the total education column.</a:t>
            </a:r>
            <a:endParaRPr b="1" sz="18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25" name="Google Shape;125;p17" title="Chart"/>
          <p:cNvPicPr preferRelativeResize="0"/>
          <p:nvPr/>
        </p:nvPicPr>
        <p:blipFill>
          <a:blip r:embed="rId3">
            <a:alphaModFix/>
          </a:blip>
          <a:stretch>
            <a:fillRect/>
          </a:stretch>
        </p:blipFill>
        <p:spPr>
          <a:xfrm>
            <a:off x="0" y="2902900"/>
            <a:ext cx="12192000" cy="3955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sz="3500">
                <a:solidFill>
                  <a:srgbClr val="EF413D"/>
                </a:solidFill>
              </a:rPr>
              <a:t>PART I :  Univariate Analysis</a:t>
            </a:r>
            <a:endParaRPr/>
          </a:p>
        </p:txBody>
      </p:sp>
      <p:sp>
        <p:nvSpPr>
          <p:cNvPr id="132" name="Google Shape;132;p18"/>
          <p:cNvSpPr txBox="1"/>
          <p:nvPr>
            <p:ph idx="1" type="body"/>
          </p:nvPr>
        </p:nvSpPr>
        <p:spPr>
          <a:xfrm>
            <a:off x="0" y="914400"/>
            <a:ext cx="12192000" cy="5943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800"/>
              <a:t>Variable under consideration: (MARITAL STATUS)</a:t>
            </a:r>
            <a:endParaRPr b="1" sz="1800"/>
          </a:p>
          <a:p>
            <a:pPr indent="0" lvl="0" marL="0" rtl="0" algn="l">
              <a:lnSpc>
                <a:spcPct val="100000"/>
              </a:lnSpc>
              <a:spcBef>
                <a:spcPts val="0"/>
              </a:spcBef>
              <a:spcAft>
                <a:spcPts val="0"/>
              </a:spcAft>
              <a:buNone/>
            </a:pPr>
            <a:r>
              <a:t/>
            </a:r>
            <a:endParaRPr b="1" sz="1800"/>
          </a:p>
          <a:p>
            <a:pPr indent="-342900" lvl="0" marL="457200" rtl="0" algn="l">
              <a:lnSpc>
                <a:spcPct val="100000"/>
              </a:lnSpc>
              <a:spcBef>
                <a:spcPts val="0"/>
              </a:spcBef>
              <a:spcAft>
                <a:spcPts val="0"/>
              </a:spcAft>
              <a:buSzPts val="1800"/>
              <a:buChar char="•"/>
            </a:pPr>
            <a:r>
              <a:rPr b="1" lang="en-US" sz="1800"/>
              <a:t>The most number of customers marital status is </a:t>
            </a:r>
            <a:r>
              <a:rPr b="1" lang="en-US" sz="1800">
                <a:solidFill>
                  <a:srgbClr val="FF0000"/>
                </a:solidFill>
              </a:rPr>
              <a:t>Married - 60.2%.</a:t>
            </a:r>
            <a:endParaRPr b="1" sz="1800">
              <a:solidFill>
                <a:srgbClr val="FF0000"/>
              </a:solidFill>
            </a:endParaRPr>
          </a:p>
          <a:p>
            <a:pPr indent="-342900" lvl="0" marL="457200" rtl="0" algn="l">
              <a:lnSpc>
                <a:spcPct val="100000"/>
              </a:lnSpc>
              <a:spcBef>
                <a:spcPts val="0"/>
              </a:spcBef>
              <a:spcAft>
                <a:spcPts val="0"/>
              </a:spcAft>
              <a:buSzPts val="1800"/>
              <a:buChar char="•"/>
            </a:pPr>
            <a:r>
              <a:rPr b="1" lang="en-US" sz="1800"/>
              <a:t>The 2nd most number of customers marital status is </a:t>
            </a:r>
            <a:r>
              <a:rPr b="1" lang="en-US" sz="1800">
                <a:solidFill>
                  <a:srgbClr val="FF0000"/>
                </a:solidFill>
              </a:rPr>
              <a:t>Single - 28.3%.</a:t>
            </a:r>
            <a:endParaRPr b="1" sz="1800">
              <a:solidFill>
                <a:srgbClr val="FF0000"/>
              </a:solidFill>
            </a:endParaRPr>
          </a:p>
          <a:p>
            <a:pPr indent="-342900" lvl="0" marL="457200" rtl="0" algn="l">
              <a:lnSpc>
                <a:spcPct val="100000"/>
              </a:lnSpc>
              <a:spcBef>
                <a:spcPts val="0"/>
              </a:spcBef>
              <a:spcAft>
                <a:spcPts val="0"/>
              </a:spcAft>
              <a:buSzPts val="1800"/>
              <a:buChar char="•"/>
            </a:pPr>
            <a:r>
              <a:rPr b="1" lang="en-US" sz="1800"/>
              <a:t>The most number of customers marital status is </a:t>
            </a:r>
            <a:r>
              <a:rPr b="1" lang="en-US" sz="1800">
                <a:solidFill>
                  <a:srgbClr val="FF0000"/>
                </a:solidFill>
              </a:rPr>
              <a:t>Divorced - 11.5%.</a:t>
            </a:r>
            <a:endParaRPr b="1" sz="1800">
              <a:solidFill>
                <a:srgbClr val="FF0000"/>
              </a:solidFill>
            </a:endParaRPr>
          </a:p>
          <a:p>
            <a:pPr indent="0" lvl="0" marL="457200" rtl="0" algn="l">
              <a:lnSpc>
                <a:spcPct val="100000"/>
              </a:lnSpc>
              <a:spcBef>
                <a:spcPts val="0"/>
              </a:spcBef>
              <a:spcAft>
                <a:spcPts val="0"/>
              </a:spcAft>
              <a:buNone/>
            </a:pPr>
            <a:r>
              <a:t/>
            </a:r>
            <a:endParaRPr b="1" sz="1800">
              <a:solidFill>
                <a:srgbClr val="FF0000"/>
              </a:solidFill>
            </a:endParaRPr>
          </a:p>
        </p:txBody>
      </p:sp>
      <p:pic>
        <p:nvPicPr>
          <p:cNvPr id="133" name="Google Shape;133;p18" title="Chart"/>
          <p:cNvPicPr preferRelativeResize="0"/>
          <p:nvPr/>
        </p:nvPicPr>
        <p:blipFill>
          <a:blip r:embed="rId3">
            <a:alphaModFix/>
          </a:blip>
          <a:stretch>
            <a:fillRect/>
          </a:stretch>
        </p:blipFill>
        <p:spPr>
          <a:xfrm>
            <a:off x="1809750" y="2401876"/>
            <a:ext cx="8572500" cy="4456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500">
                <a:solidFill>
                  <a:srgbClr val="EF413D"/>
                </a:solidFill>
              </a:rPr>
              <a:t>PART I :  Univariate Analysis</a:t>
            </a:r>
            <a:endParaRPr/>
          </a:p>
        </p:txBody>
      </p:sp>
      <p:sp>
        <p:nvSpPr>
          <p:cNvPr id="140" name="Google Shape;140;p19"/>
          <p:cNvSpPr txBox="1"/>
          <p:nvPr>
            <p:ph idx="1" type="body"/>
          </p:nvPr>
        </p:nvSpPr>
        <p:spPr>
          <a:xfrm>
            <a:off x="0" y="1258875"/>
            <a:ext cx="12192000" cy="55992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800"/>
              <a:t>Variable under consideration: (PREVIOUS OUTCOME)</a:t>
            </a:r>
            <a:endParaRPr b="1" sz="1800"/>
          </a:p>
          <a:p>
            <a:pPr indent="0" lvl="0" marL="0" rtl="0" algn="l">
              <a:lnSpc>
                <a:spcPct val="100000"/>
              </a:lnSpc>
              <a:spcBef>
                <a:spcPts val="0"/>
              </a:spcBef>
              <a:spcAft>
                <a:spcPts val="0"/>
              </a:spcAft>
              <a:buNone/>
            </a:pPr>
            <a:r>
              <a:t/>
            </a:r>
            <a:endParaRPr b="1" sz="1800"/>
          </a:p>
          <a:p>
            <a:pPr indent="-342900" lvl="0" marL="457200" rtl="0" algn="l">
              <a:lnSpc>
                <a:spcPct val="100000"/>
              </a:lnSpc>
              <a:spcBef>
                <a:spcPts val="0"/>
              </a:spcBef>
              <a:spcAft>
                <a:spcPts val="0"/>
              </a:spcAft>
              <a:buSzPts val="1800"/>
              <a:buChar char="•"/>
            </a:pPr>
            <a:r>
              <a:rPr b="1" lang="en-US" sz="1800"/>
              <a:t>Count of </a:t>
            </a:r>
            <a:r>
              <a:rPr b="1" lang="en-US" sz="1800">
                <a:solidFill>
                  <a:srgbClr val="FF0000"/>
                </a:solidFill>
              </a:rPr>
              <a:t>37065</a:t>
            </a:r>
            <a:r>
              <a:rPr b="1" lang="en-US" sz="1800"/>
              <a:t> is denoted as </a:t>
            </a:r>
            <a:r>
              <a:rPr b="1" lang="en-US" sz="1800">
                <a:solidFill>
                  <a:srgbClr val="FF0000"/>
                </a:solidFill>
              </a:rPr>
              <a:t>0</a:t>
            </a:r>
            <a:r>
              <a:rPr b="1" lang="en-US" sz="1800"/>
              <a:t> which represents that this number of customers have never bee reached for previous campaign </a:t>
            </a:r>
            <a:r>
              <a:rPr b="1" lang="en-US" sz="1800"/>
              <a:t>which</a:t>
            </a:r>
            <a:r>
              <a:rPr b="1" lang="en-US" sz="1800"/>
              <a:t> is a huge number.</a:t>
            </a:r>
            <a:endParaRPr b="1" sz="1800"/>
          </a:p>
          <a:p>
            <a:pPr indent="-342900" lvl="0" marL="457200" rtl="0" algn="l">
              <a:lnSpc>
                <a:spcPct val="100000"/>
              </a:lnSpc>
              <a:spcBef>
                <a:spcPts val="0"/>
              </a:spcBef>
              <a:spcAft>
                <a:spcPts val="0"/>
              </a:spcAft>
              <a:buSzPts val="1800"/>
              <a:buChar char="•"/>
            </a:pPr>
            <a:r>
              <a:rPr b="1" lang="en-US" sz="1800"/>
              <a:t>Only count of </a:t>
            </a:r>
            <a:r>
              <a:rPr b="1" lang="en-US" sz="1800">
                <a:solidFill>
                  <a:srgbClr val="FF0000"/>
                </a:solidFill>
              </a:rPr>
              <a:t>1441</a:t>
            </a:r>
            <a:r>
              <a:rPr b="1" lang="en-US" sz="1800"/>
              <a:t> is coming from the previous campaign.</a:t>
            </a:r>
            <a:endParaRPr b="1" sz="1800"/>
          </a:p>
          <a:p>
            <a:pPr indent="0" lvl="0" marL="457200" rtl="0" algn="l">
              <a:lnSpc>
                <a:spcPct val="100000"/>
              </a:lnSpc>
              <a:spcBef>
                <a:spcPts val="0"/>
              </a:spcBef>
              <a:spcAft>
                <a:spcPts val="0"/>
              </a:spcAft>
              <a:buNone/>
            </a:pPr>
            <a:r>
              <a:t/>
            </a:r>
            <a:endParaRPr b="1" sz="1800"/>
          </a:p>
        </p:txBody>
      </p:sp>
      <p:pic>
        <p:nvPicPr>
          <p:cNvPr id="141" name="Google Shape;141;p19" title="Chart"/>
          <p:cNvPicPr preferRelativeResize="0"/>
          <p:nvPr/>
        </p:nvPicPr>
        <p:blipFill>
          <a:blip r:embed="rId3">
            <a:alphaModFix/>
          </a:blip>
          <a:stretch>
            <a:fillRect/>
          </a:stretch>
        </p:blipFill>
        <p:spPr>
          <a:xfrm>
            <a:off x="0" y="2730675"/>
            <a:ext cx="12192000" cy="412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3500">
                <a:solidFill>
                  <a:srgbClr val="EF413D"/>
                </a:solidFill>
              </a:rPr>
              <a:t>PART II :  Bivariate Analysis</a:t>
            </a:r>
            <a:br>
              <a:rPr b="1" lang="en-US" sz="3500">
                <a:solidFill>
                  <a:srgbClr val="EF413D"/>
                </a:solidFill>
              </a:rPr>
            </a:br>
            <a:r>
              <a:rPr b="1" lang="en-US" sz="1000">
                <a:solidFill>
                  <a:srgbClr val="EF413D"/>
                </a:solidFill>
              </a:rPr>
              <a:t> </a:t>
            </a:r>
            <a:br>
              <a:rPr b="1" lang="en-US"/>
            </a:br>
            <a:endParaRPr sz="3000"/>
          </a:p>
        </p:txBody>
      </p:sp>
      <p:sp>
        <p:nvSpPr>
          <p:cNvPr id="148" name="Google Shape;148;p20"/>
          <p:cNvSpPr txBox="1"/>
          <p:nvPr/>
        </p:nvSpPr>
        <p:spPr>
          <a:xfrm>
            <a:off x="0" y="977025"/>
            <a:ext cx="12192000" cy="5880900"/>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ato"/>
                <a:ea typeface="Lato"/>
                <a:cs typeface="Lato"/>
                <a:sym typeface="Lato"/>
              </a:rPr>
              <a:t>Variables under consideration: </a:t>
            </a:r>
            <a:r>
              <a:rPr b="1" lang="en-US" sz="1800">
                <a:solidFill>
                  <a:schemeClr val="dk1"/>
                </a:solidFill>
                <a:latin typeface="Lato"/>
                <a:ea typeface="Lato"/>
                <a:cs typeface="Lato"/>
                <a:sym typeface="Lato"/>
              </a:rPr>
              <a:t>(JOB VS SUBSCRIPTION)</a:t>
            </a:r>
            <a:endParaRPr b="1" sz="1800">
              <a:solidFill>
                <a:schemeClr val="dk1"/>
              </a:solidFill>
              <a:latin typeface="Lato"/>
              <a:ea typeface="Lato"/>
              <a:cs typeface="Lato"/>
              <a:sym typeface="Lato"/>
            </a:endParaRPr>
          </a:p>
          <a:p>
            <a:pPr indent="0" lvl="0" marL="0" rtl="0" algn="l">
              <a:spcBef>
                <a:spcPts val="0"/>
              </a:spcBef>
              <a:spcAft>
                <a:spcPts val="0"/>
              </a:spcAft>
              <a:buClr>
                <a:schemeClr val="dk1"/>
              </a:buClr>
              <a:buSzPts val="1800"/>
              <a:buFont typeface="Arial"/>
              <a:buNone/>
            </a:pPr>
            <a:r>
              <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highest number of </a:t>
            </a:r>
            <a:r>
              <a:rPr b="1" lang="en-US" sz="1800">
                <a:solidFill>
                  <a:srgbClr val="FF0000"/>
                </a:solidFill>
                <a:latin typeface="Lato"/>
                <a:ea typeface="Lato"/>
                <a:cs typeface="Lato"/>
                <a:sym typeface="Lato"/>
              </a:rPr>
              <a:t>YES</a:t>
            </a:r>
            <a:r>
              <a:rPr b="1" lang="en-US" sz="1800">
                <a:solidFill>
                  <a:schemeClr val="dk1"/>
                </a:solidFill>
                <a:latin typeface="Lato"/>
                <a:ea typeface="Lato"/>
                <a:cs typeface="Lato"/>
                <a:sym typeface="Lato"/>
              </a:rPr>
              <a:t> is from management with </a:t>
            </a:r>
            <a:r>
              <a:rPr b="1" lang="en-US" sz="1800">
                <a:solidFill>
                  <a:srgbClr val="FF0000"/>
                </a:solidFill>
                <a:latin typeface="Lato"/>
                <a:ea typeface="Lato"/>
                <a:cs typeface="Lato"/>
                <a:sym typeface="Lato"/>
              </a:rPr>
              <a:t>1271</a:t>
            </a:r>
            <a:r>
              <a:rPr b="1" lang="en-US" sz="1800">
                <a:solidFill>
                  <a:schemeClr val="dk1"/>
                </a:solidFill>
                <a:latin typeface="Lato"/>
                <a:ea typeface="Lato"/>
                <a:cs typeface="Lato"/>
                <a:sym typeface="Lato"/>
              </a:rPr>
              <a:t> counts.</a:t>
            </a:r>
            <a:endParaRPr b="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b="1" lang="en-US" sz="1800">
                <a:solidFill>
                  <a:schemeClr val="dk1"/>
                </a:solidFill>
                <a:latin typeface="Lato"/>
                <a:ea typeface="Lato"/>
                <a:cs typeface="Lato"/>
                <a:sym typeface="Lato"/>
              </a:rPr>
              <a:t>The highest number of </a:t>
            </a:r>
            <a:r>
              <a:rPr b="1" lang="en-US" sz="1800">
                <a:solidFill>
                  <a:srgbClr val="FF0000"/>
                </a:solidFill>
                <a:latin typeface="Lato"/>
                <a:ea typeface="Lato"/>
                <a:cs typeface="Lato"/>
                <a:sym typeface="Lato"/>
              </a:rPr>
              <a:t>NO</a:t>
            </a:r>
            <a:r>
              <a:rPr b="1" lang="en-US" sz="1800">
                <a:solidFill>
                  <a:schemeClr val="dk1"/>
                </a:solidFill>
                <a:latin typeface="Lato"/>
                <a:ea typeface="Lato"/>
                <a:cs typeface="Lato"/>
                <a:sym typeface="Lato"/>
              </a:rPr>
              <a:t> is from blue collar with </a:t>
            </a:r>
            <a:r>
              <a:rPr b="1" lang="en-US" sz="1800">
                <a:solidFill>
                  <a:srgbClr val="FF0000"/>
                </a:solidFill>
                <a:latin typeface="Lato"/>
                <a:ea typeface="Lato"/>
                <a:cs typeface="Lato"/>
                <a:sym typeface="Lato"/>
              </a:rPr>
              <a:t>8966</a:t>
            </a:r>
            <a:r>
              <a:rPr b="1" lang="en-US" sz="1800">
                <a:solidFill>
                  <a:schemeClr val="dk1"/>
                </a:solidFill>
                <a:latin typeface="Lato"/>
                <a:ea typeface="Lato"/>
                <a:cs typeface="Lato"/>
                <a:sym typeface="Lato"/>
              </a:rPr>
              <a:t> counts.</a:t>
            </a:r>
            <a:endParaRPr b="1" sz="18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49" name="Google Shape;149;p20" title="Chart"/>
          <p:cNvPicPr preferRelativeResize="0"/>
          <p:nvPr/>
        </p:nvPicPr>
        <p:blipFill>
          <a:blip r:embed="rId3">
            <a:alphaModFix/>
          </a:blip>
          <a:stretch>
            <a:fillRect/>
          </a:stretch>
        </p:blipFill>
        <p:spPr>
          <a:xfrm>
            <a:off x="0" y="2213975"/>
            <a:ext cx="12192000" cy="4644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