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8" r:id="rId12"/>
    <p:sldId id="267" r:id="rId13"/>
    <p:sldId id="268" r:id="rId14"/>
    <p:sldId id="269" r:id="rId15"/>
    <p:sldId id="270" r:id="rId16"/>
    <p:sldId id="271" r:id="rId17"/>
    <p:sldId id="272" r:id="rId18"/>
    <p:sldId id="273" r:id="rId19"/>
    <p:sldId id="274" r:id="rId20"/>
    <p:sldId id="276" r:id="rId21"/>
  </p:sldIdLst>
  <p:sldSz cx="12192000" cy="6858000"/>
  <p:notesSz cx="6858000" cy="9144000"/>
  <p:embeddedFontLst>
    <p:embeddedFont>
      <p:font typeface="Arial Black" panose="020B0A04020102020204" pitchFamily="34" charset="0"/>
      <p:bold r:id="rId23"/>
    </p:embeddedFont>
    <p:embeddedFont>
      <p:font typeface="Lato" panose="020F050202020403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unal%20trivedi\Downloads\h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unal%20trivedi\Downloads\hm.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unal%20trivedi\Downloads\hm.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unal%20trivedi\Downloads\hm.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unal%20trivedi\Downloads\h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[hm.xlsx]Technology Primary!PivotTable1</c:name>
    <c:fmtId val="5"/>
  </c:pivotSource>
  <c:chart>
    <c:title>
      <c:tx>
        <c:rich>
          <a:bodyPr/>
          <a:lstStyle/>
          <a:p>
            <a:pPr>
              <a:defRPr/>
            </a:pPr>
            <a:r>
              <a:rPr lang="en-US"/>
              <a:t>Count</a:t>
            </a:r>
            <a:r>
              <a:rPr lang="en-US" baseline="0"/>
              <a:t> of Opportunity ID by Technology Primary</a:t>
            </a:r>
          </a:p>
        </c:rich>
      </c:tx>
      <c:layout>
        <c:manualLayout>
          <c:xMode val="edge"/>
          <c:yMode val="edge"/>
          <c:x val="0.21553672316384184"/>
          <c:y val="4.7117604275369193E-2"/>
        </c:manualLayout>
      </c:layout>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'Technology Primary'!$B$3</c:f>
              <c:strCache>
                <c:ptCount val="1"/>
                <c:pt idx="0">
                  <c:v>Total</c:v>
                </c:pt>
              </c:strCache>
            </c:strRef>
          </c:tx>
          <c:invertIfNegative val="0"/>
          <c:cat>
            <c:strRef>
              <c:f>'Technology Primary'!$A$4:$A$9</c:f>
              <c:strCache>
                <c:ptCount val="5"/>
                <c:pt idx="0">
                  <c:v>Analytics</c:v>
                </c:pt>
                <c:pt idx="1">
                  <c:v>ERP Implementation</c:v>
                </c:pt>
                <c:pt idx="2">
                  <c:v>Legacy Modernization</c:v>
                </c:pt>
                <c:pt idx="3">
                  <c:v>Technical Business Solutions</c:v>
                </c:pt>
                <c:pt idx="4">
                  <c:v>(blank)</c:v>
                </c:pt>
              </c:strCache>
            </c:strRef>
          </c:cat>
          <c:val>
            <c:numRef>
              <c:f>'Technology Primary'!$B$4:$B$9</c:f>
              <c:numCache>
                <c:formatCode>General</c:formatCode>
                <c:ptCount val="5"/>
                <c:pt idx="0">
                  <c:v>281</c:v>
                </c:pt>
                <c:pt idx="1">
                  <c:v>49810</c:v>
                </c:pt>
                <c:pt idx="2">
                  <c:v>609</c:v>
                </c:pt>
                <c:pt idx="3">
                  <c:v>27325</c:v>
                </c:pt>
              </c:numCache>
            </c:numRef>
          </c:val>
          <c:extLst>
            <c:ext xmlns:c16="http://schemas.microsoft.com/office/drawing/2014/chart" uri="{C3380CC4-5D6E-409C-BE32-E72D297353CC}">
              <c16:uniqueId val="{00000000-45E9-4409-921C-5478B75168BA}"/>
            </c:ext>
          </c:extLst>
        </c:ser>
        <c:dLbls>
          <c:showLegendKey val="0"/>
          <c:showVal val="0"/>
          <c:showCatName val="0"/>
          <c:showSerName val="0"/>
          <c:showPercent val="0"/>
          <c:showBubbleSize val="0"/>
        </c:dLbls>
        <c:gapWidth val="150"/>
        <c:shape val="box"/>
        <c:axId val="204861824"/>
        <c:axId val="204863360"/>
        <c:axId val="0"/>
      </c:bar3DChart>
      <c:catAx>
        <c:axId val="204861824"/>
        <c:scaling>
          <c:orientation val="minMax"/>
        </c:scaling>
        <c:delete val="0"/>
        <c:axPos val="l"/>
        <c:numFmt formatCode="General" sourceLinked="0"/>
        <c:majorTickMark val="out"/>
        <c:minorTickMark val="none"/>
        <c:tickLblPos val="nextTo"/>
        <c:crossAx val="204863360"/>
        <c:crosses val="autoZero"/>
        <c:auto val="1"/>
        <c:lblAlgn val="ctr"/>
        <c:lblOffset val="100"/>
        <c:noMultiLvlLbl val="0"/>
      </c:catAx>
      <c:valAx>
        <c:axId val="204863360"/>
        <c:scaling>
          <c:orientation val="minMax"/>
        </c:scaling>
        <c:delete val="0"/>
        <c:axPos val="b"/>
        <c:majorGridlines/>
        <c:numFmt formatCode="General" sourceLinked="1"/>
        <c:majorTickMark val="out"/>
        <c:minorTickMark val="none"/>
        <c:tickLblPos val="nextTo"/>
        <c:crossAx val="20486182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[hm.xlsx]B2B Sales Medium!PivotTable2</c:name>
    <c:fmtId val="5"/>
  </c:pivotSource>
  <c:chart>
    <c:title>
      <c:tx>
        <c:rich>
          <a:bodyPr/>
          <a:lstStyle/>
          <a:p>
            <a:pPr>
              <a:defRPr/>
            </a:pPr>
            <a:r>
              <a:rPr lang="en-US"/>
              <a:t>Count</a:t>
            </a:r>
            <a:r>
              <a:rPr lang="en-US" baseline="0"/>
              <a:t> of Opportunity ID by B2B Sales Medium </a:t>
            </a:r>
            <a:endParaRPr lang="en-US"/>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'B2B Sales Medium'!$B$3</c:f>
              <c:strCache>
                <c:ptCount val="1"/>
                <c:pt idx="0">
                  <c:v>Total</c:v>
                </c:pt>
              </c:strCache>
            </c:strRef>
          </c:tx>
          <c:invertIfNegative val="0"/>
          <c:cat>
            <c:strRef>
              <c:f>'B2B Sales Medium'!$A$4:$A$10</c:f>
              <c:strCache>
                <c:ptCount val="6"/>
                <c:pt idx="0">
                  <c:v>Enterprise Sellers</c:v>
                </c:pt>
                <c:pt idx="1">
                  <c:v>Marketing</c:v>
                </c:pt>
                <c:pt idx="2">
                  <c:v>Online Leads</c:v>
                </c:pt>
                <c:pt idx="3">
                  <c:v>Partners</c:v>
                </c:pt>
                <c:pt idx="4">
                  <c:v>Tele Sales</c:v>
                </c:pt>
                <c:pt idx="5">
                  <c:v>(blank)</c:v>
                </c:pt>
              </c:strCache>
            </c:strRef>
          </c:cat>
          <c:val>
            <c:numRef>
              <c:f>'B2B Sales Medium'!$B$4:$B$10</c:f>
              <c:numCache>
                <c:formatCode>General</c:formatCode>
                <c:ptCount val="6"/>
                <c:pt idx="0">
                  <c:v>34758</c:v>
                </c:pt>
                <c:pt idx="1">
                  <c:v>37262</c:v>
                </c:pt>
                <c:pt idx="2">
                  <c:v>619</c:v>
                </c:pt>
                <c:pt idx="3">
                  <c:v>2856</c:v>
                </c:pt>
                <c:pt idx="4">
                  <c:v>2530</c:v>
                </c:pt>
              </c:numCache>
            </c:numRef>
          </c:val>
          <c:extLst>
            <c:ext xmlns:c16="http://schemas.microsoft.com/office/drawing/2014/chart" uri="{C3380CC4-5D6E-409C-BE32-E72D297353CC}">
              <c16:uniqueId val="{00000000-09E3-4F65-8B68-D50FD071917B}"/>
            </c:ext>
          </c:extLst>
        </c:ser>
        <c:dLbls>
          <c:showLegendKey val="0"/>
          <c:showVal val="0"/>
          <c:showCatName val="0"/>
          <c:showSerName val="0"/>
          <c:showPercent val="0"/>
          <c:showBubbleSize val="0"/>
        </c:dLbls>
        <c:gapWidth val="150"/>
        <c:shape val="box"/>
        <c:axId val="205273728"/>
        <c:axId val="205296000"/>
        <c:axId val="0"/>
      </c:bar3DChart>
      <c:catAx>
        <c:axId val="205273728"/>
        <c:scaling>
          <c:orientation val="minMax"/>
        </c:scaling>
        <c:delete val="0"/>
        <c:axPos val="l"/>
        <c:numFmt formatCode="General" sourceLinked="0"/>
        <c:majorTickMark val="out"/>
        <c:minorTickMark val="none"/>
        <c:tickLblPos val="nextTo"/>
        <c:crossAx val="205296000"/>
        <c:crosses val="autoZero"/>
        <c:auto val="1"/>
        <c:lblAlgn val="ctr"/>
        <c:lblOffset val="100"/>
        <c:noMultiLvlLbl val="0"/>
      </c:catAx>
      <c:valAx>
        <c:axId val="205296000"/>
        <c:scaling>
          <c:orientation val="minMax"/>
        </c:scaling>
        <c:delete val="0"/>
        <c:axPos val="b"/>
        <c:majorGridlines/>
        <c:numFmt formatCode="General" sourceLinked="1"/>
        <c:majorTickMark val="out"/>
        <c:minorTickMark val="none"/>
        <c:tickLblPos val="nextTo"/>
        <c:crossAx val="205273728"/>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[hm.xlsx]Client Revenue Sizing!PivotTable3</c:name>
    <c:fmtId val="3"/>
  </c:pivotSource>
  <c:chart>
    <c:title>
      <c:tx>
        <c:rich>
          <a:bodyPr/>
          <a:lstStyle/>
          <a:p>
            <a:pPr>
              <a:defRPr/>
            </a:pPr>
            <a:r>
              <a:rPr lang="en-US"/>
              <a:t>Count</a:t>
            </a:r>
            <a:r>
              <a:rPr lang="en-US" baseline="0"/>
              <a:t> of opportunity ID by Client Revenue Sizing </a:t>
            </a:r>
            <a:endParaRPr lang="en-US"/>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'Client Revenue Sizing'!$B$3</c:f>
              <c:strCache>
                <c:ptCount val="1"/>
                <c:pt idx="0">
                  <c:v>Total</c:v>
                </c:pt>
              </c:strCache>
            </c:strRef>
          </c:tx>
          <c:invertIfNegative val="0"/>
          <c:cat>
            <c:strRef>
              <c:f>'Client Revenue Sizing'!$A$4:$A$10</c:f>
              <c:strCache>
                <c:ptCount val="6"/>
                <c:pt idx="0">
                  <c:v>100K or less</c:v>
                </c:pt>
                <c:pt idx="1">
                  <c:v>100K to 250K</c:v>
                </c:pt>
                <c:pt idx="2">
                  <c:v>250K to 500K</c:v>
                </c:pt>
                <c:pt idx="3">
                  <c:v>500K to 1M</c:v>
                </c:pt>
                <c:pt idx="4">
                  <c:v>More than 1M</c:v>
                </c:pt>
                <c:pt idx="5">
                  <c:v>(blank)</c:v>
                </c:pt>
              </c:strCache>
            </c:strRef>
          </c:cat>
          <c:val>
            <c:numRef>
              <c:f>'Client Revenue Sizing'!$B$4:$B$10</c:f>
              <c:numCache>
                <c:formatCode>General</c:formatCode>
                <c:ptCount val="6"/>
                <c:pt idx="0">
                  <c:v>59504</c:v>
                </c:pt>
                <c:pt idx="1">
                  <c:v>3841</c:v>
                </c:pt>
                <c:pt idx="2">
                  <c:v>4756</c:v>
                </c:pt>
                <c:pt idx="3">
                  <c:v>4636</c:v>
                </c:pt>
                <c:pt idx="4">
                  <c:v>5288</c:v>
                </c:pt>
              </c:numCache>
            </c:numRef>
          </c:val>
          <c:extLst>
            <c:ext xmlns:c16="http://schemas.microsoft.com/office/drawing/2014/chart" uri="{C3380CC4-5D6E-409C-BE32-E72D297353CC}">
              <c16:uniqueId val="{00000000-5905-4706-9282-2C531575836B}"/>
            </c:ext>
          </c:extLst>
        </c:ser>
        <c:dLbls>
          <c:showLegendKey val="0"/>
          <c:showVal val="0"/>
          <c:showCatName val="0"/>
          <c:showSerName val="0"/>
          <c:showPercent val="0"/>
          <c:showBubbleSize val="0"/>
        </c:dLbls>
        <c:gapWidth val="150"/>
        <c:shape val="box"/>
        <c:axId val="205669504"/>
        <c:axId val="205671040"/>
        <c:axId val="0"/>
      </c:bar3DChart>
      <c:catAx>
        <c:axId val="205669504"/>
        <c:scaling>
          <c:orientation val="minMax"/>
        </c:scaling>
        <c:delete val="0"/>
        <c:axPos val="l"/>
        <c:numFmt formatCode="General" sourceLinked="0"/>
        <c:majorTickMark val="out"/>
        <c:minorTickMark val="none"/>
        <c:tickLblPos val="nextTo"/>
        <c:crossAx val="205671040"/>
        <c:crosses val="autoZero"/>
        <c:auto val="1"/>
        <c:lblAlgn val="ctr"/>
        <c:lblOffset val="100"/>
        <c:noMultiLvlLbl val="0"/>
      </c:catAx>
      <c:valAx>
        <c:axId val="205671040"/>
        <c:scaling>
          <c:orientation val="minMax"/>
        </c:scaling>
        <c:delete val="0"/>
        <c:axPos val="b"/>
        <c:majorGridlines/>
        <c:numFmt formatCode="General" sourceLinked="1"/>
        <c:majorTickMark val="out"/>
        <c:minorTickMark val="none"/>
        <c:tickLblPos val="nextTo"/>
        <c:crossAx val="20566950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[hm.xlsx]Opportunity Sizing!PivotTable4</c:name>
    <c:fmtId val="4"/>
  </c:pivotSource>
  <c:chart>
    <c:title>
      <c:tx>
        <c:rich>
          <a:bodyPr/>
          <a:lstStyle/>
          <a:p>
            <a:pPr>
              <a:defRPr/>
            </a:pPr>
            <a:r>
              <a:rPr lang="en-US"/>
              <a:t>Count</a:t>
            </a:r>
            <a:r>
              <a:rPr lang="en-US" baseline="0"/>
              <a:t> of Opportunity ID by Opportunity Sizing</a:t>
            </a:r>
            <a:endParaRPr lang="en-US"/>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'Opportunity Sizing'!$B$3</c:f>
              <c:strCache>
                <c:ptCount val="1"/>
                <c:pt idx="0">
                  <c:v>Total</c:v>
                </c:pt>
              </c:strCache>
            </c:strRef>
          </c:tx>
          <c:invertIfNegative val="0"/>
          <c:cat>
            <c:strRef>
              <c:f>'Opportunity Sizing'!$A$4:$A$12</c:f>
              <c:strCache>
                <c:ptCount val="8"/>
                <c:pt idx="0">
                  <c:v>10K or less</c:v>
                </c:pt>
                <c:pt idx="1">
                  <c:v>10K to 20K</c:v>
                </c:pt>
                <c:pt idx="2">
                  <c:v>20K to 30K</c:v>
                </c:pt>
                <c:pt idx="3">
                  <c:v>30K to 40K</c:v>
                </c:pt>
                <c:pt idx="4">
                  <c:v>40K to 50K</c:v>
                </c:pt>
                <c:pt idx="5">
                  <c:v>50K to 60K</c:v>
                </c:pt>
                <c:pt idx="6">
                  <c:v>More than 60K</c:v>
                </c:pt>
                <c:pt idx="7">
                  <c:v>(blank)</c:v>
                </c:pt>
              </c:strCache>
            </c:strRef>
          </c:cat>
          <c:val>
            <c:numRef>
              <c:f>'Opportunity Sizing'!$B$4:$B$12</c:f>
              <c:numCache>
                <c:formatCode>General</c:formatCode>
                <c:ptCount val="8"/>
                <c:pt idx="0">
                  <c:v>12095</c:v>
                </c:pt>
                <c:pt idx="1">
                  <c:v>15123</c:v>
                </c:pt>
                <c:pt idx="2">
                  <c:v>11968</c:v>
                </c:pt>
                <c:pt idx="3">
                  <c:v>13628</c:v>
                </c:pt>
                <c:pt idx="4">
                  <c:v>18074</c:v>
                </c:pt>
                <c:pt idx="5">
                  <c:v>4934</c:v>
                </c:pt>
                <c:pt idx="6">
                  <c:v>2203</c:v>
                </c:pt>
              </c:numCache>
            </c:numRef>
          </c:val>
          <c:extLst>
            <c:ext xmlns:c16="http://schemas.microsoft.com/office/drawing/2014/chart" uri="{C3380CC4-5D6E-409C-BE32-E72D297353CC}">
              <c16:uniqueId val="{00000000-DADC-4A5C-8E3D-61A741ADCA81}"/>
            </c:ext>
          </c:extLst>
        </c:ser>
        <c:dLbls>
          <c:showLegendKey val="0"/>
          <c:showVal val="0"/>
          <c:showCatName val="0"/>
          <c:showSerName val="0"/>
          <c:showPercent val="0"/>
          <c:showBubbleSize val="0"/>
        </c:dLbls>
        <c:gapWidth val="150"/>
        <c:shape val="box"/>
        <c:axId val="205708672"/>
        <c:axId val="205714560"/>
        <c:axId val="0"/>
      </c:bar3DChart>
      <c:catAx>
        <c:axId val="205708672"/>
        <c:scaling>
          <c:orientation val="minMax"/>
        </c:scaling>
        <c:delete val="0"/>
        <c:axPos val="l"/>
        <c:numFmt formatCode="General" sourceLinked="0"/>
        <c:majorTickMark val="out"/>
        <c:minorTickMark val="none"/>
        <c:tickLblPos val="nextTo"/>
        <c:crossAx val="205714560"/>
        <c:crosses val="autoZero"/>
        <c:auto val="1"/>
        <c:lblAlgn val="ctr"/>
        <c:lblOffset val="100"/>
        <c:noMultiLvlLbl val="0"/>
      </c:catAx>
      <c:valAx>
        <c:axId val="205714560"/>
        <c:scaling>
          <c:orientation val="minMax"/>
        </c:scaling>
        <c:delete val="0"/>
        <c:axPos val="b"/>
        <c:majorGridlines/>
        <c:numFmt formatCode="General" sourceLinked="1"/>
        <c:majorTickMark val="out"/>
        <c:minorTickMark val="none"/>
        <c:tickLblPos val="nextTo"/>
        <c:crossAx val="20570867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[hm.xlsx]Business from Client Last Year!PivotTable5</c:name>
    <c:fmtId val="3"/>
  </c:pivotSource>
  <c:chart>
    <c:title>
      <c:tx>
        <c:rich>
          <a:bodyPr/>
          <a:lstStyle/>
          <a:p>
            <a:pPr>
              <a:defRPr/>
            </a:pPr>
            <a:r>
              <a:rPr lang="en-US"/>
              <a:t>Count</a:t>
            </a:r>
            <a:r>
              <a:rPr lang="en-US" baseline="0"/>
              <a:t> of Opportunity ID by Business from last year client</a:t>
            </a:r>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'Business from Client Last Year'!$B$3</c:f>
              <c:strCache>
                <c:ptCount val="1"/>
                <c:pt idx="0">
                  <c:v>Total</c:v>
                </c:pt>
              </c:strCache>
            </c:strRef>
          </c:tx>
          <c:invertIfNegative val="0"/>
          <c:cat>
            <c:strRef>
              <c:f>'Business from Client Last Year'!$A$4:$A$10</c:f>
              <c:strCache>
                <c:ptCount val="6"/>
                <c:pt idx="0">
                  <c:v>0 - 25,000</c:v>
                </c:pt>
                <c:pt idx="1">
                  <c:v>0 (No business)</c:v>
                </c:pt>
                <c:pt idx="2">
                  <c:v>25,000 - 50,000</c:v>
                </c:pt>
                <c:pt idx="3">
                  <c:v>50,000 - 100,000</c:v>
                </c:pt>
                <c:pt idx="4">
                  <c:v>More than 100,000</c:v>
                </c:pt>
                <c:pt idx="5">
                  <c:v>(blank)</c:v>
                </c:pt>
              </c:strCache>
            </c:strRef>
          </c:cat>
          <c:val>
            <c:numRef>
              <c:f>'Business from Client Last Year'!$B$4:$B$10</c:f>
              <c:numCache>
                <c:formatCode>General</c:formatCode>
                <c:ptCount val="6"/>
                <c:pt idx="0">
                  <c:v>1782</c:v>
                </c:pt>
                <c:pt idx="1">
                  <c:v>69208</c:v>
                </c:pt>
                <c:pt idx="2">
                  <c:v>2083</c:v>
                </c:pt>
                <c:pt idx="3">
                  <c:v>2092</c:v>
                </c:pt>
                <c:pt idx="4">
                  <c:v>2860</c:v>
                </c:pt>
              </c:numCache>
            </c:numRef>
          </c:val>
          <c:extLst>
            <c:ext xmlns:c16="http://schemas.microsoft.com/office/drawing/2014/chart" uri="{C3380CC4-5D6E-409C-BE32-E72D297353CC}">
              <c16:uniqueId val="{00000000-FD9C-468E-87FE-47BF78CF2110}"/>
            </c:ext>
          </c:extLst>
        </c:ser>
        <c:dLbls>
          <c:showLegendKey val="0"/>
          <c:showVal val="0"/>
          <c:showCatName val="0"/>
          <c:showSerName val="0"/>
          <c:showPercent val="0"/>
          <c:showBubbleSize val="0"/>
        </c:dLbls>
        <c:gapWidth val="150"/>
        <c:shape val="box"/>
        <c:axId val="205403648"/>
        <c:axId val="205405184"/>
        <c:axId val="0"/>
      </c:bar3DChart>
      <c:catAx>
        <c:axId val="205403648"/>
        <c:scaling>
          <c:orientation val="minMax"/>
        </c:scaling>
        <c:delete val="0"/>
        <c:axPos val="l"/>
        <c:numFmt formatCode="General" sourceLinked="0"/>
        <c:majorTickMark val="out"/>
        <c:minorTickMark val="none"/>
        <c:tickLblPos val="nextTo"/>
        <c:crossAx val="205405184"/>
        <c:crosses val="autoZero"/>
        <c:auto val="1"/>
        <c:lblAlgn val="ctr"/>
        <c:lblOffset val="100"/>
        <c:noMultiLvlLbl val="0"/>
      </c:catAx>
      <c:valAx>
        <c:axId val="205405184"/>
        <c:scaling>
          <c:orientation val="minMax"/>
        </c:scaling>
        <c:delete val="0"/>
        <c:axPos val="b"/>
        <c:majorGridlines/>
        <c:numFmt formatCode="General" sourceLinked="1"/>
        <c:majorTickMark val="out"/>
        <c:minorTickMark val="none"/>
        <c:tickLblPos val="nextTo"/>
        <c:crossAx val="205403648"/>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All the frameworks that are used should be mentioned.</a:t>
            </a:r>
            <a:endParaRPr dirty="0"/>
          </a:p>
          <a:p>
            <a:pPr marL="457200" lvl="0" indent="-228600" algn="l" rtl="0">
              <a:lnSpc>
                <a:spcPct val="100000"/>
              </a:lnSpc>
              <a:spcBef>
                <a:spcPts val="0"/>
              </a:spcBef>
              <a:spcAft>
                <a:spcPts val="0"/>
              </a:spcAft>
              <a:buSzPts val="1400"/>
              <a:buFont typeface="Lato"/>
              <a:buChar char="-"/>
            </a:pPr>
            <a:r>
              <a:rPr lang="en-US" dirty="0"/>
              <a:t>A suitable reason is a must to provide here</a:t>
            </a:r>
            <a:endParaRPr dirty="0"/>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1026" name="Picture 2">
            <a:extLst>
              <a:ext uri="{FF2B5EF4-FFF2-40B4-BE49-F238E27FC236}">
                <a16:creationId xmlns:a16="http://schemas.microsoft.com/office/drawing/2014/main" id="{51497B4F-1503-DCA8-7DE7-2C45118B6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2636" y="9123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a:t>
            </a:r>
            <a:r>
              <a:rPr lang="en-US" sz="3000" dirty="0" err="1">
                <a:solidFill>
                  <a:srgbClr val="5A5A5A"/>
                </a:solidFill>
              </a:rPr>
              <a:t>SaaS</a:t>
            </a:r>
            <a:r>
              <a:rPr lang="en-US" sz="3000" dirty="0">
                <a:solidFill>
                  <a:srgbClr val="5A5A5A"/>
                </a:solidFill>
              </a:rPr>
              <a:t> Startup</a:t>
            </a:r>
            <a:endParaRPr sz="3000" dirty="0"/>
          </a:p>
        </p:txBody>
      </p:sp>
      <p:grpSp>
        <p:nvGrpSpPr>
          <p:cNvPr id="164"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a:t>
              </a:r>
              <a:r>
                <a:rPr lang="en-US" sz="1800" b="1" dirty="0">
                  <a:latin typeface="Lato"/>
                  <a:ea typeface="Lato"/>
                  <a:cs typeface="Lato"/>
                  <a:sym typeface="Lato"/>
                </a:rPr>
                <a:t>: COLLABORATION- VENDORS- SOFTWARE</a:t>
              </a:r>
            </a:p>
            <a:p>
              <a:pPr lvl="0"/>
              <a:r>
                <a:rPr lang="en-US" sz="1800" b="1" dirty="0">
                  <a:latin typeface="Lato" charset="0"/>
                </a:rPr>
                <a:t>Vendors are charging high fee for products. (P2)</a:t>
              </a: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 COLLABORATION- VENDORS- HARDWARE</a:t>
              </a:r>
            </a:p>
            <a:p>
              <a:pPr lvl="0"/>
              <a:r>
                <a:rPr lang="en-US" sz="1800" b="1" dirty="0">
                  <a:latin typeface="Lato"/>
                  <a:ea typeface="Lato"/>
                  <a:cs typeface="Lato"/>
                  <a:sym typeface="Lato"/>
                </a:rPr>
                <a:t>Quality of product is not according to industry standards. (P3)</a:t>
              </a:r>
              <a:endParaRPr sz="1800" b="1" i="0" u="none" strike="noStrike" cap="none" dirty="0">
                <a:solidFill>
                  <a:srgbClr val="000000"/>
                </a:solidFill>
                <a:latin typeface="Lato"/>
                <a:ea typeface="Lato"/>
                <a:cs typeface="Lato"/>
                <a:sym typeface="Lato"/>
              </a:endParaRPr>
            </a:p>
          </p:txBody>
        </p:sp>
      </p:grpSp>
      <p:pic>
        <p:nvPicPr>
          <p:cNvPr id="10242" name="Picture 2">
            <a:extLst>
              <a:ext uri="{FF2B5EF4-FFF2-40B4-BE49-F238E27FC236}">
                <a16:creationId xmlns:a16="http://schemas.microsoft.com/office/drawing/2014/main" id="{680BC2A1-2D92-559D-C29D-A3D84CB48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6040"/>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a:t>
            </a:r>
            <a:r>
              <a:rPr lang="en-US" sz="3000" dirty="0" err="1">
                <a:solidFill>
                  <a:srgbClr val="5A5A5A"/>
                </a:solidFill>
              </a:rPr>
              <a:t>SaaS</a:t>
            </a:r>
            <a:r>
              <a:rPr lang="en-US" sz="3000" dirty="0">
                <a:solidFill>
                  <a:srgbClr val="5A5A5A"/>
                </a:solidFill>
              </a:rPr>
              <a:t> Startup</a:t>
            </a:r>
            <a:endParaRPr sz="3000" dirty="0"/>
          </a:p>
        </p:txBody>
      </p:sp>
      <p:grpSp>
        <p:nvGrpSpPr>
          <p:cNvPr id="2"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a:t>
              </a:r>
              <a:r>
                <a:rPr lang="en-US" sz="1800" b="1" dirty="0">
                  <a:latin typeface="Lato"/>
                  <a:ea typeface="Lato"/>
                  <a:cs typeface="Lato"/>
                  <a:sym typeface="Lato"/>
                </a:rPr>
                <a:t>9: CONTEXT- TECHNOLOGY</a:t>
              </a:r>
            </a:p>
            <a:p>
              <a:pPr lvl="0"/>
              <a:r>
                <a:rPr lang="en-US" sz="1800" b="1" dirty="0">
                  <a:latin typeface="Lato" charset="0"/>
                </a:rPr>
                <a:t>New Technology is available that has made some products of the company no longer needed. (P2)</a:t>
              </a: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a:t>
              </a:r>
              <a:r>
                <a:rPr lang="en-US" sz="1800" b="1" dirty="0">
                  <a:latin typeface="Lato"/>
                  <a:ea typeface="Lato"/>
                  <a:cs typeface="Lato"/>
                  <a:sym typeface="Lato"/>
                </a:rPr>
                <a:t>10</a:t>
              </a:r>
              <a:r>
                <a:rPr lang="en-US" sz="1800" b="1" i="0" u="none" strike="noStrike" cap="none" dirty="0">
                  <a:solidFill>
                    <a:srgbClr val="000000"/>
                  </a:solidFill>
                  <a:latin typeface="Lato"/>
                  <a:ea typeface="Lato"/>
                  <a:cs typeface="Lato"/>
                  <a:sym typeface="Lato"/>
                </a:rPr>
                <a:t>: CONTEXT- MARKET</a:t>
              </a:r>
            </a:p>
            <a:p>
              <a:pPr lvl="0"/>
              <a:r>
                <a:rPr lang="en-US" sz="1800" b="1" dirty="0">
                  <a:latin typeface="Lato"/>
                  <a:ea typeface="Lato"/>
                  <a:cs typeface="Lato"/>
                  <a:sym typeface="Lato"/>
                </a:rPr>
                <a:t>There is a reduction in demand for the service. (P2)</a:t>
              </a:r>
              <a:endParaRPr sz="1800" b="1" i="0" u="none" strike="noStrike" cap="none" dirty="0">
                <a:solidFill>
                  <a:srgbClr val="000000"/>
                </a:solidFill>
                <a:latin typeface="Lato"/>
                <a:ea typeface="Lato"/>
                <a:cs typeface="Lato"/>
                <a:sym typeface="Lato"/>
              </a:endParaRPr>
            </a:p>
          </p:txBody>
        </p:sp>
      </p:grpSp>
      <p:pic>
        <p:nvPicPr>
          <p:cNvPr id="10242" name="Picture 2">
            <a:extLst>
              <a:ext uri="{FF2B5EF4-FFF2-40B4-BE49-F238E27FC236}">
                <a16:creationId xmlns:a16="http://schemas.microsoft.com/office/drawing/2014/main" id="{680BC2A1-2D92-559D-C29D-A3D84CB48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6040"/>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Lato"/>
                <a:ea typeface="Lato"/>
                <a:cs typeface="Lato"/>
                <a:sym typeface="Lato"/>
              </a:rPr>
              <a:t>Variable  </a:t>
            </a:r>
            <a:endParaRPr sz="1600" dirty="0"/>
          </a:p>
          <a:p>
            <a:pPr marL="0" marR="0" lvl="0" indent="0" algn="l" rtl="0">
              <a:lnSpc>
                <a:spcPct val="100000"/>
              </a:lnSpc>
              <a:spcBef>
                <a:spcPts val="0"/>
              </a:spcBef>
              <a:spcAft>
                <a:spcPts val="0"/>
              </a:spcAft>
              <a:buNone/>
            </a:pPr>
            <a:r>
              <a:rPr lang="en-US" sz="1600" dirty="0">
                <a:latin typeface="Lato"/>
                <a:sym typeface="Lato"/>
              </a:rPr>
              <a:t>Technology Primary</a:t>
            </a: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r>
              <a:rPr lang="en-US" sz="1600" dirty="0">
                <a:latin typeface="Lato"/>
                <a:sym typeface="Lato"/>
              </a:rPr>
              <a:t>B2B Sales Medium</a:t>
            </a: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r>
              <a:rPr lang="en-US" sz="1600" dirty="0">
                <a:latin typeface="Lato"/>
                <a:sym typeface="Lato"/>
              </a:rPr>
              <a:t>Client Revenue Sizing</a:t>
            </a: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r>
              <a:rPr lang="en-US" sz="1600" dirty="0">
                <a:latin typeface="Lato"/>
                <a:sym typeface="Lato"/>
              </a:rPr>
              <a:t>Opportunity Sizing</a:t>
            </a: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r>
              <a:rPr lang="en-US" sz="1600" dirty="0">
                <a:latin typeface="Lato"/>
                <a:sym typeface="Lato"/>
              </a:rPr>
              <a:t>Business from Client Last Year</a:t>
            </a:r>
            <a:endParaRPr sz="1600" dirty="0"/>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Lato" charset="0"/>
                <a:ea typeface="Lato"/>
                <a:cs typeface="Lato"/>
                <a:sym typeface="Lato"/>
              </a:rPr>
              <a:t>Insights if any</a:t>
            </a:r>
            <a:endParaRPr sz="1600" dirty="0">
              <a:latin typeface="Lato" charset="0"/>
            </a:endParaRPr>
          </a:p>
          <a:p>
            <a:pPr marL="0" marR="0" lvl="0" indent="0" algn="l" rtl="0">
              <a:lnSpc>
                <a:spcPct val="100000"/>
              </a:lnSpc>
              <a:spcBef>
                <a:spcPts val="0"/>
              </a:spcBef>
              <a:spcAft>
                <a:spcPts val="0"/>
              </a:spcAft>
              <a:buNone/>
            </a:pPr>
            <a:r>
              <a:rPr lang="en-US" sz="1600" dirty="0">
                <a:latin typeface="Lato" charset="0"/>
                <a:sym typeface="Lato"/>
              </a:rPr>
              <a:t>A large number of opportunities come from ERP Implementation and they have better than average opportunity conversation rate.</a:t>
            </a:r>
          </a:p>
          <a:p>
            <a:pPr marL="0" marR="0" lvl="0" indent="0" algn="l" rtl="0">
              <a:lnSpc>
                <a:spcPct val="100000"/>
              </a:lnSpc>
              <a:spcBef>
                <a:spcPts val="0"/>
              </a:spcBef>
              <a:spcAft>
                <a:spcPts val="0"/>
              </a:spcAft>
              <a:buNone/>
            </a:pPr>
            <a:endParaRPr lang="en-US" sz="1600" dirty="0">
              <a:latin typeface="Lato" charset="0"/>
              <a:sym typeface="Lato"/>
            </a:endParaRPr>
          </a:p>
          <a:p>
            <a:pPr marL="0" marR="0" lvl="0" indent="0" algn="l" rtl="0">
              <a:lnSpc>
                <a:spcPct val="100000"/>
              </a:lnSpc>
              <a:spcBef>
                <a:spcPts val="0"/>
              </a:spcBef>
              <a:spcAft>
                <a:spcPts val="0"/>
              </a:spcAft>
              <a:buNone/>
            </a:pPr>
            <a:r>
              <a:rPr lang="en-US" sz="1600" dirty="0">
                <a:latin typeface="Lato" charset="0"/>
                <a:sym typeface="Lato"/>
              </a:rPr>
              <a:t>Most Opportunities are from marketing and enterprise sellers with the enterprise seller having a better than average opportunity conversation rate. </a:t>
            </a:r>
          </a:p>
          <a:p>
            <a:pPr marL="0" marR="0" lvl="0" indent="0" algn="l" rtl="0">
              <a:lnSpc>
                <a:spcPct val="100000"/>
              </a:lnSpc>
              <a:spcBef>
                <a:spcPts val="0"/>
              </a:spcBef>
              <a:spcAft>
                <a:spcPts val="0"/>
              </a:spcAft>
              <a:buNone/>
            </a:pPr>
            <a:endParaRPr lang="en-US" sz="1600" dirty="0">
              <a:latin typeface="Lato" charset="0"/>
              <a:sym typeface="Lato"/>
            </a:endParaRPr>
          </a:p>
          <a:p>
            <a:pPr marL="0" marR="0" lvl="0" indent="0" algn="l" rtl="0">
              <a:lnSpc>
                <a:spcPct val="100000"/>
              </a:lnSpc>
              <a:spcBef>
                <a:spcPts val="0"/>
              </a:spcBef>
              <a:spcAft>
                <a:spcPts val="0"/>
              </a:spcAft>
              <a:buNone/>
            </a:pPr>
            <a:r>
              <a:rPr lang="en-US" sz="1600" dirty="0">
                <a:latin typeface="Lato" charset="0"/>
              </a:rPr>
              <a:t>A large number of opportunities come from clients who are less in revenue size 100K or less.</a:t>
            </a:r>
          </a:p>
          <a:p>
            <a:pPr marL="0" marR="0" lvl="0" indent="0" algn="l" rtl="0">
              <a:lnSpc>
                <a:spcPct val="100000"/>
              </a:lnSpc>
              <a:spcBef>
                <a:spcPts val="0"/>
              </a:spcBef>
              <a:spcAft>
                <a:spcPts val="0"/>
              </a:spcAft>
              <a:buNone/>
            </a:pPr>
            <a:endParaRPr lang="en-US" sz="1600" dirty="0">
              <a:latin typeface="Lato" charset="0"/>
            </a:endParaRPr>
          </a:p>
          <a:p>
            <a:pPr marL="0" marR="0" lvl="0" indent="0" algn="l" rtl="0">
              <a:lnSpc>
                <a:spcPct val="100000"/>
              </a:lnSpc>
              <a:spcBef>
                <a:spcPts val="0"/>
              </a:spcBef>
              <a:spcAft>
                <a:spcPts val="0"/>
              </a:spcAft>
              <a:buNone/>
            </a:pPr>
            <a:r>
              <a:rPr lang="en-US" sz="1600" dirty="0">
                <a:latin typeface="Lato" charset="0"/>
              </a:rPr>
              <a:t>The opportunity conversation rate is significantly higher for clients with potential revenue in 0-30K range. </a:t>
            </a:r>
          </a:p>
          <a:p>
            <a:pPr marL="0" marR="0" lvl="0" indent="0" algn="l" rtl="0">
              <a:lnSpc>
                <a:spcPct val="100000"/>
              </a:lnSpc>
              <a:spcBef>
                <a:spcPts val="0"/>
              </a:spcBef>
              <a:spcAft>
                <a:spcPts val="0"/>
              </a:spcAft>
              <a:buNone/>
            </a:pPr>
            <a:endParaRPr lang="en-US" sz="1600" dirty="0">
              <a:latin typeface="Lato" charset="0"/>
            </a:endParaRPr>
          </a:p>
          <a:p>
            <a:pPr marL="0" marR="0" lvl="0" indent="0" algn="l" rtl="0">
              <a:lnSpc>
                <a:spcPct val="100000"/>
              </a:lnSpc>
              <a:spcBef>
                <a:spcPts val="0"/>
              </a:spcBef>
              <a:spcAft>
                <a:spcPts val="0"/>
              </a:spcAft>
              <a:buNone/>
            </a:pPr>
            <a:r>
              <a:rPr lang="en-US" sz="1600" dirty="0">
                <a:latin typeface="Lato" charset="0"/>
              </a:rPr>
              <a:t>The conversation rate is higher for existing customer despite the number of opportunities unusually large from newer customers.</a:t>
            </a:r>
            <a:endParaRPr sz="1600" dirty="0">
              <a:latin typeface="Lato"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charset="0"/>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Lato"/>
                <a:ea typeface="Lato"/>
                <a:cs typeface="Lato"/>
                <a:sym typeface="Lato"/>
              </a:rPr>
              <a:t>Pattern of Insight</a:t>
            </a:r>
            <a:endParaRPr sz="1600" dirty="0"/>
          </a:p>
          <a:p>
            <a:pPr marL="0" marR="0" lvl="0" indent="0" algn="l" rtl="0">
              <a:lnSpc>
                <a:spcPct val="100000"/>
              </a:lnSpc>
              <a:spcBef>
                <a:spcPts val="0"/>
              </a:spcBef>
              <a:spcAft>
                <a:spcPts val="0"/>
              </a:spcAft>
              <a:buNone/>
            </a:pPr>
            <a:r>
              <a:rPr lang="en-US" sz="1600" dirty="0">
                <a:latin typeface="Lato"/>
                <a:sym typeface="Lato"/>
              </a:rPr>
              <a:t>Significant Outliers</a:t>
            </a: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marL="0" marR="0" lvl="0" indent="0" algn="l" rtl="0">
              <a:lnSpc>
                <a:spcPct val="100000"/>
              </a:lnSpc>
              <a:spcBef>
                <a:spcPts val="0"/>
              </a:spcBef>
              <a:spcAft>
                <a:spcPts val="0"/>
              </a:spcAft>
              <a:buNone/>
            </a:pPr>
            <a:endParaRPr lang="en-US" sz="1600" dirty="0">
              <a:latin typeface="Lato"/>
              <a:sym typeface="Lato"/>
            </a:endParaRPr>
          </a:p>
          <a:p>
            <a:pPr lvl="0"/>
            <a:r>
              <a:rPr lang="en-US" sz="1600" dirty="0">
                <a:latin typeface="Lato"/>
                <a:sym typeface="Lato"/>
              </a:rPr>
              <a:t>Significant Outliers</a:t>
            </a:r>
            <a:endParaRPr sz="1600" dirty="0"/>
          </a:p>
          <a:p>
            <a:pPr marL="0" marR="0" lvl="0" indent="0" algn="l" rtl="0">
              <a:lnSpc>
                <a:spcPct val="100000"/>
              </a:lnSpc>
              <a:spcBef>
                <a:spcPts val="0"/>
              </a:spcBef>
              <a:spcAft>
                <a:spcPts val="0"/>
              </a:spcAft>
              <a:buNone/>
            </a:pPr>
            <a:endParaRPr lang="en-US"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600" dirty="0">
              <a:latin typeface="Lato"/>
              <a:ea typeface="Lato"/>
              <a:cs typeface="Lato"/>
              <a:sym typeface="Lato"/>
            </a:endParaRPr>
          </a:p>
          <a:p>
            <a:pPr marL="0" marR="0" lvl="0" indent="0" algn="l" rtl="0">
              <a:lnSpc>
                <a:spcPct val="100000"/>
              </a:lnSpc>
              <a:spcBef>
                <a:spcPts val="0"/>
              </a:spcBef>
              <a:spcAft>
                <a:spcPts val="0"/>
              </a:spcAft>
              <a:buNone/>
            </a:pPr>
            <a:endParaRPr lang="en-US" sz="1600" b="0" i="0" u="none" strike="noStrike" cap="none" dirty="0">
              <a:solidFill>
                <a:srgbClr val="000000"/>
              </a:solidFill>
              <a:latin typeface="Lato"/>
              <a:ea typeface="Lato"/>
              <a:cs typeface="Lato"/>
              <a:sym typeface="Lato"/>
            </a:endParaRPr>
          </a:p>
          <a:p>
            <a:pPr lvl="0"/>
            <a:r>
              <a:rPr lang="en-US" sz="1600" dirty="0">
                <a:latin typeface="Lato"/>
                <a:sym typeface="Lato"/>
              </a:rPr>
              <a:t>Significant Outliers</a:t>
            </a:r>
          </a:p>
          <a:p>
            <a:pPr lvl="0"/>
            <a:endParaRPr lang="en-US" sz="1600" b="0" i="0" u="none" strike="noStrike" cap="none" dirty="0">
              <a:solidFill>
                <a:srgbClr val="000000"/>
              </a:solidFill>
              <a:latin typeface="Lato"/>
              <a:ea typeface="Lato"/>
              <a:cs typeface="Lato"/>
              <a:sym typeface="Lato"/>
            </a:endParaRPr>
          </a:p>
          <a:p>
            <a:pPr lvl="0"/>
            <a:endParaRPr lang="en-US" sz="1600" dirty="0">
              <a:latin typeface="Lato"/>
              <a:ea typeface="Lato"/>
              <a:cs typeface="Lato"/>
              <a:sym typeface="Lato"/>
            </a:endParaRPr>
          </a:p>
          <a:p>
            <a:pPr lvl="0"/>
            <a:r>
              <a:rPr lang="en-US" sz="1600" b="0" i="0" u="none" strike="noStrike" cap="none" dirty="0">
                <a:solidFill>
                  <a:srgbClr val="000000"/>
                </a:solidFill>
                <a:latin typeface="Lato"/>
                <a:ea typeface="Lato"/>
                <a:cs typeface="Lato"/>
                <a:sym typeface="Lato"/>
              </a:rPr>
              <a:t>Surprising Comparison</a:t>
            </a:r>
          </a:p>
          <a:p>
            <a:pPr lvl="0"/>
            <a:endParaRPr lang="en-US" sz="1600" dirty="0">
              <a:latin typeface="Lato"/>
              <a:ea typeface="Lato"/>
              <a:cs typeface="Lato"/>
              <a:sym typeface="Lato"/>
            </a:endParaRPr>
          </a:p>
          <a:p>
            <a:pPr lvl="0"/>
            <a:endParaRPr lang="en-US" sz="1600" b="0" i="0" u="none" strike="noStrike" cap="none" dirty="0">
              <a:solidFill>
                <a:srgbClr val="000000"/>
              </a:solidFill>
              <a:latin typeface="Lato"/>
              <a:ea typeface="Lato"/>
              <a:cs typeface="Lato"/>
              <a:sym typeface="Lato"/>
            </a:endParaRPr>
          </a:p>
          <a:p>
            <a:pPr lvl="0"/>
            <a:r>
              <a:rPr lang="en-US" sz="1600" dirty="0">
                <a:latin typeface="Lato"/>
                <a:sym typeface="Lato"/>
              </a:rPr>
              <a:t>Significant Outliers/ Surprising Comparison</a:t>
            </a: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Technology Primary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dirty="0">
                <a:latin typeface="Lato"/>
                <a:sym typeface="Lato"/>
              </a:rPr>
              <a:t>A large number of opportunities come from ERP Implementation category and they have a better than average opportunity conversion rate.</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3314" name="Picture 2">
            <a:extLst>
              <a:ext uri="{FF2B5EF4-FFF2-40B4-BE49-F238E27FC236}">
                <a16:creationId xmlns:a16="http://schemas.microsoft.com/office/drawing/2014/main" id="{7F3A8E89-B053-3C3B-6E31-2F97A66C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2844"/>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555233269"/>
              </p:ext>
            </p:extLst>
          </p:nvPr>
        </p:nvGraphicFramePr>
        <p:xfrm>
          <a:off x="838200" y="2894030"/>
          <a:ext cx="10515599" cy="340307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B2B Sales Medium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dirty="0">
                <a:latin typeface="Lato"/>
                <a:sym typeface="Lato"/>
              </a:rPr>
              <a:t>Most Opportunities are from Marketing Enterprise sellers with the enterprise sellers having a better than average opportunity conversation rate.</a:t>
            </a:r>
            <a:endParaRPr sz="1600"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4338" name="Picture 2">
            <a:extLst>
              <a:ext uri="{FF2B5EF4-FFF2-40B4-BE49-F238E27FC236}">
                <a16:creationId xmlns:a16="http://schemas.microsoft.com/office/drawing/2014/main" id="{F785A75E-0215-3429-9B75-22D028B4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92845"/>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3735635403"/>
              </p:ext>
            </p:extLst>
          </p:nvPr>
        </p:nvGraphicFramePr>
        <p:xfrm>
          <a:off x="838200" y="2934093"/>
          <a:ext cx="10515600" cy="355878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Client Revenue Sizing</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dirty="0">
                <a:latin typeface="Lato"/>
                <a:sym typeface="Lato"/>
              </a:rPr>
              <a:t>A large number of opportunities come from clients who are less in revenue size (100K or less)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5362" name="Picture 2">
            <a:extLst>
              <a:ext uri="{FF2B5EF4-FFF2-40B4-BE49-F238E27FC236}">
                <a16:creationId xmlns:a16="http://schemas.microsoft.com/office/drawing/2014/main" id="{BB860DAB-E166-8724-3A14-EFE41CD7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3603016974"/>
              </p:ext>
            </p:extLst>
          </p:nvPr>
        </p:nvGraphicFramePr>
        <p:xfrm>
          <a:off x="735291" y="2749234"/>
          <a:ext cx="10618509" cy="374364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Opportunity Sizing</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dirty="0">
                <a:latin typeface="Lato"/>
                <a:sym typeface="Lato"/>
              </a:rPr>
              <a:t>The Opportunity conversation  rate is significantly higher in 0-30K range.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6386" name="Picture 2">
            <a:extLst>
              <a:ext uri="{FF2B5EF4-FFF2-40B4-BE49-F238E27FC236}">
                <a16:creationId xmlns:a16="http://schemas.microsoft.com/office/drawing/2014/main" id="{93C4F7DA-E0CD-10F1-2909-289B7A12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0000000-0008-0000-0400-000003000000}"/>
              </a:ext>
            </a:extLst>
          </p:cNvPr>
          <p:cNvGraphicFramePr>
            <a:graphicFrameLocks/>
          </p:cNvGraphicFramePr>
          <p:nvPr>
            <p:extLst>
              <p:ext uri="{D42A27DB-BD31-4B8C-83A1-F6EECF244321}">
                <p14:modId xmlns:p14="http://schemas.microsoft.com/office/powerpoint/2010/main" val="1074399589"/>
              </p:ext>
            </p:extLst>
          </p:nvPr>
        </p:nvGraphicFramePr>
        <p:xfrm>
          <a:off x="741680" y="2817495"/>
          <a:ext cx="10612120" cy="386004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Business from client last year</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dirty="0">
                <a:latin typeface="Lato"/>
                <a:sym typeface="Lato"/>
              </a:rPr>
              <a:t>The conversation rate is higher for existing customers despite the number of opportunities larger from newer customer.</a:t>
            </a:r>
            <a:endParaRPr sz="1600"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1790472887"/>
              </p:ext>
            </p:extLst>
          </p:nvPr>
        </p:nvGraphicFramePr>
        <p:xfrm>
          <a:off x="409732" y="2822575"/>
          <a:ext cx="11162674" cy="394817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798905"/>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sym typeface="Lato"/>
              </a:rPr>
              <a:t>Company should focus on new leads for ensuring high conversation rate:</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ERP Implementation as the type of solution offered to the customer</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Enterprise Sellers as the B2B Sales Medium</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Client Revenue Sizing 100K or Less</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Opportunity Sizing 0-30K</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Existing Customers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An unusually large number of opportunities come from ERP Implementation category and  they have a better than average opportunity conversation rate.</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Most opportunities are from Marketing and Enterprise sellers with the enterprise sellers having a better than average opportunity conversation rate.</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A large number of opportunities come from clients who are less in revenue size (100k or less)</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The opportunity conversation rate is significant higher for clients with potential revenue in 0-30K range.</a:t>
            </a:r>
          </a:p>
          <a:p>
            <a:pPr marL="342900" marR="0" lvl="0" indent="-342900" algn="l" rtl="0">
              <a:lnSpc>
                <a:spcPct val="100000"/>
              </a:lnSpc>
              <a:spcBef>
                <a:spcPts val="0"/>
              </a:spcBef>
              <a:spcAft>
                <a:spcPts val="0"/>
              </a:spcAft>
              <a:buAutoNum type="arabicParenR"/>
            </a:pPr>
            <a:endParaRPr lang="en-US" dirty="0">
              <a:latin typeface="Lato"/>
              <a:sym typeface="Lato"/>
            </a:endParaRPr>
          </a:p>
          <a:p>
            <a:pPr marL="342900" marR="0" lvl="0" indent="-342900" algn="l" rtl="0">
              <a:lnSpc>
                <a:spcPct val="100000"/>
              </a:lnSpc>
              <a:spcBef>
                <a:spcPts val="0"/>
              </a:spcBef>
              <a:spcAft>
                <a:spcPts val="0"/>
              </a:spcAft>
              <a:buAutoNum type="arabicParenR"/>
            </a:pPr>
            <a:r>
              <a:rPr lang="en-US" dirty="0">
                <a:latin typeface="Lato"/>
                <a:sym typeface="Lato"/>
              </a:rPr>
              <a:t>The conversation rate is higher for existing customer despite the number of opportunities larger from newer customer.</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8434" name="Picture 2">
            <a:extLst>
              <a:ext uri="{FF2B5EF4-FFF2-40B4-BE49-F238E27FC236}">
                <a16:creationId xmlns:a16="http://schemas.microsoft.com/office/drawing/2014/main" id="{3D40C618-BA10-CD34-D260-4DF5FE73C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56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697523" y="319233"/>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19458" name="Picture 2">
            <a:extLst>
              <a:ext uri="{FF2B5EF4-FFF2-40B4-BE49-F238E27FC236}">
                <a16:creationId xmlns:a16="http://schemas.microsoft.com/office/drawing/2014/main" id="{EF515ECB-84C5-725D-6FBE-1DB708380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51118" y="2363370"/>
            <a:ext cx="7755648" cy="3077766"/>
          </a:xfrm>
          <a:prstGeom prst="rect">
            <a:avLst/>
          </a:prstGeom>
          <a:noFill/>
        </p:spPr>
        <p:txBody>
          <a:bodyPr wrap="square" rtlCol="0">
            <a:spAutoFit/>
          </a:bodyPr>
          <a:lstStyle/>
          <a:p>
            <a:pPr algn="ctr"/>
            <a:r>
              <a:rPr lang="en-US" sz="2000" b="1" dirty="0">
                <a:latin typeface="Arial Black" pitchFamily="34" charset="0"/>
              </a:rPr>
              <a:t>Recommendations:</a:t>
            </a:r>
          </a:p>
          <a:p>
            <a:pPr algn="ctr"/>
            <a:endParaRPr lang="en-US" sz="2000" b="1" dirty="0">
              <a:latin typeface="Arial Black" pitchFamily="34" charset="0"/>
            </a:endParaRPr>
          </a:p>
          <a:p>
            <a:pPr algn="ctr"/>
            <a:r>
              <a:rPr lang="en-US" sz="2000" b="1" dirty="0">
                <a:latin typeface="Lato" charset="0"/>
              </a:rPr>
              <a:t>For higher conversation rate company should follow-</a:t>
            </a:r>
          </a:p>
          <a:p>
            <a:pPr algn="ctr"/>
            <a:endParaRPr lang="en-US" sz="2000" b="1" dirty="0">
              <a:latin typeface="Lato" charset="0"/>
            </a:endParaRPr>
          </a:p>
          <a:p>
            <a:pPr algn="ctr">
              <a:buFontTx/>
              <a:buChar char="-"/>
            </a:pPr>
            <a:r>
              <a:rPr lang="en-US" sz="2000" dirty="0">
                <a:latin typeface="Lato" charset="0"/>
              </a:rPr>
              <a:t>ERP Implementation category of solution offered to the customers</a:t>
            </a:r>
          </a:p>
          <a:p>
            <a:pPr algn="ctr">
              <a:buFontTx/>
              <a:buChar char="-"/>
            </a:pPr>
            <a:r>
              <a:rPr lang="en-US" sz="2000" dirty="0">
                <a:latin typeface="Lato" charset="0"/>
              </a:rPr>
              <a:t>Enterprise sellers as the B2B Sales Medium</a:t>
            </a:r>
          </a:p>
          <a:p>
            <a:pPr algn="ctr">
              <a:buFontTx/>
              <a:buChar char="-"/>
            </a:pPr>
            <a:r>
              <a:rPr lang="en-US" sz="2000" dirty="0">
                <a:latin typeface="Lato" charset="0"/>
              </a:rPr>
              <a:t>Client Revenue Sizing (100K or less)</a:t>
            </a:r>
          </a:p>
          <a:p>
            <a:pPr algn="ctr">
              <a:buFontTx/>
              <a:buChar char="-"/>
            </a:pPr>
            <a:r>
              <a:rPr lang="en-US" sz="2000" dirty="0">
                <a:latin typeface="Lato" charset="0"/>
              </a:rPr>
              <a:t>Opportunity Sizing (0-30K)</a:t>
            </a:r>
          </a:p>
          <a:p>
            <a:pPr algn="ctr">
              <a:buFontTx/>
              <a:buChar char="-"/>
            </a:pPr>
            <a:r>
              <a:rPr lang="en-US" sz="2000" dirty="0">
                <a:latin typeface="Lato" charset="0"/>
              </a:rPr>
              <a:t>Existing Customers</a:t>
            </a:r>
          </a:p>
          <a:p>
            <a:pPr algn="ct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HARDIK MEHTA</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a:solidFill>
                  <a:srgbClr val="EF413D"/>
                </a:solidFill>
              </a:rPr>
              <a:t>Problem Statement</a:t>
            </a:r>
            <a:br>
              <a:rPr lang="en-US"/>
            </a:br>
            <a:r>
              <a:rPr lang="en-US" sz="1400"/>
              <a:t> </a:t>
            </a:r>
            <a:br>
              <a:rPr lang="en-US"/>
            </a:br>
            <a:r>
              <a:rPr lang="en-US" sz="2000">
                <a:solidFill>
                  <a:srgbClr val="5A5A5A"/>
                </a:solidFill>
              </a:rPr>
              <a:t>The sales pipeline conversion percentage at TechnoServe (a tech SaaS startup) has dropped from 35% at the end of last fiscal (FY 2017-18) to 25% at present.</a:t>
            </a:r>
            <a:endParaRPr sz="2000">
              <a:solidFill>
                <a:srgbClr val="5A5A5A"/>
              </a:solidFill>
            </a:endParaRPr>
          </a:p>
          <a:p>
            <a:pPr marL="50800" lvl="0" indent="0" algn="l" rtl="0">
              <a:lnSpc>
                <a:spcPct val="90000"/>
              </a:lnSpc>
              <a:spcBef>
                <a:spcPts val="1000"/>
              </a:spcBef>
              <a:spcAft>
                <a:spcPts val="0"/>
              </a:spcAft>
              <a:buSzPts val="2800"/>
              <a:buNone/>
            </a:pPr>
            <a:endParaRPr sz="2000">
              <a:solidFill>
                <a:srgbClr val="5A5A5A"/>
              </a:solidFill>
            </a:endParaRPr>
          </a:p>
          <a:p>
            <a:pPr marL="50800" marR="0" lvl="0" indent="0" algn="l" rtl="0">
              <a:lnSpc>
                <a:spcPct val="90000"/>
              </a:lnSpc>
              <a:spcBef>
                <a:spcPts val="0"/>
              </a:spcBef>
              <a:spcAft>
                <a:spcPts val="0"/>
              </a:spcAft>
              <a:buSzPts val="2800"/>
              <a:buNone/>
            </a:pPr>
            <a:r>
              <a:rPr lang="en-US" sz="2400">
                <a:solidFill>
                  <a:srgbClr val="EF413D"/>
                </a:solidFill>
              </a:rPr>
              <a:t>Assignment Objective</a:t>
            </a:r>
            <a:endParaRPr sz="2400">
              <a:solidFill>
                <a:srgbClr val="EF413D"/>
              </a:solidFill>
            </a:endParaRPr>
          </a:p>
          <a:p>
            <a:pPr marL="50800" lvl="0" indent="0" algn="l" rtl="0">
              <a:spcBef>
                <a:spcPts val="0"/>
              </a:spcBef>
              <a:spcAft>
                <a:spcPts val="0"/>
              </a:spcAft>
              <a:buClr>
                <a:schemeClr val="dk1"/>
              </a:buClr>
              <a:buSzPts val="2800"/>
              <a:buFont typeface="Arial"/>
              <a:buNone/>
            </a:pPr>
            <a:r>
              <a:rPr lang="en-US" sz="1400"/>
              <a:t> </a:t>
            </a:r>
            <a:endParaRPr sz="2400">
              <a:solidFill>
                <a:srgbClr val="EF413D"/>
              </a:solidFill>
            </a:endParaRPr>
          </a:p>
          <a:p>
            <a:pPr marL="50800" marR="0" lvl="0" indent="0" algn="l" rtl="0">
              <a:lnSpc>
                <a:spcPct val="90000"/>
              </a:lnSpc>
              <a:spcBef>
                <a:spcPts val="0"/>
              </a:spcBef>
              <a:spcAft>
                <a:spcPts val="0"/>
              </a:spcAft>
              <a:buSzPts val="2800"/>
              <a:buNone/>
            </a:pPr>
            <a:r>
              <a:rPr lang="en-US" sz="2000">
                <a:solidFill>
                  <a:srgbClr val="5A5A5A"/>
                </a:solidFill>
              </a:rPr>
              <a:t>Understand the problem, come up with a hypothesis for low conversions faced by TechnoServe, and analyse the dataset provided to arrive at possible solutions to increase it.</a:t>
            </a:r>
            <a:endParaRPr sz="2000">
              <a:solidFill>
                <a:srgbClr val="5A5A5A"/>
              </a:solidFill>
            </a:endParaRPr>
          </a:p>
        </p:txBody>
      </p:sp>
      <p:pic>
        <p:nvPicPr>
          <p:cNvPr id="2050" name="Picture 2">
            <a:extLst>
              <a:ext uri="{FF2B5EF4-FFF2-40B4-BE49-F238E27FC236}">
                <a16:creationId xmlns:a16="http://schemas.microsoft.com/office/drawing/2014/main" id="{BC1717C9-A632-8382-9C7B-CAF87CA5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169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21506" name="Picture 2">
            <a:extLst>
              <a:ext uri="{FF2B5EF4-FFF2-40B4-BE49-F238E27FC236}">
                <a16:creationId xmlns:a16="http://schemas.microsoft.com/office/drawing/2014/main" id="{243BC772-8A6A-7442-0480-8F35FCAA0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316"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1.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00" name="Google Shape;100;p14"/>
          <p:cNvGrpSpPr/>
          <p:nvPr/>
        </p:nvGrpSpPr>
        <p:grpSpPr>
          <a:xfrm>
            <a:off x="589265"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p>
            <a:p>
              <a:pPr marL="0" marR="0" lvl="0" indent="0" algn="l" rtl="0">
                <a:lnSpc>
                  <a:spcPct val="100000"/>
                </a:lnSpc>
                <a:spcBef>
                  <a:spcPts val="0"/>
                </a:spcBef>
                <a:spcAft>
                  <a:spcPts val="0"/>
                </a:spcAft>
                <a:buNone/>
              </a:pPr>
              <a:endParaRPr sz="20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ea typeface="Lato"/>
                  <a:cs typeface="Lato"/>
                  <a:sym typeface="Lato"/>
                </a:rPr>
                <a:t>Tech </a:t>
              </a:r>
              <a:r>
                <a:rPr lang="en-US" sz="2000" dirty="0" err="1">
                  <a:latin typeface="Lato"/>
                  <a:ea typeface="Lato"/>
                  <a:cs typeface="Lato"/>
                  <a:sym typeface="Lato"/>
                </a:rPr>
                <a:t>SaaS</a:t>
              </a:r>
              <a:r>
                <a:rPr lang="en-US" sz="2000" dirty="0">
                  <a:latin typeface="Lato"/>
                  <a:ea typeface="Lato"/>
                  <a:cs typeface="Lato"/>
                  <a:sym typeface="Lato"/>
                </a:rPr>
                <a:t> startup, </a:t>
              </a:r>
              <a:r>
                <a:rPr lang="en-US" sz="2000" dirty="0" err="1">
                  <a:latin typeface="Lato"/>
                  <a:ea typeface="Lato"/>
                  <a:cs typeface="Lato"/>
                  <a:sym typeface="Lato"/>
                </a:rPr>
                <a:t>TechnoServe</a:t>
              </a:r>
              <a:endParaRPr sz="20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lang="en-US" sz="2000" dirty="0">
                <a:ea typeface="Lato"/>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Lato"/>
                  <a:ea typeface="Lato"/>
                  <a:cs typeface="Lato"/>
                  <a:sym typeface="Lato"/>
                </a:rPr>
                <a:t>Declining </a:t>
              </a:r>
              <a:r>
                <a:rPr lang="en-US" sz="2000" dirty="0">
                  <a:latin typeface="Lato"/>
                  <a:ea typeface="Lato"/>
                  <a:cs typeface="Lato"/>
                  <a:sym typeface="Lato"/>
                </a:rPr>
                <a:t> </a:t>
              </a:r>
              <a:r>
                <a:rPr lang="en-US" sz="2000" b="0" i="0" u="none" strike="noStrike" cap="none" dirty="0">
                  <a:solidFill>
                    <a:srgbClr val="000000"/>
                  </a:solidFill>
                  <a:latin typeface="Lato"/>
                  <a:ea typeface="Lato"/>
                  <a:cs typeface="Lato"/>
                  <a:sym typeface="Lato"/>
                </a:rPr>
                <a:t>conversions </a:t>
              </a:r>
              <a:r>
                <a:rPr lang="en-US" sz="2000" dirty="0">
                  <a:latin typeface="Lato"/>
                  <a:ea typeface="Lato"/>
                  <a:cs typeface="Lato"/>
                  <a:sym typeface="Lato"/>
                </a:rPr>
                <a:t>across its sales funnel.</a:t>
              </a:r>
            </a:p>
            <a:p>
              <a:pPr marL="0" marR="0" lvl="0" indent="0" algn="l" rtl="0">
                <a:lnSpc>
                  <a:spcPct val="100000"/>
                </a:lnSpc>
                <a:spcBef>
                  <a:spcPts val="0"/>
                </a:spcBef>
                <a:spcAft>
                  <a:spcPts val="0"/>
                </a:spcAft>
                <a:buNone/>
              </a:pPr>
              <a:r>
                <a:rPr lang="en-US" sz="2000" dirty="0">
                  <a:latin typeface="Lato"/>
                  <a:ea typeface="Lato"/>
                  <a:cs typeface="Lato"/>
                  <a:sym typeface="Lato"/>
                </a:rPr>
                <a:t>Sales has dropped from 35% to 25%.</a:t>
              </a:r>
              <a:endParaRPr sz="2000" b="0" i="0" u="none" strike="noStrike" cap="none" dirty="0">
                <a:solidFill>
                  <a:srgbClr val="000000"/>
                </a:solidFill>
                <a:latin typeface="Lato"/>
                <a:ea typeface="Lato"/>
                <a:cs typeface="Lato"/>
                <a:sym typeface="Lato"/>
              </a:endParaRPr>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20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sym typeface="Lato"/>
                </a:rPr>
                <a:t>The company’s sales pipeline conversion percentage has dropped from 35% to 25% in FY 2017-18</a:t>
              </a:r>
              <a:r>
                <a:rPr lang="en-US" dirty="0">
                  <a:latin typeface="Lato"/>
                  <a:sym typeface="Lato"/>
                </a:rPr>
                <a:t>.</a:t>
              </a:r>
              <a:endParaRPr dirty="0"/>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sz="20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sym typeface="Lato"/>
                </a:rPr>
                <a:t>The sales process was processed incorrectly.</a:t>
              </a:r>
              <a:endParaRPr sz="2000"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p>
            <a:p>
              <a:pPr marL="0" marR="0" lvl="0" indent="0" algn="l" rtl="0">
                <a:lnSpc>
                  <a:spcPct val="100000"/>
                </a:lnSpc>
                <a:spcBef>
                  <a:spcPts val="0"/>
                </a:spcBef>
                <a:spcAft>
                  <a:spcPts val="0"/>
                </a:spcAft>
                <a:buNone/>
              </a:pPr>
              <a:endParaRPr sz="20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sym typeface="Lato"/>
                </a:rPr>
                <a:t>Among possible customers or the leads of the company</a:t>
              </a:r>
              <a:endParaRPr sz="2000" dirty="0"/>
            </a:p>
          </p:txBody>
        </p:sp>
      </p:grpSp>
      <p:pic>
        <p:nvPicPr>
          <p:cNvPr id="3074" name="Picture 2">
            <a:extLst>
              <a:ext uri="{FF2B5EF4-FFF2-40B4-BE49-F238E27FC236}">
                <a16:creationId xmlns:a16="http://schemas.microsoft.com/office/drawing/2014/main" id="{99A740F0-77A8-2FD7-B0F2-D8B05EB4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7069"/>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20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arenR"/>
              </a:pPr>
              <a:r>
                <a:rPr lang="en-US" sz="1800" dirty="0">
                  <a:latin typeface="Lato"/>
                  <a:ea typeface="Lato"/>
                  <a:cs typeface="Lato"/>
                  <a:sym typeface="Lato"/>
                </a:rPr>
                <a:t>What is the strength of the company ?</a:t>
              </a:r>
            </a:p>
            <a:p>
              <a:pPr marL="342900" marR="0" lvl="0" indent="-342900" algn="l" rtl="0">
                <a:lnSpc>
                  <a:spcPct val="100000"/>
                </a:lnSpc>
                <a:spcBef>
                  <a:spcPts val="0"/>
                </a:spcBef>
                <a:spcAft>
                  <a:spcPts val="0"/>
                </a:spcAft>
                <a:buAutoNum type="arabicParenR"/>
              </a:pPr>
              <a:r>
                <a:rPr lang="en-US" sz="1800" dirty="0">
                  <a:latin typeface="Lato"/>
                  <a:ea typeface="Lato"/>
                  <a:cs typeface="Lato"/>
                  <a:sym typeface="Lato"/>
                </a:rPr>
                <a:t>How many client does </a:t>
              </a:r>
              <a:r>
                <a:rPr lang="en-US" sz="1800" dirty="0" err="1">
                  <a:latin typeface="Lato"/>
                  <a:ea typeface="Lato"/>
                  <a:cs typeface="Lato"/>
                  <a:sym typeface="Lato"/>
                </a:rPr>
                <a:t>TechnoServe</a:t>
              </a:r>
              <a:r>
                <a:rPr lang="en-US" sz="1800" dirty="0">
                  <a:latin typeface="Lato"/>
                  <a:ea typeface="Lato"/>
                  <a:cs typeface="Lato"/>
                  <a:sym typeface="Lato"/>
                </a:rPr>
                <a:t> have?</a:t>
              </a:r>
            </a:p>
            <a:p>
              <a:pPr marL="342900" marR="0" lvl="0" indent="-342900" algn="l" rtl="0">
                <a:lnSpc>
                  <a:spcPct val="100000"/>
                </a:lnSpc>
                <a:spcBef>
                  <a:spcPts val="0"/>
                </a:spcBef>
                <a:spcAft>
                  <a:spcPts val="0"/>
                </a:spcAft>
                <a:buAutoNum type="arabicParenR"/>
              </a:pPr>
              <a:r>
                <a:rPr lang="en-US" sz="1800" dirty="0">
                  <a:latin typeface="Lato"/>
                  <a:ea typeface="Lato"/>
                  <a:cs typeface="Lato"/>
                  <a:sym typeface="Lato"/>
                </a:rPr>
                <a:t>How many employees are there in the company?</a:t>
              </a:r>
            </a:p>
            <a:p>
              <a:pPr marL="342900" marR="0" lvl="0" indent="-342900" algn="l" rtl="0">
                <a:lnSpc>
                  <a:spcPct val="100000"/>
                </a:lnSpc>
                <a:spcBef>
                  <a:spcPts val="0"/>
                </a:spcBef>
                <a:spcAft>
                  <a:spcPts val="0"/>
                </a:spcAft>
              </a:pPr>
              <a:endParaRPr lang="en-US" dirty="0">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457200" marR="0" lvl="0" indent="-457200" algn="l" rtl="0">
                <a:lnSpc>
                  <a:spcPct val="100000"/>
                </a:lnSpc>
                <a:spcBef>
                  <a:spcPts val="0"/>
                </a:spcBef>
                <a:spcAft>
                  <a:spcPts val="0"/>
                </a:spcAft>
                <a:buAutoNum type="arabicParenR"/>
              </a:pPr>
              <a:r>
                <a:rPr lang="en-US" sz="1800" dirty="0">
                  <a:latin typeface="Lato"/>
                  <a:sym typeface="Lato"/>
                </a:rPr>
                <a:t>Is the team skilled to develop the sales of product in market?</a:t>
              </a:r>
            </a:p>
            <a:p>
              <a:pPr marL="457200" marR="0" lvl="0" indent="-457200" algn="l" rtl="0">
                <a:lnSpc>
                  <a:spcPct val="100000"/>
                </a:lnSpc>
                <a:spcBef>
                  <a:spcPts val="0"/>
                </a:spcBef>
                <a:spcAft>
                  <a:spcPts val="0"/>
                </a:spcAft>
                <a:buAutoNum type="arabicParenR"/>
              </a:pPr>
              <a:r>
                <a:rPr lang="en-US" sz="1800" dirty="0">
                  <a:latin typeface="Lato"/>
                  <a:sym typeface="Lato"/>
                </a:rPr>
                <a:t>How many days it take to convert the lead to client&gt;</a:t>
              </a:r>
            </a:p>
            <a:p>
              <a:pPr marL="457200" marR="0" lvl="0" indent="-457200" algn="l" rtl="0">
                <a:lnSpc>
                  <a:spcPct val="100000"/>
                </a:lnSpc>
                <a:spcBef>
                  <a:spcPts val="0"/>
                </a:spcBef>
                <a:spcAft>
                  <a:spcPts val="0"/>
                </a:spcAft>
                <a:buAutoNum type="arabicParenR"/>
              </a:pPr>
              <a:r>
                <a:rPr lang="en-US" sz="1800" dirty="0">
                  <a:latin typeface="Lato"/>
                  <a:sym typeface="Lato"/>
                </a:rPr>
                <a:t>How </a:t>
              </a:r>
              <a:r>
                <a:rPr lang="en-US" sz="1800" dirty="0" err="1">
                  <a:latin typeface="Lato"/>
                  <a:sym typeface="Lato"/>
                </a:rPr>
                <a:t>TechnoServe</a:t>
              </a:r>
              <a:r>
                <a:rPr lang="en-US" sz="1800" dirty="0">
                  <a:latin typeface="Lato"/>
                  <a:sym typeface="Lato"/>
                </a:rPr>
                <a:t> identify the lead in the market?</a:t>
              </a:r>
            </a:p>
            <a:p>
              <a:pPr marL="457200" marR="0" lvl="0" indent="-457200" algn="l" rtl="0">
                <a:lnSpc>
                  <a:spcPct val="100000"/>
                </a:lnSpc>
                <a:spcBef>
                  <a:spcPts val="0"/>
                </a:spcBef>
                <a:spcAft>
                  <a:spcPts val="0"/>
                </a:spcAft>
                <a:buAutoNum type="arabicParenR"/>
              </a:pPr>
              <a:endParaRPr lang="en-US" sz="2000" dirty="0">
                <a:latin typeface="Lato"/>
                <a:sym typeface="Lato"/>
              </a:endParaRPr>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457200" marR="0" lvl="0" indent="-457200" algn="l" rtl="0">
                <a:lnSpc>
                  <a:spcPct val="100000"/>
                </a:lnSpc>
                <a:spcBef>
                  <a:spcPts val="0"/>
                </a:spcBef>
                <a:spcAft>
                  <a:spcPts val="0"/>
                </a:spcAft>
                <a:buAutoNum type="arabicParenR"/>
              </a:pPr>
              <a:r>
                <a:rPr lang="en-US" sz="1800" dirty="0">
                  <a:latin typeface="Lato"/>
                  <a:sym typeface="Lato"/>
                </a:rPr>
                <a:t>What is the impact of low sales on profit?</a:t>
              </a:r>
            </a:p>
            <a:p>
              <a:pPr marL="457200" marR="0" lvl="0" indent="-457200" algn="l" rtl="0">
                <a:lnSpc>
                  <a:spcPct val="100000"/>
                </a:lnSpc>
                <a:spcBef>
                  <a:spcPts val="0"/>
                </a:spcBef>
                <a:spcAft>
                  <a:spcPts val="0"/>
                </a:spcAft>
                <a:buAutoNum type="arabicParenR"/>
              </a:pPr>
              <a:r>
                <a:rPr lang="en-US" sz="1800" dirty="0">
                  <a:latin typeface="Lato"/>
                  <a:sym typeface="Lato"/>
                </a:rPr>
                <a:t>Does these sales hit target for future?</a:t>
              </a:r>
            </a:p>
            <a:p>
              <a:pPr marL="457200" marR="0" lvl="0" indent="-457200" algn="l" rtl="0">
                <a:lnSpc>
                  <a:spcPct val="100000"/>
                </a:lnSpc>
                <a:spcBef>
                  <a:spcPts val="0"/>
                </a:spcBef>
                <a:spcAft>
                  <a:spcPts val="0"/>
                </a:spcAft>
                <a:buAutoNum type="arabicParenR"/>
              </a:pPr>
              <a:r>
                <a:rPr lang="en-US" sz="1800" dirty="0">
                  <a:latin typeface="Lato"/>
                  <a:sym typeface="Lato"/>
                </a:rPr>
                <a:t>How does low pipeline conversion restrict your growth in the market?</a:t>
              </a:r>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457200" marR="0" lvl="0" indent="-457200" algn="l" rtl="0">
                <a:lnSpc>
                  <a:spcPct val="100000"/>
                </a:lnSpc>
                <a:spcBef>
                  <a:spcPts val="0"/>
                </a:spcBef>
                <a:spcAft>
                  <a:spcPts val="0"/>
                </a:spcAft>
                <a:buAutoNum type="arabicParenR"/>
              </a:pPr>
              <a:r>
                <a:rPr lang="en-US" sz="1800" dirty="0">
                  <a:latin typeface="Lato"/>
                  <a:sym typeface="Lato"/>
                </a:rPr>
                <a:t>What is the increase in revenue expected if the problem is solved?</a:t>
              </a:r>
            </a:p>
            <a:p>
              <a:pPr marL="457200" marR="0" lvl="0" indent="-457200" algn="l" rtl="0">
                <a:lnSpc>
                  <a:spcPct val="100000"/>
                </a:lnSpc>
                <a:spcBef>
                  <a:spcPts val="0"/>
                </a:spcBef>
                <a:spcAft>
                  <a:spcPts val="0"/>
                </a:spcAft>
                <a:buAutoNum type="arabicParenR"/>
              </a:pPr>
              <a:r>
                <a:rPr lang="en-US" sz="1800" dirty="0">
                  <a:latin typeface="Lato"/>
                  <a:sym typeface="Lato"/>
                </a:rPr>
                <a:t>How will the employees benefit?</a:t>
              </a:r>
            </a:p>
            <a:p>
              <a:pPr marL="457200" marR="0" lvl="0" indent="-457200" algn="l" rtl="0">
                <a:lnSpc>
                  <a:spcPct val="100000"/>
                </a:lnSpc>
                <a:spcBef>
                  <a:spcPts val="0"/>
                </a:spcBef>
                <a:spcAft>
                  <a:spcPts val="0"/>
                </a:spcAft>
                <a:buAutoNum type="arabicParenR"/>
              </a:pPr>
              <a:r>
                <a:rPr lang="en-US" sz="1800" dirty="0">
                  <a:latin typeface="Lato"/>
                  <a:sym typeface="Lato"/>
                </a:rPr>
                <a:t>Is there any change in increase in the market share of the company?</a:t>
              </a:r>
            </a:p>
          </p:txBody>
        </p:sp>
      </p:grpSp>
      <p:pic>
        <p:nvPicPr>
          <p:cNvPr id="4098" name="Picture 2">
            <a:extLst>
              <a:ext uri="{FF2B5EF4-FFF2-40B4-BE49-F238E27FC236}">
                <a16:creationId xmlns:a16="http://schemas.microsoft.com/office/drawing/2014/main" id="{3AA2F4A2-948F-4640-F51C-3C29EC43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707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sym typeface="Lato"/>
              </a:rPr>
              <a:t>The framework used in this is 5W framework.</a:t>
            </a:r>
            <a:r>
              <a:rPr lang="en-US" dirty="0">
                <a:latin typeface="Lato"/>
                <a:sym typeface="Lato"/>
              </a:rPr>
              <a:t>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sym typeface="Lato"/>
              </a:rPr>
              <a:t>The 5W questions are important because they establish the framework of any project. Once you have established the answer the answer to the “WHO, WHAT, WHEN, WHERE, HOW”, you will have a clear picture of task in front of you.</a:t>
            </a:r>
            <a:endParaRPr sz="2000"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dirty="0">
                <a:latin typeface="Lato"/>
                <a:sym typeface="Lato"/>
              </a:rPr>
              <a:t>The problem has been divided into the five C’s in the framework.</a:t>
            </a:r>
            <a:endParaRPr sz="2000"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122" name="Picture 2">
            <a:extLst>
              <a:ext uri="{FF2B5EF4-FFF2-40B4-BE49-F238E27FC236}">
                <a16:creationId xmlns:a16="http://schemas.microsoft.com/office/drawing/2014/main" id="{343A968B-FF48-E49A-D51F-E334705C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US" dirty="0"/>
          </a:p>
          <a:p>
            <a:pPr marL="0" marR="0" lvl="0" indent="0" algn="ctr" rtl="0">
              <a:lnSpc>
                <a:spcPct val="100000"/>
              </a:lnSpc>
              <a:spcBef>
                <a:spcPts val="0"/>
              </a:spcBef>
              <a:spcAft>
                <a:spcPts val="0"/>
              </a:spcAft>
              <a:buNone/>
            </a:pPr>
            <a:endParaRPr dirty="0"/>
          </a:p>
        </p:txBody>
      </p:sp>
      <p:pic>
        <p:nvPicPr>
          <p:cNvPr id="6146" name="Picture 2">
            <a:extLst>
              <a:ext uri="{FF2B5EF4-FFF2-40B4-BE49-F238E27FC236}">
                <a16:creationId xmlns:a16="http://schemas.microsoft.com/office/drawing/2014/main" id="{5CDF4712-1FE9-C21A-63B9-17FAF26A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m.png"/>
          <p:cNvPicPr>
            <a:picLocks noChangeAspect="1"/>
          </p:cNvPicPr>
          <p:nvPr/>
        </p:nvPicPr>
        <p:blipFill>
          <a:blip r:embed="rId4"/>
          <a:stretch>
            <a:fillRect/>
          </a:stretch>
        </p:blipFill>
        <p:spPr>
          <a:xfrm>
            <a:off x="0" y="1561514"/>
            <a:ext cx="12192000" cy="5274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2009465"/>
            <a:ext cx="11162675" cy="4593842"/>
            <a:chOff x="589265" y="4632481"/>
            <a:chExt cx="2041200" cy="229238"/>
          </a:xfrm>
        </p:grpSpPr>
        <p:sp>
          <p:nvSpPr>
            <p:cNvPr id="138" name="Google Shape;138;p18"/>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 CUSTOMER- TARGET AREAS</a:t>
              </a:r>
            </a:p>
            <a:p>
              <a:pPr lvl="0">
                <a:buClr>
                  <a:schemeClr val="dk1"/>
                </a:buClr>
              </a:pPr>
              <a:r>
                <a:rPr lang="en-US" sz="1800" b="1" dirty="0">
                  <a:solidFill>
                    <a:schemeClr val="dk1"/>
                  </a:solidFill>
                  <a:latin typeface="Lato"/>
                  <a:ea typeface="Lato"/>
                  <a:cs typeface="Lato"/>
                  <a:sym typeface="Lato"/>
                </a:rPr>
                <a:t>The company is not able to map the products with the apt lead based industry. (P1)</a:t>
              </a:r>
            </a:p>
            <a:p>
              <a:pPr lvl="0">
                <a:buClr>
                  <a:schemeClr val="dk1"/>
                </a:buClr>
              </a:pPr>
              <a:r>
                <a:rPr lang="en-US" sz="1800" b="1" dirty="0">
                  <a:solidFill>
                    <a:schemeClr val="dk1"/>
                  </a:solidFill>
                  <a:latin typeface="Lato"/>
                  <a:ea typeface="Lato"/>
                  <a:cs typeface="Lato"/>
                  <a:sym typeface="Lato"/>
                </a:rPr>
                <a:t>The company is not targeting right set of leads. (P1)</a:t>
              </a:r>
            </a:p>
            <a:p>
              <a:pPr lvl="0">
                <a:buClr>
                  <a:schemeClr val="dk1"/>
                </a:buClr>
              </a:pPr>
              <a:endParaRPr lang="en-US"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endParaRPr dirty="0">
                <a:solidFill>
                  <a:schemeClr val="dk1"/>
                </a:solidFill>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 COMPETITION- PRICE</a:t>
              </a:r>
            </a:p>
            <a:p>
              <a:pPr lvl="0"/>
              <a:r>
                <a:rPr lang="en-US" sz="1800" b="1" dirty="0">
                  <a:latin typeface="Lato" charset="0"/>
                </a:rPr>
                <a:t>Competitors have low price compared to ours. (P2)</a:t>
              </a:r>
              <a:endParaRPr sz="1800" b="1" dirty="0">
                <a:latin typeface="Lato" charset="0"/>
              </a:endParaRPr>
            </a:p>
          </p:txBody>
        </p:sp>
      </p:grpSp>
      <p:pic>
        <p:nvPicPr>
          <p:cNvPr id="7170" name="Picture 2">
            <a:extLst>
              <a:ext uri="{FF2B5EF4-FFF2-40B4-BE49-F238E27FC236}">
                <a16:creationId xmlns:a16="http://schemas.microsoft.com/office/drawing/2014/main" id="{FA6ED1F7-A857-8505-6778-ECC23B6F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126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a:t>
              </a:r>
              <a:r>
                <a:rPr lang="en-US" sz="1800" b="1" dirty="0">
                  <a:latin typeface="Lato"/>
                  <a:ea typeface="Lato"/>
                  <a:cs typeface="Lato"/>
                  <a:sym typeface="Lato"/>
                </a:rPr>
                <a:t>: COMPETITION- PRODUCT</a:t>
              </a:r>
            </a:p>
            <a:p>
              <a:pPr lvl="0"/>
              <a:r>
                <a:rPr lang="en-US" sz="1800" b="1" dirty="0">
                  <a:latin typeface="Lato" charset="0"/>
                </a:rPr>
                <a:t>Better quality of product is offered by competitors at same price. (P2)</a:t>
              </a:r>
              <a:endParaRPr sz="1800" b="1" dirty="0">
                <a:latin typeface="Lato" charset="0"/>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 COMPETITION- TECHNOLOGY</a:t>
              </a:r>
            </a:p>
            <a:p>
              <a:pPr lvl="0"/>
              <a:r>
                <a:rPr lang="en-US" sz="1800" b="1" dirty="0">
                  <a:latin typeface="Lato"/>
                  <a:ea typeface="Lato"/>
                  <a:cs typeface="Lato"/>
                  <a:sym typeface="Lato"/>
                </a:rPr>
                <a:t>Technological advantage is with competitors. (P1)</a:t>
              </a:r>
            </a:p>
            <a:p>
              <a:pPr marL="0" marR="0" lvl="0" indent="0" algn="l" rtl="0">
                <a:lnSpc>
                  <a:spcPct val="100000"/>
                </a:lnSpc>
                <a:spcBef>
                  <a:spcPts val="0"/>
                </a:spcBef>
                <a:spcAft>
                  <a:spcPts val="0"/>
                </a:spcAft>
                <a:buNone/>
              </a:pPr>
              <a:endParaRPr sz="1800" dirty="0"/>
            </a:p>
          </p:txBody>
        </p:sp>
      </p:grpSp>
      <p:pic>
        <p:nvPicPr>
          <p:cNvPr id="8194" name="Picture 2">
            <a:extLst>
              <a:ext uri="{FF2B5EF4-FFF2-40B4-BE49-F238E27FC236}">
                <a16:creationId xmlns:a16="http://schemas.microsoft.com/office/drawing/2014/main" id="{35EA2329-C095-3EB6-21B1-ABAE703CA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5469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 COMPANY- GOODWILL</a:t>
              </a:r>
            </a:p>
            <a:p>
              <a:pPr lvl="0"/>
              <a:r>
                <a:rPr lang="en-US" sz="1800" b="1" dirty="0">
                  <a:latin typeface="Lato"/>
                  <a:ea typeface="Lato"/>
                  <a:cs typeface="Lato"/>
                  <a:sym typeface="Lato"/>
                </a:rPr>
                <a:t>Company does not have good reputation in the market. (P2)</a:t>
              </a:r>
              <a:endParaRPr sz="1800" b="1"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a:t>
              </a:r>
              <a:r>
                <a:rPr lang="en-US" sz="1800" b="1" dirty="0">
                  <a:latin typeface="Lato"/>
                  <a:ea typeface="Lato"/>
                  <a:cs typeface="Lato"/>
                  <a:sym typeface="Lato"/>
                </a:rPr>
                <a:t>: COMPANY- PRODUCTS</a:t>
              </a:r>
            </a:p>
            <a:p>
              <a:pPr lvl="0"/>
              <a:r>
                <a:rPr lang="en-US" sz="1800" b="1" dirty="0">
                  <a:latin typeface="Lato" charset="0"/>
                </a:rPr>
                <a:t>Quality of product is very low as compared to industry standards. (P1)</a:t>
              </a:r>
              <a:endParaRPr sz="1800" b="1" dirty="0">
                <a:latin typeface="Lato" charset="0"/>
              </a:endParaRPr>
            </a:p>
          </p:txBody>
        </p:sp>
      </p:grpSp>
      <p:pic>
        <p:nvPicPr>
          <p:cNvPr id="9218" name="Picture 2">
            <a:extLst>
              <a:ext uri="{FF2B5EF4-FFF2-40B4-BE49-F238E27FC236}">
                <a16:creationId xmlns:a16="http://schemas.microsoft.com/office/drawing/2014/main" id="{F89BEE96-A29C-962D-97A0-A751930F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711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2123</Words>
  <Application>Microsoft Office PowerPoint</Application>
  <PresentationFormat>Widescreen</PresentationFormat>
  <Paragraphs>419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Lato</vt:lpstr>
      <vt:lpstr>Arial Black</vt:lpstr>
      <vt:lpstr>Office Theme</vt:lpstr>
      <vt:lpstr>ASSIGNMENT GUIDELINES</vt:lpstr>
      <vt:lpstr>ASSIGNMENT   Name: HARDIK MEHTA</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kunal trivedi</cp:lastModifiedBy>
  <cp:revision>59</cp:revision>
  <dcterms:modified xsi:type="dcterms:W3CDTF">2024-11-17T06:01:56Z</dcterms:modified>
</cp:coreProperties>
</file>