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7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ED159-CAD0-FB8B-2221-4E490D67B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811AD7-2A8A-3A33-E910-4BC831D28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03F69-AAB0-AC5F-30F7-9233C8558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BC73-6D69-437A-B308-ABEC7D6410C0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532B2-4C8E-E16F-0BF8-1FCAD370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6A856-31F8-B5FF-9EBA-D69D860F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10ED-2296-4384-BFD0-91911AD19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9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1DD93-D181-3272-1C1B-02F0695D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C2E73A-2DCE-FF7C-2B63-254AA435B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E54CDB-957A-4F74-6CBA-26969E2A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BC73-6D69-437A-B308-ABEC7D6410C0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1F9F30-CE2F-7644-68AD-3677EE3FC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8DD90-7C2F-BEB6-6E9D-A239AB774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10ED-2296-4384-BFD0-91911AD19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088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DB72C0-DBC5-C44B-7106-79CBC1D4B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6553DD-7BC1-9FAA-1D80-894187F49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583DC4-8EFB-7E6A-52D3-9297737D9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BC73-6D69-437A-B308-ABEC7D6410C0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D4A7C0-4895-ED07-B12F-73CB05071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F0834C-99B7-F490-720A-EB8FCF36E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10ED-2296-4384-BFD0-91911AD19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2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343A1-91C0-1404-02B4-3C262F915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2D9A0C-A60E-2D0B-9726-D7073B267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34546A-560B-339F-D96F-299AC488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BC73-6D69-437A-B308-ABEC7D6410C0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AE0820-31C6-C6FB-191F-48F84E8A9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080FA-7003-53B4-3CC8-C010F239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10ED-2296-4384-BFD0-91911AD19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46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48247-4789-CB59-5EE2-53BCE8D1B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73015D-65BA-292D-2D3E-6380E31A4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39A0F-A20D-932F-C347-03487D1F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BC73-6D69-437A-B308-ABEC7D6410C0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3385A-D001-9747-37F3-FC1BBE9A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DBEA03-7AC3-4FDD-F788-5A0A323A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10ED-2296-4384-BFD0-91911AD19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40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B09F3-9CF2-24DA-B525-36074638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0FB2E4-2B57-7AE5-AAED-FDB5869C9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30F0B9-6EB6-7B14-A028-2F630F9F4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46B17C-FD66-C934-20E4-1336C49AC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BC73-6D69-437A-B308-ABEC7D6410C0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0A0DA7-B705-25C1-61CC-60B88DDE6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08C45D-3894-D13C-2714-2B02AF334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10ED-2296-4384-BFD0-91911AD19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18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7F0AF-6BC0-DD55-F5D9-495B1D60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B73D5-1410-B105-9906-194E2F99C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502CFE-A82A-B805-98D9-DEC342D6A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3C8979-A22E-C76B-3083-7B8E8F5B3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3997C2-0C67-1222-E7E2-889D2C2A6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C510E8-E7F5-167C-97A6-465DE41B7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BC73-6D69-437A-B308-ABEC7D6410C0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58CC0C-CC5D-2CAB-DC22-CF97C413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DC0534-39F3-0BF8-FD35-F4BBC076F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10ED-2296-4384-BFD0-91911AD19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95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E2BD5-DD73-B113-EEE9-6D390562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F4F128-4F34-8F11-42DC-3794D3E5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BC73-6D69-437A-B308-ABEC7D6410C0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730E89-055D-AEA7-74B3-55A06357E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2AFD41-256E-9A38-01FB-9031F796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10ED-2296-4384-BFD0-91911AD19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15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FD85C-300C-054A-6730-266DFE43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BC73-6D69-437A-B308-ABEC7D6410C0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2A09BB-B564-A198-E9B4-05DE5A09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EC6778-3242-D440-DBE1-F3A35B88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10ED-2296-4384-BFD0-91911AD19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22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37C01-DD88-8B8F-872B-312447F17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1AA87A-CA01-15B9-8913-53B942A1E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56F3DD-15B4-E13E-1E1E-5A31509F5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F51E10-BDEB-C6D4-F14A-91CA820FF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BC73-6D69-437A-B308-ABEC7D6410C0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A53ED3-4A05-F496-A0EA-C317A300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ADB793-388E-A643-C7AC-6ED91931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10ED-2296-4384-BFD0-91911AD19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728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DFB2A-0502-ED59-D9F4-B751A344F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234E82-B61D-ED41-DA2F-830091F9B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39CF73-01E7-1943-B186-448818EF0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512019-AD72-22E5-AC76-9755F576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BC73-6D69-437A-B308-ABEC7D6410C0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CFE0BC-FC70-2633-9B06-C6ADCD58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9616A7-A3F0-BD16-188E-C5328B305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10ED-2296-4384-BFD0-91911AD19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87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CADB56-3615-338C-9CE8-981AEF3F6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33A400-5CB4-8244-338D-CE0EA1EB2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472D4-1ACD-6810-D325-E71BBDEFB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2BC73-6D69-437A-B308-ABEC7D6410C0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1B11B3-1CA2-FD70-0259-786B75DEE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D69D58-A127-5419-C281-F21DB483F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410ED-2296-4384-BFD0-91911AD19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05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9DF602A-ECA8-835B-410F-3EBD36F8FCC1}"/>
              </a:ext>
            </a:extLst>
          </p:cNvPr>
          <p:cNvSpPr/>
          <p:nvPr/>
        </p:nvSpPr>
        <p:spPr>
          <a:xfrm>
            <a:off x="3924885" y="883842"/>
            <a:ext cx="3615397" cy="3081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b="1" dirty="0"/>
              <a:t>OTT </a:t>
            </a:r>
            <a:r>
              <a:rPr lang="ko-KR" altLang="en-US" sz="3500" b="1" dirty="0"/>
              <a:t>서비스</a:t>
            </a:r>
            <a:endParaRPr lang="en-US" altLang="ko-KR" sz="3500" b="1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A8146DC-5DB5-7C85-2709-9B0C15277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894106"/>
              </p:ext>
            </p:extLst>
          </p:nvPr>
        </p:nvGraphicFramePr>
        <p:xfrm>
          <a:off x="3924886" y="4110678"/>
          <a:ext cx="3615397" cy="1279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1386">
                  <a:extLst>
                    <a:ext uri="{9D8B030D-6E8A-4147-A177-3AD203B41FA5}">
                      <a16:colId xmlns:a16="http://schemas.microsoft.com/office/drawing/2014/main" val="3695183767"/>
                    </a:ext>
                  </a:extLst>
                </a:gridCol>
                <a:gridCol w="2754011">
                  <a:extLst>
                    <a:ext uri="{9D8B030D-6E8A-4147-A177-3AD203B41FA5}">
                      <a16:colId xmlns:a16="http://schemas.microsoft.com/office/drawing/2014/main" val="146086713"/>
                    </a:ext>
                  </a:extLst>
                </a:gridCol>
              </a:tblGrid>
              <a:tr h="3198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버전</a:t>
                      </a:r>
                    </a:p>
                  </a:txBody>
                  <a:tcPr marL="78859" marR="78859" marT="39430" marB="39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Ver_1.0</a:t>
                      </a:r>
                      <a:endParaRPr lang="ko-KR" altLang="en-US" sz="1400" dirty="0"/>
                    </a:p>
                  </a:txBody>
                  <a:tcPr marL="78859" marR="78859" marT="39430" marB="39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253800"/>
                  </a:ext>
                </a:extLst>
              </a:tr>
              <a:tr h="3198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개발기간</a:t>
                      </a:r>
                    </a:p>
                  </a:txBody>
                  <a:tcPr marL="78859" marR="78859" marT="39430" marB="39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2023.08.28~2023.09.19</a:t>
                      </a:r>
                      <a:endParaRPr lang="ko-KR" altLang="en-US" sz="1400" dirty="0"/>
                    </a:p>
                  </a:txBody>
                  <a:tcPr marL="78859" marR="78859" marT="39430" marB="39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618227"/>
                  </a:ext>
                </a:extLst>
              </a:tr>
              <a:tr h="3198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소속</a:t>
                      </a:r>
                    </a:p>
                  </a:txBody>
                  <a:tcPr marL="78859" marR="78859" marT="39430" marB="39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조 </a:t>
                      </a:r>
                      <a:r>
                        <a:rPr lang="ko-KR" altLang="en-US" sz="1400" dirty="0" err="1"/>
                        <a:t>ㅎㅎㅎㅎㅎㅎ</a:t>
                      </a:r>
                      <a:endParaRPr lang="ko-KR" altLang="en-US" sz="1400" dirty="0"/>
                    </a:p>
                  </a:txBody>
                  <a:tcPr marL="78859" marR="78859" marT="39430" marB="39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952011"/>
                  </a:ext>
                </a:extLst>
              </a:tr>
              <a:tr h="3198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발표자</a:t>
                      </a:r>
                    </a:p>
                  </a:txBody>
                  <a:tcPr marL="78859" marR="78859" marT="39430" marB="39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@@@</a:t>
                      </a:r>
                      <a:endParaRPr lang="ko-KR" altLang="en-US" sz="1400" dirty="0"/>
                    </a:p>
                  </a:txBody>
                  <a:tcPr marL="78859" marR="78859" marT="39430" marB="39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158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62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F79A0EB-D625-4FB8-37DC-CAE0457DE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71" y="1045326"/>
            <a:ext cx="8226586" cy="5561454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5D4446FC-F9C4-2A62-20B2-957448F01E50}"/>
              </a:ext>
            </a:extLst>
          </p:cNvPr>
          <p:cNvSpPr/>
          <p:nvPr/>
        </p:nvSpPr>
        <p:spPr>
          <a:xfrm>
            <a:off x="6189323" y="1073480"/>
            <a:ext cx="286703" cy="2660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1</a:t>
            </a:r>
            <a:endParaRPr lang="ko-KR" altLang="en-US" sz="1400" b="1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43267EF-62CA-BA59-3B0A-BA718EA95C4D}"/>
              </a:ext>
            </a:extLst>
          </p:cNvPr>
          <p:cNvSpPr/>
          <p:nvPr/>
        </p:nvSpPr>
        <p:spPr>
          <a:xfrm>
            <a:off x="1214965" y="1311365"/>
            <a:ext cx="286703" cy="2660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2</a:t>
            </a:r>
            <a:endParaRPr lang="ko-KR" altLang="en-US" sz="1400" b="1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85389C9-66FD-E3E7-4EE9-342CA55F111A}"/>
              </a:ext>
            </a:extLst>
          </p:cNvPr>
          <p:cNvSpPr/>
          <p:nvPr/>
        </p:nvSpPr>
        <p:spPr>
          <a:xfrm>
            <a:off x="2577938" y="1700738"/>
            <a:ext cx="286703" cy="2660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3</a:t>
            </a:r>
            <a:endParaRPr lang="ko-KR" altLang="en-US" sz="1400" b="1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6026216-2939-9776-3C4B-9868D8A453F4}"/>
              </a:ext>
            </a:extLst>
          </p:cNvPr>
          <p:cNvSpPr/>
          <p:nvPr/>
        </p:nvSpPr>
        <p:spPr>
          <a:xfrm>
            <a:off x="2577939" y="5226581"/>
            <a:ext cx="286703" cy="2660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4</a:t>
            </a:r>
            <a:endParaRPr lang="ko-KR" altLang="en-US" sz="1400" b="1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9040985-BE73-1C37-607B-312CEBD4569C}"/>
              </a:ext>
            </a:extLst>
          </p:cNvPr>
          <p:cNvSpPr/>
          <p:nvPr/>
        </p:nvSpPr>
        <p:spPr>
          <a:xfrm>
            <a:off x="7828227" y="6172947"/>
            <a:ext cx="286703" cy="2660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5</a:t>
            </a:r>
            <a:endParaRPr lang="ko-KR" altLang="en-US" sz="1400" b="1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44ED8CC4-A665-6D6D-CAD4-60DD76407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097990"/>
              </p:ext>
            </p:extLst>
          </p:nvPr>
        </p:nvGraphicFramePr>
        <p:xfrm>
          <a:off x="8713192" y="251220"/>
          <a:ext cx="3339108" cy="6355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118">
                  <a:extLst>
                    <a:ext uri="{9D8B030D-6E8A-4147-A177-3AD203B41FA5}">
                      <a16:colId xmlns:a16="http://schemas.microsoft.com/office/drawing/2014/main" val="3917545021"/>
                    </a:ext>
                  </a:extLst>
                </a:gridCol>
                <a:gridCol w="2762990">
                  <a:extLst>
                    <a:ext uri="{9D8B030D-6E8A-4147-A177-3AD203B41FA5}">
                      <a16:colId xmlns:a16="http://schemas.microsoft.com/office/drawing/2014/main" val="156791140"/>
                    </a:ext>
                  </a:extLst>
                </a:gridCol>
              </a:tblGrid>
              <a:tr h="4311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Description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516868"/>
                  </a:ext>
                </a:extLst>
              </a:tr>
              <a:tr h="462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로그인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회원가입 이벤트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페이지로 이동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929580"/>
                  </a:ext>
                </a:extLst>
              </a:tr>
              <a:tr h="833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메인 페이지로 이동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홈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카테고리</a:t>
                      </a:r>
                      <a:r>
                        <a:rPr lang="en-US" altLang="ko-KR" sz="1200" dirty="0"/>
                        <a:t>, My</a:t>
                      </a:r>
                      <a:r>
                        <a:rPr lang="ko-KR" altLang="en-US" sz="1200" dirty="0"/>
                        <a:t>페이지 이동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입력 키워드로 검색기능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제목 </a:t>
                      </a:r>
                      <a:r>
                        <a:rPr lang="en-US" altLang="ko-KR" sz="1200" dirty="0"/>
                        <a:t>| </a:t>
                      </a:r>
                      <a:r>
                        <a:rPr lang="ko-KR" altLang="en-US" sz="1200" dirty="0"/>
                        <a:t>장르 </a:t>
                      </a:r>
                      <a:r>
                        <a:rPr lang="en-US" altLang="ko-KR" sz="1200" dirty="0"/>
                        <a:t>| </a:t>
                      </a:r>
                      <a:r>
                        <a:rPr lang="ko-KR" altLang="en-US" sz="1200" dirty="0"/>
                        <a:t>배우 검색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811841"/>
                  </a:ext>
                </a:extLst>
              </a:tr>
              <a:tr h="1083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추천 카테고리 페이지로 이동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썸네일 클릭 시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영화 재생 페이지로 이동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화살표 클릭 시 다음 항목 출력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 err="1"/>
                        <a:t>더보기</a:t>
                      </a:r>
                      <a:r>
                        <a:rPr lang="ko-KR" altLang="en-US" sz="1200" dirty="0"/>
                        <a:t> 클릭 같은 카테고리 항목 출력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8560320"/>
                  </a:ext>
                </a:extLst>
              </a:tr>
              <a:tr h="462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공지사항 페이지로 이동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회사소개 및 고객센터이동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4388992"/>
                  </a:ext>
                </a:extLst>
              </a:tr>
              <a:tr h="462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버튼 클릭 시 사이트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맨 위쪽으로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58550"/>
                  </a:ext>
                </a:extLst>
              </a:tr>
              <a:tr h="431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083971"/>
                  </a:ext>
                </a:extLst>
              </a:tr>
              <a:tr h="431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798936"/>
                  </a:ext>
                </a:extLst>
              </a:tr>
              <a:tr h="4311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Check Point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515470"/>
                  </a:ext>
                </a:extLst>
              </a:tr>
              <a:tr h="46294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1,2,4,5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번은 모든 사이트 고정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공지사항과 메인 배너는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초마다 바뀜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483541"/>
                  </a:ext>
                </a:extLst>
              </a:tr>
              <a:tr h="4311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Related ID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36811"/>
                  </a:ext>
                </a:extLst>
              </a:tr>
              <a:tr h="43115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657939"/>
                  </a:ext>
                </a:extLst>
              </a:tr>
            </a:tbl>
          </a:graphicData>
        </a:graphic>
      </p:graphicFrame>
      <p:graphicFrame>
        <p:nvGraphicFramePr>
          <p:cNvPr id="30" name="표 28">
            <a:extLst>
              <a:ext uri="{FF2B5EF4-FFF2-40B4-BE49-F238E27FC236}">
                <a16:creationId xmlns:a16="http://schemas.microsoft.com/office/drawing/2014/main" id="{626ED7E3-1319-6C92-92B4-86AF3CF3E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775562"/>
              </p:ext>
            </p:extLst>
          </p:nvPr>
        </p:nvGraphicFramePr>
        <p:xfrm>
          <a:off x="336629" y="251220"/>
          <a:ext cx="8226000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38515">
                  <a:extLst>
                    <a:ext uri="{9D8B030D-6E8A-4147-A177-3AD203B41FA5}">
                      <a16:colId xmlns:a16="http://schemas.microsoft.com/office/drawing/2014/main" val="1348037262"/>
                    </a:ext>
                  </a:extLst>
                </a:gridCol>
                <a:gridCol w="1566386">
                  <a:extLst>
                    <a:ext uri="{9D8B030D-6E8A-4147-A177-3AD203B41FA5}">
                      <a16:colId xmlns:a16="http://schemas.microsoft.com/office/drawing/2014/main" val="173367563"/>
                    </a:ext>
                  </a:extLst>
                </a:gridCol>
                <a:gridCol w="1058468">
                  <a:extLst>
                    <a:ext uri="{9D8B030D-6E8A-4147-A177-3AD203B41FA5}">
                      <a16:colId xmlns:a16="http://schemas.microsoft.com/office/drawing/2014/main" val="4197800210"/>
                    </a:ext>
                  </a:extLst>
                </a:gridCol>
                <a:gridCol w="729770">
                  <a:extLst>
                    <a:ext uri="{9D8B030D-6E8A-4147-A177-3AD203B41FA5}">
                      <a16:colId xmlns:a16="http://schemas.microsoft.com/office/drawing/2014/main" val="3363547498"/>
                    </a:ext>
                  </a:extLst>
                </a:gridCol>
                <a:gridCol w="872312">
                  <a:extLst>
                    <a:ext uri="{9D8B030D-6E8A-4147-A177-3AD203B41FA5}">
                      <a16:colId xmlns:a16="http://schemas.microsoft.com/office/drawing/2014/main" val="1765222728"/>
                    </a:ext>
                  </a:extLst>
                </a:gridCol>
                <a:gridCol w="720549">
                  <a:extLst>
                    <a:ext uri="{9D8B030D-6E8A-4147-A177-3AD203B41FA5}">
                      <a16:colId xmlns:a16="http://schemas.microsoft.com/office/drawing/2014/main" val="497018970"/>
                    </a:ext>
                  </a:extLst>
                </a:gridCol>
                <a:gridCol w="645905">
                  <a:extLst>
                    <a:ext uri="{9D8B030D-6E8A-4147-A177-3AD203B41FA5}">
                      <a16:colId xmlns:a16="http://schemas.microsoft.com/office/drawing/2014/main" val="1084838365"/>
                    </a:ext>
                  </a:extLst>
                </a:gridCol>
                <a:gridCol w="1294095">
                  <a:extLst>
                    <a:ext uri="{9D8B030D-6E8A-4147-A177-3AD203B41FA5}">
                      <a16:colId xmlns:a16="http://schemas.microsoft.com/office/drawing/2014/main" val="21553333"/>
                    </a:ext>
                  </a:extLst>
                </a:gridCol>
              </a:tblGrid>
              <a:tr h="2942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Page Title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메인 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Screen ID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Author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프론트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Date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2023.08.28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4279441"/>
                  </a:ext>
                </a:extLst>
              </a:tr>
              <a:tr h="2650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Screen Path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HOME&gt;Main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6044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75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F0438EC-1D11-01AE-A1E2-57E07BC6B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28" y="1071648"/>
            <a:ext cx="8226000" cy="5535132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5D4446FC-F9C4-2A62-20B2-957448F01E50}"/>
              </a:ext>
            </a:extLst>
          </p:cNvPr>
          <p:cNvSpPr/>
          <p:nvPr/>
        </p:nvSpPr>
        <p:spPr>
          <a:xfrm>
            <a:off x="1760198" y="2940380"/>
            <a:ext cx="286703" cy="2660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1</a:t>
            </a:r>
            <a:endParaRPr lang="ko-KR" altLang="en-US" sz="1400" b="1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43267EF-62CA-BA59-3B0A-BA718EA95C4D}"/>
              </a:ext>
            </a:extLst>
          </p:cNvPr>
          <p:cNvSpPr/>
          <p:nvPr/>
        </p:nvSpPr>
        <p:spPr>
          <a:xfrm>
            <a:off x="4701115" y="2972130"/>
            <a:ext cx="286703" cy="2660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2</a:t>
            </a:r>
            <a:endParaRPr lang="ko-KR" altLang="en-US" sz="1400" b="1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85389C9-66FD-E3E7-4EE9-342CA55F111A}"/>
              </a:ext>
            </a:extLst>
          </p:cNvPr>
          <p:cNvSpPr/>
          <p:nvPr/>
        </p:nvSpPr>
        <p:spPr>
          <a:xfrm>
            <a:off x="1760197" y="3573174"/>
            <a:ext cx="286703" cy="2660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3</a:t>
            </a:r>
            <a:endParaRPr lang="ko-KR" altLang="en-US" sz="1400" b="1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6026216-2939-9776-3C4B-9868D8A453F4}"/>
              </a:ext>
            </a:extLst>
          </p:cNvPr>
          <p:cNvSpPr/>
          <p:nvPr/>
        </p:nvSpPr>
        <p:spPr>
          <a:xfrm>
            <a:off x="4092414" y="5055131"/>
            <a:ext cx="286703" cy="2660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4</a:t>
            </a:r>
            <a:endParaRPr lang="ko-KR" altLang="en-US" sz="1400" b="1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9040985-BE73-1C37-607B-312CEBD4569C}"/>
              </a:ext>
            </a:extLst>
          </p:cNvPr>
          <p:cNvSpPr/>
          <p:nvPr/>
        </p:nvSpPr>
        <p:spPr>
          <a:xfrm>
            <a:off x="6874502" y="6266637"/>
            <a:ext cx="286703" cy="2660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5</a:t>
            </a:r>
            <a:endParaRPr lang="ko-KR" altLang="en-US" sz="1400" b="1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44ED8CC4-A665-6D6D-CAD4-60DD76407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775427"/>
              </p:ext>
            </p:extLst>
          </p:nvPr>
        </p:nvGraphicFramePr>
        <p:xfrm>
          <a:off x="8713193" y="251220"/>
          <a:ext cx="3142178" cy="63555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141">
                  <a:extLst>
                    <a:ext uri="{9D8B030D-6E8A-4147-A177-3AD203B41FA5}">
                      <a16:colId xmlns:a16="http://schemas.microsoft.com/office/drawing/2014/main" val="3917545021"/>
                    </a:ext>
                  </a:extLst>
                </a:gridCol>
                <a:gridCol w="2600037">
                  <a:extLst>
                    <a:ext uri="{9D8B030D-6E8A-4147-A177-3AD203B41FA5}">
                      <a16:colId xmlns:a16="http://schemas.microsoft.com/office/drawing/2014/main" val="156791140"/>
                    </a:ext>
                  </a:extLst>
                </a:gridCol>
              </a:tblGrid>
              <a:tr h="463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Description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516868"/>
                  </a:ext>
                </a:extLst>
              </a:tr>
              <a:tr h="670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로그인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회원가입 이용권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페이지로 이동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u="sng" dirty="0">
                          <a:solidFill>
                            <a:srgbClr val="FF0000"/>
                          </a:solidFill>
                        </a:rPr>
                        <a:t>조건만족</a:t>
                      </a:r>
                      <a:r>
                        <a:rPr lang="ko-KR" altLang="en-US" sz="1200" dirty="0"/>
                        <a:t>시 영상 시청 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929580"/>
                  </a:ext>
                </a:extLst>
              </a:tr>
              <a:tr h="896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관심 버튼 클릭 시 하트가 채워지고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MY</a:t>
                      </a:r>
                      <a:r>
                        <a:rPr lang="ko-KR" altLang="en-US" sz="1200" dirty="0"/>
                        <a:t>페이지에 영상 추가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공유버튼 클릭 시 </a:t>
                      </a:r>
                      <a:r>
                        <a:rPr lang="en-US" altLang="ko-KR" sz="1200" dirty="0"/>
                        <a:t>SNS</a:t>
                      </a:r>
                      <a:r>
                        <a:rPr lang="ko-KR" altLang="en-US" sz="1200" dirty="0"/>
                        <a:t>플랫폼 이동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카카오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네이버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등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811841"/>
                  </a:ext>
                </a:extLst>
              </a:tr>
              <a:tr h="502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추천 카테고리 페이지로 이동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 err="1"/>
                        <a:t>더보기</a:t>
                      </a:r>
                      <a:r>
                        <a:rPr lang="ko-KR" altLang="en-US" sz="1200" dirty="0"/>
                        <a:t> 클릭 시 상세정보 출력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8560320"/>
                  </a:ext>
                </a:extLst>
              </a:tr>
              <a:tr h="670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영화 상세정보 출력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배우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장르 클릭 시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자동으로 검색어 입력 후 검색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4388992"/>
                  </a:ext>
                </a:extLst>
              </a:tr>
              <a:tr h="497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버튼 클릭 시 사이트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맨 위쪽으로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58550"/>
                  </a:ext>
                </a:extLst>
              </a:tr>
              <a:tr h="38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083971"/>
                  </a:ext>
                </a:extLst>
              </a:tr>
              <a:tr h="38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798936"/>
                  </a:ext>
                </a:extLst>
              </a:tr>
              <a:tr h="463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Check Point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515470"/>
                  </a:ext>
                </a:extLst>
              </a:tr>
              <a:tr h="4979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조건만족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= 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로그인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이용권구매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483541"/>
                  </a:ext>
                </a:extLst>
              </a:tr>
              <a:tr h="463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Related ID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36811"/>
                  </a:ext>
                </a:extLst>
              </a:tr>
              <a:tr h="46376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657939"/>
                  </a:ext>
                </a:extLst>
              </a:tr>
            </a:tbl>
          </a:graphicData>
        </a:graphic>
      </p:graphicFrame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44CB0BA5-81F4-4018-226A-57E034385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968226"/>
              </p:ext>
            </p:extLst>
          </p:nvPr>
        </p:nvGraphicFramePr>
        <p:xfrm>
          <a:off x="336629" y="251220"/>
          <a:ext cx="8226000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38515">
                  <a:extLst>
                    <a:ext uri="{9D8B030D-6E8A-4147-A177-3AD203B41FA5}">
                      <a16:colId xmlns:a16="http://schemas.microsoft.com/office/drawing/2014/main" val="1348037262"/>
                    </a:ext>
                  </a:extLst>
                </a:gridCol>
                <a:gridCol w="1566386">
                  <a:extLst>
                    <a:ext uri="{9D8B030D-6E8A-4147-A177-3AD203B41FA5}">
                      <a16:colId xmlns:a16="http://schemas.microsoft.com/office/drawing/2014/main" val="173367563"/>
                    </a:ext>
                  </a:extLst>
                </a:gridCol>
                <a:gridCol w="1058468">
                  <a:extLst>
                    <a:ext uri="{9D8B030D-6E8A-4147-A177-3AD203B41FA5}">
                      <a16:colId xmlns:a16="http://schemas.microsoft.com/office/drawing/2014/main" val="4197800210"/>
                    </a:ext>
                  </a:extLst>
                </a:gridCol>
                <a:gridCol w="729770">
                  <a:extLst>
                    <a:ext uri="{9D8B030D-6E8A-4147-A177-3AD203B41FA5}">
                      <a16:colId xmlns:a16="http://schemas.microsoft.com/office/drawing/2014/main" val="3363547498"/>
                    </a:ext>
                  </a:extLst>
                </a:gridCol>
                <a:gridCol w="872312">
                  <a:extLst>
                    <a:ext uri="{9D8B030D-6E8A-4147-A177-3AD203B41FA5}">
                      <a16:colId xmlns:a16="http://schemas.microsoft.com/office/drawing/2014/main" val="1765222728"/>
                    </a:ext>
                  </a:extLst>
                </a:gridCol>
                <a:gridCol w="720549">
                  <a:extLst>
                    <a:ext uri="{9D8B030D-6E8A-4147-A177-3AD203B41FA5}">
                      <a16:colId xmlns:a16="http://schemas.microsoft.com/office/drawing/2014/main" val="497018970"/>
                    </a:ext>
                  </a:extLst>
                </a:gridCol>
                <a:gridCol w="645905">
                  <a:extLst>
                    <a:ext uri="{9D8B030D-6E8A-4147-A177-3AD203B41FA5}">
                      <a16:colId xmlns:a16="http://schemas.microsoft.com/office/drawing/2014/main" val="1084838365"/>
                    </a:ext>
                  </a:extLst>
                </a:gridCol>
                <a:gridCol w="1294095">
                  <a:extLst>
                    <a:ext uri="{9D8B030D-6E8A-4147-A177-3AD203B41FA5}">
                      <a16:colId xmlns:a16="http://schemas.microsoft.com/office/drawing/2014/main" val="21553333"/>
                    </a:ext>
                  </a:extLst>
                </a:gridCol>
              </a:tblGrid>
              <a:tr h="2942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Page Title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영화 재생 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Screen ID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Author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프론트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Date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2023.08.28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4279441"/>
                  </a:ext>
                </a:extLst>
              </a:tr>
              <a:tr h="158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Screen Path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HOME&gt;(</a:t>
                      </a:r>
                      <a:r>
                        <a:rPr lang="ko-KR" altLang="en-US" sz="1400" b="1" dirty="0"/>
                        <a:t>영화제목</a:t>
                      </a:r>
                      <a:r>
                        <a:rPr lang="en-US" altLang="ko-KR" sz="1400" b="1" dirty="0"/>
                        <a:t>)</a:t>
                      </a:r>
                      <a:r>
                        <a:rPr lang="ko-KR" altLang="en-US" sz="1400" b="1" dirty="0"/>
                        <a:t>시청페이지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6044120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B1056EA6-C226-4F14-423B-6FAC4C71C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419" y="6293115"/>
            <a:ext cx="294418" cy="26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6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A49C510-ACE1-CDF9-867C-705D3E566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28" y="1169637"/>
            <a:ext cx="8091191" cy="5144077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5D4446FC-F9C4-2A62-20B2-957448F01E50}"/>
              </a:ext>
            </a:extLst>
          </p:cNvPr>
          <p:cNvSpPr/>
          <p:nvPr/>
        </p:nvSpPr>
        <p:spPr>
          <a:xfrm>
            <a:off x="2852541" y="2617438"/>
            <a:ext cx="286703" cy="2660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1</a:t>
            </a:r>
            <a:endParaRPr lang="ko-KR" altLang="en-US" sz="1400" b="1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43267EF-62CA-BA59-3B0A-BA718EA95C4D}"/>
              </a:ext>
            </a:extLst>
          </p:cNvPr>
          <p:cNvSpPr/>
          <p:nvPr/>
        </p:nvSpPr>
        <p:spPr>
          <a:xfrm>
            <a:off x="2852541" y="3710833"/>
            <a:ext cx="286703" cy="2660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2</a:t>
            </a:r>
            <a:endParaRPr lang="ko-KR" altLang="en-US" sz="1400" b="1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85389C9-66FD-E3E7-4EE9-342CA55F111A}"/>
              </a:ext>
            </a:extLst>
          </p:cNvPr>
          <p:cNvSpPr/>
          <p:nvPr/>
        </p:nvSpPr>
        <p:spPr>
          <a:xfrm>
            <a:off x="2856968" y="4879253"/>
            <a:ext cx="286703" cy="2660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3</a:t>
            </a:r>
            <a:endParaRPr lang="ko-KR" altLang="en-US" sz="1400" b="1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44ED8CC4-A665-6D6D-CAD4-60DD76407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649007"/>
              </p:ext>
            </p:extLst>
          </p:nvPr>
        </p:nvGraphicFramePr>
        <p:xfrm>
          <a:off x="8713193" y="251220"/>
          <a:ext cx="3138036" cy="60465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426">
                  <a:extLst>
                    <a:ext uri="{9D8B030D-6E8A-4147-A177-3AD203B41FA5}">
                      <a16:colId xmlns:a16="http://schemas.microsoft.com/office/drawing/2014/main" val="3917545021"/>
                    </a:ext>
                  </a:extLst>
                </a:gridCol>
                <a:gridCol w="2596610">
                  <a:extLst>
                    <a:ext uri="{9D8B030D-6E8A-4147-A177-3AD203B41FA5}">
                      <a16:colId xmlns:a16="http://schemas.microsoft.com/office/drawing/2014/main" val="156791140"/>
                    </a:ext>
                  </a:extLst>
                </a:gridCol>
              </a:tblGrid>
              <a:tr h="4900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Description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516868"/>
                  </a:ext>
                </a:extLst>
              </a:tr>
              <a:tr h="490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이메일 주소와 비밀번호 입력</a:t>
                      </a:r>
                      <a:endParaRPr lang="en-US" altLang="ko-KR" sz="1200" dirty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929580"/>
                  </a:ext>
                </a:extLst>
              </a:tr>
              <a:tr h="50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Validation Check</a:t>
                      </a:r>
                      <a:r>
                        <a:rPr lang="ko-KR" altLang="en-US" sz="1200" dirty="0"/>
                        <a:t> 로그인</a:t>
                      </a:r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811841"/>
                  </a:ext>
                </a:extLst>
              </a:tr>
              <a:tr h="531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다른 서비스의 계정으로 로그인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카카오 네이버 페이스북 등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로그인 페이지로 이동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8560320"/>
                  </a:ext>
                </a:extLst>
              </a:tr>
              <a:tr h="526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4388992"/>
                  </a:ext>
                </a:extLst>
              </a:tr>
              <a:tr h="526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58550"/>
                  </a:ext>
                </a:extLst>
              </a:tr>
              <a:tr h="404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083971"/>
                  </a:ext>
                </a:extLst>
              </a:tr>
              <a:tr h="216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79893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Check Point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515470"/>
                  </a:ext>
                </a:extLst>
              </a:tr>
              <a:tr h="7513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다른 서비스 계정으로 로그인 기능은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구현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Validation Check 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후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Alert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483541"/>
                  </a:ext>
                </a:extLst>
              </a:tr>
              <a:tr h="4900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Related ID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36811"/>
                  </a:ext>
                </a:extLst>
              </a:tr>
              <a:tr h="490068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657939"/>
                  </a:ext>
                </a:extLst>
              </a:tr>
            </a:tbl>
          </a:graphicData>
        </a:graphic>
      </p:graphicFrame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44CB0BA5-81F4-4018-226A-57E034385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149162"/>
              </p:ext>
            </p:extLst>
          </p:nvPr>
        </p:nvGraphicFramePr>
        <p:xfrm>
          <a:off x="336629" y="251220"/>
          <a:ext cx="8226000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38515">
                  <a:extLst>
                    <a:ext uri="{9D8B030D-6E8A-4147-A177-3AD203B41FA5}">
                      <a16:colId xmlns:a16="http://schemas.microsoft.com/office/drawing/2014/main" val="1348037262"/>
                    </a:ext>
                  </a:extLst>
                </a:gridCol>
                <a:gridCol w="1566386">
                  <a:extLst>
                    <a:ext uri="{9D8B030D-6E8A-4147-A177-3AD203B41FA5}">
                      <a16:colId xmlns:a16="http://schemas.microsoft.com/office/drawing/2014/main" val="173367563"/>
                    </a:ext>
                  </a:extLst>
                </a:gridCol>
                <a:gridCol w="1058468">
                  <a:extLst>
                    <a:ext uri="{9D8B030D-6E8A-4147-A177-3AD203B41FA5}">
                      <a16:colId xmlns:a16="http://schemas.microsoft.com/office/drawing/2014/main" val="4197800210"/>
                    </a:ext>
                  </a:extLst>
                </a:gridCol>
                <a:gridCol w="729770">
                  <a:extLst>
                    <a:ext uri="{9D8B030D-6E8A-4147-A177-3AD203B41FA5}">
                      <a16:colId xmlns:a16="http://schemas.microsoft.com/office/drawing/2014/main" val="3363547498"/>
                    </a:ext>
                  </a:extLst>
                </a:gridCol>
                <a:gridCol w="872312">
                  <a:extLst>
                    <a:ext uri="{9D8B030D-6E8A-4147-A177-3AD203B41FA5}">
                      <a16:colId xmlns:a16="http://schemas.microsoft.com/office/drawing/2014/main" val="1765222728"/>
                    </a:ext>
                  </a:extLst>
                </a:gridCol>
                <a:gridCol w="720549">
                  <a:extLst>
                    <a:ext uri="{9D8B030D-6E8A-4147-A177-3AD203B41FA5}">
                      <a16:colId xmlns:a16="http://schemas.microsoft.com/office/drawing/2014/main" val="497018970"/>
                    </a:ext>
                  </a:extLst>
                </a:gridCol>
                <a:gridCol w="645905">
                  <a:extLst>
                    <a:ext uri="{9D8B030D-6E8A-4147-A177-3AD203B41FA5}">
                      <a16:colId xmlns:a16="http://schemas.microsoft.com/office/drawing/2014/main" val="1084838365"/>
                    </a:ext>
                  </a:extLst>
                </a:gridCol>
                <a:gridCol w="1294095">
                  <a:extLst>
                    <a:ext uri="{9D8B030D-6E8A-4147-A177-3AD203B41FA5}">
                      <a16:colId xmlns:a16="http://schemas.microsoft.com/office/drawing/2014/main" val="21553333"/>
                    </a:ext>
                  </a:extLst>
                </a:gridCol>
              </a:tblGrid>
              <a:tr h="2942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Page Title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로그인 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Screen ID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Author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프론트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Date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2023.08.28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4279441"/>
                  </a:ext>
                </a:extLst>
              </a:tr>
              <a:tr h="158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Screen Path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MAIN&gt;LOGIN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6044120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F9736E8D-9070-F89C-5C05-B4315874C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806" y="1386382"/>
            <a:ext cx="1820673" cy="6096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1F2EFF4-5212-2CBB-63FA-9E17F698A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09509"/>
            <a:ext cx="2295845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7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5D4446FC-F9C4-2A62-20B2-957448F01E50}"/>
              </a:ext>
            </a:extLst>
          </p:cNvPr>
          <p:cNvSpPr/>
          <p:nvPr/>
        </p:nvSpPr>
        <p:spPr>
          <a:xfrm>
            <a:off x="1048998" y="1068037"/>
            <a:ext cx="286703" cy="2660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1</a:t>
            </a:r>
            <a:endParaRPr lang="ko-KR" altLang="en-US" sz="1400" b="1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43267EF-62CA-BA59-3B0A-BA718EA95C4D}"/>
              </a:ext>
            </a:extLst>
          </p:cNvPr>
          <p:cNvSpPr/>
          <p:nvPr/>
        </p:nvSpPr>
        <p:spPr>
          <a:xfrm>
            <a:off x="1473494" y="1068037"/>
            <a:ext cx="286703" cy="2660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2</a:t>
            </a:r>
            <a:endParaRPr lang="ko-KR" altLang="en-US" sz="1400" b="1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85389C9-66FD-E3E7-4EE9-342CA55F111A}"/>
              </a:ext>
            </a:extLst>
          </p:cNvPr>
          <p:cNvSpPr/>
          <p:nvPr/>
        </p:nvSpPr>
        <p:spPr>
          <a:xfrm>
            <a:off x="1910761" y="1068037"/>
            <a:ext cx="286703" cy="2660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3</a:t>
            </a:r>
            <a:endParaRPr lang="ko-KR" altLang="en-US" sz="1400" b="1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6026216-2939-9776-3C4B-9868D8A453F4}"/>
              </a:ext>
            </a:extLst>
          </p:cNvPr>
          <p:cNvSpPr/>
          <p:nvPr/>
        </p:nvSpPr>
        <p:spPr>
          <a:xfrm>
            <a:off x="2348028" y="1068037"/>
            <a:ext cx="286703" cy="2660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4</a:t>
            </a:r>
            <a:endParaRPr lang="ko-KR" altLang="en-US" sz="1400" b="1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9040985-BE73-1C37-607B-312CEBD4569C}"/>
              </a:ext>
            </a:extLst>
          </p:cNvPr>
          <p:cNvSpPr/>
          <p:nvPr/>
        </p:nvSpPr>
        <p:spPr>
          <a:xfrm>
            <a:off x="2785295" y="1068037"/>
            <a:ext cx="286703" cy="2660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5</a:t>
            </a:r>
            <a:endParaRPr lang="ko-KR" altLang="en-US" sz="1400" b="1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44ED8CC4-A665-6D6D-CAD4-60DD76407EA0}"/>
              </a:ext>
            </a:extLst>
          </p:cNvPr>
          <p:cNvGraphicFramePr>
            <a:graphicFrameLocks noGrp="1"/>
          </p:cNvGraphicFramePr>
          <p:nvPr/>
        </p:nvGraphicFramePr>
        <p:xfrm>
          <a:off x="8713193" y="251220"/>
          <a:ext cx="3138036" cy="58796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426">
                  <a:extLst>
                    <a:ext uri="{9D8B030D-6E8A-4147-A177-3AD203B41FA5}">
                      <a16:colId xmlns:a16="http://schemas.microsoft.com/office/drawing/2014/main" val="3917545021"/>
                    </a:ext>
                  </a:extLst>
                </a:gridCol>
                <a:gridCol w="2596610">
                  <a:extLst>
                    <a:ext uri="{9D8B030D-6E8A-4147-A177-3AD203B41FA5}">
                      <a16:colId xmlns:a16="http://schemas.microsoft.com/office/drawing/2014/main" val="156791140"/>
                    </a:ext>
                  </a:extLst>
                </a:gridCol>
              </a:tblGrid>
              <a:tr h="4430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Description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516868"/>
                  </a:ext>
                </a:extLst>
              </a:tr>
              <a:tr h="612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929580"/>
                  </a:ext>
                </a:extLst>
              </a:tr>
              <a:tr h="856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811841"/>
                  </a:ext>
                </a:extLst>
              </a:tr>
              <a:tr h="480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8560320"/>
                  </a:ext>
                </a:extLst>
              </a:tr>
              <a:tr h="475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4388992"/>
                  </a:ext>
                </a:extLst>
              </a:tr>
              <a:tr h="475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58550"/>
                  </a:ext>
                </a:extLst>
              </a:tr>
              <a:tr h="350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083971"/>
                  </a:ext>
                </a:extLst>
              </a:tr>
              <a:tr h="350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798936"/>
                  </a:ext>
                </a:extLst>
              </a:tr>
              <a:tr h="4430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Check Point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515470"/>
                  </a:ext>
                </a:extLst>
              </a:tr>
              <a:tr h="475696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483541"/>
                  </a:ext>
                </a:extLst>
              </a:tr>
              <a:tr h="4430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Related ID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36811"/>
                  </a:ext>
                </a:extLst>
              </a:tr>
              <a:tr h="443032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657939"/>
                  </a:ext>
                </a:extLst>
              </a:tr>
            </a:tbl>
          </a:graphicData>
        </a:graphic>
      </p:graphicFrame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44CB0BA5-81F4-4018-226A-57E034385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756711"/>
              </p:ext>
            </p:extLst>
          </p:nvPr>
        </p:nvGraphicFramePr>
        <p:xfrm>
          <a:off x="336629" y="251220"/>
          <a:ext cx="8226000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38515">
                  <a:extLst>
                    <a:ext uri="{9D8B030D-6E8A-4147-A177-3AD203B41FA5}">
                      <a16:colId xmlns:a16="http://schemas.microsoft.com/office/drawing/2014/main" val="1348037262"/>
                    </a:ext>
                  </a:extLst>
                </a:gridCol>
                <a:gridCol w="1566386">
                  <a:extLst>
                    <a:ext uri="{9D8B030D-6E8A-4147-A177-3AD203B41FA5}">
                      <a16:colId xmlns:a16="http://schemas.microsoft.com/office/drawing/2014/main" val="173367563"/>
                    </a:ext>
                  </a:extLst>
                </a:gridCol>
                <a:gridCol w="1058468">
                  <a:extLst>
                    <a:ext uri="{9D8B030D-6E8A-4147-A177-3AD203B41FA5}">
                      <a16:colId xmlns:a16="http://schemas.microsoft.com/office/drawing/2014/main" val="4197800210"/>
                    </a:ext>
                  </a:extLst>
                </a:gridCol>
                <a:gridCol w="729770">
                  <a:extLst>
                    <a:ext uri="{9D8B030D-6E8A-4147-A177-3AD203B41FA5}">
                      <a16:colId xmlns:a16="http://schemas.microsoft.com/office/drawing/2014/main" val="3363547498"/>
                    </a:ext>
                  </a:extLst>
                </a:gridCol>
                <a:gridCol w="872312">
                  <a:extLst>
                    <a:ext uri="{9D8B030D-6E8A-4147-A177-3AD203B41FA5}">
                      <a16:colId xmlns:a16="http://schemas.microsoft.com/office/drawing/2014/main" val="1765222728"/>
                    </a:ext>
                  </a:extLst>
                </a:gridCol>
                <a:gridCol w="720549">
                  <a:extLst>
                    <a:ext uri="{9D8B030D-6E8A-4147-A177-3AD203B41FA5}">
                      <a16:colId xmlns:a16="http://schemas.microsoft.com/office/drawing/2014/main" val="497018970"/>
                    </a:ext>
                  </a:extLst>
                </a:gridCol>
                <a:gridCol w="645905">
                  <a:extLst>
                    <a:ext uri="{9D8B030D-6E8A-4147-A177-3AD203B41FA5}">
                      <a16:colId xmlns:a16="http://schemas.microsoft.com/office/drawing/2014/main" val="1084838365"/>
                    </a:ext>
                  </a:extLst>
                </a:gridCol>
                <a:gridCol w="1294095">
                  <a:extLst>
                    <a:ext uri="{9D8B030D-6E8A-4147-A177-3AD203B41FA5}">
                      <a16:colId xmlns:a16="http://schemas.microsoft.com/office/drawing/2014/main" val="21553333"/>
                    </a:ext>
                  </a:extLst>
                </a:gridCol>
              </a:tblGrid>
              <a:tr h="2942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Page Title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Screen ID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Author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프론트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Date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2023.08.28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4279441"/>
                  </a:ext>
                </a:extLst>
              </a:tr>
              <a:tr h="158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Screen Path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6044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39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4E83BF-5D0A-293B-26BD-A9130D9795C0}"/>
              </a:ext>
            </a:extLst>
          </p:cNvPr>
          <p:cNvSpPr/>
          <p:nvPr/>
        </p:nvSpPr>
        <p:spPr>
          <a:xfrm>
            <a:off x="3896749" y="1643497"/>
            <a:ext cx="3615397" cy="3081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b="1" dirty="0"/>
              <a:t>감사합니다</a:t>
            </a:r>
            <a:endParaRPr lang="en-US" altLang="ko-KR" sz="3500" b="1" dirty="0"/>
          </a:p>
        </p:txBody>
      </p:sp>
    </p:spTree>
    <p:extLst>
      <p:ext uri="{BB962C8B-B14F-4D97-AF65-F5344CB8AC3E}">
        <p14:creationId xmlns:p14="http://schemas.microsoft.com/office/powerpoint/2010/main" val="108259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309</Words>
  <Application>Microsoft Office PowerPoint</Application>
  <PresentationFormat>와이드스크린</PresentationFormat>
  <Paragraphs>142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동현 이</dc:creator>
  <cp:lastModifiedBy>동현 이</cp:lastModifiedBy>
  <cp:revision>54</cp:revision>
  <dcterms:created xsi:type="dcterms:W3CDTF">2023-08-28T08:39:35Z</dcterms:created>
  <dcterms:modified xsi:type="dcterms:W3CDTF">2023-08-28T09:49:06Z</dcterms:modified>
</cp:coreProperties>
</file>