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4"/>
  </p:sldMasterIdLst>
  <p:notesMasterIdLst>
    <p:notesMasterId r:id="rId15"/>
  </p:notesMasterIdLst>
  <p:sldIdLst>
    <p:sldId id="320" r:id="rId5"/>
    <p:sldId id="338" r:id="rId6"/>
    <p:sldId id="327" r:id="rId7"/>
    <p:sldId id="343" r:id="rId8"/>
    <p:sldId id="335" r:id="rId9"/>
    <p:sldId id="344" r:id="rId10"/>
    <p:sldId id="342" r:id="rId11"/>
    <p:sldId id="336" r:id="rId12"/>
    <p:sldId id="337" r:id="rId13"/>
    <p:sldId id="290" r:id="rId14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16"/>
      <p:boldItalic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C"/>
    <a:srgbClr val="6B5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D2EB20-6F36-41B8-92D2-28A1C49A30DB}">
  <a:tblStyle styleId="{B1D2EB20-6F36-41B8-92D2-28A1C49A30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5FD012-7483-44E0-A509-72BAA405ED8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db14cee540_0_19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db14cee540_0_19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89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db14cee540_0_19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db14cee540_0_19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57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db14cee540_0_19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db14cee540_0_19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57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88F971B2-7677-6780-589B-3384EB74F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db14cee540_0_19646:notes">
            <a:extLst>
              <a:ext uri="{FF2B5EF4-FFF2-40B4-BE49-F238E27FC236}">
                <a16:creationId xmlns:a16="http://schemas.microsoft.com/office/drawing/2014/main" id="{0511EF78-0786-ABFF-10CE-7D3D4E5EA6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db14cee540_0_19646:notes">
            <a:extLst>
              <a:ext uri="{FF2B5EF4-FFF2-40B4-BE49-F238E27FC236}">
                <a16:creationId xmlns:a16="http://schemas.microsoft.com/office/drawing/2014/main" id="{B260BD83-D99A-0934-6912-70D1FA3C19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804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db14cee540_0_19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db14cee540_0_19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54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db14cee540_0_19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db14cee540_0_19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59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db14cee540_0_19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db14cee540_0_19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9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db14cee540_0_19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db14cee540_0_19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3647150" y="1521800"/>
            <a:ext cx="1913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2"/>
          </p:nvPr>
        </p:nvSpPr>
        <p:spPr>
          <a:xfrm>
            <a:off x="6427850" y="1521800"/>
            <a:ext cx="1913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3"/>
          </p:nvPr>
        </p:nvSpPr>
        <p:spPr>
          <a:xfrm>
            <a:off x="3647150" y="2927212"/>
            <a:ext cx="1913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4"/>
          </p:nvPr>
        </p:nvSpPr>
        <p:spPr>
          <a:xfrm>
            <a:off x="6427850" y="2927212"/>
            <a:ext cx="1913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5"/>
          </p:nvPr>
        </p:nvSpPr>
        <p:spPr>
          <a:xfrm>
            <a:off x="3647150" y="1912534"/>
            <a:ext cx="19134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6"/>
          </p:nvPr>
        </p:nvSpPr>
        <p:spPr>
          <a:xfrm>
            <a:off x="6427850" y="1912534"/>
            <a:ext cx="19134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7"/>
          </p:nvPr>
        </p:nvSpPr>
        <p:spPr>
          <a:xfrm>
            <a:off x="3647150" y="3315100"/>
            <a:ext cx="19134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8"/>
          </p:nvPr>
        </p:nvSpPr>
        <p:spPr>
          <a:xfrm>
            <a:off x="6427850" y="3315100"/>
            <a:ext cx="19134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9" hasCustomPrompt="1"/>
          </p:nvPr>
        </p:nvSpPr>
        <p:spPr>
          <a:xfrm>
            <a:off x="2784022" y="1521800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3" hasCustomPrompt="1"/>
          </p:nvPr>
        </p:nvSpPr>
        <p:spPr>
          <a:xfrm>
            <a:off x="5560547" y="1521800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4" hasCustomPrompt="1"/>
          </p:nvPr>
        </p:nvSpPr>
        <p:spPr>
          <a:xfrm>
            <a:off x="2784022" y="2927212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5" hasCustomPrompt="1"/>
          </p:nvPr>
        </p:nvSpPr>
        <p:spPr>
          <a:xfrm>
            <a:off x="5560547" y="2927212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7410025" y="-65910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73575" y="42553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640725" y="852422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4179313" y="467704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>
            <a:off x="-659825" y="407892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8037275" y="158352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15" name="Google Shape;315;p29"/>
          <p:cNvGrpSpPr/>
          <p:nvPr/>
        </p:nvGrpSpPr>
        <p:grpSpPr>
          <a:xfrm>
            <a:off x="4112188" y="4512700"/>
            <a:ext cx="919525" cy="280075"/>
            <a:chOff x="3021700" y="595375"/>
            <a:chExt cx="919525" cy="280075"/>
          </a:xfrm>
        </p:grpSpPr>
        <p:sp>
          <p:nvSpPr>
            <p:cNvPr id="316" name="Google Shape;316;p29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958100" y="1701972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7812900" y="1239534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subTitle" idx="1"/>
          </p:nvPr>
        </p:nvSpPr>
        <p:spPr>
          <a:xfrm>
            <a:off x="1014175" y="1480438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subTitle" idx="2"/>
          </p:nvPr>
        </p:nvSpPr>
        <p:spPr>
          <a:xfrm>
            <a:off x="3400625" y="1480450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0" name="Google Shape;420;p37"/>
          <p:cNvSpPr txBox="1">
            <a:spLocks noGrp="1"/>
          </p:cNvSpPr>
          <p:nvPr>
            <p:ph type="subTitle" idx="3"/>
          </p:nvPr>
        </p:nvSpPr>
        <p:spPr>
          <a:xfrm>
            <a:off x="1014175" y="1918428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subTitle" idx="4"/>
          </p:nvPr>
        </p:nvSpPr>
        <p:spPr>
          <a:xfrm>
            <a:off x="3400625" y="1918438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5"/>
          </p:nvPr>
        </p:nvSpPr>
        <p:spPr>
          <a:xfrm>
            <a:off x="5787075" y="1480438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37"/>
          <p:cNvSpPr txBox="1">
            <a:spLocks noGrp="1"/>
          </p:cNvSpPr>
          <p:nvPr>
            <p:ph type="subTitle" idx="6"/>
          </p:nvPr>
        </p:nvSpPr>
        <p:spPr>
          <a:xfrm>
            <a:off x="5787075" y="1918428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37"/>
          <p:cNvSpPr txBox="1">
            <a:spLocks noGrp="1"/>
          </p:cNvSpPr>
          <p:nvPr>
            <p:ph type="subTitle" idx="7"/>
          </p:nvPr>
        </p:nvSpPr>
        <p:spPr>
          <a:xfrm>
            <a:off x="1014175" y="2863500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8"/>
          </p:nvPr>
        </p:nvSpPr>
        <p:spPr>
          <a:xfrm>
            <a:off x="3400625" y="2863475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37"/>
          <p:cNvSpPr txBox="1">
            <a:spLocks noGrp="1"/>
          </p:cNvSpPr>
          <p:nvPr>
            <p:ph type="subTitle" idx="9"/>
          </p:nvPr>
        </p:nvSpPr>
        <p:spPr>
          <a:xfrm>
            <a:off x="1014175" y="3318046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37"/>
          <p:cNvSpPr txBox="1">
            <a:spLocks noGrp="1"/>
          </p:cNvSpPr>
          <p:nvPr>
            <p:ph type="subTitle" idx="13"/>
          </p:nvPr>
        </p:nvSpPr>
        <p:spPr>
          <a:xfrm>
            <a:off x="3400625" y="3318025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8" name="Google Shape;428;p37"/>
          <p:cNvSpPr txBox="1">
            <a:spLocks noGrp="1"/>
          </p:cNvSpPr>
          <p:nvPr>
            <p:ph type="subTitle" idx="14"/>
          </p:nvPr>
        </p:nvSpPr>
        <p:spPr>
          <a:xfrm>
            <a:off x="5787075" y="2863475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ExtraBold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37"/>
          <p:cNvSpPr txBox="1">
            <a:spLocks noGrp="1"/>
          </p:cNvSpPr>
          <p:nvPr>
            <p:ph type="subTitle" idx="15"/>
          </p:nvPr>
        </p:nvSpPr>
        <p:spPr>
          <a:xfrm>
            <a:off x="5787075" y="3318025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-1359125" y="186977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8325925" y="803888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8325925" y="2855338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33" name="Google Shape;433;p37"/>
          <p:cNvGrpSpPr/>
          <p:nvPr/>
        </p:nvGrpSpPr>
        <p:grpSpPr>
          <a:xfrm>
            <a:off x="4112200" y="4459388"/>
            <a:ext cx="919525" cy="280075"/>
            <a:chOff x="3021700" y="595375"/>
            <a:chExt cx="919525" cy="280075"/>
          </a:xfrm>
        </p:grpSpPr>
        <p:sp>
          <p:nvSpPr>
            <p:cNvPr id="434" name="Google Shape;434;p37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7"/>
          <p:cNvSpPr/>
          <p:nvPr/>
        </p:nvSpPr>
        <p:spPr>
          <a:xfrm>
            <a:off x="488825" y="100806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6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>
            <a:spLocks noGrp="1"/>
          </p:cNvSpPr>
          <p:nvPr>
            <p:ph type="title"/>
          </p:nvPr>
        </p:nvSpPr>
        <p:spPr>
          <a:xfrm>
            <a:off x="3921800" y="873600"/>
            <a:ext cx="45090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8" name="Google Shape;448;p38"/>
          <p:cNvSpPr txBox="1">
            <a:spLocks noGrp="1"/>
          </p:cNvSpPr>
          <p:nvPr>
            <p:ph type="subTitle" idx="1"/>
          </p:nvPr>
        </p:nvSpPr>
        <p:spPr>
          <a:xfrm>
            <a:off x="4572000" y="1717800"/>
            <a:ext cx="38589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9" name="Google Shape;449;p38"/>
          <p:cNvGrpSpPr/>
          <p:nvPr/>
        </p:nvGrpSpPr>
        <p:grpSpPr>
          <a:xfrm>
            <a:off x="6124250" y="408613"/>
            <a:ext cx="919525" cy="280075"/>
            <a:chOff x="3021700" y="595375"/>
            <a:chExt cx="919525" cy="280075"/>
          </a:xfrm>
        </p:grpSpPr>
        <p:sp>
          <p:nvSpPr>
            <p:cNvPr id="450" name="Google Shape;450;p38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8"/>
          <p:cNvSpPr/>
          <p:nvPr/>
        </p:nvSpPr>
        <p:spPr>
          <a:xfrm>
            <a:off x="698225" y="4532809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8"/>
          <p:cNvSpPr/>
          <p:nvPr/>
        </p:nvSpPr>
        <p:spPr>
          <a:xfrm>
            <a:off x="3515125" y="428959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8"/>
          <p:cNvSpPr txBox="1"/>
          <p:nvPr/>
        </p:nvSpPr>
        <p:spPr>
          <a:xfrm>
            <a:off x="4701900" y="323817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 flipH="1">
            <a:off x="2713213" y="349252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3" name="Google Shape;483;p40"/>
          <p:cNvSpPr/>
          <p:nvPr/>
        </p:nvSpPr>
        <p:spPr>
          <a:xfrm flipH="1">
            <a:off x="5808775" y="-47727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4" name="Google Shape;484;p40"/>
          <p:cNvGrpSpPr/>
          <p:nvPr/>
        </p:nvGrpSpPr>
        <p:grpSpPr>
          <a:xfrm>
            <a:off x="496238" y="2155725"/>
            <a:ext cx="919525" cy="280075"/>
            <a:chOff x="3021700" y="595375"/>
            <a:chExt cx="919525" cy="280075"/>
          </a:xfrm>
        </p:grpSpPr>
        <p:sp>
          <p:nvSpPr>
            <p:cNvPr id="485" name="Google Shape;485;p40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1881450" y="3567284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5010325" y="656159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0"/>
          <p:cNvSpPr/>
          <p:nvPr/>
        </p:nvSpPr>
        <p:spPr>
          <a:xfrm>
            <a:off x="7368275" y="3344009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/>
          <p:nvPr/>
        </p:nvSpPr>
        <p:spPr>
          <a:xfrm>
            <a:off x="1329700" y="42441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-560925" y="323137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2" name="Google Shape;502;p41"/>
          <p:cNvSpPr/>
          <p:nvPr/>
        </p:nvSpPr>
        <p:spPr>
          <a:xfrm flipH="1">
            <a:off x="5547050" y="-86540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3" name="Google Shape;503;p41"/>
          <p:cNvGrpSpPr/>
          <p:nvPr/>
        </p:nvGrpSpPr>
        <p:grpSpPr>
          <a:xfrm>
            <a:off x="6235825" y="1370075"/>
            <a:ext cx="919525" cy="280075"/>
            <a:chOff x="3021700" y="595375"/>
            <a:chExt cx="919525" cy="280075"/>
          </a:xfrm>
        </p:grpSpPr>
        <p:sp>
          <p:nvSpPr>
            <p:cNvPr id="504" name="Google Shape;504;p41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41"/>
          <p:cNvSpPr/>
          <p:nvPr/>
        </p:nvSpPr>
        <p:spPr>
          <a:xfrm flipH="1">
            <a:off x="1181175" y="975972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1"/>
          <p:cNvSpPr/>
          <p:nvPr/>
        </p:nvSpPr>
        <p:spPr>
          <a:xfrm flipH="1">
            <a:off x="7310750" y="443654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2" r:id="rId3"/>
    <p:sldLayoutId id="2147483675" r:id="rId4"/>
    <p:sldLayoutId id="2147483683" r:id="rId5"/>
    <p:sldLayoutId id="2147483684" r:id="rId6"/>
    <p:sldLayoutId id="2147483686" r:id="rId7"/>
    <p:sldLayoutId id="21474836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6;p44">
            <a:extLst>
              <a:ext uri="{FF2B5EF4-FFF2-40B4-BE49-F238E27FC236}">
                <a16:creationId xmlns:a16="http://schemas.microsoft.com/office/drawing/2014/main" id="{0D383F3C-3F80-4CE0-E066-EAA14E73270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00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sz="2000" b="1">
                <a:solidFill>
                  <a:schemeClr val="tx1"/>
                </a:solidFill>
                <a:latin typeface="Aptos" panose="020B0004020202020204" pitchFamily="34" charset="0"/>
                <a:cs typeface="Gautami" panose="020B0502040204020203" pitchFamily="34" charset="0"/>
              </a:rPr>
              <a:t>TRƯỜNG ĐẠI HỌC CÔNG NGHIỆP TP.HCM</a:t>
            </a:r>
          </a:p>
          <a:p>
            <a:r>
              <a:rPr lang="en-US" sz="1800">
                <a:solidFill>
                  <a:schemeClr val="tx1"/>
                </a:solidFill>
                <a:latin typeface="Aptos" panose="020B0004020202020204" pitchFamily="34" charset="0"/>
                <a:cs typeface="Gautami" panose="020B0502040204020203" pitchFamily="34" charset="0"/>
              </a:rPr>
              <a:t>KHOA CÔNG NGHỆ THÔNG TIN </a:t>
            </a:r>
          </a:p>
        </p:txBody>
      </p:sp>
      <p:sp>
        <p:nvSpPr>
          <p:cNvPr id="11" name="Google Shape;526;p44">
            <a:extLst>
              <a:ext uri="{FF2B5EF4-FFF2-40B4-BE49-F238E27FC236}">
                <a16:creationId xmlns:a16="http://schemas.microsoft.com/office/drawing/2014/main" id="{81836660-4AA6-E2B0-A5A0-CF821F55D433}"/>
              </a:ext>
            </a:extLst>
          </p:cNvPr>
          <p:cNvSpPr txBox="1">
            <a:spLocks/>
          </p:cNvSpPr>
          <p:nvPr/>
        </p:nvSpPr>
        <p:spPr>
          <a:xfrm>
            <a:off x="0" y="1185814"/>
            <a:ext cx="9144000" cy="8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sz="3600" b="1" dirty="0">
                <a:solidFill>
                  <a:srgbClr val="C00000"/>
                </a:solidFill>
                <a:latin typeface="Aptos" panose="020B0004020202020204" pitchFamily="34" charset="0"/>
              </a:rPr>
              <a:t>BÁO CÁO BÀI TẬP LỚN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42356-6CD0-B4B2-61B7-ADA9B6D809A0}"/>
              </a:ext>
            </a:extLst>
          </p:cNvPr>
          <p:cNvSpPr txBox="1"/>
          <p:nvPr/>
        </p:nvSpPr>
        <p:spPr>
          <a:xfrm>
            <a:off x="1470990" y="2400769"/>
            <a:ext cx="6467061" cy="95410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lvl="0" indent="0" algn="ctr"/>
            <a:r>
              <a:rPr lang="en-US" sz="2800" b="1" dirty="0">
                <a:solidFill>
                  <a:srgbClr val="C00000"/>
                </a:solidFill>
                <a:latin typeface="Aptos" panose="020B0004020202020204" pitchFamily="34" charset="0"/>
                <a:cs typeface="Archivo" panose="020B0604020202020204" charset="0"/>
              </a:rPr>
              <a:t>ỨNG DỤNG WEB TUYỂN DỤNG VÀ TIỀM KIẾM VIỆC LÀM JOB PORTAL</a:t>
            </a:r>
            <a:endParaRPr lang="vi-VN" sz="2800" b="1" dirty="0">
              <a:solidFill>
                <a:srgbClr val="C00000"/>
              </a:solidFill>
              <a:latin typeface="Aptos" panose="020B0004020202020204" pitchFamily="34" charset="0"/>
              <a:cs typeface="Archivo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629D6-BDB2-1CA0-DB19-27D3C36C6C9D}"/>
              </a:ext>
            </a:extLst>
          </p:cNvPr>
          <p:cNvSpPr txBox="1"/>
          <p:nvPr/>
        </p:nvSpPr>
        <p:spPr>
          <a:xfrm>
            <a:off x="0" y="1997433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ctr"/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LAB 5</a:t>
            </a:r>
          </a:p>
        </p:txBody>
      </p:sp>
      <p:graphicFrame>
        <p:nvGraphicFramePr>
          <p:cNvPr id="7191" name="Table 7190">
            <a:extLst>
              <a:ext uri="{FF2B5EF4-FFF2-40B4-BE49-F238E27FC236}">
                <a16:creationId xmlns:a16="http://schemas.microsoft.com/office/drawing/2014/main" id="{C6DA3FC1-E515-94B3-58CF-6D7CE8730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9142"/>
              </p:ext>
            </p:extLst>
          </p:nvPr>
        </p:nvGraphicFramePr>
        <p:xfrm>
          <a:off x="2335707" y="3445662"/>
          <a:ext cx="4472585" cy="100687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47493">
                  <a:extLst>
                    <a:ext uri="{9D8B030D-6E8A-4147-A177-3AD203B41FA5}">
                      <a16:colId xmlns:a16="http://schemas.microsoft.com/office/drawing/2014/main" val="808522427"/>
                    </a:ext>
                  </a:extLst>
                </a:gridCol>
                <a:gridCol w="2625092">
                  <a:extLst>
                    <a:ext uri="{9D8B030D-6E8A-4147-A177-3AD203B41FA5}">
                      <a16:colId xmlns:a16="http://schemas.microsoft.com/office/drawing/2014/main" val="2107598913"/>
                    </a:ext>
                  </a:extLst>
                </a:gridCol>
              </a:tblGrid>
              <a:tr h="3356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Giảng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viên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hướng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dẫn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  <a:ea typeface="Calibri" panose="020F0502020204030204" pitchFamily="34" charset="0"/>
                        <a:cs typeface="Archivo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cs typeface="Archivo" panose="020B0604020202020204" charset="0"/>
                        </a:rPr>
                        <a:t>Võ Văn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cs typeface="Archivo" panose="020B0604020202020204" charset="0"/>
                        </a:rPr>
                        <a:t>Hải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  <a:cs typeface="Archivo" panose="020B06040202020202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671168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Người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thực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hiện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  <a:ea typeface="Calibri" panose="020F0502020204030204" pitchFamily="34" charset="0"/>
                        <a:cs typeface="Archivo" panose="020B060402020202020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Nguyễn Thành Cương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495575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Tên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học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phần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  <a:ea typeface="Calibri" panose="020F0502020204030204" pitchFamily="34" charset="0"/>
                        <a:cs typeface="Archivo" panose="020B060402020202020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Lập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trình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Calibri" panose="020F0502020204030204" pitchFamily="34" charset="0"/>
                          <a:cs typeface="Archivo" panose="020B0604020202020204" charset="0"/>
                        </a:rPr>
                        <a:t> WWW (Java)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3473347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E458F22C-0F64-975E-EA9D-B68A773A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3" y="0"/>
            <a:ext cx="1561764" cy="6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B28374-E05A-EC99-8CC5-69962564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40" y="4505874"/>
            <a:ext cx="1743318" cy="6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8"/>
          <p:cNvSpPr txBox="1">
            <a:spLocks noGrp="1"/>
          </p:cNvSpPr>
          <p:nvPr>
            <p:ph type="title"/>
          </p:nvPr>
        </p:nvSpPr>
        <p:spPr>
          <a:xfrm>
            <a:off x="3577566" y="1299950"/>
            <a:ext cx="5566434" cy="1989900"/>
          </a:xfrm>
          <a:prstGeom prst="rect">
            <a:avLst/>
          </a:prstGeom>
          <a:solidFill>
            <a:srgbClr val="DADADC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400" b="1">
                <a:solidFill>
                  <a:schemeClr val="tx1"/>
                </a:solidFill>
                <a:latin typeface="Aptos Black" panose="020B0004020202020204" pitchFamily="34" charset="0"/>
              </a:rPr>
              <a:t>XIN </a:t>
            </a:r>
            <a:r>
              <a:rPr lang="vi-VN" sz="4400" b="1">
                <a:solidFill>
                  <a:schemeClr val="tx1"/>
                </a:solidFill>
                <a:latin typeface="Aptos Black" panose="020B0004020202020204" pitchFamily="34" charset="0"/>
              </a:rPr>
              <a:t>TRÂN T</a:t>
            </a:r>
            <a:r>
              <a:rPr lang="en-US" sz="4400" b="1">
                <a:solidFill>
                  <a:schemeClr val="tx1"/>
                </a:solidFill>
                <a:latin typeface="Aptos Black" panose="020B0004020202020204" pitchFamily="34" charset="0"/>
              </a:rPr>
              <a:t>HÀNH</a:t>
            </a:r>
            <a:r>
              <a:rPr lang="vi-VN" sz="4400" b="1">
                <a:solidFill>
                  <a:schemeClr val="tx1"/>
                </a:solidFill>
                <a:latin typeface="Aptos Black" panose="020B0004020202020204" pitchFamily="34" charset="0"/>
              </a:rPr>
              <a:t> </a:t>
            </a:r>
            <a:br>
              <a:rPr lang="en-US" sz="4000" b="1">
                <a:solidFill>
                  <a:schemeClr val="tx1"/>
                </a:solidFill>
                <a:latin typeface="Aptos" panose="020B0004020202020204" pitchFamily="34" charset="0"/>
              </a:rPr>
            </a:br>
            <a:r>
              <a:rPr lang="vi-VN" sz="4400" b="1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CẢM ƠN</a:t>
            </a:r>
            <a:r>
              <a:rPr lang="en-US" sz="4400" b="1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 !</a:t>
            </a:r>
            <a:endParaRPr lang="vi-V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B0004020202020204" pitchFamily="34" charset="0"/>
            </a:endParaRPr>
          </a:p>
        </p:txBody>
      </p:sp>
      <p:pic>
        <p:nvPicPr>
          <p:cNvPr id="1325" name="Google Shape;1325;p78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rcRect l="35078" t="2344" r="25400" b="46349"/>
          <a:stretch/>
        </p:blipFill>
        <p:spPr>
          <a:xfrm>
            <a:off x="1884145" y="12999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pic>
        <p:nvPicPr>
          <p:cNvPr id="1326" name="Google Shape;1326;p78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rcRect l="3438" t="28255" r="57044" b="20436"/>
          <a:stretch/>
        </p:blipFill>
        <p:spPr>
          <a:xfrm>
            <a:off x="58168" y="23166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sp>
        <p:nvSpPr>
          <p:cNvPr id="1328" name="Google Shape;1328;p78"/>
          <p:cNvSpPr/>
          <p:nvPr/>
        </p:nvSpPr>
        <p:spPr>
          <a:xfrm>
            <a:off x="43420" y="27347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30" name="Google Shape;1330;p78"/>
          <p:cNvSpPr/>
          <p:nvPr/>
        </p:nvSpPr>
        <p:spPr>
          <a:xfrm>
            <a:off x="-1797305" y="12999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E141D-EE3D-43CA-F201-38D3E1E5C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225" y="3304150"/>
            <a:ext cx="4095323" cy="6553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3;p46">
            <a:extLst>
              <a:ext uri="{FF2B5EF4-FFF2-40B4-BE49-F238E27FC236}">
                <a16:creationId xmlns:a16="http://schemas.microsoft.com/office/drawing/2014/main" id="{457E6959-9FCE-D995-24A3-0316A8BFDFEE}"/>
              </a:ext>
            </a:extLst>
          </p:cNvPr>
          <p:cNvSpPr/>
          <p:nvPr/>
        </p:nvSpPr>
        <p:spPr>
          <a:xfrm>
            <a:off x="7188949" y="3352850"/>
            <a:ext cx="2217300" cy="20043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5" name="Google Shape;559;p46">
            <a:extLst>
              <a:ext uri="{FF2B5EF4-FFF2-40B4-BE49-F238E27FC236}">
                <a16:creationId xmlns:a16="http://schemas.microsoft.com/office/drawing/2014/main" id="{F0DCBCBE-762C-9630-D05F-B928A365DA0C}"/>
              </a:ext>
            </a:extLst>
          </p:cNvPr>
          <p:cNvSpPr txBox="1">
            <a:spLocks/>
          </p:cNvSpPr>
          <p:nvPr/>
        </p:nvSpPr>
        <p:spPr>
          <a:xfrm>
            <a:off x="0" y="104681"/>
            <a:ext cx="9144000" cy="738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NỘI DUNG</a:t>
            </a:r>
            <a:br>
              <a:rPr lang="en-US" b="1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</a:br>
            <a:endParaRPr lang="en-US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6" name="Google Shape;564;p46">
            <a:extLst>
              <a:ext uri="{FF2B5EF4-FFF2-40B4-BE49-F238E27FC236}">
                <a16:creationId xmlns:a16="http://schemas.microsoft.com/office/drawing/2014/main" id="{9D27EC97-E201-D5C6-8155-B0C16DFF9383}"/>
              </a:ext>
            </a:extLst>
          </p:cNvPr>
          <p:cNvSpPr txBox="1">
            <a:spLocks/>
          </p:cNvSpPr>
          <p:nvPr/>
        </p:nvSpPr>
        <p:spPr>
          <a:xfrm>
            <a:off x="2068325" y="941490"/>
            <a:ext cx="3403327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PHẦN TỔNG QUAN</a:t>
            </a:r>
            <a:endParaRPr lang="vi-VN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Google Shape;565;p46">
            <a:extLst>
              <a:ext uri="{FF2B5EF4-FFF2-40B4-BE49-F238E27FC236}">
                <a16:creationId xmlns:a16="http://schemas.microsoft.com/office/drawing/2014/main" id="{956BF2DC-BB7F-D402-C18D-A8CC70D7FA4A}"/>
              </a:ext>
            </a:extLst>
          </p:cNvPr>
          <p:cNvSpPr txBox="1">
            <a:spLocks/>
          </p:cNvSpPr>
          <p:nvPr/>
        </p:nvSpPr>
        <p:spPr>
          <a:xfrm>
            <a:off x="2068325" y="1872991"/>
            <a:ext cx="62879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bg2"/>
                </a:solidFill>
                <a:latin typeface="Aptos" panose="020B0004020202020204" pitchFamily="34" charset="0"/>
              </a:rPr>
              <a:t>PHẦN HIỆN THỰC</a:t>
            </a:r>
            <a:endParaRPr lang="vi-VN" sz="2400" b="1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18" name="Google Shape;566;p46">
            <a:extLst>
              <a:ext uri="{FF2B5EF4-FFF2-40B4-BE49-F238E27FC236}">
                <a16:creationId xmlns:a16="http://schemas.microsoft.com/office/drawing/2014/main" id="{F3FFA384-407A-033A-7DB2-EAEF6D4B3834}"/>
              </a:ext>
            </a:extLst>
          </p:cNvPr>
          <p:cNvSpPr txBox="1">
            <a:spLocks/>
          </p:cNvSpPr>
          <p:nvPr/>
        </p:nvSpPr>
        <p:spPr>
          <a:xfrm>
            <a:off x="2129868" y="2772649"/>
            <a:ext cx="5146131" cy="677388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PHẦN KẾT LUẬN</a:t>
            </a:r>
            <a:endParaRPr lang="vi-VN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9" name="Google Shape;567;p46">
            <a:extLst>
              <a:ext uri="{FF2B5EF4-FFF2-40B4-BE49-F238E27FC236}">
                <a16:creationId xmlns:a16="http://schemas.microsoft.com/office/drawing/2014/main" id="{780638BB-8E75-C035-DAEE-1B3B0F8A4F98}"/>
              </a:ext>
            </a:extLst>
          </p:cNvPr>
          <p:cNvSpPr txBox="1">
            <a:spLocks/>
          </p:cNvSpPr>
          <p:nvPr/>
        </p:nvSpPr>
        <p:spPr>
          <a:xfrm>
            <a:off x="2145950" y="3761117"/>
            <a:ext cx="2461263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bg2"/>
                </a:solidFill>
                <a:latin typeface="Aptos" panose="020B0004020202020204" pitchFamily="34" charset="0"/>
              </a:rPr>
              <a:t>KHỞI NGHIỆP</a:t>
            </a:r>
          </a:p>
        </p:txBody>
      </p:sp>
      <p:sp>
        <p:nvSpPr>
          <p:cNvPr id="20" name="Google Shape;568;p46">
            <a:extLst>
              <a:ext uri="{FF2B5EF4-FFF2-40B4-BE49-F238E27FC236}">
                <a16:creationId xmlns:a16="http://schemas.microsoft.com/office/drawing/2014/main" id="{07B86EB2-B48C-4D34-79A7-367B47A07B6E}"/>
              </a:ext>
            </a:extLst>
          </p:cNvPr>
          <p:cNvSpPr txBox="1">
            <a:spLocks/>
          </p:cNvSpPr>
          <p:nvPr/>
        </p:nvSpPr>
        <p:spPr>
          <a:xfrm>
            <a:off x="1149218" y="994150"/>
            <a:ext cx="872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b="1" dirty="0">
                <a:solidFill>
                  <a:schemeClr val="bg2"/>
                </a:solidFill>
                <a:latin typeface="Aptos" panose="020B0004020202020204" pitchFamily="34" charset="0"/>
              </a:rPr>
              <a:t>I</a:t>
            </a:r>
          </a:p>
        </p:txBody>
      </p:sp>
      <p:sp>
        <p:nvSpPr>
          <p:cNvPr id="21" name="Google Shape;569;p46">
            <a:extLst>
              <a:ext uri="{FF2B5EF4-FFF2-40B4-BE49-F238E27FC236}">
                <a16:creationId xmlns:a16="http://schemas.microsoft.com/office/drawing/2014/main" id="{ABD2972D-CAA9-D499-11D7-A2A8F8391B6D}"/>
              </a:ext>
            </a:extLst>
          </p:cNvPr>
          <p:cNvSpPr txBox="1">
            <a:spLocks/>
          </p:cNvSpPr>
          <p:nvPr/>
        </p:nvSpPr>
        <p:spPr>
          <a:xfrm>
            <a:off x="1027476" y="1855573"/>
            <a:ext cx="872700" cy="549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b="1" dirty="0">
                <a:solidFill>
                  <a:schemeClr val="tx1"/>
                </a:solidFill>
                <a:latin typeface="Aptos" panose="020B0004020202020204" pitchFamily="34" charset="0"/>
              </a:rPr>
              <a:t> II</a:t>
            </a:r>
          </a:p>
        </p:txBody>
      </p:sp>
      <p:sp>
        <p:nvSpPr>
          <p:cNvPr id="22" name="Google Shape;570;p46">
            <a:extLst>
              <a:ext uri="{FF2B5EF4-FFF2-40B4-BE49-F238E27FC236}">
                <a16:creationId xmlns:a16="http://schemas.microsoft.com/office/drawing/2014/main" id="{29DFA57C-E59C-AA76-A6A7-47E649FAB040}"/>
              </a:ext>
            </a:extLst>
          </p:cNvPr>
          <p:cNvSpPr txBox="1">
            <a:spLocks/>
          </p:cNvSpPr>
          <p:nvPr/>
        </p:nvSpPr>
        <p:spPr>
          <a:xfrm>
            <a:off x="1040676" y="2761002"/>
            <a:ext cx="872700" cy="549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b="1" dirty="0">
                <a:solidFill>
                  <a:schemeClr val="bg2"/>
                </a:solidFill>
                <a:latin typeface="Aptos" panose="020B0004020202020204" pitchFamily="34" charset="0"/>
              </a:rPr>
              <a:t> III</a:t>
            </a:r>
          </a:p>
        </p:txBody>
      </p:sp>
      <p:sp>
        <p:nvSpPr>
          <p:cNvPr id="23" name="Google Shape;571;p46">
            <a:extLst>
              <a:ext uri="{FF2B5EF4-FFF2-40B4-BE49-F238E27FC236}">
                <a16:creationId xmlns:a16="http://schemas.microsoft.com/office/drawing/2014/main" id="{3A6FBF2C-FB38-FC14-F9F3-84DDAFCBEF04}"/>
              </a:ext>
            </a:extLst>
          </p:cNvPr>
          <p:cNvSpPr txBox="1">
            <a:spLocks/>
          </p:cNvSpPr>
          <p:nvPr/>
        </p:nvSpPr>
        <p:spPr>
          <a:xfrm>
            <a:off x="1040676" y="3761117"/>
            <a:ext cx="872700" cy="4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b="1" dirty="0">
                <a:solidFill>
                  <a:schemeClr val="tx1"/>
                </a:solidFill>
                <a:latin typeface="Aptos" panose="020B0004020202020204" pitchFamily="34" charset="0"/>
              </a:rPr>
              <a:t> IV</a:t>
            </a:r>
          </a:p>
        </p:txBody>
      </p:sp>
      <p:sp>
        <p:nvSpPr>
          <p:cNvPr id="24" name="Google Shape;572;p46">
            <a:extLst>
              <a:ext uri="{FF2B5EF4-FFF2-40B4-BE49-F238E27FC236}">
                <a16:creationId xmlns:a16="http://schemas.microsoft.com/office/drawing/2014/main" id="{29851AFB-7B2F-BA2D-C675-311A568D8198}"/>
              </a:ext>
            </a:extLst>
          </p:cNvPr>
          <p:cNvSpPr/>
          <p:nvPr/>
        </p:nvSpPr>
        <p:spPr>
          <a:xfrm>
            <a:off x="-1244700" y="548640"/>
            <a:ext cx="2217300" cy="200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5" name="Google Shape;574;p46">
            <a:extLst>
              <a:ext uri="{FF2B5EF4-FFF2-40B4-BE49-F238E27FC236}">
                <a16:creationId xmlns:a16="http://schemas.microsoft.com/office/drawing/2014/main" id="{61333836-AF0A-62A8-7D06-A8E600D35F34}"/>
              </a:ext>
            </a:extLst>
          </p:cNvPr>
          <p:cNvSpPr/>
          <p:nvPr/>
        </p:nvSpPr>
        <p:spPr>
          <a:xfrm>
            <a:off x="-1244700" y="2614102"/>
            <a:ext cx="2217300" cy="200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ptos" panose="020B0004020202020204" pitchFamily="34" charset="0"/>
            </a:endParaRPr>
          </a:p>
        </p:txBody>
      </p:sp>
      <p:sp>
        <p:nvSpPr>
          <p:cNvPr id="26" name="Google Shape;587;p46">
            <a:extLst>
              <a:ext uri="{FF2B5EF4-FFF2-40B4-BE49-F238E27FC236}">
                <a16:creationId xmlns:a16="http://schemas.microsoft.com/office/drawing/2014/main" id="{9BC12D65-621C-3262-03AF-1A34EDD67F24}"/>
              </a:ext>
            </a:extLst>
          </p:cNvPr>
          <p:cNvSpPr/>
          <p:nvPr/>
        </p:nvSpPr>
        <p:spPr>
          <a:xfrm>
            <a:off x="5560550" y="47061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Google Shape;588;p46">
            <a:extLst>
              <a:ext uri="{FF2B5EF4-FFF2-40B4-BE49-F238E27FC236}">
                <a16:creationId xmlns:a16="http://schemas.microsoft.com/office/drawing/2014/main" id="{C794BB2E-C743-FD64-8CAE-9A7543BE5AB5}"/>
              </a:ext>
            </a:extLst>
          </p:cNvPr>
          <p:cNvSpPr/>
          <p:nvPr/>
        </p:nvSpPr>
        <p:spPr>
          <a:xfrm>
            <a:off x="1997425" y="7168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8" name="Google Shape;589;p46">
            <a:extLst>
              <a:ext uri="{FF2B5EF4-FFF2-40B4-BE49-F238E27FC236}">
                <a16:creationId xmlns:a16="http://schemas.microsoft.com/office/drawing/2014/main" id="{773232C4-AAF3-1221-EAD6-B9AE415EC2CF}"/>
              </a:ext>
            </a:extLst>
          </p:cNvPr>
          <p:cNvSpPr/>
          <p:nvPr/>
        </p:nvSpPr>
        <p:spPr>
          <a:xfrm>
            <a:off x="8504800" y="1232575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9" name="Google Shape;573;p46">
            <a:extLst>
              <a:ext uri="{FF2B5EF4-FFF2-40B4-BE49-F238E27FC236}">
                <a16:creationId xmlns:a16="http://schemas.microsoft.com/office/drawing/2014/main" id="{F659F375-33C7-DF0C-F71E-B82CEBFC5F8F}"/>
              </a:ext>
            </a:extLst>
          </p:cNvPr>
          <p:cNvSpPr/>
          <p:nvPr/>
        </p:nvSpPr>
        <p:spPr>
          <a:xfrm>
            <a:off x="7362265" y="-897468"/>
            <a:ext cx="2217300" cy="20043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6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I. PHẦN TỔNG QUAN :</a:t>
            </a:r>
            <a:r>
              <a:rPr lang="e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 </a:t>
            </a:r>
            <a:endParaRPr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08A5C01E-DDF1-85DA-D32D-5C841B54E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661" y="639416"/>
            <a:ext cx="3884038" cy="454500"/>
          </a:xfrm>
          <a:solidFill>
            <a:schemeClr val="tx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sz="1600" b="1">
                <a:solidFill>
                  <a:srgbClr val="C00000"/>
                </a:solidFill>
                <a:latin typeface="Aptos Black" panose="020B0004020202020204" pitchFamily="34" charset="0"/>
              </a:rPr>
              <a:t>YÊU CẦU CHỨC NĂNG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E4D532D-BC17-691E-30E4-99335B3E5D1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78661" y="1160632"/>
            <a:ext cx="3876418" cy="3564067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114300" indent="0" algn="ctr"/>
            <a:r>
              <a:rPr lang="en-US" sz="1400" b="1" u="sng" dirty="0">
                <a:solidFill>
                  <a:schemeClr val="bg2"/>
                </a:solidFill>
              </a:rPr>
              <a:t>ĐỐI VỚI CÔNG TY</a:t>
            </a:r>
          </a:p>
          <a:p>
            <a:pPr marL="114300" indent="0"/>
            <a:endParaRPr lang="en-US" sz="1400" dirty="0"/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Quản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lý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danh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sách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công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việc</a:t>
            </a:r>
            <a:endParaRPr lang="en-US" sz="1400" dirty="0">
              <a:latin typeface="Aptos" panose="020B0004020202020204" pitchFamily="34" charset="0"/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Quản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lý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các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kỹ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năng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được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yêu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với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mỗi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công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việc</a:t>
            </a:r>
            <a:endParaRPr lang="en-US" sz="1400" dirty="0">
              <a:latin typeface="Aptos" panose="020B0004020202020204" pitchFamily="34" charset="0"/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Quản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lý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thông</a:t>
            </a:r>
            <a:r>
              <a:rPr lang="en-US" sz="1400" dirty="0">
                <a:latin typeface="Aptos" panose="020B0004020202020204" pitchFamily="34" charset="0"/>
              </a:rPr>
              <a:t> tin </a:t>
            </a:r>
            <a:r>
              <a:rPr lang="en-US" sz="1400" dirty="0" err="1">
                <a:latin typeface="Aptos" panose="020B0004020202020204" pitchFamily="34" charset="0"/>
              </a:rPr>
              <a:t>công</a:t>
            </a:r>
            <a:r>
              <a:rPr lang="en-US" sz="1400" dirty="0">
                <a:latin typeface="Aptos" panose="020B0004020202020204" pitchFamily="34" charset="0"/>
              </a:rPr>
              <a:t> ty</a:t>
            </a:r>
          </a:p>
          <a:p>
            <a:endParaRPr lang="en-US" dirty="0"/>
          </a:p>
          <a:p>
            <a:pPr marL="114300" indent="0" algn="ctr"/>
            <a:r>
              <a:rPr lang="en-US" sz="1400" b="1" u="sng" dirty="0">
                <a:solidFill>
                  <a:schemeClr val="bg2"/>
                </a:solidFill>
              </a:rPr>
              <a:t>ĐỐI VỚI ỨNG VIÊN</a:t>
            </a:r>
          </a:p>
          <a:p>
            <a:pPr marL="114300" indent="0"/>
            <a:endParaRPr lang="en-US" sz="1400" b="1" u="sng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Quản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lý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thông</a:t>
            </a:r>
            <a:r>
              <a:rPr lang="en-US" sz="1400" dirty="0">
                <a:latin typeface="Aptos" panose="020B0004020202020204" pitchFamily="34" charset="0"/>
              </a:rPr>
              <a:t> tin </a:t>
            </a:r>
            <a:r>
              <a:rPr lang="en-US" sz="1400" dirty="0" err="1">
                <a:latin typeface="Aptos" panose="020B0004020202020204" pitchFamily="34" charset="0"/>
              </a:rPr>
              <a:t>cá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nhân</a:t>
            </a:r>
            <a:endParaRPr lang="en-US" sz="1400" dirty="0">
              <a:latin typeface="Aptos" panose="020B0004020202020204" pitchFamily="34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Quản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lý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danh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sách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kỹ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năng</a:t>
            </a:r>
            <a:endParaRPr lang="en-US" sz="1400" dirty="0">
              <a:latin typeface="Aptos" panose="020B0004020202020204" pitchFamily="34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Quản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lý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danh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sách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kinh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nghiệm</a:t>
            </a:r>
            <a:endParaRPr lang="en-US" sz="1400" dirty="0">
              <a:latin typeface="Aptos" panose="020B0004020202020204" pitchFamily="34" charset="0"/>
            </a:endParaRPr>
          </a:p>
        </p:txBody>
      </p:sp>
      <p:sp>
        <p:nvSpPr>
          <p:cNvPr id="28" name="Subtitle 15">
            <a:extLst>
              <a:ext uri="{FF2B5EF4-FFF2-40B4-BE49-F238E27FC236}">
                <a16:creationId xmlns:a16="http://schemas.microsoft.com/office/drawing/2014/main" id="{C1E5DC96-A290-CF02-061A-E6B6101A359E}"/>
              </a:ext>
            </a:extLst>
          </p:cNvPr>
          <p:cNvSpPr txBox="1">
            <a:spLocks/>
          </p:cNvSpPr>
          <p:nvPr/>
        </p:nvSpPr>
        <p:spPr>
          <a:xfrm>
            <a:off x="4737101" y="639416"/>
            <a:ext cx="3884038" cy="4545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None/>
              <a:defRPr sz="2200" b="0" i="0" u="none" strike="noStrike" cap="none">
                <a:solidFill>
                  <a:schemeClr val="dk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1600" b="1">
                <a:solidFill>
                  <a:srgbClr val="C00000"/>
                </a:solidFill>
                <a:latin typeface="Aptos Black" panose="020B0004020202020204" pitchFamily="34" charset="0"/>
              </a:rPr>
              <a:t>YÊU CẦU PHI CHỨC NĂNG</a:t>
            </a:r>
          </a:p>
        </p:txBody>
      </p:sp>
      <p:sp>
        <p:nvSpPr>
          <p:cNvPr id="30" name="Subtitle 19">
            <a:extLst>
              <a:ext uri="{FF2B5EF4-FFF2-40B4-BE49-F238E27FC236}">
                <a16:creationId xmlns:a16="http://schemas.microsoft.com/office/drawing/2014/main" id="{40E0BA12-E9AB-E746-A77B-1F93703DF8E4}"/>
              </a:ext>
            </a:extLst>
          </p:cNvPr>
          <p:cNvSpPr txBox="1">
            <a:spLocks/>
          </p:cNvSpPr>
          <p:nvPr/>
        </p:nvSpPr>
        <p:spPr>
          <a:xfrm>
            <a:off x="4737101" y="1160632"/>
            <a:ext cx="3876418" cy="3564067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14300" indent="0"/>
            <a:endParaRPr lang="en-US" sz="1400" dirty="0"/>
          </a:p>
          <a:p>
            <a:pPr marL="114300" indent="0"/>
            <a:endParaRPr lang="en-US" sz="1400" dirty="0"/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M</a:t>
            </a:r>
            <a:r>
              <a:rPr lang="vi-VN" sz="1400" dirty="0" err="1">
                <a:latin typeface="Aptos" panose="020B0004020202020204" pitchFamily="34" charset="0"/>
              </a:rPr>
              <a:t>àu</a:t>
            </a:r>
            <a:r>
              <a:rPr lang="vi-VN" sz="1400" dirty="0">
                <a:latin typeface="Aptos" panose="020B0004020202020204" pitchFamily="34" charset="0"/>
              </a:rPr>
              <a:t> sắc chủ đạo của phần mềm phải đồng nhất với màu sắc của thương hiệu</a:t>
            </a:r>
            <a:r>
              <a:rPr lang="en-US" sz="1400" dirty="0">
                <a:latin typeface="Aptos" panose="020B0004020202020204" pitchFamily="34" charset="0"/>
              </a:rPr>
              <a:t>.</a:t>
            </a: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Giao </a:t>
            </a:r>
            <a:r>
              <a:rPr lang="en-US" sz="1400" dirty="0" err="1">
                <a:latin typeface="Aptos" panose="020B0004020202020204" pitchFamily="34" charset="0"/>
              </a:rPr>
              <a:t>diện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trực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quan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và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thân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thiện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để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người</a:t>
            </a:r>
            <a:r>
              <a:rPr lang="en-US" sz="1400" dirty="0">
                <a:latin typeface="Aptos" panose="020B0004020202020204" pitchFamily="34" charset="0"/>
              </a:rPr>
              <a:t> dung </a:t>
            </a:r>
            <a:r>
              <a:rPr lang="en-US" sz="1400" dirty="0" err="1">
                <a:latin typeface="Aptos" panose="020B0004020202020204" pitchFamily="34" charset="0"/>
              </a:rPr>
              <a:t>dễ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dàng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hiểu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và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sử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dụng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phần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  <a:r>
              <a:rPr lang="en-US" sz="1400" dirty="0" err="1">
                <a:latin typeface="Aptos" panose="020B0004020202020204" pitchFamily="34" charset="0"/>
              </a:rPr>
              <a:t>mềm</a:t>
            </a:r>
            <a:endParaRPr lang="en-US" sz="1400" dirty="0">
              <a:latin typeface="Aptos" panose="020B0004020202020204" pitchFamily="34" charset="0"/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vi-VN" sz="1400" dirty="0">
                <a:latin typeface="Aptos" panose="020B0004020202020204" pitchFamily="34" charset="0"/>
              </a:rPr>
              <a:t>Đảm bảo rằng phần mềm luôn hoạt động ổn định, với thời gian phản hồi nhanh mỗi khi người dùng thực hiện các tác vụ </a:t>
            </a:r>
            <a:endParaRPr lang="en-US" dirty="0"/>
          </a:p>
          <a:p>
            <a:pPr marL="114300" indent="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41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7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7716838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II. HIỆN THỰC ỨNG DỤNG – </a:t>
            </a:r>
            <a:r>
              <a:rPr lang="e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MỘT SỐ MÀN HÌNH</a:t>
            </a:r>
            <a:endParaRPr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044" name="Google Shape;1044;p67"/>
          <p:cNvSpPr/>
          <p:nvPr/>
        </p:nvSpPr>
        <p:spPr>
          <a:xfrm>
            <a:off x="5016188" y="3696513"/>
            <a:ext cx="233400" cy="202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573DD-B943-C439-82F3-14959FB1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2338"/>
            <a:ext cx="981075" cy="590550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56494C70-908F-12E9-0340-371DF4A10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9FF8BCF4-A916-B2C4-4D3F-52594BE30162}"/>
              </a:ext>
            </a:extLst>
          </p:cNvPr>
          <p:cNvSpPr txBox="1">
            <a:spLocks/>
          </p:cNvSpPr>
          <p:nvPr/>
        </p:nvSpPr>
        <p:spPr>
          <a:xfrm>
            <a:off x="645207" y="438977"/>
            <a:ext cx="7929693" cy="2743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Aptos Black" panose="020B0004020202020204" pitchFamily="34" charset="0"/>
              </a:rPr>
              <a:t>MÀN HÌNH TẤT CẢ NHỮNG CÔNG VIỆC ĐANG ĐĂNG TUYỂN</a:t>
            </a:r>
            <a:endParaRPr lang="en-US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D3966B-06B5-3149-BA18-E6B848880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7" y="790821"/>
            <a:ext cx="8131126" cy="40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0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7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7716838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II. HIỆN THỰC ỨNG DỤNG – </a:t>
            </a:r>
            <a:r>
              <a:rPr lang="e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MỘT SỐ MÀN HÌNH</a:t>
            </a:r>
            <a:endParaRPr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044" name="Google Shape;1044;p67"/>
          <p:cNvSpPr/>
          <p:nvPr/>
        </p:nvSpPr>
        <p:spPr>
          <a:xfrm>
            <a:off x="5016188" y="3696513"/>
            <a:ext cx="233400" cy="202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573DD-B943-C439-82F3-14959FB1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2338"/>
            <a:ext cx="981075" cy="590550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56494C70-908F-12E9-0340-371DF4A10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852FAD7E-B1FC-4613-6C58-11801CF1A5D9}"/>
              </a:ext>
            </a:extLst>
          </p:cNvPr>
          <p:cNvSpPr txBox="1">
            <a:spLocks/>
          </p:cNvSpPr>
          <p:nvPr/>
        </p:nvSpPr>
        <p:spPr>
          <a:xfrm>
            <a:off x="607152" y="481242"/>
            <a:ext cx="7929693" cy="2743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Aptos Black" panose="020B0004020202020204" pitchFamily="34" charset="0"/>
              </a:rPr>
              <a:t>MÀN HÌNH TÌM KIẾM NHỮNG ỨNG VIÊN PHÙ HỢP</a:t>
            </a:r>
            <a:endParaRPr lang="en-US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32882A-D92A-784C-C016-2880993C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51" y="851225"/>
            <a:ext cx="7929694" cy="39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47F1EC46-0B30-909F-3D80-88F76321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7">
            <a:extLst>
              <a:ext uri="{FF2B5EF4-FFF2-40B4-BE49-F238E27FC236}">
                <a16:creationId xmlns:a16="http://schemas.microsoft.com/office/drawing/2014/main" id="{F9969E3F-273B-F83D-AD36-FE20B83A96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7716838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II. HIỆN THỰC ỨNG DỤNG – </a:t>
            </a:r>
            <a:r>
              <a:rPr lang="e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MỘT SỐ MÀN HÌNH</a:t>
            </a:r>
            <a:endParaRPr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044" name="Google Shape;1044;p67">
            <a:extLst>
              <a:ext uri="{FF2B5EF4-FFF2-40B4-BE49-F238E27FC236}">
                <a16:creationId xmlns:a16="http://schemas.microsoft.com/office/drawing/2014/main" id="{B2C159CF-4F77-A7C6-9FF4-D03A4E8A7A5F}"/>
              </a:ext>
            </a:extLst>
          </p:cNvPr>
          <p:cNvSpPr/>
          <p:nvPr/>
        </p:nvSpPr>
        <p:spPr>
          <a:xfrm>
            <a:off x="5016188" y="3696513"/>
            <a:ext cx="233400" cy="202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F6B63-728A-759A-F1F7-59488917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2338"/>
            <a:ext cx="981075" cy="590550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8183ECBB-1076-9B10-333F-65199FA0D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7E4F0022-9327-0D55-E7B8-C473C46EDFBA}"/>
              </a:ext>
            </a:extLst>
          </p:cNvPr>
          <p:cNvSpPr txBox="1">
            <a:spLocks/>
          </p:cNvSpPr>
          <p:nvPr/>
        </p:nvSpPr>
        <p:spPr>
          <a:xfrm>
            <a:off x="607152" y="481242"/>
            <a:ext cx="7929693" cy="2743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Aptos Black" panose="020B0004020202020204" pitchFamily="34" charset="0"/>
              </a:rPr>
              <a:t>MÀN HÌNH QUẢN LÝ CÁC JOB CỦA CÔNG TY</a:t>
            </a:r>
            <a:endParaRPr lang="en-US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7BB6464-AD96-C1AE-6EB6-C1A21356C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03" y="790403"/>
            <a:ext cx="8016990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7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7716838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II. HIỆN THỰC ỨNG DỤNG – </a:t>
            </a:r>
            <a:r>
              <a:rPr lang="e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MỘT SỐ MÀN HÌNH</a:t>
            </a:r>
            <a:endParaRPr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044" name="Google Shape;1044;p67"/>
          <p:cNvSpPr/>
          <p:nvPr/>
        </p:nvSpPr>
        <p:spPr>
          <a:xfrm>
            <a:off x="5016188" y="3696513"/>
            <a:ext cx="233400" cy="202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573DD-B943-C439-82F3-14959FB1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2338"/>
            <a:ext cx="981075" cy="590550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56494C70-908F-12E9-0340-371DF4A10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601CA57C-F22A-3EAA-7583-A3F739127F3E}"/>
              </a:ext>
            </a:extLst>
          </p:cNvPr>
          <p:cNvSpPr txBox="1">
            <a:spLocks/>
          </p:cNvSpPr>
          <p:nvPr/>
        </p:nvSpPr>
        <p:spPr>
          <a:xfrm>
            <a:off x="607152" y="481242"/>
            <a:ext cx="7929693" cy="2743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Aptos Black" panose="020B0004020202020204" pitchFamily="34" charset="0"/>
              </a:rPr>
              <a:t>MÀN HÌNH TÌM KIẾM NHỮNG CÔNG VIỆC PHÙ HỢP</a:t>
            </a:r>
            <a:endParaRPr lang="en-US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4D6AC8-002F-4298-D7A6-849043A57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72" y="790403"/>
            <a:ext cx="8032652" cy="4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342438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III. KẾT LUẬN </a:t>
            </a:r>
            <a:r>
              <a:rPr lang="e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- HƯỚNG PHÁT TRIỂN : </a:t>
            </a:r>
            <a:endParaRPr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8B936-DF84-2156-1F6F-72DE7456C221}"/>
              </a:ext>
            </a:extLst>
          </p:cNvPr>
          <p:cNvSpPr txBox="1"/>
          <p:nvPr/>
        </p:nvSpPr>
        <p:spPr>
          <a:xfrm>
            <a:off x="321972" y="613759"/>
            <a:ext cx="8451760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 err="1">
                <a:latin typeface="Aptos" panose="020B0004020202020204" pitchFamily="34" charset="0"/>
              </a:rPr>
              <a:t>Kết</a:t>
            </a:r>
            <a:r>
              <a:rPr lang="en-US" sz="1800" b="1" dirty="0">
                <a:latin typeface="Aptos" panose="020B0004020202020204" pitchFamily="34" charset="0"/>
              </a:rPr>
              <a:t> </a:t>
            </a:r>
            <a:r>
              <a:rPr lang="en-US" sz="1800" b="1" dirty="0" err="1">
                <a:latin typeface="Aptos" panose="020B0004020202020204" pitchFamily="34" charset="0"/>
              </a:rPr>
              <a:t>luận</a:t>
            </a:r>
            <a:endParaRPr lang="en-US" sz="1800" b="1" dirty="0">
              <a:latin typeface="Aptos" panose="020B0004020202020204" pitchFamily="34" charset="0"/>
            </a:endParaRPr>
          </a:p>
          <a:p>
            <a:pPr algn="just"/>
            <a:r>
              <a:rPr lang="en-US" sz="1500" dirty="0">
                <a:latin typeface="Aptos" panose="020B0004020202020204" pitchFamily="34" charset="0"/>
              </a:rPr>
              <a:t>Trong </a:t>
            </a:r>
            <a:r>
              <a:rPr lang="en-US" sz="1500" dirty="0" err="1">
                <a:latin typeface="Aptos" panose="020B0004020202020204" pitchFamily="34" charset="0"/>
              </a:rPr>
              <a:t>suốt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quá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trình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tìm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hiểu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và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hiện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thực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Ứng</a:t>
            </a:r>
            <a:r>
              <a:rPr lang="en-US" sz="15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dụng</a:t>
            </a:r>
            <a:r>
              <a:rPr lang="en-US" sz="15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Web </a:t>
            </a:r>
            <a:r>
              <a:rPr lang="en-US" sz="15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Tuyển</a:t>
            </a:r>
            <a:r>
              <a:rPr lang="en-US" sz="15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dụng</a:t>
            </a:r>
            <a:r>
              <a:rPr lang="en-US" sz="15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và</a:t>
            </a:r>
            <a:r>
              <a:rPr lang="en-US" sz="15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tìm</a:t>
            </a:r>
            <a:r>
              <a:rPr lang="en-US" sz="15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việc</a:t>
            </a:r>
            <a:r>
              <a:rPr lang="en-US" sz="15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làm</a:t>
            </a:r>
            <a:r>
              <a:rPr lang="en-US" sz="15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Job Portal</a:t>
            </a:r>
            <a:r>
              <a:rPr lang="en-US" sz="1500" dirty="0">
                <a:latin typeface="Aptos" panose="020B0004020202020204" pitchFamily="34" charset="0"/>
              </a:rPr>
              <a:t>, </a:t>
            </a:r>
            <a:r>
              <a:rPr lang="en-US" sz="1500" dirty="0" err="1">
                <a:latin typeface="Aptos" panose="020B0004020202020204" pitchFamily="34" charset="0"/>
              </a:rPr>
              <a:t>các</a:t>
            </a:r>
            <a:r>
              <a:rPr lang="en-US" sz="1500" dirty="0">
                <a:latin typeface="Aptos" panose="020B0004020202020204" pitchFamily="34" charset="0"/>
              </a:rPr>
              <a:t>  </a:t>
            </a:r>
            <a:r>
              <a:rPr lang="en-US" sz="1500" dirty="0" err="1">
                <a:latin typeface="Aptos" panose="020B0004020202020204" pitchFamily="34" charset="0"/>
              </a:rPr>
              <a:t>thành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viên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trong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nhóm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đã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có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thêm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cơ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hội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để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tìm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hiểu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và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học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hỏi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thêm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nhiều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kiến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thức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mới</a:t>
            </a:r>
            <a:r>
              <a:rPr lang="en-US" sz="1500" dirty="0">
                <a:latin typeface="Aptos" panose="020B0004020202020204" pitchFamily="34" charset="0"/>
              </a:rPr>
              <a:t>, </a:t>
            </a:r>
            <a:r>
              <a:rPr lang="en-US" sz="1500" dirty="0" err="1">
                <a:latin typeface="Aptos" panose="020B0004020202020204" pitchFamily="34" charset="0"/>
              </a:rPr>
              <a:t>đồng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thời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củng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cố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lại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những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kiến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thức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đã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học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về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lập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trình</a:t>
            </a:r>
            <a:r>
              <a:rPr lang="en-US" sz="1500" dirty="0">
                <a:latin typeface="Aptos" panose="020B0004020202020204" pitchFamily="34" charset="0"/>
              </a:rPr>
              <a:t>, </a:t>
            </a:r>
            <a:r>
              <a:rPr lang="en-US" sz="1500" dirty="0" err="1">
                <a:latin typeface="Aptos" panose="020B0004020202020204" pitchFamily="34" charset="0"/>
              </a:rPr>
              <a:t>kiến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thức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về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giao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diện</a:t>
            </a:r>
            <a:r>
              <a:rPr lang="en-US" sz="1500" dirty="0">
                <a:latin typeface="Aptos" panose="020B0004020202020204" pitchFamily="34" charset="0"/>
              </a:rPr>
              <a:t> web. </a:t>
            </a:r>
            <a:r>
              <a:rPr lang="en-US" sz="1500" dirty="0" err="1">
                <a:latin typeface="Aptos" panose="020B0004020202020204" pitchFamily="34" charset="0"/>
              </a:rPr>
              <a:t>Áp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dụng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những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kiến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thức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có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được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và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những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yêu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cầu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về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nghiệp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vụ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thu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thập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được</a:t>
            </a:r>
            <a:r>
              <a:rPr lang="en-US" sz="1500" dirty="0">
                <a:latin typeface="Aptos" panose="020B0004020202020204" pitchFamily="34" charset="0"/>
              </a:rPr>
              <a:t>, </a:t>
            </a:r>
            <a:r>
              <a:rPr lang="en-US" sz="1500" dirty="0" err="1">
                <a:latin typeface="Aptos" panose="020B0004020202020204" pitchFamily="34" charset="0"/>
              </a:rPr>
              <a:t>nhóm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đã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tạo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ra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một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ứng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dụng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đăng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tuyển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công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việc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giúp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các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ứng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viên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tìm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kiếm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những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công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việc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phù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hợp</a:t>
            </a:r>
            <a:r>
              <a:rPr lang="en-US" sz="1500" dirty="0">
                <a:latin typeface="Aptos" panose="020B0004020202020204" pitchFamily="34" charset="0"/>
              </a:rPr>
              <a:t>, </a:t>
            </a:r>
            <a:r>
              <a:rPr lang="en-US" sz="1500" dirty="0" err="1">
                <a:latin typeface="Aptos" panose="020B0004020202020204" pitchFamily="34" charset="0"/>
              </a:rPr>
              <a:t>và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các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công</a:t>
            </a:r>
            <a:r>
              <a:rPr lang="en-US" sz="1500" dirty="0">
                <a:latin typeface="Aptos" panose="020B0004020202020204" pitchFamily="34" charset="0"/>
              </a:rPr>
              <a:t> ty </a:t>
            </a:r>
            <a:r>
              <a:rPr lang="en-US" sz="1500" dirty="0" err="1">
                <a:latin typeface="Aptos" panose="020B0004020202020204" pitchFamily="34" charset="0"/>
              </a:rPr>
              <a:t>có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thể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tìm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được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những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ứng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viên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phù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hợp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với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công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việc</a:t>
            </a:r>
            <a:r>
              <a:rPr lang="en-US" sz="1500" dirty="0">
                <a:latin typeface="Aptos" panose="020B0004020202020204" pitchFamily="34" charset="0"/>
              </a:rPr>
              <a:t>. </a:t>
            </a:r>
            <a:r>
              <a:rPr lang="en-US" sz="1500" dirty="0" err="1">
                <a:latin typeface="Aptos" panose="020B0004020202020204" pitchFamily="34" charset="0"/>
              </a:rPr>
              <a:t>Tuy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nhiên</a:t>
            </a:r>
            <a:r>
              <a:rPr lang="en-US" sz="1500" dirty="0">
                <a:latin typeface="Aptos" panose="020B0004020202020204" pitchFamily="34" charset="0"/>
              </a:rPr>
              <a:t>, </a:t>
            </a:r>
            <a:r>
              <a:rPr lang="en-US" sz="1500" dirty="0" err="1">
                <a:latin typeface="Aptos" panose="020B0004020202020204" pitchFamily="34" charset="0"/>
              </a:rPr>
              <a:t>trong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quá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trình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phân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tích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nghiệp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vụ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và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hiện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thực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ứng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dụng</a:t>
            </a:r>
            <a:r>
              <a:rPr lang="en-US" sz="1500" dirty="0">
                <a:latin typeface="Aptos" panose="020B0004020202020204" pitchFamily="34" charset="0"/>
              </a:rPr>
              <a:t>, </a:t>
            </a:r>
            <a:r>
              <a:rPr lang="en-US" sz="1500" dirty="0" err="1">
                <a:latin typeface="Aptos" panose="020B0004020202020204" pitchFamily="34" charset="0"/>
              </a:rPr>
              <a:t>các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thành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viên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trong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nhóm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còn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hạn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chế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về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mặt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kinh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nghiệm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nên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không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thể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tránh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khỏi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sai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sót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trong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nghiệp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vụ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cũng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như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một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số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tính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năng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không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được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500" dirty="0" err="1">
                <a:latin typeface="Aptos" panose="020B0004020202020204" pitchFamily="34" charset="0"/>
              </a:rPr>
              <a:t>tối</a:t>
            </a:r>
            <a:r>
              <a:rPr lang="en-US" sz="1500" dirty="0">
                <a:latin typeface="Aptos" panose="020B0004020202020204" pitchFamily="34" charset="0"/>
              </a:rPr>
              <a:t> </a:t>
            </a:r>
            <a:r>
              <a:rPr lang="en-US" sz="1500" dirty="0" err="1">
                <a:latin typeface="Aptos" panose="020B0004020202020204" pitchFamily="34" charset="0"/>
              </a:rPr>
              <a:t>ưu</a:t>
            </a:r>
            <a:r>
              <a:rPr lang="en-US" sz="1500" dirty="0">
                <a:latin typeface="Aptos" panose="020B0004020202020204" pitchFamily="34" charset="0"/>
              </a:rPr>
              <a:t>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1056D-552D-AE1E-B3B9-7584BD8267EE}"/>
              </a:ext>
            </a:extLst>
          </p:cNvPr>
          <p:cNvSpPr txBox="1"/>
          <p:nvPr/>
        </p:nvSpPr>
        <p:spPr>
          <a:xfrm>
            <a:off x="321972" y="3045194"/>
            <a:ext cx="8335117" cy="19697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>
                <a:latin typeface="Aptos"/>
              </a:rPr>
              <a:t>2.  </a:t>
            </a:r>
            <a:r>
              <a:rPr lang="en-US" sz="1800" b="1" err="1">
                <a:latin typeface="Aptos"/>
              </a:rPr>
              <a:t>Hướng</a:t>
            </a:r>
            <a:r>
              <a:rPr lang="en-US" sz="1800" b="1">
                <a:latin typeface="Aptos"/>
              </a:rPr>
              <a:t> </a:t>
            </a:r>
            <a:r>
              <a:rPr lang="en-US" sz="1800" b="1" err="1">
                <a:latin typeface="Aptos"/>
              </a:rPr>
              <a:t>phát</a:t>
            </a:r>
            <a:r>
              <a:rPr lang="en-US" sz="1800" b="1">
                <a:latin typeface="Aptos"/>
              </a:rPr>
              <a:t> </a:t>
            </a:r>
            <a:r>
              <a:rPr lang="en-US" sz="1800" b="1" err="1">
                <a:latin typeface="Aptos"/>
              </a:rPr>
              <a:t>triển</a:t>
            </a:r>
            <a:endParaRPr lang="en-US" sz="1800" b="1">
              <a:latin typeface="Apto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err="1">
                <a:latin typeface="Aptos"/>
              </a:rPr>
              <a:t>Hướng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phát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triển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của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nhóm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là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hoàn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thiện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tối</a:t>
            </a:r>
            <a:r>
              <a:rPr lang="en-US" sz="1500">
                <a:latin typeface="Aptos"/>
              </a:rPr>
              <a:t> </a:t>
            </a:r>
            <a:r>
              <a:rPr lang="en-US" sz="1500" err="1">
                <a:latin typeface="Aptos"/>
              </a:rPr>
              <a:t>ưu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hiệu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suất</a:t>
            </a:r>
            <a:r>
              <a:rPr lang="en-US" sz="1500">
                <a:latin typeface="Aptos"/>
              </a:rPr>
              <a:t>, </a:t>
            </a:r>
            <a:r>
              <a:rPr lang="en-US" sz="1500" err="1">
                <a:latin typeface="Aptos"/>
              </a:rPr>
              <a:t>tốc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độ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xử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lý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các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chức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năng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hiện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có</a:t>
            </a:r>
            <a:r>
              <a:rPr lang="en-US" sz="1500">
                <a:latin typeface="Apto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err="1">
                <a:latin typeface="Aptos"/>
              </a:rPr>
              <a:t>Cập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nhật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thêm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tính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năng</a:t>
            </a:r>
            <a:r>
              <a:rPr lang="en-US" sz="1500">
                <a:latin typeface="Aptos"/>
              </a:rPr>
              <a:t>/</a:t>
            </a:r>
            <a:r>
              <a:rPr lang="en-US" sz="1500" err="1">
                <a:latin typeface="Aptos"/>
              </a:rPr>
              <a:t>chức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năng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mới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trong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tương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lai</a:t>
            </a:r>
            <a:r>
              <a:rPr lang="en-US" sz="1500">
                <a:latin typeface="Apto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Aptos"/>
              </a:rPr>
              <a:t>Hoàn </a:t>
            </a:r>
            <a:r>
              <a:rPr lang="en-US" sz="1500" err="1">
                <a:latin typeface="Aptos"/>
              </a:rPr>
              <a:t>thiện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khả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năng</a:t>
            </a:r>
            <a:r>
              <a:rPr lang="en-US" sz="1500">
                <a:latin typeface="Aptos"/>
              </a:rPr>
              <a:t> backup </a:t>
            </a:r>
            <a:r>
              <a:rPr lang="en-US" sz="1500" err="1">
                <a:latin typeface="Aptos"/>
              </a:rPr>
              <a:t>và</a:t>
            </a:r>
            <a:r>
              <a:rPr lang="en-US" sz="1500">
                <a:latin typeface="Aptos"/>
              </a:rPr>
              <a:t> restore </a:t>
            </a:r>
            <a:r>
              <a:rPr lang="en-US" sz="1500" err="1">
                <a:latin typeface="Aptos"/>
              </a:rPr>
              <a:t>dữ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liệu</a:t>
            </a:r>
            <a:r>
              <a:rPr lang="en-US" sz="1500">
                <a:latin typeface="Apto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err="1">
                <a:latin typeface="Aptos"/>
              </a:rPr>
              <a:t>Ứng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dụng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công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nghệ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mới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vào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phát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triển</a:t>
            </a:r>
            <a:r>
              <a:rPr lang="en-US" sz="1500">
                <a:latin typeface="Aptos"/>
              </a:rPr>
              <a:t> </a:t>
            </a:r>
            <a:r>
              <a:rPr lang="en-US" sz="1500" err="1">
                <a:latin typeface="Aptos"/>
              </a:rPr>
              <a:t>phần</a:t>
            </a:r>
            <a:r>
              <a:rPr lang="en-US" sz="1500">
                <a:latin typeface="Aptos"/>
              </a:rPr>
              <a:t> mềm.</a:t>
            </a:r>
            <a:endParaRPr lang="en-US" sz="1500">
              <a:latin typeface="Aptos" panose="020B0004020202020204" pitchFamily="34" charset="0"/>
            </a:endParaRPr>
          </a:p>
          <a:p>
            <a:endParaRPr 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1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7"/>
          <p:cNvSpPr txBox="1">
            <a:spLocks noGrp="1"/>
          </p:cNvSpPr>
          <p:nvPr>
            <p:ph type="title" idx="4294967295"/>
          </p:nvPr>
        </p:nvSpPr>
        <p:spPr>
          <a:xfrm>
            <a:off x="0" y="1186"/>
            <a:ext cx="787146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IV. KHỞI NGHIỆP </a:t>
            </a:r>
            <a:r>
              <a:rPr lang="e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–</a:t>
            </a:r>
            <a:r>
              <a:rPr lang="e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 </a:t>
            </a:r>
            <a:r>
              <a:rPr lang="e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KẾ HOẠCH PHÁT TRIỂN DỰ ÁN KHỞI NGHIỆP : </a:t>
            </a:r>
            <a:endParaRPr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6" name="Subtitle 19">
            <a:extLst>
              <a:ext uri="{FF2B5EF4-FFF2-40B4-BE49-F238E27FC236}">
                <a16:creationId xmlns:a16="http://schemas.microsoft.com/office/drawing/2014/main" id="{A57E1076-33C9-8D8B-7EFF-853DAAFA2432}"/>
              </a:ext>
            </a:extLst>
          </p:cNvPr>
          <p:cNvSpPr txBox="1">
            <a:spLocks/>
          </p:cNvSpPr>
          <p:nvPr/>
        </p:nvSpPr>
        <p:spPr>
          <a:xfrm>
            <a:off x="334659" y="998926"/>
            <a:ext cx="3876418" cy="998310"/>
          </a:xfrm>
          <a:prstGeom prst="rect">
            <a:avLst/>
          </a:prstGeom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171450" algn="just">
              <a:buFont typeface="Arial" panose="020B0604020202020204" pitchFamily="34" charset="0"/>
              <a:buChar char="•"/>
            </a:pPr>
            <a:r>
              <a:rPr lang="vi-VN" sz="1200">
                <a:solidFill>
                  <a:schemeClr val="tx1"/>
                </a:solidFill>
                <a:latin typeface="Aptos" panose="020B0004020202020204" pitchFamily="34" charset="0"/>
              </a:rPr>
              <a:t>Ý tưởng/cảm hứng để bắt đầu kinh doanh</a:t>
            </a:r>
          </a:p>
          <a:p>
            <a:pPr marL="285750" indent="-171450" algn="just">
              <a:buFont typeface="Arial" panose="020B0604020202020204" pitchFamily="34" charset="0"/>
              <a:buChar char="•"/>
            </a:pPr>
            <a:r>
              <a:rPr lang="vi-VN" sz="1200">
                <a:solidFill>
                  <a:schemeClr val="tx1"/>
                </a:solidFill>
                <a:latin typeface="Aptos" panose="020B0004020202020204" pitchFamily="34" charset="0"/>
              </a:rPr>
              <a:t>Tên sản phẩm/dịch vụ </a:t>
            </a:r>
          </a:p>
          <a:p>
            <a:pPr marL="285750" indent="-171450" algn="just">
              <a:buFont typeface="Arial" panose="020B0604020202020204" pitchFamily="34" charset="0"/>
              <a:buChar char="•"/>
            </a:pPr>
            <a:r>
              <a:rPr lang="vi-VN" sz="1200">
                <a:solidFill>
                  <a:schemeClr val="tx1"/>
                </a:solidFill>
                <a:latin typeface="Aptos" panose="020B0004020202020204" pitchFamily="34" charset="0"/>
              </a:rPr>
              <a:t>Mục tiêu của dự án khởi nghiệp</a:t>
            </a:r>
            <a:endParaRPr lang="en-US" sz="120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285750" indent="-171450" algn="just">
              <a:buFont typeface="Arial" panose="020B0604020202020204" pitchFamily="34" charset="0"/>
              <a:buChar char="•"/>
            </a:pPr>
            <a:r>
              <a:rPr lang="vi-VN" sz="1200">
                <a:solidFill>
                  <a:schemeClr val="tx1"/>
                </a:solidFill>
                <a:latin typeface="Aptos" panose="020B0004020202020204" pitchFamily="34" charset="0"/>
              </a:rPr>
              <a:t>Một số đối thủ tiêu biểu</a:t>
            </a:r>
          </a:p>
          <a:p>
            <a:pPr marL="285750" indent="-171450" algn="just">
              <a:buFont typeface="Arial" panose="020B0604020202020204" pitchFamily="34" charset="0"/>
              <a:buChar char="•"/>
            </a:pPr>
            <a:r>
              <a:rPr lang="vi-VN" sz="1200">
                <a:solidFill>
                  <a:schemeClr val="tx1"/>
                </a:solidFill>
                <a:latin typeface="Aptos" panose="020B0004020202020204" pitchFamily="34" charset="0"/>
              </a:rPr>
              <a:t>Dự toán vốn cần có</a:t>
            </a:r>
            <a:endParaRPr lang="en-US" sz="120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vi-VN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Subtitle 15">
            <a:extLst>
              <a:ext uri="{FF2B5EF4-FFF2-40B4-BE49-F238E27FC236}">
                <a16:creationId xmlns:a16="http://schemas.microsoft.com/office/drawing/2014/main" id="{4821EA01-4512-38B7-EB6A-01628C8EED29}"/>
              </a:ext>
            </a:extLst>
          </p:cNvPr>
          <p:cNvSpPr txBox="1">
            <a:spLocks/>
          </p:cNvSpPr>
          <p:nvPr/>
        </p:nvSpPr>
        <p:spPr>
          <a:xfrm>
            <a:off x="334661" y="711416"/>
            <a:ext cx="3884038" cy="2875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C00000"/>
                </a:solidFill>
                <a:latin typeface="Aptos" panose="020B0004020202020204" pitchFamily="34" charset="0"/>
              </a:rPr>
              <a:t>TÓM TẮT KẾ HOẠCH KINH DOANH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CCF6223C-EDCE-CD46-BB3C-9ACA9692EEE1}"/>
              </a:ext>
            </a:extLst>
          </p:cNvPr>
          <p:cNvSpPr txBox="1">
            <a:spLocks/>
          </p:cNvSpPr>
          <p:nvPr/>
        </p:nvSpPr>
        <p:spPr>
          <a:xfrm>
            <a:off x="319415" y="2368264"/>
            <a:ext cx="3876418" cy="1002082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/>
              </a:rPr>
              <a:t>G</a:t>
            </a:r>
            <a:r>
              <a:rPr lang="vi-VN" sz="1200" err="1">
                <a:solidFill>
                  <a:schemeClr val="tx1"/>
                </a:solidFill>
                <a:latin typeface="Aptos"/>
              </a:rPr>
              <a:t>iới</a:t>
            </a:r>
            <a:r>
              <a:rPr lang="vi-VN" sz="1200">
                <a:solidFill>
                  <a:schemeClr val="tx1"/>
                </a:solidFill>
                <a:latin typeface="Aptos"/>
              </a:rPr>
              <a:t> thiệu thị trường của bạn, số kinh phí bạn hy vọng có và nguồn kinh phí đó sẽ được</a:t>
            </a:r>
            <a:r>
              <a:rPr lang="en-US" sz="1200">
                <a:solidFill>
                  <a:schemeClr val="tx1"/>
                </a:solidFill>
                <a:latin typeface="Aptos"/>
              </a:rPr>
              <a:t> </a:t>
            </a:r>
            <a:r>
              <a:rPr lang="vi-VN" sz="1200">
                <a:solidFill>
                  <a:schemeClr val="tx1"/>
                </a:solidFill>
                <a:latin typeface="Aptos"/>
              </a:rPr>
              <a:t>sử dụng như thế nào.</a:t>
            </a:r>
          </a:p>
        </p:txBody>
      </p:sp>
      <p:sp>
        <p:nvSpPr>
          <p:cNvPr id="10" name="Subtitle 15">
            <a:extLst>
              <a:ext uri="{FF2B5EF4-FFF2-40B4-BE49-F238E27FC236}">
                <a16:creationId xmlns:a16="http://schemas.microsoft.com/office/drawing/2014/main" id="{FAE7BF53-1863-8F8A-C017-B9B715B4C99F}"/>
              </a:ext>
            </a:extLst>
          </p:cNvPr>
          <p:cNvSpPr txBox="1">
            <a:spLocks/>
          </p:cNvSpPr>
          <p:nvPr/>
        </p:nvSpPr>
        <p:spPr>
          <a:xfrm>
            <a:off x="319417" y="2080754"/>
            <a:ext cx="3884038" cy="2875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C00000"/>
                </a:solidFill>
                <a:latin typeface="Aptos" panose="020B0004020202020204" pitchFamily="34" charset="0"/>
              </a:rPr>
              <a:t>GIỚI THIỆU CÔNG TY</a:t>
            </a:r>
          </a:p>
        </p:txBody>
      </p:sp>
      <p:sp>
        <p:nvSpPr>
          <p:cNvPr id="11" name="Subtitle 19">
            <a:extLst>
              <a:ext uri="{FF2B5EF4-FFF2-40B4-BE49-F238E27FC236}">
                <a16:creationId xmlns:a16="http://schemas.microsoft.com/office/drawing/2014/main" id="{2AE18D07-A05F-400D-DFA6-33DAA19D2B4A}"/>
              </a:ext>
            </a:extLst>
          </p:cNvPr>
          <p:cNvSpPr txBox="1">
            <a:spLocks/>
          </p:cNvSpPr>
          <p:nvPr/>
        </p:nvSpPr>
        <p:spPr>
          <a:xfrm>
            <a:off x="327037" y="3741374"/>
            <a:ext cx="3876418" cy="918462"/>
          </a:xfrm>
          <a:prstGeom prst="rect">
            <a:avLst/>
          </a:prstGeom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Lợi thế của sản phẩm/dịch vụ</a:t>
            </a:r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Quá trình xây dựng, phát triển của sản phẩm/dịch vụ</a:t>
            </a:r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Giá thành bán ra</a:t>
            </a:r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7654DA04-5933-CF45-D6DC-087F65D7E087}"/>
              </a:ext>
            </a:extLst>
          </p:cNvPr>
          <p:cNvSpPr txBox="1">
            <a:spLocks/>
          </p:cNvSpPr>
          <p:nvPr/>
        </p:nvSpPr>
        <p:spPr>
          <a:xfrm>
            <a:off x="327039" y="3453864"/>
            <a:ext cx="3884038" cy="2875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C00000"/>
                </a:solidFill>
                <a:latin typeface="Aptos" panose="020B0004020202020204" pitchFamily="34" charset="0"/>
              </a:rPr>
              <a:t>MÔ TẢ SẢN PHẨM / DỊCH VỤ</a:t>
            </a:r>
          </a:p>
        </p:txBody>
      </p:sp>
      <p:sp>
        <p:nvSpPr>
          <p:cNvPr id="13" name="Subtitle 19">
            <a:extLst>
              <a:ext uri="{FF2B5EF4-FFF2-40B4-BE49-F238E27FC236}">
                <a16:creationId xmlns:a16="http://schemas.microsoft.com/office/drawing/2014/main" id="{71EB4E20-58A7-242D-3159-6117010D899B}"/>
              </a:ext>
            </a:extLst>
          </p:cNvPr>
          <p:cNvSpPr txBox="1">
            <a:spLocks/>
          </p:cNvSpPr>
          <p:nvPr/>
        </p:nvSpPr>
        <p:spPr>
          <a:xfrm>
            <a:off x="4882099" y="998926"/>
            <a:ext cx="3876418" cy="998310"/>
          </a:xfrm>
          <a:prstGeom prst="rect">
            <a:avLst/>
          </a:prstGeom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Khảo sát thị trường, thực tế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Phân tích, thiết kế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Thực thi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Triển khai ứng dụng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Nâng cấp, sữa lỗi</a:t>
            </a:r>
          </a:p>
        </p:txBody>
      </p:sp>
      <p:sp>
        <p:nvSpPr>
          <p:cNvPr id="14" name="Subtitle 15">
            <a:extLst>
              <a:ext uri="{FF2B5EF4-FFF2-40B4-BE49-F238E27FC236}">
                <a16:creationId xmlns:a16="http://schemas.microsoft.com/office/drawing/2014/main" id="{C3088A1B-B0A4-1FD0-59C2-CA53D339EB2C}"/>
              </a:ext>
            </a:extLst>
          </p:cNvPr>
          <p:cNvSpPr txBox="1">
            <a:spLocks/>
          </p:cNvSpPr>
          <p:nvPr/>
        </p:nvSpPr>
        <p:spPr>
          <a:xfrm>
            <a:off x="4882101" y="721554"/>
            <a:ext cx="3884038" cy="2875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C00000"/>
                </a:solidFill>
                <a:latin typeface="Aptos" panose="020B0004020202020204" pitchFamily="34" charset="0"/>
              </a:rPr>
              <a:t>TRÌNH BÀY KẾ HOẠCH PHÁT TRIỂN</a:t>
            </a:r>
          </a:p>
        </p:txBody>
      </p:sp>
      <p:sp>
        <p:nvSpPr>
          <p:cNvPr id="15" name="Subtitle 19">
            <a:extLst>
              <a:ext uri="{FF2B5EF4-FFF2-40B4-BE49-F238E27FC236}">
                <a16:creationId xmlns:a16="http://schemas.microsoft.com/office/drawing/2014/main" id="{3110FD0D-2A95-1532-19FD-4216100829B7}"/>
              </a:ext>
            </a:extLst>
          </p:cNvPr>
          <p:cNvSpPr txBox="1">
            <a:spLocks/>
          </p:cNvSpPr>
          <p:nvPr/>
        </p:nvSpPr>
        <p:spPr>
          <a:xfrm>
            <a:off x="4889721" y="2368264"/>
            <a:ext cx="3876418" cy="991944"/>
          </a:xfrm>
          <a:prstGeom prst="rect">
            <a:avLst/>
          </a:prstGeom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D</a:t>
            </a:r>
            <a:r>
              <a:rPr lang="en-US" sz="1200" b="0" i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ự đoán về chi phí khởi nghiệp, dự đoán lỗ, bảng cân đối chi tiêu….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P</a:t>
            </a:r>
            <a:r>
              <a:rPr lang="en-US" sz="1200" b="0" i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hân tích về các tình huống có thể xảy ra để sử dụng nguồn vốn hiệu quả nhất. </a:t>
            </a:r>
            <a:endParaRPr lang="en-US" sz="1200">
              <a:solidFill>
                <a:schemeClr val="tx1"/>
              </a:solidFill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DF3D181-C2F9-57A8-ADC9-0BE138244D62}"/>
              </a:ext>
            </a:extLst>
          </p:cNvPr>
          <p:cNvSpPr txBox="1">
            <a:spLocks/>
          </p:cNvSpPr>
          <p:nvPr/>
        </p:nvSpPr>
        <p:spPr>
          <a:xfrm>
            <a:off x="4889723" y="2080754"/>
            <a:ext cx="3884038" cy="2875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C00000"/>
                </a:solidFill>
                <a:latin typeface="Aptos" panose="020B0004020202020204" pitchFamily="34" charset="0"/>
              </a:rPr>
              <a:t>KẾ HOẠCH TÀI CHÍNH</a:t>
            </a:r>
          </a:p>
        </p:txBody>
      </p:sp>
      <p:sp>
        <p:nvSpPr>
          <p:cNvPr id="17" name="Subtitle 19">
            <a:extLst>
              <a:ext uri="{FF2B5EF4-FFF2-40B4-BE49-F238E27FC236}">
                <a16:creationId xmlns:a16="http://schemas.microsoft.com/office/drawing/2014/main" id="{389216C9-48F4-0892-2B11-8EC65A7DC549}"/>
              </a:ext>
            </a:extLst>
          </p:cNvPr>
          <p:cNvSpPr txBox="1">
            <a:spLocks/>
          </p:cNvSpPr>
          <p:nvPr/>
        </p:nvSpPr>
        <p:spPr>
          <a:xfrm>
            <a:off x="4889721" y="3741374"/>
            <a:ext cx="3876418" cy="810252"/>
          </a:xfrm>
          <a:prstGeom prst="rect">
            <a:avLst/>
          </a:prstGeom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ptos" panose="020B0004020202020204" pitchFamily="34" charset="0"/>
              </a:rPr>
              <a:t>G</a:t>
            </a:r>
            <a:r>
              <a:rPr lang="en-US" sz="1200" b="0" i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iới thiệu, quảng bá sản phẩm/dịch vụ đến nhiều khách hàng.</a:t>
            </a:r>
            <a:endParaRPr lang="en-US" sz="1200">
              <a:solidFill>
                <a:schemeClr val="tx1"/>
              </a:solidFill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8" name="Subtitle 15">
            <a:extLst>
              <a:ext uri="{FF2B5EF4-FFF2-40B4-BE49-F238E27FC236}">
                <a16:creationId xmlns:a16="http://schemas.microsoft.com/office/drawing/2014/main" id="{7E0F2563-D86C-C085-8078-6361BC4A2E4F}"/>
              </a:ext>
            </a:extLst>
          </p:cNvPr>
          <p:cNvSpPr txBox="1">
            <a:spLocks/>
          </p:cNvSpPr>
          <p:nvPr/>
        </p:nvSpPr>
        <p:spPr>
          <a:xfrm>
            <a:off x="4889723" y="3453864"/>
            <a:ext cx="3884038" cy="2875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C00000"/>
                </a:solidFill>
                <a:latin typeface="Aptos" panose="020B0004020202020204" pitchFamily="34" charset="0"/>
              </a:rPr>
              <a:t>TRUYỀN THÔNG, MARKETING</a:t>
            </a:r>
          </a:p>
        </p:txBody>
      </p:sp>
    </p:spTree>
    <p:extLst>
      <p:ext uri="{BB962C8B-B14F-4D97-AF65-F5344CB8AC3E}">
        <p14:creationId xmlns:p14="http://schemas.microsoft.com/office/powerpoint/2010/main" val="1148630430"/>
      </p:ext>
    </p:extLst>
  </p:cSld>
  <p:clrMapOvr>
    <a:masterClrMapping/>
  </p:clrMapOvr>
</p:sld>
</file>

<file path=ppt/theme/theme1.xml><?xml version="1.0" encoding="utf-8"?>
<a:theme xmlns:a="http://schemas.openxmlformats.org/drawingml/2006/main" name="Leadership Training Event for Business by Slidesgo">
  <a:themeElements>
    <a:clrScheme name="Simple Light">
      <a:dk1>
        <a:srgbClr val="22467A"/>
      </a:dk1>
      <a:lt1>
        <a:srgbClr val="FFFFFF"/>
      </a:lt1>
      <a:dk2>
        <a:srgbClr val="FF854A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46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807d89-6a42-4172-a603-ecd59c6dd9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5E92CC5640E4B8224A3F6C836953F" ma:contentTypeVersion="13" ma:contentTypeDescription="Create a new document." ma:contentTypeScope="" ma:versionID="bb31c866b157fd65c97b757bf810909f">
  <xsd:schema xmlns:xsd="http://www.w3.org/2001/XMLSchema" xmlns:xs="http://www.w3.org/2001/XMLSchema" xmlns:p="http://schemas.microsoft.com/office/2006/metadata/properties" xmlns:ns3="3f807d89-6a42-4172-a603-ecd59c6dd936" targetNamespace="http://schemas.microsoft.com/office/2006/metadata/properties" ma:root="true" ma:fieldsID="7560f1115efde9b9d2fbaeddd0955074" ns3:_="">
    <xsd:import namespace="3f807d89-6a42-4172-a603-ecd59c6dd9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07d89-6a42-4172-a603-ecd59c6dd9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7E94C1-EA6F-4A67-8457-BD33BBD4C547}">
  <ds:schemaRefs>
    <ds:schemaRef ds:uri="3f807d89-6a42-4172-a603-ecd59c6dd93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A62F7F-0509-4B03-BCF4-3680901670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5D3EB9-9C05-428E-AD63-23B72A8FE115}">
  <ds:schemaRefs>
    <ds:schemaRef ds:uri="3f807d89-6a42-4172-a603-ecd59c6dd9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09_PPT_v1</Template>
  <TotalTime>70</TotalTime>
  <Words>741</Words>
  <Application>Microsoft Office PowerPoint</Application>
  <PresentationFormat>On-screen Show (16:9)</PresentationFormat>
  <Paragraphs>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Archivo Black</vt:lpstr>
      <vt:lpstr>Barlow</vt:lpstr>
      <vt:lpstr>Arial</vt:lpstr>
      <vt:lpstr>Archivo ExtraBold</vt:lpstr>
      <vt:lpstr>Aptos</vt:lpstr>
      <vt:lpstr>Aptos Black</vt:lpstr>
      <vt:lpstr>Leadership Training Event for Business by Slidesgo</vt:lpstr>
      <vt:lpstr>PowerPoint Presentation</vt:lpstr>
      <vt:lpstr>PowerPoint Presentation</vt:lpstr>
      <vt:lpstr>I. PHẦN TỔNG QUAN : </vt:lpstr>
      <vt:lpstr>II. HIỆN THỰC ỨNG DỤNG – MỘT SỐ MÀN HÌNH</vt:lpstr>
      <vt:lpstr>II. HIỆN THỰC ỨNG DỤNG – MỘT SỐ MÀN HÌNH</vt:lpstr>
      <vt:lpstr>II. HIỆN THỰC ỨNG DỤNG – MỘT SỐ MÀN HÌNH</vt:lpstr>
      <vt:lpstr>II. HIỆN THỰC ỨNG DỤNG – MỘT SỐ MÀN HÌNH</vt:lpstr>
      <vt:lpstr>III. KẾT LUẬN - HƯỚNG PHÁT TRIỂN : </vt:lpstr>
      <vt:lpstr>IV. KHỞI NGHIỆP – KẾ HOẠCH PHÁT TRIỂN DỰ ÁN KHỞI NGHIỆP : </vt:lpstr>
      <vt:lpstr>XIN TRÂN THÀNH  CẢM ƠN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Thành Cương</dc:creator>
  <cp:lastModifiedBy>Thành Cương Nguyễn</cp:lastModifiedBy>
  <cp:revision>21</cp:revision>
  <dcterms:created xsi:type="dcterms:W3CDTF">2023-12-13T04:10:47Z</dcterms:created>
  <dcterms:modified xsi:type="dcterms:W3CDTF">2024-12-18T04:39:19Z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0x01010010C5E92CC5640E4B8224A3F6C836953F</vt:lpwstr>
  </property>
</Properties>
</file>