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5" r:id="rId1"/>
    <p:sldMasterId id="2147483746" r:id="rId2"/>
    <p:sldMasterId id="214748374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aximized">
    <p:restoredLeft sz="24367"/>
    <p:restoredTop sz="95460"/>
  </p:normalViewPr>
  <p:slideViewPr>
    <p:cSldViewPr snapToGrid="0">
      <p:cViewPr>
        <p:scale>
          <a:sx n="100" d="100"/>
          <a:sy n="100" d="100"/>
        </p:scale>
        <p:origin x="1104" y="53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slide" Target="slides/slide21.xml"  /><Relationship Id="rId26" Type="http://schemas.openxmlformats.org/officeDocument/2006/relationships/slide" Target="slides/slide22.xml"  /><Relationship Id="rId27" Type="http://schemas.openxmlformats.org/officeDocument/2006/relationships/slide" Target="slides/slide23.xml"  /><Relationship Id="rId28" Type="http://schemas.openxmlformats.org/officeDocument/2006/relationships/slide" Target="slides/slide24.xml"  /><Relationship Id="rId29" Type="http://schemas.openxmlformats.org/officeDocument/2006/relationships/slide" Target="slides/slide25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6.xml"  /><Relationship Id="rId31" Type="http://schemas.openxmlformats.org/officeDocument/2006/relationships/slide" Target="slides/slide27.xml"  /><Relationship Id="rId32" Type="http://schemas.openxmlformats.org/officeDocument/2006/relationships/slide" Target="slides/slide28.xml"  /><Relationship Id="rId33" Type="http://schemas.openxmlformats.org/officeDocument/2006/relationships/slide" Target="slides/slide29.xml"  /><Relationship Id="rId34" Type="http://schemas.openxmlformats.org/officeDocument/2006/relationships/slide" Target="slides/slide30.xml"  /><Relationship Id="rId35" Type="http://schemas.openxmlformats.org/officeDocument/2006/relationships/slide" Target="slides/slide31.xml"  /><Relationship Id="rId36" Type="http://schemas.openxmlformats.org/officeDocument/2006/relationships/slide" Target="slides/slide32.xml"  /><Relationship Id="rId37" Type="http://schemas.openxmlformats.org/officeDocument/2006/relationships/slide" Target="slides/slide33.xml"  /><Relationship Id="rId38" Type="http://schemas.openxmlformats.org/officeDocument/2006/relationships/slide" Target="slides/slide34.xml"  /><Relationship Id="rId39" Type="http://schemas.openxmlformats.org/officeDocument/2006/relationships/slide" Target="slides/slide35.xml"  /><Relationship Id="rId4" Type="http://schemas.openxmlformats.org/officeDocument/2006/relationships/notesMaster" Target="notesMasters/notesMaster1.xml"  /><Relationship Id="rId40" Type="http://schemas.openxmlformats.org/officeDocument/2006/relationships/slide" Target="slides/slide36.xml"  /><Relationship Id="rId41" Type="http://schemas.openxmlformats.org/officeDocument/2006/relationships/slide" Target="slides/slide37.xml"  /><Relationship Id="rId42" Type="http://schemas.openxmlformats.org/officeDocument/2006/relationships/slide" Target="slides/slide38.xml"  /><Relationship Id="rId43" Type="http://schemas.openxmlformats.org/officeDocument/2006/relationships/slide" Target="slides/slide39.xml"  /><Relationship Id="rId44" Type="http://schemas.openxmlformats.org/officeDocument/2006/relationships/slide" Target="slides/slide40.xml"  /><Relationship Id="rId45" Type="http://schemas.openxmlformats.org/officeDocument/2006/relationships/slide" Target="slides/slide41.xml"  /><Relationship Id="rId46" Type="http://schemas.openxmlformats.org/officeDocument/2006/relationships/slide" Target="slides/slide42.xml"  /><Relationship Id="rId47" Type="http://schemas.openxmlformats.org/officeDocument/2006/relationships/slide" Target="slides/slide43.xml"  /><Relationship Id="rId48" Type="http://schemas.openxmlformats.org/officeDocument/2006/relationships/slide" Target="slides/slide44.xml"  /><Relationship Id="rId49" Type="http://schemas.openxmlformats.org/officeDocument/2006/relationships/slide" Target="slides/slide45.xml"  /><Relationship Id="rId5" Type="http://schemas.openxmlformats.org/officeDocument/2006/relationships/slide" Target="slides/slide1.xml"  /><Relationship Id="rId50" Type="http://schemas.openxmlformats.org/officeDocument/2006/relationships/slide" Target="slides/slide46.xml"  /><Relationship Id="rId51" Type="http://schemas.openxmlformats.org/officeDocument/2006/relationships/slide" Target="slides/slide47.xml"  /><Relationship Id="rId52" Type="http://schemas.openxmlformats.org/officeDocument/2006/relationships/slide" Target="slides/slide48.xml"  /><Relationship Id="rId53" Type="http://schemas.openxmlformats.org/officeDocument/2006/relationships/slide" Target="slides/slide49.xml"  /><Relationship Id="rId54" Type="http://schemas.openxmlformats.org/officeDocument/2006/relationships/slide" Target="slides/slide50.xml"  /><Relationship Id="rId55" Type="http://schemas.openxmlformats.org/officeDocument/2006/relationships/slide" Target="slides/slide51.xml"  /><Relationship Id="rId56" Type="http://schemas.openxmlformats.org/officeDocument/2006/relationships/slide" Target="slides/slide52.xml"  /><Relationship Id="rId57" Type="http://schemas.openxmlformats.org/officeDocument/2006/relationships/slide" Target="slides/slide53.xml"  /><Relationship Id="rId58" Type="http://schemas.openxmlformats.org/officeDocument/2006/relationships/presProps" Target="presProps.xml"  /><Relationship Id="rId59" Type="http://schemas.openxmlformats.org/officeDocument/2006/relationships/viewProps" Target="viewProps.xml"  /><Relationship Id="rId6" Type="http://schemas.openxmlformats.org/officeDocument/2006/relationships/slide" Target="slides/slide2.xml"  /><Relationship Id="rId60" Type="http://schemas.openxmlformats.org/officeDocument/2006/relationships/theme" Target="theme/theme1.xml"  /><Relationship Id="rId61" Type="http://schemas.openxmlformats.org/officeDocument/2006/relationships/tableStyles" Target="tableStyles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8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48</a:t>
            </a:fld>
            <a:endParaRPr lang="en-US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50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31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24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34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41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42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5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1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8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032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6793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7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2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9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5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1397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3.xml"  /><Relationship Id="rId10" Type="http://schemas.openxmlformats.org/officeDocument/2006/relationships/slideLayout" Target="../slideLayouts/slideLayout32.xml"  /><Relationship Id="rId11" Type="http://schemas.openxmlformats.org/officeDocument/2006/relationships/slideLayout" Target="../slideLayouts/slideLayout33.xml"  /><Relationship Id="rId12" Type="http://schemas.openxmlformats.org/officeDocument/2006/relationships/theme" Target="../theme/theme3.xml"  /><Relationship Id="rId2" Type="http://schemas.openxmlformats.org/officeDocument/2006/relationships/slideLayout" Target="../slideLayouts/slideLayout24.xml"  /><Relationship Id="rId3" Type="http://schemas.openxmlformats.org/officeDocument/2006/relationships/slideLayout" Target="../slideLayouts/slideLayout25.xml"  /><Relationship Id="rId4" Type="http://schemas.openxmlformats.org/officeDocument/2006/relationships/slideLayout" Target="../slideLayouts/slideLayout26.xml"  /><Relationship Id="rId5" Type="http://schemas.openxmlformats.org/officeDocument/2006/relationships/slideLayout" Target="../slideLayouts/slideLayout27.xml"  /><Relationship Id="rId6" Type="http://schemas.openxmlformats.org/officeDocument/2006/relationships/slideLayout" Target="../slideLayouts/slideLayout28.xml"  /><Relationship Id="rId7" Type="http://schemas.openxmlformats.org/officeDocument/2006/relationships/slideLayout" Target="../slideLayouts/slideLayout29.xml"  /><Relationship Id="rId8" Type="http://schemas.openxmlformats.org/officeDocument/2006/relationships/slideLayout" Target="../slideLayouts/slideLayout30.xml"  /><Relationship Id="rId9" Type="http://schemas.openxmlformats.org/officeDocument/2006/relationships/slideLayout" Target="../slideLayouts/slideLayout3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28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7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2_7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C7351A05-FE79-4763-A84F-D4FE701A9E82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2021-12-12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 lang="ko-KR" altLang="en-US"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8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29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3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4.xml"  /><Relationship Id="rId2" Type="http://schemas.openxmlformats.org/officeDocument/2006/relationships/image" Target="../media/image34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5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36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37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3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9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Relationship Id="rId4" Type="http://schemas.openxmlformats.org/officeDocument/2006/relationships/image" Target="../media/image41.png"  /><Relationship Id="rId5" Type="http://schemas.openxmlformats.org/officeDocument/2006/relationships/image" Target="../media/image44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Relationship Id="rId3" Type="http://schemas.openxmlformats.org/officeDocument/2006/relationships/image" Target="../media/image43.png"  /><Relationship Id="rId4" Type="http://schemas.openxmlformats.org/officeDocument/2006/relationships/image" Target="../media/image46.png"  /><Relationship Id="rId5" Type="http://schemas.openxmlformats.org/officeDocument/2006/relationships/image" Target="../media/image41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7.png"  /><Relationship Id="rId3" Type="http://schemas.openxmlformats.org/officeDocument/2006/relationships/image" Target="../media/image43.png"  /><Relationship Id="rId4" Type="http://schemas.openxmlformats.org/officeDocument/2006/relationships/image" Target="../media/image48.png"  /><Relationship Id="rId5" Type="http://schemas.openxmlformats.org/officeDocument/2006/relationships/image" Target="../media/image4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Relationship Id="rId4" Type="http://schemas.openxmlformats.org/officeDocument/2006/relationships/image" Target="../media/image41.png"  /><Relationship Id="rId5" Type="http://schemas.openxmlformats.org/officeDocument/2006/relationships/image" Target="../media/image49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0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1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2.png"  /><Relationship Id="rId3" Type="http://schemas.openxmlformats.org/officeDocument/2006/relationships/image" Target="../media/image5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4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5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>
            <a:off x="0" y="714375"/>
            <a:ext cx="9512303" cy="6143625"/>
          </a:xfrm>
          <a:prstGeom prst="rtTriangle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각 삼각형 5"/>
          <p:cNvSpPr/>
          <p:nvPr/>
        </p:nvSpPr>
        <p:spPr>
          <a:xfrm rot="16200000">
            <a:off x="9609139" y="4275138"/>
            <a:ext cx="2486025" cy="2679697"/>
          </a:xfrm>
          <a:prstGeom prst="rtTriangle">
            <a:avLst/>
          </a:prstGeom>
          <a:solidFill>
            <a:srgbClr val="6469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28984" y="-28984"/>
            <a:ext cx="2161357" cy="2219324"/>
          </a:xfrm>
          <a:prstGeom prst="rtTriangle">
            <a:avLst/>
          </a:prstGeom>
          <a:solidFill>
            <a:srgbClr val="B8B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rot="5400000">
            <a:off x="18137" y="-18139"/>
            <a:ext cx="1352555" cy="1388830"/>
          </a:xfrm>
          <a:prstGeom prst="rtTriangle">
            <a:avLst/>
          </a:prstGeom>
          <a:solidFill>
            <a:srgbClr val="BF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46120" y="1773213"/>
            <a:ext cx="8290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 lang="ko-KR"/>
            </a:pPr>
            <a:r>
              <a:rPr lang="ko-KR" altLang="en-US" sz="4800" b="1" i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세미프로젝트</a:t>
            </a:r>
            <a:r>
              <a:rPr lang="ko-KR" altLang="en-US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최종 보고서</a:t>
            </a:r>
            <a:r>
              <a:rPr lang="en-US" altLang="ko-KR" sz="4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r" latinLnBrk="0">
              <a:lnSpc>
                <a:spcPct val="150000"/>
              </a:lnSpc>
              <a:defRPr lang="ko-KR"/>
            </a:pPr>
            <a:endParaRPr lang="ko-KR" altLang="en-US" sz="12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9480551" y="3327693"/>
            <a:ext cx="0" cy="864000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493249" y="666354"/>
            <a:ext cx="0" cy="864000"/>
          </a:xfrm>
          <a:prstGeom prst="line">
            <a:avLst/>
          </a:prstGeom>
          <a:ln>
            <a:solidFill>
              <a:srgbClr val="6469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268050" y="2940770"/>
            <a:ext cx="256031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 이름 : </a:t>
            </a: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욕심내고후회했조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6" name="직사각형 10"/>
          <p:cNvSpPr/>
          <p:nvPr/>
        </p:nvSpPr>
        <p:spPr>
          <a:xfrm>
            <a:off x="8039099" y="4466248"/>
            <a:ext cx="2209802" cy="1732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 lang="ko-KR"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황선재 김승선</a:t>
            </a:r>
          </a:p>
          <a:p>
            <a:pPr algn="r" latinLnBrk="0">
              <a:lnSpc>
                <a:spcPct val="150000"/>
              </a:lnSpc>
              <a:defRPr lang="ko-KR"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오현수 이윤주</a:t>
            </a:r>
          </a:p>
          <a:p>
            <a:pPr algn="r" latinLnBrk="0">
              <a:lnSpc>
                <a:spcPct val="150000"/>
              </a:lnSpc>
              <a:defRPr lang="ko-KR"/>
            </a:pPr>
            <a:r>
              <a:rPr lang="ko-KR" altLang="en-US" sz="24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이헌수 진현석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6"/>
          <p:cNvSpPr/>
          <p:nvPr/>
        </p:nvSpPr>
        <p:spPr>
          <a:xfrm>
            <a:off x="4799960" y="2082029"/>
            <a:ext cx="2476464" cy="2476464"/>
          </a:xfrm>
          <a:prstGeom prst="ellipse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 lang="ko-KR" altLang="en-US"/>
            </a:pPr>
            <a:endParaRPr lang="ko-KR" altLang="en-US" sz="24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4"/>
          <p:cNvSpPr/>
          <p:nvPr/>
        </p:nvSpPr>
        <p:spPr>
          <a:xfrm>
            <a:off x="2387119" y="2799985"/>
            <a:ext cx="7302474" cy="769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000" b="1">
                <a:solidFill>
                  <a:prstClr val="black">
                    <a:lumMod val="65000"/>
                    <a:lumOff val="35000"/>
                  </a:prstClr>
                </a:solidFill>
              </a:rPr>
              <a:t>주 요 기 능</a:t>
            </a:r>
            <a:endParaRPr lang="ko-KR" altLang="en-US" sz="30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1600" y="1004400"/>
            <a:ext cx="11631600" cy="5615999"/>
          </a:xfrm>
          <a:prstGeom prst="rect">
            <a:avLst/>
          </a:prstGeom>
          <a:solidFill>
            <a:srgbClr val="f7f2ec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140296"/>
            <a:ext cx="6096000" cy="724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주요기능 (사용자</a:t>
            </a: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en-US" altLang="ko-KR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0" name="object 16"/>
          <p:cNvGrpSpPr/>
          <p:nvPr/>
        </p:nvGrpSpPr>
        <p:grpSpPr>
          <a:xfrm rot="0">
            <a:off x="340909" y="1769620"/>
            <a:ext cx="2732719" cy="4034625"/>
            <a:chOff x="840950" y="1144455"/>
            <a:chExt cx="3202837" cy="3644100"/>
          </a:xfrm>
        </p:grpSpPr>
        <p:pic>
          <p:nvPicPr>
            <p:cNvPr id="41" name="object 17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40950" y="1459456"/>
              <a:ext cx="3202837" cy="3329100"/>
            </a:xfrm>
            <a:prstGeom prst="rect">
              <a:avLst/>
            </a:prstGeom>
            <a:noFill/>
            <a:ln w="25400" cap="flat" cmpd="sng" algn="ctr">
              <a:solidFill>
                <a:srgbClr val="9a7c5f"/>
              </a:solidFill>
              <a:prstDash val="solid"/>
              <a:round/>
            </a:ln>
          </p:spPr>
        </p:pic>
        <p:sp>
          <p:nvSpPr>
            <p:cNvPr id="42" name="object 18"/>
            <p:cNvSpPr/>
            <p:nvPr/>
          </p:nvSpPr>
          <p:spPr>
            <a:xfrm>
              <a:off x="1218776" y="1144455"/>
              <a:ext cx="2418940" cy="626400"/>
            </a:xfrm>
            <a:custGeom>
              <a:avLst/>
              <a:gdLst/>
              <a:rect l="l" t="t" r="r" b="b"/>
              <a:pathLst>
                <a:path w="2160270" h="628014">
                  <a:moveTo>
                    <a:pt x="1812302" y="0"/>
                  </a:moveTo>
                  <a:lnTo>
                    <a:pt x="347370" y="0"/>
                  </a:lnTo>
                  <a:lnTo>
                    <a:pt x="296033" y="3402"/>
                  </a:lnTo>
                  <a:lnTo>
                    <a:pt x="247036" y="13287"/>
                  </a:lnTo>
                  <a:lnTo>
                    <a:pt x="200917" y="29169"/>
                  </a:lnTo>
                  <a:lnTo>
                    <a:pt x="158212" y="50563"/>
                  </a:lnTo>
                  <a:lnTo>
                    <a:pt x="119460" y="76982"/>
                  </a:lnTo>
                  <a:lnTo>
                    <a:pt x="85195" y="107943"/>
                  </a:lnTo>
                  <a:lnTo>
                    <a:pt x="55957" y="142958"/>
                  </a:lnTo>
                  <a:lnTo>
                    <a:pt x="32281" y="181544"/>
                  </a:lnTo>
                  <a:lnTo>
                    <a:pt x="14705" y="223214"/>
                  </a:lnTo>
                  <a:lnTo>
                    <a:pt x="3765" y="267484"/>
                  </a:lnTo>
                  <a:lnTo>
                    <a:pt x="0" y="313867"/>
                  </a:lnTo>
                  <a:lnTo>
                    <a:pt x="3765" y="360254"/>
                  </a:lnTo>
                  <a:lnTo>
                    <a:pt x="14705" y="404525"/>
                  </a:lnTo>
                  <a:lnTo>
                    <a:pt x="32281" y="446196"/>
                  </a:lnTo>
                  <a:lnTo>
                    <a:pt x="55957" y="484782"/>
                  </a:lnTo>
                  <a:lnTo>
                    <a:pt x="85195" y="519797"/>
                  </a:lnTo>
                  <a:lnTo>
                    <a:pt x="119460" y="550756"/>
                  </a:lnTo>
                  <a:lnTo>
                    <a:pt x="158212" y="577175"/>
                  </a:lnTo>
                  <a:lnTo>
                    <a:pt x="200917" y="598567"/>
                  </a:lnTo>
                  <a:lnTo>
                    <a:pt x="247036" y="614448"/>
                  </a:lnTo>
                  <a:lnTo>
                    <a:pt x="296033" y="624332"/>
                  </a:lnTo>
                  <a:lnTo>
                    <a:pt x="347370" y="627735"/>
                  </a:lnTo>
                  <a:lnTo>
                    <a:pt x="1812302" y="627735"/>
                  </a:lnTo>
                  <a:lnTo>
                    <a:pt x="1863647" y="624332"/>
                  </a:lnTo>
                  <a:lnTo>
                    <a:pt x="1912657" y="614448"/>
                  </a:lnTo>
                  <a:lnTo>
                    <a:pt x="1958796" y="598567"/>
                  </a:lnTo>
                  <a:lnTo>
                    <a:pt x="2001523" y="577175"/>
                  </a:lnTo>
                  <a:lnTo>
                    <a:pt x="2040300" y="550756"/>
                  </a:lnTo>
                  <a:lnTo>
                    <a:pt x="2074589" y="519797"/>
                  </a:lnTo>
                  <a:lnTo>
                    <a:pt x="2103852" y="484782"/>
                  </a:lnTo>
                  <a:lnTo>
                    <a:pt x="2127549" y="446196"/>
                  </a:lnTo>
                  <a:lnTo>
                    <a:pt x="2145142" y="404525"/>
                  </a:lnTo>
                  <a:lnTo>
                    <a:pt x="2156093" y="360254"/>
                  </a:lnTo>
                  <a:lnTo>
                    <a:pt x="2159863" y="313867"/>
                  </a:lnTo>
                  <a:lnTo>
                    <a:pt x="2156093" y="267484"/>
                  </a:lnTo>
                  <a:lnTo>
                    <a:pt x="2145142" y="223214"/>
                  </a:lnTo>
                  <a:lnTo>
                    <a:pt x="2127549" y="181544"/>
                  </a:lnTo>
                  <a:lnTo>
                    <a:pt x="2103852" y="142958"/>
                  </a:lnTo>
                  <a:lnTo>
                    <a:pt x="2074589" y="107943"/>
                  </a:lnTo>
                  <a:lnTo>
                    <a:pt x="2040300" y="76982"/>
                  </a:lnTo>
                  <a:lnTo>
                    <a:pt x="2001523" y="50563"/>
                  </a:lnTo>
                  <a:lnTo>
                    <a:pt x="1958796" y="29169"/>
                  </a:lnTo>
                  <a:lnTo>
                    <a:pt x="1912657" y="13287"/>
                  </a:lnTo>
                  <a:lnTo>
                    <a:pt x="1863647" y="3402"/>
                  </a:lnTo>
                  <a:lnTo>
                    <a:pt x="1812302" y="0"/>
                  </a:lnTo>
                  <a:close/>
                </a:path>
              </a:pathLst>
            </a:custGeom>
            <a:solidFill>
              <a:srgbClr val="c39a7d"/>
            </a:solidFill>
          </p:spPr>
          <p:txBody>
            <a:bodyPr vert="horz" wrap="square" lIns="0" tIns="0" rIns="0" bIns="0" anchor="t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44" name="직사각형 12"/>
          <p:cNvSpPr/>
          <p:nvPr/>
        </p:nvSpPr>
        <p:spPr>
          <a:xfrm>
            <a:off x="589641" y="1752599"/>
            <a:ext cx="2207318" cy="545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000" b="1">
                <a:solidFill>
                  <a:schemeClr val="bg1">
                    <a:lumMod val="95000"/>
                  </a:schemeClr>
                </a:solidFill>
              </a:rPr>
              <a:t>메인 페이지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668747" y="2165414"/>
          <a:ext cx="2130741" cy="3671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741"/>
              </a:tblGrid>
              <a:tr h="681175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베스트 도서</a:t>
                      </a:r>
                      <a:endParaRPr lang="ko-KR" altLang="en-US" sz="1100" b="1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/>
                      </a:pPr>
                      <a:r>
                        <a:rPr lang="ko-KR" altLang="en-US" sz="1100" b="1"/>
                        <a:t>신간 도서</a:t>
                      </a: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ko-KR" altLang="en-US" sz="110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 i="0" kern="1200" spc="5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0161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5" name="object 16"/>
          <p:cNvGrpSpPr/>
          <p:nvPr/>
        </p:nvGrpSpPr>
        <p:grpSpPr>
          <a:xfrm rot="0">
            <a:off x="3284134" y="1769622"/>
            <a:ext cx="2732719" cy="4034625"/>
            <a:chOff x="840950" y="1144455"/>
            <a:chExt cx="3202837" cy="3644100"/>
          </a:xfrm>
        </p:grpSpPr>
        <p:pic>
          <p:nvPicPr>
            <p:cNvPr id="46" name="object 17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40950" y="1459456"/>
              <a:ext cx="3202837" cy="3329100"/>
            </a:xfrm>
            <a:prstGeom prst="rect">
              <a:avLst/>
            </a:prstGeom>
            <a:noFill/>
            <a:ln w="25400" cap="flat" cmpd="sng" algn="ctr">
              <a:solidFill>
                <a:srgbClr val="9a7c5f"/>
              </a:solidFill>
              <a:prstDash val="solid"/>
              <a:round/>
            </a:ln>
          </p:spPr>
        </p:pic>
        <p:sp>
          <p:nvSpPr>
            <p:cNvPr id="47" name="object 18"/>
            <p:cNvSpPr/>
            <p:nvPr/>
          </p:nvSpPr>
          <p:spPr>
            <a:xfrm>
              <a:off x="1218776" y="1144455"/>
              <a:ext cx="2418940" cy="626400"/>
            </a:xfrm>
            <a:custGeom>
              <a:avLst/>
              <a:gdLst/>
              <a:rect l="l" t="t" r="r" b="b"/>
              <a:pathLst>
                <a:path w="2160270" h="628014">
                  <a:moveTo>
                    <a:pt x="1812302" y="0"/>
                  </a:moveTo>
                  <a:lnTo>
                    <a:pt x="347370" y="0"/>
                  </a:lnTo>
                  <a:lnTo>
                    <a:pt x="296033" y="3402"/>
                  </a:lnTo>
                  <a:lnTo>
                    <a:pt x="247036" y="13287"/>
                  </a:lnTo>
                  <a:lnTo>
                    <a:pt x="200917" y="29169"/>
                  </a:lnTo>
                  <a:lnTo>
                    <a:pt x="158212" y="50563"/>
                  </a:lnTo>
                  <a:lnTo>
                    <a:pt x="119460" y="76982"/>
                  </a:lnTo>
                  <a:lnTo>
                    <a:pt x="85195" y="107943"/>
                  </a:lnTo>
                  <a:lnTo>
                    <a:pt x="55957" y="142958"/>
                  </a:lnTo>
                  <a:lnTo>
                    <a:pt x="32281" y="181544"/>
                  </a:lnTo>
                  <a:lnTo>
                    <a:pt x="14705" y="223214"/>
                  </a:lnTo>
                  <a:lnTo>
                    <a:pt x="3765" y="267484"/>
                  </a:lnTo>
                  <a:lnTo>
                    <a:pt x="0" y="313867"/>
                  </a:lnTo>
                  <a:lnTo>
                    <a:pt x="3765" y="360254"/>
                  </a:lnTo>
                  <a:lnTo>
                    <a:pt x="14705" y="404525"/>
                  </a:lnTo>
                  <a:lnTo>
                    <a:pt x="32281" y="446196"/>
                  </a:lnTo>
                  <a:lnTo>
                    <a:pt x="55957" y="484782"/>
                  </a:lnTo>
                  <a:lnTo>
                    <a:pt x="85195" y="519797"/>
                  </a:lnTo>
                  <a:lnTo>
                    <a:pt x="119460" y="550756"/>
                  </a:lnTo>
                  <a:lnTo>
                    <a:pt x="158212" y="577175"/>
                  </a:lnTo>
                  <a:lnTo>
                    <a:pt x="200917" y="598567"/>
                  </a:lnTo>
                  <a:lnTo>
                    <a:pt x="247036" y="614448"/>
                  </a:lnTo>
                  <a:lnTo>
                    <a:pt x="296033" y="624332"/>
                  </a:lnTo>
                  <a:lnTo>
                    <a:pt x="347370" y="627735"/>
                  </a:lnTo>
                  <a:lnTo>
                    <a:pt x="1812302" y="627735"/>
                  </a:lnTo>
                  <a:lnTo>
                    <a:pt x="1863647" y="624332"/>
                  </a:lnTo>
                  <a:lnTo>
                    <a:pt x="1912657" y="614448"/>
                  </a:lnTo>
                  <a:lnTo>
                    <a:pt x="1958796" y="598567"/>
                  </a:lnTo>
                  <a:lnTo>
                    <a:pt x="2001523" y="577175"/>
                  </a:lnTo>
                  <a:lnTo>
                    <a:pt x="2040300" y="550756"/>
                  </a:lnTo>
                  <a:lnTo>
                    <a:pt x="2074589" y="519797"/>
                  </a:lnTo>
                  <a:lnTo>
                    <a:pt x="2103852" y="484782"/>
                  </a:lnTo>
                  <a:lnTo>
                    <a:pt x="2127549" y="446196"/>
                  </a:lnTo>
                  <a:lnTo>
                    <a:pt x="2145142" y="404525"/>
                  </a:lnTo>
                  <a:lnTo>
                    <a:pt x="2156093" y="360254"/>
                  </a:lnTo>
                  <a:lnTo>
                    <a:pt x="2159863" y="313867"/>
                  </a:lnTo>
                  <a:lnTo>
                    <a:pt x="2156093" y="267484"/>
                  </a:lnTo>
                  <a:lnTo>
                    <a:pt x="2145142" y="223214"/>
                  </a:lnTo>
                  <a:lnTo>
                    <a:pt x="2127549" y="181544"/>
                  </a:lnTo>
                  <a:lnTo>
                    <a:pt x="2103852" y="142958"/>
                  </a:lnTo>
                  <a:lnTo>
                    <a:pt x="2074589" y="107943"/>
                  </a:lnTo>
                  <a:lnTo>
                    <a:pt x="2040300" y="76982"/>
                  </a:lnTo>
                  <a:lnTo>
                    <a:pt x="2001523" y="50563"/>
                  </a:lnTo>
                  <a:lnTo>
                    <a:pt x="1958796" y="29169"/>
                  </a:lnTo>
                  <a:lnTo>
                    <a:pt x="1912657" y="13287"/>
                  </a:lnTo>
                  <a:lnTo>
                    <a:pt x="1863647" y="3402"/>
                  </a:lnTo>
                  <a:lnTo>
                    <a:pt x="1812302" y="0"/>
                  </a:lnTo>
                  <a:close/>
                </a:path>
              </a:pathLst>
            </a:custGeom>
            <a:solidFill>
              <a:srgbClr val="c39a7d"/>
            </a:solidFill>
          </p:spPr>
          <p:txBody>
            <a:bodyPr vert="horz" wrap="square" lIns="0" tIns="0" rIns="0" bIns="0" anchor="t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48" name="직사각형 12"/>
          <p:cNvSpPr/>
          <p:nvPr/>
        </p:nvSpPr>
        <p:spPr>
          <a:xfrm>
            <a:off x="3542391" y="1771650"/>
            <a:ext cx="2207318" cy="545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000" b="1">
                <a:solidFill>
                  <a:schemeClr val="bg1">
                    <a:lumMod val="95000"/>
                  </a:schemeClr>
                </a:solidFill>
              </a:rPr>
              <a:t>로그인/회원가입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9" name="표 33"/>
          <p:cNvGraphicFramePr>
            <a:graphicFrameLocks noGrp="1"/>
          </p:cNvGraphicFramePr>
          <p:nvPr/>
        </p:nvGraphicFramePr>
        <p:xfrm>
          <a:off x="3640547" y="2165416"/>
          <a:ext cx="2130741" cy="3671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741"/>
              </a:tblGrid>
              <a:tr h="681175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endParaRPr lang="ko-KR" altLang="en-US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/>
                      </a:pPr>
                      <a:r>
                        <a:rPr lang="ko-KR" altLang="en-US" sz="1100" b="1"/>
                        <a:t>로그아웃</a:t>
                      </a: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1"/>
                        <a:t>회원가입</a:t>
                      </a: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1"/>
                        <a:t>이메일 인증</a:t>
                      </a: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ko-KR" altLang="en-US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 i="0" kern="1200" spc="5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0161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0" name="object 16"/>
          <p:cNvGrpSpPr/>
          <p:nvPr/>
        </p:nvGrpSpPr>
        <p:grpSpPr>
          <a:xfrm rot="0">
            <a:off x="6198783" y="1760095"/>
            <a:ext cx="2732719" cy="4034625"/>
            <a:chOff x="840950" y="1144455"/>
            <a:chExt cx="3202837" cy="3644100"/>
          </a:xfrm>
        </p:grpSpPr>
        <p:pic>
          <p:nvPicPr>
            <p:cNvPr id="51" name="object 17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40950" y="1459456"/>
              <a:ext cx="3202837" cy="3329100"/>
            </a:xfrm>
            <a:prstGeom prst="rect">
              <a:avLst/>
            </a:prstGeom>
            <a:noFill/>
            <a:ln w="25400" cap="flat" cmpd="sng" algn="ctr">
              <a:solidFill>
                <a:srgbClr val="9a7c5f"/>
              </a:solidFill>
              <a:prstDash val="solid"/>
              <a:round/>
            </a:ln>
          </p:spPr>
        </p:pic>
        <p:sp>
          <p:nvSpPr>
            <p:cNvPr id="52" name="object 18"/>
            <p:cNvSpPr/>
            <p:nvPr/>
          </p:nvSpPr>
          <p:spPr>
            <a:xfrm>
              <a:off x="1218776" y="1144455"/>
              <a:ext cx="2418940" cy="626400"/>
            </a:xfrm>
            <a:custGeom>
              <a:avLst/>
              <a:gdLst/>
              <a:rect l="l" t="t" r="r" b="b"/>
              <a:pathLst>
                <a:path w="2160270" h="628014">
                  <a:moveTo>
                    <a:pt x="1812302" y="0"/>
                  </a:moveTo>
                  <a:lnTo>
                    <a:pt x="347370" y="0"/>
                  </a:lnTo>
                  <a:lnTo>
                    <a:pt x="296033" y="3402"/>
                  </a:lnTo>
                  <a:lnTo>
                    <a:pt x="247036" y="13287"/>
                  </a:lnTo>
                  <a:lnTo>
                    <a:pt x="200917" y="29169"/>
                  </a:lnTo>
                  <a:lnTo>
                    <a:pt x="158212" y="50563"/>
                  </a:lnTo>
                  <a:lnTo>
                    <a:pt x="119460" y="76982"/>
                  </a:lnTo>
                  <a:lnTo>
                    <a:pt x="85195" y="107943"/>
                  </a:lnTo>
                  <a:lnTo>
                    <a:pt x="55957" y="142958"/>
                  </a:lnTo>
                  <a:lnTo>
                    <a:pt x="32281" y="181544"/>
                  </a:lnTo>
                  <a:lnTo>
                    <a:pt x="14705" y="223214"/>
                  </a:lnTo>
                  <a:lnTo>
                    <a:pt x="3765" y="267484"/>
                  </a:lnTo>
                  <a:lnTo>
                    <a:pt x="0" y="313867"/>
                  </a:lnTo>
                  <a:lnTo>
                    <a:pt x="3765" y="360254"/>
                  </a:lnTo>
                  <a:lnTo>
                    <a:pt x="14705" y="404525"/>
                  </a:lnTo>
                  <a:lnTo>
                    <a:pt x="32281" y="446196"/>
                  </a:lnTo>
                  <a:lnTo>
                    <a:pt x="55957" y="484782"/>
                  </a:lnTo>
                  <a:lnTo>
                    <a:pt x="85195" y="519797"/>
                  </a:lnTo>
                  <a:lnTo>
                    <a:pt x="119460" y="550756"/>
                  </a:lnTo>
                  <a:lnTo>
                    <a:pt x="158212" y="577175"/>
                  </a:lnTo>
                  <a:lnTo>
                    <a:pt x="200917" y="598567"/>
                  </a:lnTo>
                  <a:lnTo>
                    <a:pt x="247036" y="614448"/>
                  </a:lnTo>
                  <a:lnTo>
                    <a:pt x="296033" y="624332"/>
                  </a:lnTo>
                  <a:lnTo>
                    <a:pt x="347370" y="627735"/>
                  </a:lnTo>
                  <a:lnTo>
                    <a:pt x="1812302" y="627735"/>
                  </a:lnTo>
                  <a:lnTo>
                    <a:pt x="1863647" y="624332"/>
                  </a:lnTo>
                  <a:lnTo>
                    <a:pt x="1912657" y="614448"/>
                  </a:lnTo>
                  <a:lnTo>
                    <a:pt x="1958796" y="598567"/>
                  </a:lnTo>
                  <a:lnTo>
                    <a:pt x="2001523" y="577175"/>
                  </a:lnTo>
                  <a:lnTo>
                    <a:pt x="2040300" y="550756"/>
                  </a:lnTo>
                  <a:lnTo>
                    <a:pt x="2074589" y="519797"/>
                  </a:lnTo>
                  <a:lnTo>
                    <a:pt x="2103852" y="484782"/>
                  </a:lnTo>
                  <a:lnTo>
                    <a:pt x="2127549" y="446196"/>
                  </a:lnTo>
                  <a:lnTo>
                    <a:pt x="2145142" y="404525"/>
                  </a:lnTo>
                  <a:lnTo>
                    <a:pt x="2156093" y="360254"/>
                  </a:lnTo>
                  <a:lnTo>
                    <a:pt x="2159863" y="313867"/>
                  </a:lnTo>
                  <a:lnTo>
                    <a:pt x="2156093" y="267484"/>
                  </a:lnTo>
                  <a:lnTo>
                    <a:pt x="2145142" y="223214"/>
                  </a:lnTo>
                  <a:lnTo>
                    <a:pt x="2127549" y="181544"/>
                  </a:lnTo>
                  <a:lnTo>
                    <a:pt x="2103852" y="142958"/>
                  </a:lnTo>
                  <a:lnTo>
                    <a:pt x="2074589" y="107943"/>
                  </a:lnTo>
                  <a:lnTo>
                    <a:pt x="2040300" y="76982"/>
                  </a:lnTo>
                  <a:lnTo>
                    <a:pt x="2001523" y="50563"/>
                  </a:lnTo>
                  <a:lnTo>
                    <a:pt x="1958796" y="29169"/>
                  </a:lnTo>
                  <a:lnTo>
                    <a:pt x="1912657" y="13287"/>
                  </a:lnTo>
                  <a:lnTo>
                    <a:pt x="1863647" y="3402"/>
                  </a:lnTo>
                  <a:lnTo>
                    <a:pt x="1812302" y="0"/>
                  </a:lnTo>
                  <a:close/>
                </a:path>
              </a:pathLst>
            </a:custGeom>
            <a:solidFill>
              <a:srgbClr val="c39a7d"/>
            </a:solidFill>
          </p:spPr>
          <p:txBody>
            <a:bodyPr vert="horz" wrap="square" lIns="0" tIns="0" rIns="0" bIns="0" anchor="t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53" name="직사각형 12"/>
          <p:cNvSpPr/>
          <p:nvPr/>
        </p:nvSpPr>
        <p:spPr>
          <a:xfrm>
            <a:off x="6447515" y="1743073"/>
            <a:ext cx="2207319" cy="545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000" b="1">
                <a:solidFill>
                  <a:schemeClr val="bg1">
                    <a:lumMod val="95000"/>
                  </a:schemeClr>
                </a:solidFill>
              </a:rPr>
              <a:t>마이페이지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54" name="표 33"/>
          <p:cNvGraphicFramePr>
            <a:graphicFrameLocks noGrp="1"/>
          </p:cNvGraphicFramePr>
          <p:nvPr/>
        </p:nvGraphicFramePr>
        <p:xfrm>
          <a:off x="6526621" y="2155889"/>
          <a:ext cx="2130741" cy="3671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741"/>
              </a:tblGrid>
              <a:tr h="681175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정보 조회 및 수정</a:t>
                      </a:r>
                      <a:endParaRPr lang="ko-KR" altLang="en-US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/>
                      </a:pPr>
                      <a:r>
                        <a:rPr lang="ko-KR" altLang="en-US" sz="1100" b="1"/>
                        <a:t>회원 탈퇴</a:t>
                      </a: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1"/>
                        <a:t>장바구니 조회</a:t>
                      </a: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1"/>
                        <a:t>주문/배송 조회</a:t>
                      </a: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1"/>
                        <a:t>취소 조회</a:t>
                      </a: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1:1 문의</a:t>
                      </a:r>
                      <a:endParaRPr lang="ko-KR" altLang="en-US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0161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5" name="object 16"/>
          <p:cNvGrpSpPr/>
          <p:nvPr/>
        </p:nvGrpSpPr>
        <p:grpSpPr>
          <a:xfrm rot="0">
            <a:off x="9115585" y="1750572"/>
            <a:ext cx="2732719" cy="4034625"/>
            <a:chOff x="840950" y="1144455"/>
            <a:chExt cx="3202837" cy="3644100"/>
          </a:xfrm>
        </p:grpSpPr>
        <p:pic>
          <p:nvPicPr>
            <p:cNvPr id="56" name="object 17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840950" y="1459456"/>
              <a:ext cx="3202837" cy="3329100"/>
            </a:xfrm>
            <a:prstGeom prst="rect">
              <a:avLst/>
            </a:prstGeom>
            <a:noFill/>
            <a:ln w="25400" cap="flat" cmpd="sng" algn="ctr">
              <a:solidFill>
                <a:srgbClr val="9a7c5f"/>
              </a:solidFill>
              <a:prstDash val="solid"/>
              <a:round/>
            </a:ln>
          </p:spPr>
        </p:pic>
        <p:sp>
          <p:nvSpPr>
            <p:cNvPr id="57" name="object 18"/>
            <p:cNvSpPr/>
            <p:nvPr/>
          </p:nvSpPr>
          <p:spPr>
            <a:xfrm>
              <a:off x="1218776" y="1144455"/>
              <a:ext cx="2418940" cy="626400"/>
            </a:xfrm>
            <a:custGeom>
              <a:avLst/>
              <a:gdLst/>
              <a:rect l="l" t="t" r="r" b="b"/>
              <a:pathLst>
                <a:path w="2160270" h="628014">
                  <a:moveTo>
                    <a:pt x="1812302" y="0"/>
                  </a:moveTo>
                  <a:lnTo>
                    <a:pt x="347370" y="0"/>
                  </a:lnTo>
                  <a:lnTo>
                    <a:pt x="296033" y="3402"/>
                  </a:lnTo>
                  <a:lnTo>
                    <a:pt x="247036" y="13287"/>
                  </a:lnTo>
                  <a:lnTo>
                    <a:pt x="200917" y="29169"/>
                  </a:lnTo>
                  <a:lnTo>
                    <a:pt x="158212" y="50563"/>
                  </a:lnTo>
                  <a:lnTo>
                    <a:pt x="119460" y="76982"/>
                  </a:lnTo>
                  <a:lnTo>
                    <a:pt x="85195" y="107943"/>
                  </a:lnTo>
                  <a:lnTo>
                    <a:pt x="55957" y="142958"/>
                  </a:lnTo>
                  <a:lnTo>
                    <a:pt x="32281" y="181544"/>
                  </a:lnTo>
                  <a:lnTo>
                    <a:pt x="14705" y="223214"/>
                  </a:lnTo>
                  <a:lnTo>
                    <a:pt x="3765" y="267484"/>
                  </a:lnTo>
                  <a:lnTo>
                    <a:pt x="0" y="313867"/>
                  </a:lnTo>
                  <a:lnTo>
                    <a:pt x="3765" y="360254"/>
                  </a:lnTo>
                  <a:lnTo>
                    <a:pt x="14705" y="404525"/>
                  </a:lnTo>
                  <a:lnTo>
                    <a:pt x="32281" y="446196"/>
                  </a:lnTo>
                  <a:lnTo>
                    <a:pt x="55957" y="484782"/>
                  </a:lnTo>
                  <a:lnTo>
                    <a:pt x="85195" y="519797"/>
                  </a:lnTo>
                  <a:lnTo>
                    <a:pt x="119460" y="550756"/>
                  </a:lnTo>
                  <a:lnTo>
                    <a:pt x="158212" y="577175"/>
                  </a:lnTo>
                  <a:lnTo>
                    <a:pt x="200917" y="598567"/>
                  </a:lnTo>
                  <a:lnTo>
                    <a:pt x="247036" y="614448"/>
                  </a:lnTo>
                  <a:lnTo>
                    <a:pt x="296033" y="624332"/>
                  </a:lnTo>
                  <a:lnTo>
                    <a:pt x="347370" y="627735"/>
                  </a:lnTo>
                  <a:lnTo>
                    <a:pt x="1812302" y="627735"/>
                  </a:lnTo>
                  <a:lnTo>
                    <a:pt x="1863647" y="624332"/>
                  </a:lnTo>
                  <a:lnTo>
                    <a:pt x="1912657" y="614448"/>
                  </a:lnTo>
                  <a:lnTo>
                    <a:pt x="1958796" y="598567"/>
                  </a:lnTo>
                  <a:lnTo>
                    <a:pt x="2001523" y="577175"/>
                  </a:lnTo>
                  <a:lnTo>
                    <a:pt x="2040300" y="550756"/>
                  </a:lnTo>
                  <a:lnTo>
                    <a:pt x="2074589" y="519797"/>
                  </a:lnTo>
                  <a:lnTo>
                    <a:pt x="2103852" y="484782"/>
                  </a:lnTo>
                  <a:lnTo>
                    <a:pt x="2127549" y="446196"/>
                  </a:lnTo>
                  <a:lnTo>
                    <a:pt x="2145142" y="404525"/>
                  </a:lnTo>
                  <a:lnTo>
                    <a:pt x="2156093" y="360254"/>
                  </a:lnTo>
                  <a:lnTo>
                    <a:pt x="2159863" y="313867"/>
                  </a:lnTo>
                  <a:lnTo>
                    <a:pt x="2156093" y="267484"/>
                  </a:lnTo>
                  <a:lnTo>
                    <a:pt x="2145142" y="223214"/>
                  </a:lnTo>
                  <a:lnTo>
                    <a:pt x="2127549" y="181544"/>
                  </a:lnTo>
                  <a:lnTo>
                    <a:pt x="2103852" y="142958"/>
                  </a:lnTo>
                  <a:lnTo>
                    <a:pt x="2074589" y="107943"/>
                  </a:lnTo>
                  <a:lnTo>
                    <a:pt x="2040300" y="76982"/>
                  </a:lnTo>
                  <a:lnTo>
                    <a:pt x="2001523" y="50563"/>
                  </a:lnTo>
                  <a:lnTo>
                    <a:pt x="1958796" y="29169"/>
                  </a:lnTo>
                  <a:lnTo>
                    <a:pt x="1912657" y="13287"/>
                  </a:lnTo>
                  <a:lnTo>
                    <a:pt x="1863647" y="3402"/>
                  </a:lnTo>
                  <a:lnTo>
                    <a:pt x="1812302" y="0"/>
                  </a:lnTo>
                  <a:close/>
                </a:path>
              </a:pathLst>
            </a:custGeom>
            <a:solidFill>
              <a:srgbClr val="c39a7d"/>
            </a:solidFill>
          </p:spPr>
          <p:txBody>
            <a:bodyPr vert="horz" wrap="square" lIns="0" tIns="0" rIns="0" bIns="0" anchor="t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sp>
        <p:nvSpPr>
          <p:cNvPr id="58" name="직사각형 12"/>
          <p:cNvSpPr/>
          <p:nvPr/>
        </p:nvSpPr>
        <p:spPr>
          <a:xfrm>
            <a:off x="9364317" y="1733550"/>
            <a:ext cx="2207318" cy="545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2000" b="1">
                <a:solidFill>
                  <a:schemeClr val="bg1">
                    <a:lumMod val="95000"/>
                  </a:schemeClr>
                </a:solidFill>
              </a:rPr>
              <a:t>Main Naivbar</a:t>
            </a:r>
            <a:endParaRPr lang="en-US" altLang="ko-KR" sz="2000" b="1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59" name="표 33"/>
          <p:cNvGraphicFramePr>
            <a:graphicFrameLocks noGrp="1"/>
          </p:cNvGraphicFramePr>
          <p:nvPr/>
        </p:nvGraphicFramePr>
        <p:xfrm>
          <a:off x="9443423" y="2146366"/>
          <a:ext cx="2130741" cy="3671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741"/>
              </a:tblGrid>
              <a:tr h="681175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  <a:endParaRPr lang="ko-KR" altLang="en-US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/>
                      </a:pPr>
                      <a:r>
                        <a:rPr lang="ko-KR" altLang="en-US" sz="1100" b="1"/>
                        <a:t>고객센터</a:t>
                      </a: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1"/>
                        <a:t>공지사항</a:t>
                      </a: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100" b="1"/>
                        <a:t>Category</a:t>
                      </a:r>
                      <a:endParaRPr lang="en-US" altLang="ko-KR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1"/>
                        <a:t>장바구니</a:t>
                      </a: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0161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직사각형 1"/>
          <p:cNvSpPr/>
          <p:nvPr/>
        </p:nvSpPr>
        <p:spPr>
          <a:xfrm>
            <a:off x="279400" y="984057"/>
            <a:ext cx="11633200" cy="5616575"/>
          </a:xfrm>
          <a:prstGeom prst="rect">
            <a:avLst/>
          </a:prstGeom>
          <a:solidFill>
            <a:srgbClr val="f7f2ec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88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주요기능 (관리자)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 lang="ko-KR"/>
            </a:pPr>
            <a:endParaRPr lang="en-US" altLang="ko-KR" sz="7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3" name="object 16"/>
          <p:cNvGrpSpPr/>
          <p:nvPr/>
        </p:nvGrpSpPr>
        <p:grpSpPr>
          <a:xfrm rot="0">
            <a:off x="1041332" y="1270800"/>
            <a:ext cx="3161342" cy="2158200"/>
            <a:chOff x="695824" y="1144455"/>
            <a:chExt cx="3459600" cy="2158200"/>
          </a:xfrm>
        </p:grpSpPr>
        <p:pic>
          <p:nvPicPr>
            <p:cNvPr id="44" name="object 17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95824" y="1459456"/>
              <a:ext cx="3459600" cy="1843200"/>
            </a:xfrm>
            <a:prstGeom prst="rect">
              <a:avLst/>
            </a:prstGeom>
            <a:noFill/>
            <a:ln w="25400" cap="flat" cmpd="sng" algn="ctr">
              <a:solidFill>
                <a:srgbClr val="9a7c5f"/>
              </a:solidFill>
              <a:prstDash val="solid"/>
              <a:round/>
            </a:ln>
          </p:spPr>
        </p:pic>
        <p:sp>
          <p:nvSpPr>
            <p:cNvPr id="45" name="object 18"/>
            <p:cNvSpPr/>
            <p:nvPr/>
          </p:nvSpPr>
          <p:spPr>
            <a:xfrm>
              <a:off x="1218776" y="1144455"/>
              <a:ext cx="2418940" cy="626400"/>
            </a:xfrm>
            <a:custGeom>
              <a:avLst/>
              <a:gdLst/>
              <a:rect l="l" t="t" r="r" b="b"/>
              <a:pathLst>
                <a:path w="2160270" h="628014">
                  <a:moveTo>
                    <a:pt x="1812302" y="0"/>
                  </a:moveTo>
                  <a:lnTo>
                    <a:pt x="347370" y="0"/>
                  </a:lnTo>
                  <a:lnTo>
                    <a:pt x="296033" y="3402"/>
                  </a:lnTo>
                  <a:lnTo>
                    <a:pt x="247036" y="13287"/>
                  </a:lnTo>
                  <a:lnTo>
                    <a:pt x="200917" y="29169"/>
                  </a:lnTo>
                  <a:lnTo>
                    <a:pt x="158212" y="50563"/>
                  </a:lnTo>
                  <a:lnTo>
                    <a:pt x="119460" y="76982"/>
                  </a:lnTo>
                  <a:lnTo>
                    <a:pt x="85195" y="107943"/>
                  </a:lnTo>
                  <a:lnTo>
                    <a:pt x="55957" y="142958"/>
                  </a:lnTo>
                  <a:lnTo>
                    <a:pt x="32281" y="181544"/>
                  </a:lnTo>
                  <a:lnTo>
                    <a:pt x="14705" y="223214"/>
                  </a:lnTo>
                  <a:lnTo>
                    <a:pt x="3765" y="267484"/>
                  </a:lnTo>
                  <a:lnTo>
                    <a:pt x="0" y="313867"/>
                  </a:lnTo>
                  <a:lnTo>
                    <a:pt x="3765" y="360254"/>
                  </a:lnTo>
                  <a:lnTo>
                    <a:pt x="14705" y="404525"/>
                  </a:lnTo>
                  <a:lnTo>
                    <a:pt x="32281" y="446196"/>
                  </a:lnTo>
                  <a:lnTo>
                    <a:pt x="55957" y="484782"/>
                  </a:lnTo>
                  <a:lnTo>
                    <a:pt x="85195" y="519797"/>
                  </a:lnTo>
                  <a:lnTo>
                    <a:pt x="119460" y="550756"/>
                  </a:lnTo>
                  <a:lnTo>
                    <a:pt x="158212" y="577175"/>
                  </a:lnTo>
                  <a:lnTo>
                    <a:pt x="200917" y="598567"/>
                  </a:lnTo>
                  <a:lnTo>
                    <a:pt x="247036" y="614448"/>
                  </a:lnTo>
                  <a:lnTo>
                    <a:pt x="296033" y="624332"/>
                  </a:lnTo>
                  <a:lnTo>
                    <a:pt x="347370" y="627735"/>
                  </a:lnTo>
                  <a:lnTo>
                    <a:pt x="1812302" y="627735"/>
                  </a:lnTo>
                  <a:lnTo>
                    <a:pt x="1863647" y="624332"/>
                  </a:lnTo>
                  <a:lnTo>
                    <a:pt x="1912657" y="614448"/>
                  </a:lnTo>
                  <a:lnTo>
                    <a:pt x="1958796" y="598567"/>
                  </a:lnTo>
                  <a:lnTo>
                    <a:pt x="2001523" y="577175"/>
                  </a:lnTo>
                  <a:lnTo>
                    <a:pt x="2040300" y="550756"/>
                  </a:lnTo>
                  <a:lnTo>
                    <a:pt x="2074589" y="519797"/>
                  </a:lnTo>
                  <a:lnTo>
                    <a:pt x="2103852" y="484782"/>
                  </a:lnTo>
                  <a:lnTo>
                    <a:pt x="2127549" y="446196"/>
                  </a:lnTo>
                  <a:lnTo>
                    <a:pt x="2145142" y="404525"/>
                  </a:lnTo>
                  <a:lnTo>
                    <a:pt x="2156093" y="360254"/>
                  </a:lnTo>
                  <a:lnTo>
                    <a:pt x="2159863" y="313867"/>
                  </a:lnTo>
                  <a:lnTo>
                    <a:pt x="2156093" y="267484"/>
                  </a:lnTo>
                  <a:lnTo>
                    <a:pt x="2145142" y="223214"/>
                  </a:lnTo>
                  <a:lnTo>
                    <a:pt x="2127549" y="181544"/>
                  </a:lnTo>
                  <a:lnTo>
                    <a:pt x="2103852" y="142958"/>
                  </a:lnTo>
                  <a:lnTo>
                    <a:pt x="2074589" y="107943"/>
                  </a:lnTo>
                  <a:lnTo>
                    <a:pt x="2040300" y="76982"/>
                  </a:lnTo>
                  <a:lnTo>
                    <a:pt x="2001523" y="50563"/>
                  </a:lnTo>
                  <a:lnTo>
                    <a:pt x="1958796" y="29169"/>
                  </a:lnTo>
                  <a:lnTo>
                    <a:pt x="1912657" y="13287"/>
                  </a:lnTo>
                  <a:lnTo>
                    <a:pt x="1863647" y="3402"/>
                  </a:lnTo>
                  <a:lnTo>
                    <a:pt x="1812302" y="0"/>
                  </a:lnTo>
                  <a:close/>
                </a:path>
              </a:pathLst>
            </a:custGeom>
            <a:solidFill>
              <a:srgbClr val="c39a7d"/>
            </a:solidFill>
          </p:spPr>
          <p:txBody>
            <a:bodyPr vert="horz" wrap="square" lIns="0" tIns="0" rIns="0" bIns="0" anchor="t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graphicFrame>
        <p:nvGraphicFramePr>
          <p:cNvPr id="38" name="표 32"/>
          <p:cNvGraphicFramePr>
            <a:graphicFrameLocks noGrp="1"/>
          </p:cNvGraphicFramePr>
          <p:nvPr/>
        </p:nvGraphicFramePr>
        <p:xfrm>
          <a:off x="1375199" y="1314000"/>
          <a:ext cx="24876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600"/>
              </a:tblGrid>
              <a:tr h="660459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25400" cap="flat" cmpd="sng" algn="ctr">
                      <a:solidFill>
                        <a:srgbClr val="997b5e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19">
                <a:tc>
                  <a:txBody>
                    <a:bodyPr vert="horz" lIns="216000" tIns="45720" rIns="91440" bIns="45720" anchor="ctr" anchorCtr="0">
                      <a:noAutofit/>
                    </a:bodyPr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판매 수량 확인</a:t>
                      </a:r>
                      <a:endParaRPr lang="ko-KR" altLang="en-US" sz="1100" b="1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25400" cap="flat" cmpd="sng" algn="ctr">
                      <a:solidFill>
                        <a:srgbClr val="997b5e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082">
                <a:tc>
                  <a:txBody>
                    <a:bodyPr vert="horz" lIns="216000" tIns="45720" rIns="91440" bIns="45720" anchor="ctr" anchorCtr="0">
                      <a:noAutofit/>
                    </a:bodyPr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매출 순위 확인</a:t>
                      </a:r>
                      <a:endParaRPr lang="ko-KR" altLang="en-US" sz="1100" b="1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19">
                <a:tc>
                  <a:txBody>
                    <a:bodyPr vert="horz" lIns="216000" tIns="45720" rIns="91440" bIns="45720" anchor="ctr" anchorCtr="0">
                      <a:noAutofit/>
                    </a:bodyPr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 i="0" kern="1200" spc="5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997b5e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0418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25400" cap="flat" cmpd="sng" algn="ctr">
                      <a:solidFill>
                        <a:srgbClr val="997b5e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" name="직사각형 12"/>
          <p:cNvSpPr/>
          <p:nvPr/>
        </p:nvSpPr>
        <p:spPr>
          <a:xfrm>
            <a:off x="1451988" y="1234729"/>
            <a:ext cx="2364016" cy="545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000" b="1">
                <a:solidFill>
                  <a:schemeClr val="bg1">
                    <a:lumMod val="95000"/>
                  </a:schemeClr>
                </a:solidFill>
              </a:rPr>
              <a:t>관리자 메인페이지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7" name="object 16"/>
          <p:cNvGrpSpPr/>
          <p:nvPr/>
        </p:nvGrpSpPr>
        <p:grpSpPr>
          <a:xfrm rot="0">
            <a:off x="4503336" y="1270800"/>
            <a:ext cx="3161342" cy="2158200"/>
            <a:chOff x="695824" y="1144455"/>
            <a:chExt cx="3459600" cy="2158200"/>
          </a:xfrm>
        </p:grpSpPr>
        <p:pic>
          <p:nvPicPr>
            <p:cNvPr id="78" name="object 17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95824" y="1459456"/>
              <a:ext cx="3459600" cy="1843200"/>
            </a:xfrm>
            <a:prstGeom prst="rect">
              <a:avLst/>
            </a:prstGeom>
            <a:noFill/>
            <a:ln w="25400" cap="flat" cmpd="sng" algn="ctr">
              <a:solidFill>
                <a:srgbClr val="9a7c5f"/>
              </a:solidFill>
              <a:prstDash val="solid"/>
              <a:round/>
            </a:ln>
          </p:spPr>
        </p:pic>
        <p:sp>
          <p:nvSpPr>
            <p:cNvPr id="79" name="object 18"/>
            <p:cNvSpPr/>
            <p:nvPr/>
          </p:nvSpPr>
          <p:spPr>
            <a:xfrm>
              <a:off x="1218776" y="1144455"/>
              <a:ext cx="2418940" cy="626400"/>
            </a:xfrm>
            <a:custGeom>
              <a:avLst/>
              <a:gdLst/>
              <a:rect l="l" t="t" r="r" b="b"/>
              <a:pathLst>
                <a:path w="2160270" h="628014">
                  <a:moveTo>
                    <a:pt x="1812302" y="0"/>
                  </a:moveTo>
                  <a:lnTo>
                    <a:pt x="347370" y="0"/>
                  </a:lnTo>
                  <a:lnTo>
                    <a:pt x="296033" y="3402"/>
                  </a:lnTo>
                  <a:lnTo>
                    <a:pt x="247036" y="13287"/>
                  </a:lnTo>
                  <a:lnTo>
                    <a:pt x="200917" y="29169"/>
                  </a:lnTo>
                  <a:lnTo>
                    <a:pt x="158212" y="50563"/>
                  </a:lnTo>
                  <a:lnTo>
                    <a:pt x="119460" y="76982"/>
                  </a:lnTo>
                  <a:lnTo>
                    <a:pt x="85195" y="107943"/>
                  </a:lnTo>
                  <a:lnTo>
                    <a:pt x="55957" y="142958"/>
                  </a:lnTo>
                  <a:lnTo>
                    <a:pt x="32281" y="181544"/>
                  </a:lnTo>
                  <a:lnTo>
                    <a:pt x="14705" y="223214"/>
                  </a:lnTo>
                  <a:lnTo>
                    <a:pt x="3765" y="267484"/>
                  </a:lnTo>
                  <a:lnTo>
                    <a:pt x="0" y="313867"/>
                  </a:lnTo>
                  <a:lnTo>
                    <a:pt x="3765" y="360254"/>
                  </a:lnTo>
                  <a:lnTo>
                    <a:pt x="14705" y="404525"/>
                  </a:lnTo>
                  <a:lnTo>
                    <a:pt x="32281" y="446196"/>
                  </a:lnTo>
                  <a:lnTo>
                    <a:pt x="55957" y="484782"/>
                  </a:lnTo>
                  <a:lnTo>
                    <a:pt x="85195" y="519797"/>
                  </a:lnTo>
                  <a:lnTo>
                    <a:pt x="119460" y="550756"/>
                  </a:lnTo>
                  <a:lnTo>
                    <a:pt x="158212" y="577175"/>
                  </a:lnTo>
                  <a:lnTo>
                    <a:pt x="200917" y="598567"/>
                  </a:lnTo>
                  <a:lnTo>
                    <a:pt x="247036" y="614448"/>
                  </a:lnTo>
                  <a:lnTo>
                    <a:pt x="296033" y="624332"/>
                  </a:lnTo>
                  <a:lnTo>
                    <a:pt x="347370" y="627735"/>
                  </a:lnTo>
                  <a:lnTo>
                    <a:pt x="1812302" y="627735"/>
                  </a:lnTo>
                  <a:lnTo>
                    <a:pt x="1863647" y="624332"/>
                  </a:lnTo>
                  <a:lnTo>
                    <a:pt x="1912657" y="614448"/>
                  </a:lnTo>
                  <a:lnTo>
                    <a:pt x="1958796" y="598567"/>
                  </a:lnTo>
                  <a:lnTo>
                    <a:pt x="2001523" y="577175"/>
                  </a:lnTo>
                  <a:lnTo>
                    <a:pt x="2040300" y="550756"/>
                  </a:lnTo>
                  <a:lnTo>
                    <a:pt x="2074589" y="519797"/>
                  </a:lnTo>
                  <a:lnTo>
                    <a:pt x="2103852" y="484782"/>
                  </a:lnTo>
                  <a:lnTo>
                    <a:pt x="2127549" y="446196"/>
                  </a:lnTo>
                  <a:lnTo>
                    <a:pt x="2145142" y="404525"/>
                  </a:lnTo>
                  <a:lnTo>
                    <a:pt x="2156093" y="360254"/>
                  </a:lnTo>
                  <a:lnTo>
                    <a:pt x="2159863" y="313867"/>
                  </a:lnTo>
                  <a:lnTo>
                    <a:pt x="2156093" y="267484"/>
                  </a:lnTo>
                  <a:lnTo>
                    <a:pt x="2145142" y="223214"/>
                  </a:lnTo>
                  <a:lnTo>
                    <a:pt x="2127549" y="181544"/>
                  </a:lnTo>
                  <a:lnTo>
                    <a:pt x="2103852" y="142958"/>
                  </a:lnTo>
                  <a:lnTo>
                    <a:pt x="2074589" y="107943"/>
                  </a:lnTo>
                  <a:lnTo>
                    <a:pt x="2040300" y="76982"/>
                  </a:lnTo>
                  <a:lnTo>
                    <a:pt x="2001523" y="50563"/>
                  </a:lnTo>
                  <a:lnTo>
                    <a:pt x="1958796" y="29169"/>
                  </a:lnTo>
                  <a:lnTo>
                    <a:pt x="1912657" y="13287"/>
                  </a:lnTo>
                  <a:lnTo>
                    <a:pt x="1863647" y="3402"/>
                  </a:lnTo>
                  <a:lnTo>
                    <a:pt x="1812302" y="0"/>
                  </a:lnTo>
                  <a:close/>
                </a:path>
              </a:pathLst>
            </a:custGeom>
            <a:solidFill>
              <a:srgbClr val="c39a7d"/>
            </a:solidFill>
          </p:spPr>
          <p:txBody>
            <a:bodyPr vert="horz" wrap="square" lIns="0" tIns="0" rIns="0" bIns="0" anchor="t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graphicFrame>
        <p:nvGraphicFramePr>
          <p:cNvPr id="80" name="표 32"/>
          <p:cNvGraphicFramePr>
            <a:graphicFrameLocks noGrp="1"/>
          </p:cNvGraphicFramePr>
          <p:nvPr/>
        </p:nvGraphicFramePr>
        <p:xfrm>
          <a:off x="4837204" y="1314000"/>
          <a:ext cx="24876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600"/>
              </a:tblGrid>
              <a:tr h="660459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25400" cap="flat" cmpd="sng" algn="ctr">
                      <a:solidFill>
                        <a:srgbClr val="9a7c5f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19">
                <a:tc>
                  <a:txBody>
                    <a:bodyPr vert="horz" lIns="216000" tIns="45720" rIns="91440" bIns="45720" anchor="ctr" anchorCtr="0">
                      <a:noAutofit/>
                    </a:bodyPr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공지사항 등록</a:t>
                      </a:r>
                      <a:endParaRPr lang="ko-KR" altLang="en-US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25400" cap="flat" cmpd="sng" algn="ctr">
                      <a:solidFill>
                        <a:srgbClr val="9a7c5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082">
                <a:tc>
                  <a:txBody>
                    <a:bodyPr vert="horz" lIns="216000" tIns="45720" rIns="91440" bIns="45720" anchor="ctr" anchorCtr="0">
                      <a:noAutofit/>
                    </a:bodyPr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19">
                <a:tc>
                  <a:txBody>
                    <a:bodyPr vert="horz" lIns="216000" tIns="45720" rIns="91440" bIns="45720" anchor="ctr" anchorCtr="0">
                      <a:noAutofit/>
                    </a:bodyPr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 i="0" kern="1200" spc="5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9a7c5f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0418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25400" cap="flat" cmpd="sng" algn="ctr">
                      <a:solidFill>
                        <a:srgbClr val="9a7c5f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1" name="직사각형 12"/>
          <p:cNvSpPr/>
          <p:nvPr/>
        </p:nvSpPr>
        <p:spPr>
          <a:xfrm>
            <a:off x="4913992" y="1234729"/>
            <a:ext cx="2364016" cy="545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000" b="1">
                <a:solidFill>
                  <a:schemeClr val="bg1">
                    <a:lumMod val="95000"/>
                  </a:schemeClr>
                </a:solidFill>
              </a:rPr>
              <a:t>공지사항 관리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3" name="object 16"/>
          <p:cNvGrpSpPr/>
          <p:nvPr/>
        </p:nvGrpSpPr>
        <p:grpSpPr>
          <a:xfrm rot="0">
            <a:off x="7970435" y="1270800"/>
            <a:ext cx="3161342" cy="2158200"/>
            <a:chOff x="695824" y="1144455"/>
            <a:chExt cx="3459600" cy="2158200"/>
          </a:xfrm>
        </p:grpSpPr>
        <p:pic>
          <p:nvPicPr>
            <p:cNvPr id="84" name="object 17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95824" y="1459456"/>
              <a:ext cx="3459600" cy="1843200"/>
            </a:xfrm>
            <a:prstGeom prst="rect">
              <a:avLst/>
            </a:prstGeom>
            <a:noFill/>
            <a:ln w="25400" cap="flat" cmpd="sng" algn="ctr">
              <a:solidFill>
                <a:srgbClr val="9a7c5f"/>
              </a:solidFill>
              <a:prstDash val="solid"/>
              <a:round/>
            </a:ln>
          </p:spPr>
        </p:pic>
        <p:sp>
          <p:nvSpPr>
            <p:cNvPr id="85" name="object 18"/>
            <p:cNvSpPr/>
            <p:nvPr/>
          </p:nvSpPr>
          <p:spPr>
            <a:xfrm>
              <a:off x="1218776" y="1144455"/>
              <a:ext cx="2418940" cy="626400"/>
            </a:xfrm>
            <a:custGeom>
              <a:avLst/>
              <a:gdLst/>
              <a:rect l="l" t="t" r="r" b="b"/>
              <a:pathLst>
                <a:path w="2160270" h="628014">
                  <a:moveTo>
                    <a:pt x="1812302" y="0"/>
                  </a:moveTo>
                  <a:lnTo>
                    <a:pt x="347370" y="0"/>
                  </a:lnTo>
                  <a:lnTo>
                    <a:pt x="296033" y="3402"/>
                  </a:lnTo>
                  <a:lnTo>
                    <a:pt x="247036" y="13287"/>
                  </a:lnTo>
                  <a:lnTo>
                    <a:pt x="200917" y="29169"/>
                  </a:lnTo>
                  <a:lnTo>
                    <a:pt x="158212" y="50563"/>
                  </a:lnTo>
                  <a:lnTo>
                    <a:pt x="119460" y="76982"/>
                  </a:lnTo>
                  <a:lnTo>
                    <a:pt x="85195" y="107943"/>
                  </a:lnTo>
                  <a:lnTo>
                    <a:pt x="55957" y="142958"/>
                  </a:lnTo>
                  <a:lnTo>
                    <a:pt x="32281" y="181544"/>
                  </a:lnTo>
                  <a:lnTo>
                    <a:pt x="14705" y="223214"/>
                  </a:lnTo>
                  <a:lnTo>
                    <a:pt x="3765" y="267484"/>
                  </a:lnTo>
                  <a:lnTo>
                    <a:pt x="0" y="313867"/>
                  </a:lnTo>
                  <a:lnTo>
                    <a:pt x="3765" y="360254"/>
                  </a:lnTo>
                  <a:lnTo>
                    <a:pt x="14705" y="404525"/>
                  </a:lnTo>
                  <a:lnTo>
                    <a:pt x="32281" y="446196"/>
                  </a:lnTo>
                  <a:lnTo>
                    <a:pt x="55957" y="484782"/>
                  </a:lnTo>
                  <a:lnTo>
                    <a:pt x="85195" y="519797"/>
                  </a:lnTo>
                  <a:lnTo>
                    <a:pt x="119460" y="550756"/>
                  </a:lnTo>
                  <a:lnTo>
                    <a:pt x="158212" y="577175"/>
                  </a:lnTo>
                  <a:lnTo>
                    <a:pt x="200917" y="598567"/>
                  </a:lnTo>
                  <a:lnTo>
                    <a:pt x="247036" y="614448"/>
                  </a:lnTo>
                  <a:lnTo>
                    <a:pt x="296033" y="624332"/>
                  </a:lnTo>
                  <a:lnTo>
                    <a:pt x="347370" y="627735"/>
                  </a:lnTo>
                  <a:lnTo>
                    <a:pt x="1812302" y="627735"/>
                  </a:lnTo>
                  <a:lnTo>
                    <a:pt x="1863647" y="624332"/>
                  </a:lnTo>
                  <a:lnTo>
                    <a:pt x="1912657" y="614448"/>
                  </a:lnTo>
                  <a:lnTo>
                    <a:pt x="1958796" y="598567"/>
                  </a:lnTo>
                  <a:lnTo>
                    <a:pt x="2001523" y="577175"/>
                  </a:lnTo>
                  <a:lnTo>
                    <a:pt x="2040300" y="550756"/>
                  </a:lnTo>
                  <a:lnTo>
                    <a:pt x="2074589" y="519797"/>
                  </a:lnTo>
                  <a:lnTo>
                    <a:pt x="2103852" y="484782"/>
                  </a:lnTo>
                  <a:lnTo>
                    <a:pt x="2127549" y="446196"/>
                  </a:lnTo>
                  <a:lnTo>
                    <a:pt x="2145142" y="404525"/>
                  </a:lnTo>
                  <a:lnTo>
                    <a:pt x="2156093" y="360254"/>
                  </a:lnTo>
                  <a:lnTo>
                    <a:pt x="2159863" y="313867"/>
                  </a:lnTo>
                  <a:lnTo>
                    <a:pt x="2156093" y="267484"/>
                  </a:lnTo>
                  <a:lnTo>
                    <a:pt x="2145142" y="223214"/>
                  </a:lnTo>
                  <a:lnTo>
                    <a:pt x="2127549" y="181544"/>
                  </a:lnTo>
                  <a:lnTo>
                    <a:pt x="2103852" y="142958"/>
                  </a:lnTo>
                  <a:lnTo>
                    <a:pt x="2074589" y="107943"/>
                  </a:lnTo>
                  <a:lnTo>
                    <a:pt x="2040300" y="76982"/>
                  </a:lnTo>
                  <a:lnTo>
                    <a:pt x="2001523" y="50563"/>
                  </a:lnTo>
                  <a:lnTo>
                    <a:pt x="1958796" y="29169"/>
                  </a:lnTo>
                  <a:lnTo>
                    <a:pt x="1912657" y="13287"/>
                  </a:lnTo>
                  <a:lnTo>
                    <a:pt x="1863647" y="3402"/>
                  </a:lnTo>
                  <a:lnTo>
                    <a:pt x="1812302" y="0"/>
                  </a:lnTo>
                  <a:close/>
                </a:path>
              </a:pathLst>
            </a:custGeom>
            <a:solidFill>
              <a:srgbClr val="c39a7d"/>
            </a:solidFill>
          </p:spPr>
          <p:txBody>
            <a:bodyPr vert="horz" wrap="square" lIns="0" tIns="0" rIns="0" bIns="0" anchor="t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graphicFrame>
        <p:nvGraphicFramePr>
          <p:cNvPr id="86" name="표 32"/>
          <p:cNvGraphicFramePr>
            <a:graphicFrameLocks noGrp="1"/>
          </p:cNvGraphicFramePr>
          <p:nvPr/>
        </p:nvGraphicFramePr>
        <p:xfrm>
          <a:off x="8304304" y="1314000"/>
          <a:ext cx="24876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600"/>
              </a:tblGrid>
              <a:tr h="660459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25400" cap="flat" cmpd="sng" algn="ctr">
                      <a:solidFill>
                        <a:srgbClr val="9a7c5f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19">
                <a:tc>
                  <a:txBody>
                    <a:bodyPr vert="horz" lIns="216000" tIns="45720" rIns="91440" bIns="45720" anchor="ctr" anchorCtr="0">
                      <a:noAutofit/>
                    </a:bodyPr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 제재</a:t>
                      </a:r>
                      <a:endParaRPr lang="ko-KR" altLang="en-US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25400" cap="flat" cmpd="sng" algn="ctr">
                      <a:solidFill>
                        <a:srgbClr val="9a7c5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082">
                <a:tc>
                  <a:txBody>
                    <a:bodyPr vert="horz" lIns="216000" tIns="45720" rIns="91440" bIns="45720" anchor="ctr" anchorCtr="0">
                      <a:noAutofit/>
                    </a:bodyPr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 탈퇴</a:t>
                      </a:r>
                      <a:endParaRPr lang="ko-KR" altLang="en-US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19">
                <a:tc>
                  <a:txBody>
                    <a:bodyPr vert="horz" lIns="216000" tIns="45720" rIns="91440" bIns="45720" anchor="ctr" anchorCtr="0">
                      <a:noAutofit/>
                    </a:bodyPr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 i="0" kern="1200" spc="5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9a7c5f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0418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25400" cap="flat" cmpd="sng" algn="ctr">
                      <a:solidFill>
                        <a:srgbClr val="9a7c5f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" name="직사각형 12"/>
          <p:cNvSpPr/>
          <p:nvPr/>
        </p:nvSpPr>
        <p:spPr>
          <a:xfrm>
            <a:off x="8381092" y="1234728"/>
            <a:ext cx="2364016" cy="545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000" b="1">
                <a:solidFill>
                  <a:schemeClr val="bg1">
                    <a:lumMod val="95000"/>
                  </a:schemeClr>
                </a:solidFill>
              </a:rPr>
              <a:t>회원관리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88" name="object 16"/>
          <p:cNvGrpSpPr/>
          <p:nvPr/>
        </p:nvGrpSpPr>
        <p:grpSpPr>
          <a:xfrm rot="0">
            <a:off x="2788835" y="3585376"/>
            <a:ext cx="3161342" cy="2158200"/>
            <a:chOff x="695824" y="1144455"/>
            <a:chExt cx="3459600" cy="2158200"/>
          </a:xfrm>
        </p:grpSpPr>
        <p:pic>
          <p:nvPicPr>
            <p:cNvPr id="89" name="object 17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95824" y="1459456"/>
              <a:ext cx="3459600" cy="1843200"/>
            </a:xfrm>
            <a:prstGeom prst="rect">
              <a:avLst/>
            </a:prstGeom>
            <a:noFill/>
            <a:ln w="25400" cap="flat" cmpd="sng" algn="ctr">
              <a:solidFill>
                <a:srgbClr val="9a7c5f"/>
              </a:solidFill>
              <a:prstDash val="solid"/>
              <a:round/>
            </a:ln>
          </p:spPr>
        </p:pic>
        <p:sp>
          <p:nvSpPr>
            <p:cNvPr id="90" name="object 18"/>
            <p:cNvSpPr/>
            <p:nvPr/>
          </p:nvSpPr>
          <p:spPr>
            <a:xfrm>
              <a:off x="1218776" y="1144455"/>
              <a:ext cx="2418940" cy="626400"/>
            </a:xfrm>
            <a:custGeom>
              <a:avLst/>
              <a:gdLst/>
              <a:rect l="l" t="t" r="r" b="b"/>
              <a:pathLst>
                <a:path w="2160270" h="628014">
                  <a:moveTo>
                    <a:pt x="1812302" y="0"/>
                  </a:moveTo>
                  <a:lnTo>
                    <a:pt x="347370" y="0"/>
                  </a:lnTo>
                  <a:lnTo>
                    <a:pt x="296033" y="3402"/>
                  </a:lnTo>
                  <a:lnTo>
                    <a:pt x="247036" y="13287"/>
                  </a:lnTo>
                  <a:lnTo>
                    <a:pt x="200917" y="29169"/>
                  </a:lnTo>
                  <a:lnTo>
                    <a:pt x="158212" y="50563"/>
                  </a:lnTo>
                  <a:lnTo>
                    <a:pt x="119460" y="76982"/>
                  </a:lnTo>
                  <a:lnTo>
                    <a:pt x="85195" y="107943"/>
                  </a:lnTo>
                  <a:lnTo>
                    <a:pt x="55957" y="142958"/>
                  </a:lnTo>
                  <a:lnTo>
                    <a:pt x="32281" y="181544"/>
                  </a:lnTo>
                  <a:lnTo>
                    <a:pt x="14705" y="223214"/>
                  </a:lnTo>
                  <a:lnTo>
                    <a:pt x="3765" y="267484"/>
                  </a:lnTo>
                  <a:lnTo>
                    <a:pt x="0" y="313867"/>
                  </a:lnTo>
                  <a:lnTo>
                    <a:pt x="3765" y="360254"/>
                  </a:lnTo>
                  <a:lnTo>
                    <a:pt x="14705" y="404525"/>
                  </a:lnTo>
                  <a:lnTo>
                    <a:pt x="32281" y="446196"/>
                  </a:lnTo>
                  <a:lnTo>
                    <a:pt x="55957" y="484782"/>
                  </a:lnTo>
                  <a:lnTo>
                    <a:pt x="85195" y="519797"/>
                  </a:lnTo>
                  <a:lnTo>
                    <a:pt x="119460" y="550756"/>
                  </a:lnTo>
                  <a:lnTo>
                    <a:pt x="158212" y="577175"/>
                  </a:lnTo>
                  <a:lnTo>
                    <a:pt x="200917" y="598567"/>
                  </a:lnTo>
                  <a:lnTo>
                    <a:pt x="247036" y="614448"/>
                  </a:lnTo>
                  <a:lnTo>
                    <a:pt x="296033" y="624332"/>
                  </a:lnTo>
                  <a:lnTo>
                    <a:pt x="347370" y="627735"/>
                  </a:lnTo>
                  <a:lnTo>
                    <a:pt x="1812302" y="627735"/>
                  </a:lnTo>
                  <a:lnTo>
                    <a:pt x="1863647" y="624332"/>
                  </a:lnTo>
                  <a:lnTo>
                    <a:pt x="1912657" y="614448"/>
                  </a:lnTo>
                  <a:lnTo>
                    <a:pt x="1958796" y="598567"/>
                  </a:lnTo>
                  <a:lnTo>
                    <a:pt x="2001523" y="577175"/>
                  </a:lnTo>
                  <a:lnTo>
                    <a:pt x="2040300" y="550756"/>
                  </a:lnTo>
                  <a:lnTo>
                    <a:pt x="2074589" y="519797"/>
                  </a:lnTo>
                  <a:lnTo>
                    <a:pt x="2103852" y="484782"/>
                  </a:lnTo>
                  <a:lnTo>
                    <a:pt x="2127549" y="446196"/>
                  </a:lnTo>
                  <a:lnTo>
                    <a:pt x="2145142" y="404525"/>
                  </a:lnTo>
                  <a:lnTo>
                    <a:pt x="2156093" y="360254"/>
                  </a:lnTo>
                  <a:lnTo>
                    <a:pt x="2159863" y="313867"/>
                  </a:lnTo>
                  <a:lnTo>
                    <a:pt x="2156093" y="267484"/>
                  </a:lnTo>
                  <a:lnTo>
                    <a:pt x="2145142" y="223214"/>
                  </a:lnTo>
                  <a:lnTo>
                    <a:pt x="2127549" y="181544"/>
                  </a:lnTo>
                  <a:lnTo>
                    <a:pt x="2103852" y="142958"/>
                  </a:lnTo>
                  <a:lnTo>
                    <a:pt x="2074589" y="107943"/>
                  </a:lnTo>
                  <a:lnTo>
                    <a:pt x="2040300" y="76982"/>
                  </a:lnTo>
                  <a:lnTo>
                    <a:pt x="2001523" y="50563"/>
                  </a:lnTo>
                  <a:lnTo>
                    <a:pt x="1958796" y="29169"/>
                  </a:lnTo>
                  <a:lnTo>
                    <a:pt x="1912657" y="13287"/>
                  </a:lnTo>
                  <a:lnTo>
                    <a:pt x="1863647" y="3402"/>
                  </a:lnTo>
                  <a:lnTo>
                    <a:pt x="1812302" y="0"/>
                  </a:lnTo>
                  <a:close/>
                </a:path>
              </a:pathLst>
            </a:custGeom>
            <a:solidFill>
              <a:srgbClr val="c39a7d"/>
            </a:solidFill>
          </p:spPr>
          <p:txBody>
            <a:bodyPr vert="horz" wrap="square" lIns="0" tIns="0" rIns="0" bIns="0" anchor="t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graphicFrame>
        <p:nvGraphicFramePr>
          <p:cNvPr id="91" name="표 32"/>
          <p:cNvGraphicFramePr>
            <a:graphicFrameLocks noGrp="1"/>
          </p:cNvGraphicFramePr>
          <p:nvPr/>
        </p:nvGraphicFramePr>
        <p:xfrm>
          <a:off x="3122704" y="3628576"/>
          <a:ext cx="24876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600"/>
              </a:tblGrid>
              <a:tr h="660459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25400" cap="flat" cmpd="sng" algn="ctr">
                      <a:solidFill>
                        <a:srgbClr val="9a7c5f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19">
                <a:tc>
                  <a:txBody>
                    <a:bodyPr vert="horz" lIns="216000" tIns="45720" rIns="91440" bIns="45720" anchor="ctr" anchorCtr="0">
                      <a:noAutofit/>
                    </a:bodyPr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 등록</a:t>
                      </a:r>
                      <a:endParaRPr lang="ko-KR" altLang="en-US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25400" cap="flat" cmpd="sng" algn="ctr">
                      <a:solidFill>
                        <a:srgbClr val="9a7c5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082">
                <a:tc>
                  <a:txBody>
                    <a:bodyPr vert="horz" lIns="216000" tIns="45720" rIns="91440" bIns="45720" anchor="ctr" anchorCtr="0">
                      <a:noAutofit/>
                    </a:bodyPr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 조회</a:t>
                      </a:r>
                      <a:endParaRPr lang="ko-KR" altLang="en-US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19">
                <a:tc>
                  <a:txBody>
                    <a:bodyPr vert="horz" lIns="216000" tIns="45720" rIns="91440" bIns="45720" anchor="ctr" anchorCtr="0">
                      <a:noAutofit/>
                    </a:bodyPr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 수정 및 삭제</a:t>
                      </a:r>
                      <a:endParaRPr lang="ko-KR" altLang="en-US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9a7c5f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0418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25400" cap="flat" cmpd="sng" algn="ctr">
                      <a:solidFill>
                        <a:srgbClr val="9a7c5f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" name="직사각형 12"/>
          <p:cNvSpPr/>
          <p:nvPr/>
        </p:nvSpPr>
        <p:spPr>
          <a:xfrm>
            <a:off x="3199492" y="3549304"/>
            <a:ext cx="2364016" cy="545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000" b="1">
                <a:solidFill>
                  <a:schemeClr val="bg1">
                    <a:lumMod val="95000"/>
                  </a:schemeClr>
                </a:solidFill>
              </a:rPr>
              <a:t>상품관리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93" name="object 16"/>
          <p:cNvGrpSpPr/>
          <p:nvPr/>
        </p:nvGrpSpPr>
        <p:grpSpPr>
          <a:xfrm rot="0">
            <a:off x="6246411" y="3585375"/>
            <a:ext cx="3161342" cy="2158200"/>
            <a:chOff x="695824" y="1144455"/>
            <a:chExt cx="3459600" cy="2158200"/>
          </a:xfrm>
        </p:grpSpPr>
        <p:pic>
          <p:nvPicPr>
            <p:cNvPr id="94" name="object 17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95824" y="1459456"/>
              <a:ext cx="3459600" cy="1843200"/>
            </a:xfrm>
            <a:prstGeom prst="rect">
              <a:avLst/>
            </a:prstGeom>
            <a:noFill/>
            <a:ln w="25400" cap="flat" cmpd="sng" algn="ctr">
              <a:solidFill>
                <a:srgbClr val="9a7c5f"/>
              </a:solidFill>
              <a:prstDash val="solid"/>
              <a:round/>
            </a:ln>
          </p:spPr>
        </p:pic>
        <p:sp>
          <p:nvSpPr>
            <p:cNvPr id="95" name="object 18"/>
            <p:cNvSpPr/>
            <p:nvPr/>
          </p:nvSpPr>
          <p:spPr>
            <a:xfrm>
              <a:off x="1218776" y="1144455"/>
              <a:ext cx="2418940" cy="626400"/>
            </a:xfrm>
            <a:custGeom>
              <a:avLst/>
              <a:gdLst/>
              <a:rect l="l" t="t" r="r" b="b"/>
              <a:pathLst>
                <a:path w="2160270" h="628014">
                  <a:moveTo>
                    <a:pt x="1812302" y="0"/>
                  </a:moveTo>
                  <a:lnTo>
                    <a:pt x="347370" y="0"/>
                  </a:lnTo>
                  <a:lnTo>
                    <a:pt x="296033" y="3402"/>
                  </a:lnTo>
                  <a:lnTo>
                    <a:pt x="247036" y="13287"/>
                  </a:lnTo>
                  <a:lnTo>
                    <a:pt x="200917" y="29169"/>
                  </a:lnTo>
                  <a:lnTo>
                    <a:pt x="158212" y="50563"/>
                  </a:lnTo>
                  <a:lnTo>
                    <a:pt x="119460" y="76982"/>
                  </a:lnTo>
                  <a:lnTo>
                    <a:pt x="85195" y="107943"/>
                  </a:lnTo>
                  <a:lnTo>
                    <a:pt x="55957" y="142958"/>
                  </a:lnTo>
                  <a:lnTo>
                    <a:pt x="32281" y="181544"/>
                  </a:lnTo>
                  <a:lnTo>
                    <a:pt x="14705" y="223214"/>
                  </a:lnTo>
                  <a:lnTo>
                    <a:pt x="3765" y="267484"/>
                  </a:lnTo>
                  <a:lnTo>
                    <a:pt x="0" y="313867"/>
                  </a:lnTo>
                  <a:lnTo>
                    <a:pt x="3765" y="360254"/>
                  </a:lnTo>
                  <a:lnTo>
                    <a:pt x="14705" y="404525"/>
                  </a:lnTo>
                  <a:lnTo>
                    <a:pt x="32281" y="446196"/>
                  </a:lnTo>
                  <a:lnTo>
                    <a:pt x="55957" y="484782"/>
                  </a:lnTo>
                  <a:lnTo>
                    <a:pt x="85195" y="519797"/>
                  </a:lnTo>
                  <a:lnTo>
                    <a:pt x="119460" y="550756"/>
                  </a:lnTo>
                  <a:lnTo>
                    <a:pt x="158212" y="577175"/>
                  </a:lnTo>
                  <a:lnTo>
                    <a:pt x="200917" y="598567"/>
                  </a:lnTo>
                  <a:lnTo>
                    <a:pt x="247036" y="614448"/>
                  </a:lnTo>
                  <a:lnTo>
                    <a:pt x="296033" y="624332"/>
                  </a:lnTo>
                  <a:lnTo>
                    <a:pt x="347370" y="627735"/>
                  </a:lnTo>
                  <a:lnTo>
                    <a:pt x="1812302" y="627735"/>
                  </a:lnTo>
                  <a:lnTo>
                    <a:pt x="1863647" y="624332"/>
                  </a:lnTo>
                  <a:lnTo>
                    <a:pt x="1912657" y="614448"/>
                  </a:lnTo>
                  <a:lnTo>
                    <a:pt x="1958796" y="598567"/>
                  </a:lnTo>
                  <a:lnTo>
                    <a:pt x="2001523" y="577175"/>
                  </a:lnTo>
                  <a:lnTo>
                    <a:pt x="2040300" y="550756"/>
                  </a:lnTo>
                  <a:lnTo>
                    <a:pt x="2074589" y="519797"/>
                  </a:lnTo>
                  <a:lnTo>
                    <a:pt x="2103852" y="484782"/>
                  </a:lnTo>
                  <a:lnTo>
                    <a:pt x="2127549" y="446196"/>
                  </a:lnTo>
                  <a:lnTo>
                    <a:pt x="2145142" y="404525"/>
                  </a:lnTo>
                  <a:lnTo>
                    <a:pt x="2156093" y="360254"/>
                  </a:lnTo>
                  <a:lnTo>
                    <a:pt x="2159863" y="313867"/>
                  </a:lnTo>
                  <a:lnTo>
                    <a:pt x="2156093" y="267484"/>
                  </a:lnTo>
                  <a:lnTo>
                    <a:pt x="2145142" y="223214"/>
                  </a:lnTo>
                  <a:lnTo>
                    <a:pt x="2127549" y="181544"/>
                  </a:lnTo>
                  <a:lnTo>
                    <a:pt x="2103852" y="142958"/>
                  </a:lnTo>
                  <a:lnTo>
                    <a:pt x="2074589" y="107943"/>
                  </a:lnTo>
                  <a:lnTo>
                    <a:pt x="2040300" y="76982"/>
                  </a:lnTo>
                  <a:lnTo>
                    <a:pt x="2001523" y="50563"/>
                  </a:lnTo>
                  <a:lnTo>
                    <a:pt x="1958796" y="29169"/>
                  </a:lnTo>
                  <a:lnTo>
                    <a:pt x="1912657" y="13287"/>
                  </a:lnTo>
                  <a:lnTo>
                    <a:pt x="1863647" y="3402"/>
                  </a:lnTo>
                  <a:lnTo>
                    <a:pt x="1812302" y="0"/>
                  </a:lnTo>
                  <a:close/>
                </a:path>
              </a:pathLst>
            </a:custGeom>
            <a:solidFill>
              <a:srgbClr val="c39a7d"/>
            </a:solidFill>
          </p:spPr>
          <p:txBody>
            <a:bodyPr vert="horz" wrap="square" lIns="0" tIns="0" rIns="0" bIns="0" anchor="t">
              <a:noAutofit/>
            </a:bodyPr>
            <a:lstStyle/>
            <a:p>
              <a:pPr>
                <a:defRPr lang="ko-KR" altLang="en-US"/>
              </a:pPr>
              <a:endParaRPr lang="ko-KR" altLang="en-US"/>
            </a:p>
          </p:txBody>
        </p:sp>
      </p:grpSp>
      <p:graphicFrame>
        <p:nvGraphicFramePr>
          <p:cNvPr id="96" name="표 32"/>
          <p:cNvGraphicFramePr>
            <a:graphicFrameLocks noGrp="1"/>
          </p:cNvGraphicFramePr>
          <p:nvPr/>
        </p:nvGraphicFramePr>
        <p:xfrm>
          <a:off x="6580280" y="3628575"/>
          <a:ext cx="2487600" cy="23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7600"/>
              </a:tblGrid>
              <a:tr h="660459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25400" cap="flat" cmpd="sng" algn="ctr">
                      <a:solidFill>
                        <a:srgbClr val="9a7c5f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19">
                <a:tc>
                  <a:txBody>
                    <a:bodyPr vert="horz" lIns="216000" tIns="45720" rIns="91440" bIns="45720" anchor="ctr" anchorCtr="0">
                      <a:noAutofit/>
                    </a:bodyPr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문의 조회</a:t>
                      </a:r>
                      <a:endParaRPr lang="ko-KR" altLang="en-US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25400" cap="flat" cmpd="sng" algn="ctr">
                      <a:solidFill>
                        <a:srgbClr val="9a7c5f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082">
                <a:tc>
                  <a:txBody>
                    <a:bodyPr vert="horz" lIns="216000" tIns="45720" rIns="91440" bIns="45720" anchor="ctr" anchorCtr="0">
                      <a:noAutofit/>
                    </a:bodyPr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문의 등록</a:t>
                      </a:r>
                      <a:endParaRPr lang="ko-KR" altLang="en-US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019">
                <a:tc>
                  <a:txBody>
                    <a:bodyPr vert="horz" lIns="216000" tIns="45720" rIns="91440" bIns="45720" anchor="ctr" anchorCtr="0">
                      <a:noAutofit/>
                    </a:bodyPr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 i="0" kern="1200" spc="5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25400" cap="flat" cmpd="sng" algn="ctr">
                      <a:solidFill>
                        <a:srgbClr val="9a7c5f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0418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25400" cap="flat" cmpd="sng" algn="ctr">
                      <a:solidFill>
                        <a:srgbClr val="9a7c5f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7" name="직사각형 12"/>
          <p:cNvSpPr/>
          <p:nvPr/>
        </p:nvSpPr>
        <p:spPr>
          <a:xfrm>
            <a:off x="6657068" y="3549303"/>
            <a:ext cx="2364016" cy="545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2000" b="1">
                <a:solidFill>
                  <a:schemeClr val="bg1">
                    <a:lumMod val="95000"/>
                  </a:schemeClr>
                </a:solidFill>
              </a:rPr>
              <a:t>문의관리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6"/>
          <p:cNvSpPr/>
          <p:nvPr/>
        </p:nvSpPr>
        <p:spPr>
          <a:xfrm>
            <a:off x="4799960" y="2082029"/>
            <a:ext cx="2476464" cy="2476464"/>
          </a:xfrm>
          <a:prstGeom prst="ellipse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 lang="ko-KR" altLang="en-US"/>
            </a:pPr>
            <a:endParaRPr lang="ko-KR" altLang="en-US" sz="24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4"/>
          <p:cNvSpPr/>
          <p:nvPr/>
        </p:nvSpPr>
        <p:spPr>
          <a:xfrm>
            <a:off x="2387119" y="2799985"/>
            <a:ext cx="7302474" cy="769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000" b="1">
                <a:solidFill>
                  <a:prstClr val="black">
                    <a:lumMod val="65000"/>
                    <a:lumOff val="35000"/>
                  </a:prstClr>
                </a:solidFill>
              </a:rPr>
              <a:t>역 할 분 담</a:t>
            </a:r>
            <a:endParaRPr lang="ko-KR" altLang="en-US" sz="30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88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역할 분담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 lang="ko-KR"/>
            </a:pPr>
            <a:endParaRPr lang="en-US" altLang="ko-KR" sz="7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919605" y="2000033"/>
          <a:ext cx="2282003" cy="365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003"/>
              </a:tblGrid>
              <a:tr h="660047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200" b="0" i="0" kern="1200" spc="5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김승선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메인페이지(사용자)</a:t>
                      </a:r>
                      <a:endParaRPr lang="ko-KR" altLang="en-US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도서 상세페이지</a:t>
                      </a:r>
                      <a:endParaRPr lang="ko-KR" altLang="en-US" sz="1100" b="1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도서 검색 및 조회 페이지</a:t>
                      </a:r>
                      <a:endParaRPr lang="ko-KR" altLang="en-US" sz="1100" b="1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 관리(관리자</a:t>
                      </a:r>
                      <a:r>
                        <a:rPr lang="en-US" altLang="ko-KR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0161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7912569" y="1975692"/>
          <a:ext cx="2282003" cy="3671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003"/>
              </a:tblGrid>
              <a:tr h="681175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200" b="0" i="0" kern="1200" spc="5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오현수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구매한 도서 리뷰 댓글 작성</a:t>
                      </a:r>
                      <a:endParaRPr lang="ko-KR" altLang="en-US" sz="1100" b="1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0161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표 32"/>
          <p:cNvGraphicFramePr>
            <a:graphicFrameLocks noGrp="1"/>
          </p:cNvGraphicFramePr>
          <p:nvPr/>
        </p:nvGraphicFramePr>
        <p:xfrm>
          <a:off x="1978429" y="2010452"/>
          <a:ext cx="2282003" cy="372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003"/>
              </a:tblGrid>
              <a:tr h="660035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200" b="0" i="0" kern="1200" spc="5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황선재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장바구니</a:t>
                      </a:r>
                      <a:endParaRPr lang="ko-KR" altLang="en-US" sz="1100" b="1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</a:t>
                      </a:r>
                      <a:endParaRPr lang="ko-KR" altLang="en-US" sz="1100" b="1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79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1"/>
                        <a:t>메인페이지(관리자)</a:t>
                      </a: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1"/>
                        <a:t>회원 관리(관리자)</a:t>
                      </a: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1"/>
                        <a:t>공지사항 관리(관리자)</a:t>
                      </a: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0161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88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역할 분담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700" kern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0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967698" y="1898707"/>
          <a:ext cx="2282003" cy="3650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003"/>
              </a:tblGrid>
              <a:tr h="660047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200" b="0" i="0" kern="1200" spc="5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이헌수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로그인</a:t>
                      </a:r>
                      <a:endParaRPr lang="ko-KR" altLang="en-US" sz="1100" b="1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ko-KR" altLang="en-US" sz="1100" b="1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 탈퇴</a:t>
                      </a:r>
                      <a:endParaRPr lang="ko-KR" altLang="en-US" sz="1100" b="1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100" b="1"/>
                        <a:t>ID / PW </a:t>
                      </a:r>
                      <a:r>
                        <a:rPr lang="ko-KR" altLang="en-US" sz="1100" b="1"/>
                        <a:t>찾기</a:t>
                      </a: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100" b="1"/>
                        <a:t>FAQ</a:t>
                      </a:r>
                      <a:endParaRPr lang="en-US" altLang="ko-KR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1:1 </a:t>
                      </a: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문의</a:t>
                      </a:r>
                      <a:r>
                        <a:rPr lang="en-US" altLang="ko-KR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(사용자, 관리자)</a:t>
                      </a:r>
                      <a:endParaRPr lang="ko-KR" altLang="en-US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0161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7960662" y="1874366"/>
          <a:ext cx="2282003" cy="3671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003"/>
              </a:tblGrid>
              <a:tr h="681175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200" b="0" i="0" kern="1200" spc="5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진현석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  <a:endParaRPr lang="ko-KR" altLang="en-US" sz="1100" b="1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주문/배송조회</a:t>
                      </a:r>
                      <a:endParaRPr lang="ko-KR" altLang="en-US" sz="1100" b="1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취소/반품</a:t>
                      </a:r>
                      <a:endParaRPr lang="ko-KR" altLang="en-US" sz="1100" b="1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0161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표 32"/>
          <p:cNvGraphicFramePr>
            <a:graphicFrameLocks noGrp="1"/>
          </p:cNvGraphicFramePr>
          <p:nvPr/>
        </p:nvGraphicFramePr>
        <p:xfrm>
          <a:off x="2026522" y="1909126"/>
          <a:ext cx="2282003" cy="365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2003"/>
              </a:tblGrid>
              <a:tr h="660035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200" b="0" i="0" kern="1200" spc="5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이윤주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개인 정보 수정(마이페이지)</a:t>
                      </a:r>
                      <a:endParaRPr lang="ko-KR" altLang="en-US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1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수정 (마이페이지)</a:t>
                      </a:r>
                      <a:endParaRPr lang="ko-KR" altLang="en-US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1"/>
                        <a:t>비밀번호 재확인(마이페이지)</a:t>
                      </a: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17000"/>
                      </a:schemeClr>
                    </a:solidFill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ko-KR" altLang="en-US" sz="1100" b="1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1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0161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6"/>
          <p:cNvSpPr/>
          <p:nvPr/>
        </p:nvSpPr>
        <p:spPr>
          <a:xfrm>
            <a:off x="4799960" y="2082029"/>
            <a:ext cx="2476464" cy="2476464"/>
          </a:xfrm>
          <a:prstGeom prst="ellipse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 lang="ko-KR" altLang="en-US"/>
            </a:pPr>
            <a:endParaRPr lang="ko-KR" altLang="en-US" sz="24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4"/>
          <p:cNvSpPr/>
          <p:nvPr/>
        </p:nvSpPr>
        <p:spPr>
          <a:xfrm>
            <a:off x="2387119" y="2799985"/>
            <a:ext cx="7302474" cy="769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000" b="1">
                <a:solidFill>
                  <a:prstClr val="black">
                    <a:lumMod val="75000"/>
                    <a:lumOff val="25000"/>
                  </a:prstClr>
                </a:solidFill>
              </a:rPr>
              <a:t>UI </a:t>
            </a:r>
            <a:r>
              <a:rPr lang="ko-KR" altLang="en-US" sz="3000" b="1">
                <a:solidFill>
                  <a:prstClr val="black">
                    <a:lumMod val="75000"/>
                    <a:lumOff val="25000"/>
                  </a:prstClr>
                </a:solidFill>
              </a:rPr>
              <a:t>설계 (사용자)</a:t>
            </a:r>
            <a:endParaRPr lang="ko-KR" altLang="en-US" sz="30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46925" y="146781"/>
            <a:ext cx="6096000" cy="7276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UI </a:t>
            </a: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흐름도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98186" y="1000125"/>
            <a:ext cx="11555796" cy="556259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169636"/>
            <a:ext cx="6096000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메인 페이지</a:t>
            </a:r>
          </a:p>
        </p:txBody>
      </p:sp>
      <p:graphicFrame>
        <p:nvGraphicFramePr>
          <p:cNvPr id="1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27833"/>
              </p:ext>
            </p:extLst>
          </p:nvPr>
        </p:nvGraphicFramePr>
        <p:xfrm>
          <a:off x="6993348" y="1433582"/>
          <a:ext cx="3927321" cy="468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9485">
                <a:tc gridSpan="2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200" b="0" i="0" kern="1200" spc="5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 latinLnBrk="1">
                        <a:defRPr lang="ko-KR"/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메인 페이지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03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Menubar1</a:t>
                      </a:r>
                      <a:r>
                        <a:rPr lang="en-US" altLang="ko-KR" sz="1100" b="0" i="0" kern="1200" spc="5" baseline="0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 baseline="0" dirty="0" err="1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1100" b="0" i="0" kern="1200" spc="5" baseline="0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장바구니</a:t>
                      </a:r>
                      <a:r>
                        <a:rPr lang="en-US" altLang="ko-KR" sz="1100" b="0" i="0" kern="1200" spc="5" baseline="0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100" b="0" i="0" kern="1200" spc="5" baseline="0" dirty="0" err="1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마이페이지</a:t>
                      </a:r>
                      <a:r>
                        <a:rPr lang="en-US" altLang="ko-KR" sz="1100" b="0" i="0" kern="1200" spc="5" baseline="0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100" b="0" i="0" kern="1200" spc="5" baseline="0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고객센터 이동</a:t>
                      </a:r>
                      <a:endParaRPr lang="ko-KR" altLang="en-US" sz="1100" b="0" i="0" kern="1200" spc="5" dirty="0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038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altLang="ko-KR" sz="1100" b="0" i="0" kern="1200" spc="5" baseline="0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LOGIN 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 baseline="0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Drop Down </a:t>
                      </a:r>
                      <a:r>
                        <a:rPr lang="ko-KR" altLang="en-US" sz="1100" b="0" i="0" kern="1200" spc="5" baseline="0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목록 </a:t>
                      </a:r>
                      <a:r>
                        <a:rPr lang="ko-KR" altLang="en-US" sz="1100" b="0" i="0" kern="1200" spc="5" baseline="0" dirty="0" err="1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클릭시</a:t>
                      </a:r>
                      <a:r>
                        <a:rPr lang="ko-KR" altLang="en-US" sz="1100" b="0" i="0" kern="1200" spc="5" baseline="0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로그인 </a:t>
                      </a:r>
                      <a:r>
                        <a:rPr lang="en-US" altLang="ko-KR" sz="1100" b="0" i="0" kern="1200" spc="5" baseline="0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100" b="0" i="0" kern="1200" spc="5" baseline="0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회원가입 이동</a:t>
                      </a:r>
                      <a:endParaRPr lang="ko-KR" altLang="en-US" sz="1100" b="0" i="0" kern="1200" spc="5" dirty="0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038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dirty="0"/>
                        <a:t>3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dirty="0"/>
                        <a:t>원하는 </a:t>
                      </a:r>
                      <a:r>
                        <a:rPr lang="en-US" altLang="ko-KR" sz="1100" dirty="0"/>
                        <a:t>Keyword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로 상품 검색</a:t>
                      </a:r>
                      <a:endParaRPr lang="en-US" altLang="ko-KR" sz="1100" dirty="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038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dirty="0"/>
                        <a:t>4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100" dirty="0"/>
                        <a:t>Menubar2</a:t>
                      </a:r>
                    </a:p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dirty="0" err="1"/>
                        <a:t>클릭시</a:t>
                      </a:r>
                      <a:r>
                        <a:rPr lang="ko-KR" altLang="en-US" sz="1100" dirty="0"/>
                        <a:t> 해당 </a:t>
                      </a:r>
                      <a:r>
                        <a:rPr lang="ko-KR" altLang="en-US" sz="1100" dirty="0" err="1"/>
                        <a:t>카테고리명에</a:t>
                      </a:r>
                      <a:r>
                        <a:rPr lang="ko-KR" altLang="en-US" sz="1100" dirty="0"/>
                        <a:t> 맞는 목록으로 이동</a:t>
                      </a:r>
                      <a:endParaRPr lang="en-US" altLang="ko-KR" sz="1100" dirty="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038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dirty="0"/>
                        <a:t>5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dirty="0"/>
                        <a:t>해당 상품의 상세 페이지로 이동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038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dirty="0"/>
                        <a:t>6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dirty="0"/>
                        <a:t>해당 상품의 리뷰 </a:t>
                      </a:r>
                      <a:r>
                        <a:rPr lang="ko-KR" altLang="en-US" sz="1100" dirty="0" err="1"/>
                        <a:t>댓글창으로</a:t>
                      </a:r>
                      <a:r>
                        <a:rPr lang="ko-KR" altLang="en-US" sz="1100" dirty="0"/>
                        <a:t> 이동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038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dirty="0"/>
                        <a:t>7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dirty="0"/>
                        <a:t>베스트 도서 또는 신간 도서에</a:t>
                      </a:r>
                      <a:endParaRPr lang="en-US" altLang="ko-KR" sz="1100" dirty="0"/>
                    </a:p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dirty="0"/>
                        <a:t>해당하는 전체 목록으로 이동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29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75" y="1036142"/>
            <a:ext cx="4826593" cy="554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4004200" y="1052586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/>
              <a:t>1</a:t>
            </a:r>
          </a:p>
        </p:txBody>
      </p:sp>
      <p:sp>
        <p:nvSpPr>
          <p:cNvPr id="10" name="타원 9"/>
          <p:cNvSpPr/>
          <p:nvPr/>
        </p:nvSpPr>
        <p:spPr>
          <a:xfrm>
            <a:off x="6035620" y="1250883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/>
              <a:t>2</a:t>
            </a:r>
          </a:p>
        </p:txBody>
      </p:sp>
      <p:sp>
        <p:nvSpPr>
          <p:cNvPr id="12" name="타원 11"/>
          <p:cNvSpPr/>
          <p:nvPr/>
        </p:nvSpPr>
        <p:spPr>
          <a:xfrm>
            <a:off x="5042506" y="1250883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/>
              <a:t>4</a:t>
            </a:r>
          </a:p>
        </p:txBody>
      </p:sp>
      <p:sp>
        <p:nvSpPr>
          <p:cNvPr id="11" name="타원 10"/>
          <p:cNvSpPr/>
          <p:nvPr/>
        </p:nvSpPr>
        <p:spPr>
          <a:xfrm>
            <a:off x="2774536" y="2569798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dirty="0"/>
          </a:p>
          <a:p>
            <a:pPr algn="ctr">
              <a:defRPr lang="ko-KR" altLang="en-US"/>
            </a:pPr>
            <a:r>
              <a:rPr lang="ko-KR" altLang="en-US" dirty="0"/>
              <a:t>3</a:t>
            </a:r>
          </a:p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20" name="object 45"/>
          <p:cNvSpPr/>
          <p:nvPr/>
        </p:nvSpPr>
        <p:spPr>
          <a:xfrm>
            <a:off x="364721" y="4521280"/>
            <a:ext cx="1315212" cy="1108940"/>
          </a:xfrm>
          <a:custGeom>
            <a:avLst/>
            <a:gdLst/>
            <a:ahLst/>
            <a:cxnLst/>
            <a:rect l="l" t="t" r="r" b="b"/>
            <a:pathLst>
              <a:path w="502920" h="3055620">
                <a:moveTo>
                  <a:pt x="0" y="3055619"/>
                </a:moveTo>
                <a:lnTo>
                  <a:pt x="502920" y="3055619"/>
                </a:lnTo>
                <a:lnTo>
                  <a:pt x="502920" y="0"/>
                </a:lnTo>
                <a:lnTo>
                  <a:pt x="0" y="0"/>
                </a:lnTo>
                <a:lnTo>
                  <a:pt x="0" y="3055619"/>
                </a:lnTo>
                <a:close/>
              </a:path>
            </a:pathLst>
          </a:custGeom>
          <a:ln w="12699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타원 12"/>
          <p:cNvSpPr/>
          <p:nvPr/>
        </p:nvSpPr>
        <p:spPr>
          <a:xfrm>
            <a:off x="5585042" y="3456475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dirty="0"/>
              <a:t>7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23" y="4559380"/>
            <a:ext cx="1256456" cy="104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1528175" y="5553207"/>
            <a:ext cx="357241" cy="141963"/>
          </a:xfrm>
          <a:prstGeom prst="rightArrow">
            <a:avLst>
              <a:gd name="adj1" fmla="val 57692"/>
              <a:gd name="adj2" fmla="val 50000"/>
            </a:avLst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>
              <a:rot lat="21299999" lon="21299994" rev="90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80774" y="5060510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/>
              <a:t>5</a:t>
            </a:r>
          </a:p>
        </p:txBody>
      </p:sp>
      <p:sp>
        <p:nvSpPr>
          <p:cNvPr id="16" name="타원 15"/>
          <p:cNvSpPr/>
          <p:nvPr/>
        </p:nvSpPr>
        <p:spPr>
          <a:xfrm>
            <a:off x="1172983" y="5058288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144025"/>
      </p:ext>
    </p:extLst>
  </p:cSld>
  <p:clrMapOvr>
    <a:masterClrMapping/>
  </p:clrMapOvr>
  <p:transition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898524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75061"/>
            <a:ext cx="6096000" cy="723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상품 페이지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9" name="표 33"/>
          <p:cNvGraphicFramePr>
            <a:graphicFrameLocks noGrp="1"/>
          </p:cNvGraphicFramePr>
          <p:nvPr/>
        </p:nvGraphicFramePr>
        <p:xfrm>
          <a:off x="7588380" y="2024848"/>
          <a:ext cx="3927321" cy="280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106"/>
                <a:gridCol w="3460215"/>
              </a:tblGrid>
              <a:tr h="681175">
                <a:tc gridSpan="2"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조회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제목순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출간일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가격에 따라 정렬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장바구니 담기 페이지로 이동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0"/>
                        <a:t>3</a:t>
                      </a:r>
                      <a:endParaRPr lang="ko-KR" altLang="en-US" sz="1100" b="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0"/>
                        <a:t>결제페이지로 이동</a:t>
                      </a:r>
                      <a:endParaRPr lang="en-US" altLang="ko-KR" sz="1100" b="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0"/>
                        <a:t>4</a:t>
                      </a:r>
                      <a:endParaRPr lang="ko-KR" altLang="en-US" sz="1100" b="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0"/>
                        <a:t>해당 상품에 대한 리뷰 댓글로 이동</a:t>
                      </a:r>
                      <a:endParaRPr lang="en-US" altLang="ko-KR" sz="1100" b="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0161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3216" y="944244"/>
            <a:ext cx="6305492" cy="549465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타원 40"/>
          <p:cNvSpPr/>
          <p:nvPr/>
        </p:nvSpPr>
        <p:spPr>
          <a:xfrm>
            <a:off x="906836" y="4044982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5321629" y="447225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2</a:t>
            </a:r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321629" y="5617863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3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190309" y="5767143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4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39183" y="177256"/>
            <a:ext cx="6096000" cy="7257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목       차</a:t>
            </a: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1431025" y="2889736"/>
            <a:ext cx="3446290" cy="1759549"/>
            <a:chOff x="1179919" y="2660070"/>
            <a:chExt cx="3446290" cy="1759549"/>
          </a:xfrm>
        </p:grpSpPr>
        <p:sp>
          <p:nvSpPr>
            <p:cNvPr id="78" name="원호 77"/>
            <p:cNvSpPr/>
            <p:nvPr/>
          </p:nvSpPr>
          <p:spPr>
            <a:xfrm rot="16200000">
              <a:off x="1179920" y="2661861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 flipV="1">
              <a:off x="1314222" y="2660070"/>
              <a:ext cx="1152000" cy="709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endCxn id="81" idx="2"/>
            </p:cNvCxnSpPr>
            <p:nvPr/>
          </p:nvCxnSpPr>
          <p:spPr>
            <a:xfrm>
              <a:off x="1179921" y="2801244"/>
              <a:ext cx="53" cy="1469233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원호 80"/>
            <p:cNvSpPr/>
            <p:nvPr/>
          </p:nvSpPr>
          <p:spPr>
            <a:xfrm rot="10800000">
              <a:off x="1179919" y="412998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>
            <a:xfrm flipV="1">
              <a:off x="1310412" y="4418777"/>
              <a:ext cx="1453532" cy="842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원호 82"/>
            <p:cNvSpPr/>
            <p:nvPr/>
          </p:nvSpPr>
          <p:spPr>
            <a:xfrm rot="5400000">
              <a:off x="2617989" y="41299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 flipV="1">
              <a:off x="2905524" y="2786920"/>
              <a:ext cx="255481" cy="1527818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원호 84"/>
            <p:cNvSpPr/>
            <p:nvPr/>
          </p:nvSpPr>
          <p:spPr>
            <a:xfrm rot="16200000">
              <a:off x="3159850" y="266830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>
            <a:xfrm flipV="1">
              <a:off x="3299514" y="2664737"/>
              <a:ext cx="1326695" cy="804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3405876" y="2879133"/>
            <a:ext cx="3337387" cy="1763772"/>
            <a:chOff x="3154770" y="2649467"/>
            <a:chExt cx="3337387" cy="1763772"/>
          </a:xfrm>
        </p:grpSpPr>
        <p:cxnSp>
          <p:nvCxnSpPr>
            <p:cNvPr id="88" name="직선 연결선 87"/>
            <p:cNvCxnSpPr/>
            <p:nvPr/>
          </p:nvCxnSpPr>
          <p:spPr>
            <a:xfrm flipV="1">
              <a:off x="3154770" y="4412397"/>
              <a:ext cx="1453532" cy="842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원호 88"/>
            <p:cNvSpPr/>
            <p:nvPr/>
          </p:nvSpPr>
          <p:spPr>
            <a:xfrm rot="5400000">
              <a:off x="4462347" y="412360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 flipV="1">
              <a:off x="4749882" y="2770380"/>
              <a:ext cx="270721" cy="1527818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원호 90"/>
            <p:cNvSpPr/>
            <p:nvPr/>
          </p:nvSpPr>
          <p:spPr>
            <a:xfrm rot="16200000">
              <a:off x="5018178" y="265303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 flipV="1">
              <a:off x="5165462" y="2649467"/>
              <a:ext cx="1326695" cy="804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5284524" y="2879103"/>
            <a:ext cx="3314527" cy="1752342"/>
            <a:chOff x="5033418" y="2649437"/>
            <a:chExt cx="3314527" cy="1752342"/>
          </a:xfrm>
        </p:grpSpPr>
        <p:cxnSp>
          <p:nvCxnSpPr>
            <p:cNvPr id="94" name="직선 연결선 93"/>
            <p:cNvCxnSpPr/>
            <p:nvPr/>
          </p:nvCxnSpPr>
          <p:spPr>
            <a:xfrm flipV="1">
              <a:off x="5033418" y="4400937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원호 94"/>
            <p:cNvSpPr/>
            <p:nvPr/>
          </p:nvSpPr>
          <p:spPr>
            <a:xfrm rot="5400000">
              <a:off x="6340995" y="411214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>
            <a:xfrm flipV="1">
              <a:off x="6627260" y="2771620"/>
              <a:ext cx="255481" cy="152019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원호 96"/>
            <p:cNvSpPr/>
            <p:nvPr/>
          </p:nvSpPr>
          <p:spPr>
            <a:xfrm rot="16200000">
              <a:off x="6881586" y="265300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98" name="직선 연결선 97"/>
            <p:cNvCxnSpPr/>
            <p:nvPr/>
          </p:nvCxnSpPr>
          <p:spPr>
            <a:xfrm flipV="1">
              <a:off x="7021250" y="2649437"/>
              <a:ext cx="1326695" cy="80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/>
          <p:cNvGrpSpPr/>
          <p:nvPr/>
        </p:nvGrpSpPr>
        <p:grpSpPr>
          <a:xfrm>
            <a:off x="7132692" y="2882644"/>
            <a:ext cx="2140903" cy="1760201"/>
            <a:chOff x="6997755" y="2086920"/>
            <a:chExt cx="2140903" cy="1760201"/>
          </a:xfrm>
        </p:grpSpPr>
        <p:sp>
          <p:nvSpPr>
            <p:cNvPr id="100" name="원호 99"/>
            <p:cNvSpPr/>
            <p:nvPr/>
          </p:nvSpPr>
          <p:spPr>
            <a:xfrm rot="16200000">
              <a:off x="8849733" y="2086920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>
            <a:xfrm flipV="1">
              <a:off x="6997755" y="3846279"/>
              <a:ext cx="1453532" cy="842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원호 101"/>
            <p:cNvSpPr/>
            <p:nvPr/>
          </p:nvSpPr>
          <p:spPr>
            <a:xfrm rot="5400000">
              <a:off x="8309142" y="3557484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 flipV="1">
              <a:off x="8595407" y="2209342"/>
              <a:ext cx="255481" cy="1524008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/>
          <p:cNvSpPr/>
          <p:nvPr/>
        </p:nvSpPr>
        <p:spPr>
          <a:xfrm>
            <a:off x="1472215" y="3189675"/>
            <a:ext cx="1638656" cy="751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700" b="1">
                <a:solidFill>
                  <a:prstClr val="black">
                    <a:lumMod val="65000"/>
                    <a:lumOff val="35000"/>
                  </a:prstClr>
                </a:solidFill>
              </a:rPr>
              <a:t>기획 의도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3365108" y="3189675"/>
            <a:ext cx="1638656" cy="1256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700" b="1">
                <a:solidFill>
                  <a:prstClr val="black">
                    <a:lumMod val="65000"/>
                    <a:lumOff val="35000"/>
                  </a:prstClr>
                </a:solidFill>
              </a:rPr>
              <a:t>유사사이트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700" b="1">
                <a:solidFill>
                  <a:prstClr val="black">
                    <a:lumMod val="65000"/>
                    <a:lumOff val="35000"/>
                  </a:prstClr>
                </a:solidFill>
              </a:rPr>
              <a:t>분석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ko-KR" altLang="en-US" sz="17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258001" y="3189675"/>
            <a:ext cx="1638656" cy="1142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700" b="1">
                <a:solidFill>
                  <a:prstClr val="black">
                    <a:lumMod val="65000"/>
                    <a:lumOff val="35000"/>
                  </a:prstClr>
                </a:solidFill>
              </a:rPr>
              <a:t>USECASE DIARAM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7150894" y="3189675"/>
            <a:ext cx="1638656" cy="1256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700" b="1">
                <a:solidFill>
                  <a:prstClr val="black">
                    <a:lumMod val="65000"/>
                    <a:lumOff val="35000"/>
                  </a:prstClr>
                </a:solidFill>
              </a:rPr>
              <a:t>세부 항목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700" b="1">
                <a:solidFill>
                  <a:prstClr val="black">
                    <a:lumMod val="65000"/>
                    <a:lumOff val="35000"/>
                  </a:prstClr>
                </a:solidFill>
              </a:rPr>
              <a:t>및 역할 분담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ko-KR" altLang="en-US" sz="17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9043787" y="3189675"/>
            <a:ext cx="1638656" cy="1637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700" b="1">
                <a:solidFill>
                  <a:prstClr val="black">
                    <a:lumMod val="65000"/>
                    <a:lumOff val="35000"/>
                  </a:prstClr>
                </a:solidFill>
              </a:rPr>
              <a:t>개발환경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700" b="1">
                <a:solidFill>
                  <a:prstClr val="black">
                    <a:lumMod val="65000"/>
                    <a:lumOff val="35000"/>
                  </a:prstClr>
                </a:solidFill>
              </a:rPr>
              <a:t>및 작업 일정 표</a:t>
            </a:r>
          </a:p>
          <a:p>
            <a:pPr algn="ctr">
              <a:lnSpc>
                <a:spcPct val="150000"/>
              </a:lnSpc>
              <a:defRPr lang="ko-KR" altLang="en-US"/>
            </a:pPr>
            <a:endParaRPr lang="ko-KR" altLang="en-US" sz="17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2645506" y="2767874"/>
            <a:ext cx="255482" cy="255482"/>
          </a:xfrm>
          <a:prstGeom prst="ellipse">
            <a:avLst/>
          </a:prstGeom>
          <a:solidFill>
            <a:srgbClr val="B87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 b="1">
                <a:solidFill>
                  <a:prstClr val="white"/>
                </a:solidFill>
              </a:rPr>
              <a:t>1</a:t>
            </a:r>
            <a:endParaRPr lang="ko-KR" altLang="en-US" sz="1100" b="1">
              <a:solidFill>
                <a:prstClr val="white"/>
              </a:solidFill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3350449" y="4521942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 b="1">
                <a:solidFill>
                  <a:prstClr val="white"/>
                </a:solidFill>
              </a:rPr>
              <a:t>2</a:t>
            </a:r>
            <a:endParaRPr lang="ko-KR" altLang="en-US" sz="1100" b="1">
              <a:solidFill>
                <a:prstClr val="white"/>
              </a:solidFill>
            </a:endParaRPr>
          </a:p>
        </p:txBody>
      </p:sp>
      <p:sp>
        <p:nvSpPr>
          <p:cNvPr id="111" name="타원 110"/>
          <p:cNvSpPr/>
          <p:nvPr/>
        </p:nvSpPr>
        <p:spPr>
          <a:xfrm>
            <a:off x="5177394" y="4514262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 b="1">
                <a:solidFill>
                  <a:prstClr val="white"/>
                </a:solidFill>
              </a:rPr>
              <a:t>3</a:t>
            </a:r>
            <a:endParaRPr lang="ko-KR" altLang="en-US" sz="1100" b="1">
              <a:solidFill>
                <a:prstClr val="white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7004339" y="4506582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 b="1">
                <a:solidFill>
                  <a:prstClr val="white"/>
                </a:solidFill>
              </a:rPr>
              <a:t>4</a:t>
            </a:r>
            <a:endParaRPr lang="ko-KR" altLang="en-US" sz="1100" b="1">
              <a:solidFill>
                <a:prstClr val="white"/>
              </a:solidFill>
            </a:endParaRPr>
          </a:p>
        </p:txBody>
      </p:sp>
      <p:grpSp>
        <p:nvGrpSpPr>
          <p:cNvPr id="113" name="그룹 112"/>
          <p:cNvGrpSpPr/>
          <p:nvPr/>
        </p:nvGrpSpPr>
        <p:grpSpPr>
          <a:xfrm rot="10800000">
            <a:off x="9132942" y="2878834"/>
            <a:ext cx="1597995" cy="1755218"/>
            <a:chOff x="10625816" y="4555975"/>
            <a:chExt cx="1597995" cy="1755218"/>
          </a:xfrm>
        </p:grpSpPr>
        <p:sp>
          <p:nvSpPr>
            <p:cNvPr id="114" name="원호 113"/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5" name="직선 연결선 114"/>
            <p:cNvCxnSpPr/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>
              <a:endCxn id="117" idx="2"/>
            </p:cNvCxnSpPr>
            <p:nvPr/>
          </p:nvCxnSpPr>
          <p:spPr>
            <a:xfrm>
              <a:off x="10625818" y="4692818"/>
              <a:ext cx="53" cy="1469233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원호 116"/>
            <p:cNvSpPr/>
            <p:nvPr/>
          </p:nvSpPr>
          <p:spPr>
            <a:xfrm rot="10800000">
              <a:off x="10625816" y="602155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 flipV="1">
              <a:off x="10770279" y="6310351"/>
              <a:ext cx="1453532" cy="842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타원 118"/>
          <p:cNvSpPr/>
          <p:nvPr/>
        </p:nvSpPr>
        <p:spPr>
          <a:xfrm>
            <a:off x="9258004" y="4498902"/>
            <a:ext cx="255482" cy="255482"/>
          </a:xfrm>
          <a:prstGeom prst="ellipse">
            <a:avLst/>
          </a:prstGeom>
          <a:solidFill>
            <a:srgbClr val="B87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 b="1">
                <a:solidFill>
                  <a:prstClr val="white"/>
                </a:solidFill>
              </a:rPr>
              <a:t>5</a:t>
            </a:r>
            <a:endParaRPr lang="ko-KR" altLang="en-US" sz="1100" b="1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947962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88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상세 페이지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700" kern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0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9" name="표 33"/>
          <p:cNvGraphicFramePr>
            <a:graphicFrameLocks noGrp="1"/>
          </p:cNvGraphicFramePr>
          <p:nvPr/>
        </p:nvGraphicFramePr>
        <p:xfrm>
          <a:off x="7118986" y="1808977"/>
          <a:ext cx="4190719" cy="324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623"/>
                <a:gridCol w="3692096"/>
              </a:tblGrid>
              <a:tr h="681175">
                <a:tc gridSpan="2">
                  <a:txBody>
                    <a:bodyPr vert="horz" lIns="216000" tIns="45720" rIns="91440" bIns="45720" anchor="ctr" anchorCtr="0"/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상세페이지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vl="0" algn="ctr" latinLnBrk="1"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로고 클릭 시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 홈페이지으로 이동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상품 이미지 삽입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3</a:t>
                      </a:r>
                      <a:endParaRPr lang="ko-KR" altLang="en-US" sz="110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책 제목과 가격 정보</a:t>
                      </a:r>
                      <a:endParaRPr lang="ko-KR" altLang="en-US" sz="110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4</a:t>
                      </a:r>
                      <a:endParaRPr lang="ko-KR" altLang="en-US" sz="110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구매 수량 조절 가능 </a:t>
                      </a:r>
                      <a:r>
                        <a:rPr lang="en-US" altLang="ko-KR" sz="1100"/>
                        <a:t>/ </a:t>
                      </a:r>
                      <a:r>
                        <a:rPr lang="ko-KR" altLang="en-US" sz="1100"/>
                        <a:t>장바구니 담기</a:t>
                      </a:r>
                      <a:endParaRPr lang="ko-KR" altLang="en-US" sz="110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책에 대한 구매자들의 감상평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(300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자이내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0161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9588" y="978442"/>
            <a:ext cx="5329292" cy="547569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타원 40"/>
          <p:cNvSpPr/>
          <p:nvPr/>
        </p:nvSpPr>
        <p:spPr>
          <a:xfrm>
            <a:off x="2567720" y="1572698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931160" y="239508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2</a:t>
            </a:r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3510674" y="271584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3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632600" y="5974380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5</a:t>
            </a: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677354" y="3192418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4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947962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88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700" kern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0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9315" y="1124845"/>
            <a:ext cx="5407765" cy="526102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타원 40"/>
          <p:cNvSpPr/>
          <p:nvPr/>
        </p:nvSpPr>
        <p:spPr>
          <a:xfrm>
            <a:off x="5845699" y="3686699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1027" name="타원 40"/>
          <p:cNvSpPr/>
          <p:nvPr/>
        </p:nvSpPr>
        <p:spPr>
          <a:xfrm>
            <a:off x="3807349" y="5248800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2</a:t>
            </a:r>
            <a:endParaRPr lang="ko-KR" altLang="en-US"/>
          </a:p>
        </p:txBody>
      </p:sp>
      <p:graphicFrame>
        <p:nvGraphicFramePr>
          <p:cNvPr id="11" name="표 33"/>
          <p:cNvGraphicFramePr>
            <a:graphicFrameLocks noGrp="1"/>
          </p:cNvGraphicFramePr>
          <p:nvPr/>
        </p:nvGraphicFramePr>
        <p:xfrm>
          <a:off x="7075170" y="2456590"/>
          <a:ext cx="4371695" cy="194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56"/>
                <a:gridCol w="3851539"/>
              </a:tblGrid>
              <a:tr h="681175">
                <a:tc gridSpan="2">
                  <a:txBody>
                    <a:bodyPr vert="horz" lIns="216000" tIns="45720" rIns="91440" bIns="45720" anchor="ctr" anchorCtr="0"/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공지사항 리스트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vl="0" algn="ctr" latinLnBrk="1"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공지사항 상세 페이지로 이동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공지사항 메인 페이지로 이동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0161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947962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88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</a:t>
            </a:r>
          </a:p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700" kern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0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29396" y="1198969"/>
            <a:ext cx="5574127" cy="5042602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타원 40"/>
          <p:cNvSpPr/>
          <p:nvPr/>
        </p:nvSpPr>
        <p:spPr>
          <a:xfrm>
            <a:off x="2466111" y="228600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/>
              <a:t>1</a:t>
            </a:r>
          </a:p>
        </p:txBody>
      </p:sp>
      <p:graphicFrame>
        <p:nvGraphicFramePr>
          <p:cNvPr id="9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7128"/>
              </p:ext>
            </p:extLst>
          </p:nvPr>
        </p:nvGraphicFramePr>
        <p:xfrm>
          <a:off x="7010400" y="2492677"/>
          <a:ext cx="4371695" cy="194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1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1175">
                <a:tc gridSpan="2">
                  <a:txBody>
                    <a:bodyPr/>
                    <a:lstStyle/>
                    <a:p>
                      <a:pPr lvl="0" algn="ctr" latinLnBrk="1">
                        <a:defRPr lang="ko-KR"/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공지사항 상세 내용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 latinLnBrk="1"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4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메인 페이지로 이동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4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공지사항 목록 페이지로 이동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161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타원 40"/>
          <p:cNvSpPr/>
          <p:nvPr/>
        </p:nvSpPr>
        <p:spPr>
          <a:xfrm>
            <a:off x="3060700" y="503204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/>
              <a:t>2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8200" y="977000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54020" y="116296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9" name="표 33"/>
          <p:cNvGraphicFramePr>
            <a:graphicFrameLocks noGrp="1"/>
          </p:cNvGraphicFramePr>
          <p:nvPr/>
        </p:nvGraphicFramePr>
        <p:xfrm>
          <a:off x="7300102" y="2439205"/>
          <a:ext cx="3969682" cy="231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957"/>
                <a:gridCol w="3458725"/>
              </a:tblGrid>
              <a:tr h="544581">
                <a:tc gridSpan="2">
                  <a:txBody>
                    <a:bodyPr vert="horz" lIns="216000" tIns="45720" rIns="91440" bIns="45720" anchor="ctr" anchorCtr="0"/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로그인 페이지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vl="0" algn="ctr" latinLnBrk="1"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816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아이디 입력 (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requiered)</a:t>
                      </a:r>
                      <a:endParaRPr lang="en-US" altLang="ko-KR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입력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531"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0"/>
                        <a:t>3</a:t>
                      </a:r>
                      <a:endParaRPr lang="ko-KR" altLang="en-US" sz="1100" b="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계정으로 로그인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1034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찾기, 비밀번호 찾기, 회원가입 페이지로 이동 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3280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65738" y="1102603"/>
            <a:ext cx="6667351" cy="538574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타원 40"/>
          <p:cNvSpPr/>
          <p:nvPr/>
        </p:nvSpPr>
        <p:spPr>
          <a:xfrm>
            <a:off x="524875" y="427039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07136" y="5094226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3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11881" y="5484327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4</a:t>
            </a:r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11881" y="4702684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960615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184876"/>
            <a:ext cx="6096000" cy="727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</a:t>
            </a:r>
            <a:endParaRPr lang="en-US" altLang="ko-KR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6" name="표 33"/>
          <p:cNvGraphicFramePr>
            <a:graphicFrameLocks noGrp="1"/>
          </p:cNvGraphicFramePr>
          <p:nvPr/>
        </p:nvGraphicFramePr>
        <p:xfrm>
          <a:off x="7201205" y="1382943"/>
          <a:ext cx="3952220" cy="4568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795"/>
                <a:gridCol w="3533425"/>
              </a:tblGrid>
              <a:tr h="463006">
                <a:tc gridSpan="2">
                  <a:txBody>
                    <a:bodyPr vert="horz" lIns="216000" tIns="45720" rIns="91440" bIns="45720" anchor="ctr" anchorCtr="0"/>
                    <a:p>
                      <a:pPr lvl="0" algn="ctr" latinLnBrk="1">
                        <a:defRPr lang="ko-KR"/>
                      </a:pPr>
                      <a:r>
                        <a:rPr lang="en-US" altLang="ko-KR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ID</a:t>
                      </a: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찾기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vl="0" algn="ctr" latinLnBrk="1">
                        <a:defRPr lang="ko-KR"/>
                      </a:pP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0017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회원명 입력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4848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전화번호 입력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7847"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0"/>
                        <a:t>3</a:t>
                      </a:r>
                      <a:endParaRPr lang="ko-KR" altLang="en-US" sz="1100" b="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이메일 입력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1462"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0"/>
                        <a:t>4</a:t>
                      </a:r>
                      <a:endParaRPr lang="ko-KR" altLang="en-US" sz="1100" b="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인증번호 전송버튼 클릭 시 해당 메일로 인증번호 전송 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9428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인증번호 입력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5133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인증번호 확인버튼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04637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아이디 찾기 버튼 클릭 시 이메일로 아이디 전송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61900">
                <a:tc gridSpan="2"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50468" y="1041707"/>
            <a:ext cx="6643720" cy="544664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타원 43"/>
          <p:cNvSpPr/>
          <p:nvPr/>
        </p:nvSpPr>
        <p:spPr>
          <a:xfrm>
            <a:off x="482191" y="3884313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72254" y="4307803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0406" y="4714466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81982" y="5131070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87877" y="5521558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885485" y="4656098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889872" y="508588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6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6335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30220" y="200116"/>
            <a:ext cx="6096000" cy="72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로그인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6" name="표 33"/>
          <p:cNvGraphicFramePr>
            <a:graphicFrameLocks noGrp="1"/>
          </p:cNvGraphicFramePr>
          <p:nvPr/>
        </p:nvGraphicFramePr>
        <p:xfrm>
          <a:off x="7150110" y="1455947"/>
          <a:ext cx="3952220" cy="4362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795"/>
                <a:gridCol w="3533425"/>
              </a:tblGrid>
              <a:tr h="442154">
                <a:tc gridSpan="2">
                  <a:txBody>
                    <a:bodyPr vert="horz" lIns="216000" tIns="45720" rIns="91440" bIns="45720" anchor="ctr" anchorCtr="0"/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비밀번호 찾기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vl="0" algn="ctr" latinLnBrk="1"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1552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아이디 입력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5714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이름 입력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5425"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0"/>
                        <a:t>3</a:t>
                      </a:r>
                      <a:endParaRPr lang="ko-KR" altLang="en-US" sz="1100" b="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이메일 입력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7076"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0"/>
                        <a:t>4</a:t>
                      </a:r>
                      <a:endParaRPr lang="ko-KR" altLang="en-US" sz="1100" b="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인증번호 전송버튼 클릭 시 해당 메일로 인증번호 전송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4683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인증번호 입력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87430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인증번호 확인버튼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7406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찾기 버튼 클릭 시 이메일로 비밀번호 전송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1097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60196" y="1090381"/>
            <a:ext cx="6556170" cy="545633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타원 43"/>
          <p:cNvSpPr/>
          <p:nvPr/>
        </p:nvSpPr>
        <p:spPr>
          <a:xfrm>
            <a:off x="483857" y="3943330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87537" y="4357179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83857" y="4774004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77809" y="5160728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5</a:t>
            </a: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483857" y="5558369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830092" y="5131544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814538" y="4703844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4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8200" y="977000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54020" y="116296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회원가입</a:t>
            </a:r>
            <a:endParaRPr lang="en-US" altLang="ko-KR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9" name="표 33"/>
          <p:cNvGraphicFramePr>
            <a:graphicFrameLocks noGrp="1"/>
          </p:cNvGraphicFramePr>
          <p:nvPr/>
        </p:nvGraphicFramePr>
        <p:xfrm>
          <a:off x="7300109" y="1018963"/>
          <a:ext cx="3969682" cy="5601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957"/>
                <a:gridCol w="3458725"/>
              </a:tblGrid>
              <a:tr h="544581">
                <a:tc gridSpan="2">
                  <a:txBody>
                    <a:bodyPr vert="horz" lIns="216000" tIns="45720" rIns="91440" bIns="45720" anchor="ctr" anchorCtr="0"/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가입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vl="0" algn="ctr" latinLnBrk="1"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4816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아이디 입력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(ajax 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중복 확인 사용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아이디 중복 확인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3200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입력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531"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100" b="0"/>
                        <a:t>4</a:t>
                      </a:r>
                      <a:endParaRPr lang="ko-KR" altLang="en-US" sz="1100" b="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확인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3531"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100" b="0"/>
                        <a:t>5</a:t>
                      </a:r>
                      <a:endParaRPr lang="ko-KR" altLang="en-US" sz="1100" b="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회원명 입력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283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전화번호 입력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283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이메일 입력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1325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인증번호 전송버튼 클릭 시 해당 메일로 인증번호 전송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283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인증번호 입력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283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인증번호 확인버튼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283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우편번호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283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Daum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주소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API 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283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Daum 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선택된 주소 적용란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1044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상세주소 입력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1034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회원가입 완료버튼 클릭 시 메인페이지로 이동 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3280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0242" y="1010922"/>
            <a:ext cx="6387212" cy="555346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타원 40"/>
          <p:cNvSpPr/>
          <p:nvPr/>
        </p:nvSpPr>
        <p:spPr>
          <a:xfrm>
            <a:off x="609277" y="2969672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10542" y="3267440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3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09277" y="3552292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4</a:t>
            </a:r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09044" y="3848260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5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9277" y="4139700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10693" y="4435132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7</a:t>
            </a: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817744" y="4381433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612302" y="4721372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728500" y="2949163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816783" y="4680703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10</a:t>
            </a:r>
            <a:endParaRPr lang="ko-KR" altLang="en-US" sz="1000"/>
          </a:p>
        </p:txBody>
      </p:sp>
      <p:sp>
        <p:nvSpPr>
          <p:cNvPr id="24" name="타원 23"/>
          <p:cNvSpPr/>
          <p:nvPr/>
        </p:nvSpPr>
        <p:spPr>
          <a:xfrm>
            <a:off x="612302" y="5005148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11</a:t>
            </a:r>
            <a:endParaRPr lang="ko-KR" altLang="en-US" sz="1000"/>
          </a:p>
        </p:txBody>
      </p:sp>
      <p:sp>
        <p:nvSpPr>
          <p:cNvPr id="25" name="타원 24"/>
          <p:cNvSpPr/>
          <p:nvPr/>
        </p:nvSpPr>
        <p:spPr>
          <a:xfrm>
            <a:off x="5817151" y="4992893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12</a:t>
            </a:r>
            <a:endParaRPr lang="ko-KR" altLang="en-US" sz="1000"/>
          </a:p>
        </p:txBody>
      </p:sp>
      <p:sp>
        <p:nvSpPr>
          <p:cNvPr id="26" name="타원 25"/>
          <p:cNvSpPr/>
          <p:nvPr/>
        </p:nvSpPr>
        <p:spPr>
          <a:xfrm>
            <a:off x="609657" y="5298249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13</a:t>
            </a:r>
            <a:endParaRPr lang="ko-KR" altLang="en-US" sz="1000"/>
          </a:p>
        </p:txBody>
      </p:sp>
      <p:sp>
        <p:nvSpPr>
          <p:cNvPr id="32" name="타원 31"/>
          <p:cNvSpPr/>
          <p:nvPr/>
        </p:nvSpPr>
        <p:spPr>
          <a:xfrm>
            <a:off x="613345" y="5565033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14</a:t>
            </a:r>
            <a:endParaRPr lang="ko-KR" altLang="en-US" sz="1000"/>
          </a:p>
        </p:txBody>
      </p:sp>
      <p:sp>
        <p:nvSpPr>
          <p:cNvPr id="35" name="타원 34"/>
          <p:cNvSpPr/>
          <p:nvPr/>
        </p:nvSpPr>
        <p:spPr>
          <a:xfrm>
            <a:off x="613344" y="584923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15</a:t>
            </a:r>
            <a:endParaRPr lang="ko-KR" altLang="en-US" sz="10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986703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1287" y="1308699"/>
            <a:ext cx="5957300" cy="4972582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043864" y="211459"/>
            <a:ext cx="6096000" cy="72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마이페이지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9" name="표 33"/>
          <p:cNvGraphicFramePr>
            <a:graphicFrameLocks noGrp="1"/>
          </p:cNvGraphicFramePr>
          <p:nvPr/>
        </p:nvGraphicFramePr>
        <p:xfrm>
          <a:off x="7461419" y="1753209"/>
          <a:ext cx="3969682" cy="375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957"/>
                <a:gridCol w="3458725"/>
              </a:tblGrid>
              <a:tr h="433667">
                <a:tc gridSpan="2">
                  <a:txBody>
                    <a:bodyPr vert="horz" lIns="216000" tIns="45720" rIns="91440" bIns="45720" anchor="ctr" anchorCtr="0"/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탈퇴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vl="0" algn="ctr" latinLnBrk="1">
                        <a:defRPr lang="ko-KR"/>
                      </a:pP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2933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4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아이디입력 </a:t>
                      </a:r>
                      <a:r>
                        <a:rPr lang="en-US" altLang="ko-KR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94597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4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확인 </a:t>
                      </a:r>
                      <a:r>
                        <a:rPr lang="en-US" altLang="ko-KR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19108"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400" b="0"/>
                        <a:t>3</a:t>
                      </a:r>
                      <a:endParaRPr lang="ko-KR" altLang="en-US" sz="1400" b="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회원탈퇴 버튼 클릭 시 </a:t>
                      </a:r>
                      <a:r>
                        <a:rPr lang="en-US" altLang="ko-KR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</a:t>
                      </a:r>
                      <a:r>
                        <a:rPr lang="en-US" altLang="ko-KR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14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631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타원 43"/>
          <p:cNvSpPr/>
          <p:nvPr/>
        </p:nvSpPr>
        <p:spPr>
          <a:xfrm>
            <a:off x="2255762" y="4330265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234981" y="4669335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257622" y="543050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3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8200" y="977000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54020" y="116296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마이 페이지 (공통디자인)</a:t>
            </a:r>
          </a:p>
        </p:txBody>
      </p:sp>
      <p:graphicFrame>
        <p:nvGraphicFramePr>
          <p:cNvPr id="39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76371"/>
              </p:ext>
            </p:extLst>
          </p:nvPr>
        </p:nvGraphicFramePr>
        <p:xfrm>
          <a:off x="7300103" y="2408468"/>
          <a:ext cx="3971172" cy="2282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581">
                <a:tc gridSpan="2">
                  <a:txBody>
                    <a:bodyPr/>
                    <a:lstStyle/>
                    <a:p>
                      <a:pPr lvl="0" algn="ctr" latinLnBrk="1">
                        <a:defRPr lang="ko-KR"/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공통 디자인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 latinLnBrk="1"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816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내 정보, 조회 및 수정, 비밀번호 수정,</a:t>
                      </a:r>
                      <a:endParaRPr lang="en-US" altLang="ko-KR" sz="1100" b="0" i="0" kern="1200" spc="5" dirty="0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회원탈퇴 페이지로 이동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장바구니 조회, 주문/배송 조회,</a:t>
                      </a:r>
                      <a:endParaRPr lang="en-US" altLang="ko-KR" sz="1100" b="0" i="0" kern="1200" spc="5" dirty="0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취소/반품 조회 페이지로 이동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034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1:1 </a:t>
                      </a:r>
                      <a:r>
                        <a:rPr lang="ko-KR" altLang="en-US" sz="1100" b="0" i="0" kern="1200" spc="5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문의 등록 및 내역 조회 페이지 이동</a:t>
                      </a:r>
                      <a:endParaRPr lang="ko-KR" altLang="en-US" sz="1100" b="0" i="0" kern="1200" spc="5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3280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4" y="1117736"/>
            <a:ext cx="2173713" cy="39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70" y="3342820"/>
            <a:ext cx="1462338" cy="289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440154" y="347959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</a:p>
        </p:txBody>
      </p:sp>
      <p:sp>
        <p:nvSpPr>
          <p:cNvPr id="43" name="타원 42"/>
          <p:cNvSpPr/>
          <p:nvPr/>
        </p:nvSpPr>
        <p:spPr>
          <a:xfrm>
            <a:off x="451516" y="571799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dirty="0"/>
          </a:p>
          <a:p>
            <a:pPr algn="ctr">
              <a:defRPr lang="ko-KR" altLang="en-US"/>
            </a:pPr>
            <a:r>
              <a:rPr lang="ko-KR" altLang="en-US" dirty="0"/>
              <a:t>3</a:t>
            </a:r>
          </a:p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34" name="타원 33"/>
          <p:cNvSpPr/>
          <p:nvPr/>
        </p:nvSpPr>
        <p:spPr>
          <a:xfrm>
            <a:off x="451516" y="4453203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77"/>
          <a:stretch/>
        </p:blipFill>
        <p:spPr bwMode="auto">
          <a:xfrm>
            <a:off x="2173705" y="1117736"/>
            <a:ext cx="4966397" cy="2599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7422345-F5DC-4DE2-8608-D15A7D9577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97"/>
          <a:stretch/>
        </p:blipFill>
        <p:spPr>
          <a:xfrm>
            <a:off x="2369108" y="3450562"/>
            <a:ext cx="4351486" cy="314301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8200" y="977000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54020" y="116296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마이 페이지 (진입)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4" y="1117736"/>
            <a:ext cx="2173713" cy="39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87" y="3429000"/>
            <a:ext cx="1462338" cy="289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345"/>
          <a:stretch/>
        </p:blipFill>
        <p:spPr bwMode="auto">
          <a:xfrm>
            <a:off x="2173705" y="1117736"/>
            <a:ext cx="4839937" cy="9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68525"/>
              </p:ext>
            </p:extLst>
          </p:nvPr>
        </p:nvGraphicFramePr>
        <p:xfrm>
          <a:off x="7219752" y="2316850"/>
          <a:ext cx="3997733" cy="264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4479">
                <a:tc gridSpan="2">
                  <a:txBody>
                    <a:bodyPr/>
                    <a:lstStyle/>
                    <a:p>
                      <a:pPr lvl="0" algn="ctr" latinLnBrk="1">
                        <a:defRPr lang="ko-KR"/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마이페이지 </a:t>
                      </a:r>
                      <a:r>
                        <a:rPr lang="ko-KR" altLang="en-US" sz="2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메인화면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 latinLnBrk="1"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6605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i="0" kern="1200" spc="5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재확인 전에는 정보 수정 불가능</a:t>
                      </a:r>
                      <a:endParaRPr lang="en-US" altLang="ko-KR" sz="1100" b="0" i="0" kern="1200" spc="5" dirty="0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i="0" kern="1200" spc="5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재확인 클릭 시 비밀번호 재확인 화면으로 </a:t>
                      </a:r>
                      <a:r>
                        <a:rPr lang="ko-KR" altLang="en-US" sz="1100" b="0" i="0" kern="1200" spc="5" dirty="0" err="1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넘어감</a:t>
                      </a:r>
                      <a:endParaRPr lang="en-US" altLang="ko-KR" sz="1100" b="0" i="0" kern="1200" spc="5" dirty="0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692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3989C35-2402-4C72-9066-B8F5B41EA2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66" y="1718441"/>
            <a:ext cx="4351486" cy="4875134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2717531" y="2212990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80699670"/>
      </p:ext>
    </p:extLst>
  </p:cSld>
  <p:clrMapOvr>
    <a:masterClrMapping/>
  </p:clrMapOvr>
  <p:transition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6"/>
          <p:cNvSpPr/>
          <p:nvPr/>
        </p:nvSpPr>
        <p:spPr>
          <a:xfrm>
            <a:off x="4799960" y="2082029"/>
            <a:ext cx="2476464" cy="2476464"/>
          </a:xfrm>
          <a:prstGeom prst="ellipse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 lang="ko-KR" altLang="en-US"/>
            </a:pPr>
            <a:endParaRPr lang="ko-KR" altLang="en-US" sz="24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4"/>
          <p:cNvSpPr/>
          <p:nvPr/>
        </p:nvSpPr>
        <p:spPr>
          <a:xfrm>
            <a:off x="2387119" y="2799985"/>
            <a:ext cx="7302474" cy="769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000" b="1">
                <a:solidFill>
                  <a:prstClr val="black">
                    <a:lumMod val="75000"/>
                    <a:lumOff val="25000"/>
                  </a:prstClr>
                </a:solidFill>
              </a:rPr>
              <a:t>기 획 의 도</a:t>
            </a:r>
            <a:endParaRPr lang="ko-KR" altLang="en-US" sz="30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8200" y="977000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54020" y="116296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마이 페이지 (진입)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24" y="1117736"/>
            <a:ext cx="2173713" cy="39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70" y="3342820"/>
            <a:ext cx="1462338" cy="289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705" y="1117736"/>
            <a:ext cx="4839937" cy="533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타원 12"/>
          <p:cNvSpPr/>
          <p:nvPr/>
        </p:nvSpPr>
        <p:spPr>
          <a:xfrm>
            <a:off x="2173705" y="5493067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</a:p>
        </p:txBody>
      </p:sp>
      <p:sp>
        <p:nvSpPr>
          <p:cNvPr id="14" name="타원 13"/>
          <p:cNvSpPr/>
          <p:nvPr/>
        </p:nvSpPr>
        <p:spPr>
          <a:xfrm>
            <a:off x="2173705" y="5896403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15" name="표 33"/>
          <p:cNvGraphicFramePr>
            <a:graphicFrameLocks noGrp="1"/>
          </p:cNvGraphicFramePr>
          <p:nvPr/>
        </p:nvGraphicFramePr>
        <p:xfrm>
          <a:off x="7196013" y="2045616"/>
          <a:ext cx="3952220" cy="3491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4479">
                <a:tc gridSpan="2">
                  <a:txBody>
                    <a:bodyPr/>
                    <a:lstStyle/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정보 수정 전</a:t>
                      </a:r>
                    </a:p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비밀번호 재확인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 latinLnBrk="1"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93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입력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(required)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8133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 버튼 클릭 시 나의 정보 수정 화면으로 이동</a:t>
                      </a: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(required)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692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876662"/>
      </p:ext>
    </p:extLst>
  </p:cSld>
  <p:clrMapOvr>
    <a:masterClrMapping/>
  </p:clrMapOvr>
  <p:transition/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933363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184876"/>
            <a:ext cx="6096000" cy="727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마이페이지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4" name="표 33"/>
          <p:cNvGraphicFramePr>
            <a:graphicFrameLocks noGrp="1"/>
          </p:cNvGraphicFramePr>
          <p:nvPr/>
        </p:nvGraphicFramePr>
        <p:xfrm>
          <a:off x="7226727" y="1219717"/>
          <a:ext cx="3969683" cy="489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958"/>
                <a:gridCol w="3458725"/>
              </a:tblGrid>
              <a:tr h="665747">
                <a:tc gridSpan="2">
                  <a:txBody>
                    <a:bodyPr vert="horz" lIns="216000" tIns="45720" rIns="91440" bIns="45720" anchor="ctr" anchorCtr="0"/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정보 수정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vl="0" algn="ctr" latinLnBrk="1"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8185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회원명 입력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16724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아이디 입력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7739"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0"/>
                        <a:t>3</a:t>
                      </a:r>
                      <a:endParaRPr lang="ko-KR" altLang="en-US" sz="1100" b="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변경 버튼 클릭 시 비밀번호 변경 모달창 뜸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7739"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0"/>
                        <a:t>4</a:t>
                      </a:r>
                      <a:endParaRPr lang="ko-KR" altLang="en-US" sz="1100" b="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우편번호 입력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0199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 입력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0199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 주소 입력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1663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전화번호 입력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0199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이메일 입력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6590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altLang="ko-KR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회원정보 수정버튼 클릭 시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확인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4156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1629" y="1299995"/>
            <a:ext cx="5602998" cy="4883310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1367893" y="1861494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375582" y="245981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367893" y="3549609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4</a:t>
            </a:r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367893" y="394649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5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373675" y="4285902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367893" y="5449115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8</a:t>
            </a: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367893" y="5881257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  <a:r>
              <a:rPr lang="en-US" altLang="ko-KR"/>
              <a:t>9</a:t>
            </a:r>
            <a:endParaRPr lang="en-US" altLang="ko-KR"/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367893" y="2880727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3</a:t>
            </a:r>
            <a:endParaRPr lang="en-US" altLang="ko-KR"/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367893" y="4872104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7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933363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184876"/>
            <a:ext cx="6096000" cy="727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마이페이지</a:t>
            </a:r>
          </a:p>
        </p:txBody>
      </p:sp>
      <p:graphicFrame>
        <p:nvGraphicFramePr>
          <p:cNvPr id="16" name="표 33"/>
          <p:cNvGraphicFramePr>
            <a:graphicFrameLocks noGrp="1"/>
          </p:cNvGraphicFramePr>
          <p:nvPr/>
        </p:nvGraphicFramePr>
        <p:xfrm>
          <a:off x="7048793" y="1629306"/>
          <a:ext cx="4190719" cy="3960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2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8897">
                <a:tc gridSpan="2">
                  <a:txBody>
                    <a:bodyPr/>
                    <a:lstStyle/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비밀번호 변경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 latinLnBrk="1"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42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기존 비밀번호 입력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(required)</a:t>
                      </a:r>
                      <a:endParaRPr lang="en-US" altLang="ko-KR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429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변경할 비밀번호 입력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(required)</a:t>
                      </a:r>
                      <a:endParaRPr lang="en-US" altLang="ko-KR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429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3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/>
                        <a:t>변경할 비밀번호 확인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(required)</a:t>
                      </a:r>
                      <a:endParaRPr lang="en-US" altLang="ko-KR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37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4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변경완료 버튼 클릭 시 </a:t>
                      </a:r>
                      <a:r>
                        <a:rPr lang="en-US" altLang="ko-KR" sz="1100"/>
                        <a:t>alert</a:t>
                      </a:r>
                      <a:r>
                        <a:rPr lang="ko-KR" altLang="en-US" sz="1100"/>
                        <a:t>로 확인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43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30BB754-B410-4AF5-A39B-A831111151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" r="20443"/>
          <a:stretch/>
        </p:blipFill>
        <p:spPr>
          <a:xfrm>
            <a:off x="952488" y="1769216"/>
            <a:ext cx="4960998" cy="4371258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2450624" y="2436963"/>
            <a:ext cx="220343" cy="170799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/>
              <a:t>1</a:t>
            </a:r>
          </a:p>
        </p:txBody>
      </p:sp>
      <p:sp>
        <p:nvSpPr>
          <p:cNvPr id="44" name="타원 43"/>
          <p:cNvSpPr/>
          <p:nvPr/>
        </p:nvSpPr>
        <p:spPr>
          <a:xfrm>
            <a:off x="3297195" y="3258201"/>
            <a:ext cx="220343" cy="170799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/>
              <a:t>4</a:t>
            </a:r>
          </a:p>
        </p:txBody>
      </p:sp>
      <p:sp>
        <p:nvSpPr>
          <p:cNvPr id="34" name="타원 33"/>
          <p:cNvSpPr/>
          <p:nvPr/>
        </p:nvSpPr>
        <p:spPr>
          <a:xfrm>
            <a:off x="2450623" y="2676394"/>
            <a:ext cx="220343" cy="170799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2450622" y="2915825"/>
            <a:ext cx="220343" cy="170799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dirty="0"/>
          </a:p>
          <a:p>
            <a:pPr algn="ctr">
              <a:defRPr lang="ko-KR" altLang="en-US"/>
            </a:pPr>
            <a:r>
              <a:rPr lang="ko-KR" altLang="en-US" dirty="0"/>
              <a:t>3</a:t>
            </a:r>
          </a:p>
          <a:p>
            <a:pPr algn="ctr">
              <a:defRPr lang="ko-KR" altLang="en-US"/>
            </a:pPr>
            <a:endParaRPr lang="ko-KR" alt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986703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43864" y="211459"/>
            <a:ext cx="6096000" cy="72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마이페이지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9" name="표 33"/>
          <p:cNvGraphicFramePr>
            <a:graphicFrameLocks noGrp="1"/>
          </p:cNvGraphicFramePr>
          <p:nvPr/>
        </p:nvGraphicFramePr>
        <p:xfrm>
          <a:off x="7461419" y="1753209"/>
          <a:ext cx="3969682" cy="375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957"/>
                <a:gridCol w="3458725"/>
              </a:tblGrid>
              <a:tr h="433667">
                <a:tc gridSpan="2">
                  <a:txBody>
                    <a:bodyPr vert="horz" lIns="216000" tIns="45720" rIns="91440" bIns="45720" anchor="ctr" anchorCtr="0"/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탈퇴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vl="0" algn="ctr" latinLnBrk="1">
                        <a:defRPr lang="ko-KR"/>
                      </a:pP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2933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4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입력 </a:t>
                      </a:r>
                      <a:r>
                        <a:rPr lang="en-US" altLang="ko-KR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94597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4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비밀번호 확인 </a:t>
                      </a:r>
                      <a:r>
                        <a:rPr lang="en-US" altLang="ko-KR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19108"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400" b="0"/>
                        <a:t>3</a:t>
                      </a:r>
                      <a:endParaRPr lang="ko-KR" altLang="en-US" sz="1400" b="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회원탈퇴 버튼 클릭 시 </a:t>
                      </a:r>
                      <a:r>
                        <a:rPr lang="en-US" altLang="ko-KR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alert</a:t>
                      </a:r>
                      <a:r>
                        <a:rPr lang="ko-KR" altLang="en-US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</a:t>
                      </a:r>
                      <a:r>
                        <a:rPr lang="en-US" altLang="ko-KR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lang="ko-KR" altLang="en-US" sz="14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2631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" name="타원 43"/>
          <p:cNvSpPr/>
          <p:nvPr/>
        </p:nvSpPr>
        <p:spPr>
          <a:xfrm>
            <a:off x="891587" y="3037948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75876" y="2187659"/>
            <a:ext cx="5618628" cy="6035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75876" y="2768313"/>
            <a:ext cx="5611008" cy="16961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83496" y="4487297"/>
            <a:ext cx="5611008" cy="519427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876347" y="3967554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876347" y="460085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3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933363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184876"/>
            <a:ext cx="6096000" cy="727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고객 센터</a:t>
            </a:r>
            <a:endParaRPr lang="en-US" altLang="ko-KR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9" name="표 33"/>
          <p:cNvGraphicFramePr>
            <a:graphicFrameLocks noGrp="1"/>
          </p:cNvGraphicFramePr>
          <p:nvPr/>
        </p:nvGraphicFramePr>
        <p:xfrm>
          <a:off x="7399325" y="1247704"/>
          <a:ext cx="3969682" cy="436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957"/>
                <a:gridCol w="3458725"/>
              </a:tblGrid>
              <a:tr h="544581">
                <a:tc gridSpan="2">
                  <a:txBody>
                    <a:bodyPr vert="horz" lIns="216000" tIns="45720" rIns="91440" bIns="45720" anchor="ctr" anchorCtr="0"/>
                    <a:p>
                      <a:pPr lvl="0" algn="ctr" latinLnBrk="1">
                        <a:defRPr lang="ko-KR"/>
                      </a:pPr>
                      <a:r>
                        <a:rPr lang="en-US" altLang="ko-KR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1:1 </a:t>
                      </a: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문의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vl="0" algn="ctr" latinLnBrk="1"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916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질문 유형 분류 콤보 박스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0060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제목 입력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9760"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0"/>
                        <a:t>3</a:t>
                      </a:r>
                      <a:endParaRPr lang="ko-KR" altLang="en-US" sz="1100" b="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관리자 답변시 알람받을 이메일 입력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8480"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0"/>
                        <a:t>4</a:t>
                      </a:r>
                      <a:endParaRPr lang="ko-KR" altLang="en-US" sz="1100" b="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문의 내용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7056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회원이 문의한 내역 </a:t>
                      </a:r>
                      <a:endParaRPr lang="en-US" altLang="ko-KR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9458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페이징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3280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1845260" y="1794152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845260" y="245558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13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901375" y="3320735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4</a:t>
            </a:r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956174" y="5437157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5</a:t>
            </a:r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956174" y="5924637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837736" y="2069467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51278" y="1406960"/>
            <a:ext cx="4674384" cy="472603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88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마이 페이지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700" kern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0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9" name="표 33"/>
          <p:cNvGraphicFramePr>
            <a:graphicFrameLocks noGrp="1"/>
          </p:cNvGraphicFramePr>
          <p:nvPr/>
        </p:nvGraphicFramePr>
        <p:xfrm>
          <a:off x="7688674" y="2024848"/>
          <a:ext cx="3925831" cy="280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106"/>
                <a:gridCol w="3458725"/>
              </a:tblGrid>
              <a:tr h="681175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장바구니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버튼 클릭시 장바구니에서 해당 도서 내용 삭제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2</a:t>
                      </a:r>
                      <a:endParaRPr lang="ko-KR" altLang="en-US" sz="110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책의 총 수량과 가격을 확인</a:t>
                      </a:r>
                      <a:endParaRPr lang="ko-KR" altLang="en-US" sz="110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3</a:t>
                      </a:r>
                      <a:endParaRPr lang="ko-KR" altLang="en-US" sz="110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메인페이지로 이동</a:t>
                      </a:r>
                      <a:endParaRPr lang="ko-KR" altLang="en-US" sz="110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결제 페이지로 이동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0161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3057" y="1214643"/>
            <a:ext cx="6718636" cy="5161215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6465750" y="2542650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522900" y="5514450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2</a:t>
            </a:r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74823" y="5847823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3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818049" y="5847824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4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88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결제페이지 (결제)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700" kern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0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9" name="표 33"/>
          <p:cNvGraphicFramePr>
            <a:graphicFrameLocks noGrp="1"/>
          </p:cNvGraphicFramePr>
          <p:nvPr/>
        </p:nvGraphicFramePr>
        <p:xfrm>
          <a:off x="7669622" y="2456590"/>
          <a:ext cx="3925831" cy="194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106"/>
                <a:gridCol w="3458725"/>
              </a:tblGrid>
              <a:tr h="681175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결제 장바구니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장바구니 페이지로 이동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0161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3405" y="1031796"/>
            <a:ext cx="6647487" cy="5567994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1885571" y="5904495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898524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889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결제페이지 (결제)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700" kern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0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9" name="표 33"/>
          <p:cNvGraphicFramePr>
            <a:graphicFrameLocks noGrp="1"/>
          </p:cNvGraphicFramePr>
          <p:nvPr/>
        </p:nvGraphicFramePr>
        <p:xfrm>
          <a:off x="7279098" y="1348630"/>
          <a:ext cx="3927321" cy="4535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106"/>
                <a:gridCol w="3460215"/>
              </a:tblGrid>
              <a:tr h="681175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배송지 및 카드정보 입력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주문인 이름 입력(정규칙 적용,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수령인 이름 입력(정규칙 적용,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3</a:t>
                      </a:r>
                      <a:endParaRPr lang="ko-KR" altLang="en-US" sz="110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다음 주소검색 </a:t>
                      </a:r>
                      <a:r>
                        <a:rPr lang="en-US" altLang="ko-KR" sz="1100"/>
                        <a:t>API </a:t>
                      </a:r>
                      <a:r>
                        <a:rPr lang="ko-KR" altLang="en-US" sz="1100"/>
                        <a:t>를 이용한 주소 검색(</a:t>
                      </a:r>
                      <a:r>
                        <a:rPr lang="en-US" altLang="ko-KR" sz="1100"/>
                        <a:t>required)</a:t>
                      </a:r>
                      <a:endParaRPr lang="en-US" altLang="ko-KR" sz="110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4</a:t>
                      </a:r>
                      <a:endParaRPr lang="ko-KR" altLang="en-US" sz="110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휴대전화 번호 입력(</a:t>
                      </a:r>
                      <a:r>
                        <a:rPr lang="en-US" altLang="ko-KR" sz="1100"/>
                        <a:t>required)</a:t>
                      </a:r>
                      <a:endParaRPr lang="en-US" altLang="ko-KR" sz="110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5</a:t>
                      </a:r>
                      <a:endParaRPr lang="ko-KR" altLang="en-US" sz="110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카드사 선택</a:t>
                      </a:r>
                      <a:endParaRPr lang="ko-KR" altLang="en-US" sz="110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6</a:t>
                      </a:r>
                      <a:endParaRPr lang="ko-KR" altLang="en-US" sz="110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카드번호 입력</a:t>
                      </a:r>
                      <a:endParaRPr lang="ko-KR" altLang="en-US" sz="110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7</a:t>
                      </a:r>
                      <a:endParaRPr lang="ko-KR" altLang="en-US" sz="110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카드 비밀번호 입력</a:t>
                      </a:r>
                      <a:endParaRPr lang="ko-KR" altLang="en-US" sz="110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742">
                <a:tc>
                  <a:txBody>
                    <a:bodyPr vert="horz" lIns="216000" tIns="45720" rIns="91440" bIns="45720" anchor="ctr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위 내용들 전부 입력 완료시 결제 진행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0161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98597" y="1425384"/>
            <a:ext cx="5927554" cy="4606384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3903524" y="1837799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3160575" y="2152125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2</a:t>
            </a:r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453200" y="2466450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13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3903523" y="3191400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4</a:t>
            </a:r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3248025" y="4314300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5</a:t>
            </a:r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3143250" y="4609575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6</a:t>
            </a:r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3124199" y="4914375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7</a:t>
            </a: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933824" y="5590650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8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933363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184876"/>
            <a:ext cx="6096000" cy="727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마이페이지</a:t>
            </a:r>
            <a:endParaRPr lang="en-US" altLang="ko-KR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9" name="표 33"/>
          <p:cNvGraphicFramePr>
            <a:graphicFrameLocks noGrp="1"/>
          </p:cNvGraphicFramePr>
          <p:nvPr/>
        </p:nvGraphicFramePr>
        <p:xfrm>
          <a:off x="7151675" y="1979208"/>
          <a:ext cx="3969682" cy="3481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957"/>
                <a:gridCol w="3458725"/>
              </a:tblGrid>
              <a:tr h="544581">
                <a:tc gridSpan="2">
                  <a:txBody>
                    <a:bodyPr vert="horz" lIns="216000" tIns="45720" rIns="91440" bIns="45720" anchor="ctr" anchorCtr="0"/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주문</a:t>
                      </a:r>
                      <a:r>
                        <a:rPr lang="en-US" altLang="ko-KR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배송조회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vl="0" algn="ctr" latinLnBrk="1"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916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사용자의 주문내역을 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책 제목 키워드로 검색 가능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0060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사용자가 주문한 정보를 리스트 조회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9760"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0"/>
                        <a:t>3</a:t>
                      </a:r>
                      <a:endParaRPr lang="ko-KR" altLang="en-US" sz="1100" b="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주문 진행여부를 확인할 수 있으며 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배송중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배송완료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가지 상태 존재</a:t>
                      </a:r>
                      <a:endParaRPr lang="en-US" altLang="ko-KR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8480">
                <a:tc>
                  <a:txBody>
                    <a:bodyPr vert="horz" lIns="216000" tIns="45720" rIns="91440" bIns="45720" anchor="ctr" anchorCtr="0"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b="0"/>
                        <a:t>4</a:t>
                      </a:r>
                      <a:endParaRPr lang="ko-KR" altLang="en-US" sz="1100" b="0"/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배송중인 상태에서는 취소하기 버튼이 활성화되며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배송완료 상태에서는 주문일자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일 이후에는 주문확정 이전에는 반품하기 버튼 활성화 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3280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3454" y="1510723"/>
            <a:ext cx="6256421" cy="3751579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1126748" y="394527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5063940" y="418287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3</a:t>
            </a: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804256" y="418287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4</a:t>
            </a:r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1126748" y="4318362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933363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184876"/>
            <a:ext cx="6096000" cy="727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마이페이지</a:t>
            </a:r>
            <a:endParaRPr lang="en-US" altLang="ko-KR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3451" y="1515307"/>
            <a:ext cx="6605337" cy="410344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1239488" y="4234029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graphicFrame>
        <p:nvGraphicFramePr>
          <p:cNvPr id="16" name="표 33"/>
          <p:cNvGraphicFramePr>
            <a:graphicFrameLocks noGrp="1"/>
          </p:cNvGraphicFramePr>
          <p:nvPr/>
        </p:nvGraphicFramePr>
        <p:xfrm>
          <a:off x="7263116" y="2660111"/>
          <a:ext cx="3791565" cy="1537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40"/>
                <a:gridCol w="3458725"/>
              </a:tblGrid>
              <a:tr h="544581">
                <a:tc gridSpan="2">
                  <a:txBody>
                    <a:bodyPr vert="horz" lIns="216000" tIns="45720" rIns="91440" bIns="45720" anchor="ctr" anchorCtr="0"/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반품내역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vl="0" algn="ctr" latinLnBrk="1"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916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사용자가 취소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반품 정보를 전체 조회</a:t>
                      </a:r>
                      <a:endParaRPr lang="en-US" altLang="ko-KR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3280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8895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endParaRPr lang="en-US" altLang="ko-KR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700" kern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0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80162" y="1698119"/>
            <a:ext cx="3614461" cy="368097"/>
          </a:xfrm>
          <a:prstGeom prst="rect">
            <a:avLst/>
          </a:prstGeom>
          <a:solidFill>
            <a:srgbClr val="bfb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600" b="1">
                <a:solidFill>
                  <a:prstClr val="white"/>
                </a:solidFill>
              </a:rPr>
              <a:t>1. 기획 의도</a:t>
            </a:r>
            <a:endParaRPr lang="ko-KR" altLang="en-US" sz="1600" b="1">
              <a:solidFill>
                <a:prstClr val="white"/>
              </a:solidFill>
            </a:endParaRPr>
          </a:p>
        </p:txBody>
      </p:sp>
      <p:grpSp>
        <p:nvGrpSpPr>
          <p:cNvPr id="39" name="그룹 3"/>
          <p:cNvGrpSpPr/>
          <p:nvPr/>
        </p:nvGrpSpPr>
        <p:grpSpPr>
          <a:xfrm rot="0">
            <a:off x="940600" y="2339168"/>
            <a:ext cx="3300400" cy="3706045"/>
            <a:chOff x="1105700" y="1377555"/>
            <a:chExt cx="3300400" cy="3706045"/>
          </a:xfrm>
        </p:grpSpPr>
        <p:cxnSp>
          <p:nvCxnSpPr>
            <p:cNvPr id="40" name="직선 연결선 62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63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64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65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"/>
          <p:cNvSpPr/>
          <p:nvPr/>
        </p:nvSpPr>
        <p:spPr>
          <a:xfrm>
            <a:off x="880511" y="2283715"/>
            <a:ext cx="450764" cy="495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5" name="그룹 71"/>
          <p:cNvGrpSpPr/>
          <p:nvPr/>
        </p:nvGrpSpPr>
        <p:grpSpPr>
          <a:xfrm rot="0">
            <a:off x="4603002" y="2339168"/>
            <a:ext cx="3300400" cy="3706045"/>
            <a:chOff x="1105700" y="1377555"/>
            <a:chExt cx="3300400" cy="3706045"/>
          </a:xfrm>
        </p:grpSpPr>
        <p:cxnSp>
          <p:nvCxnSpPr>
            <p:cNvPr id="46" name="직선 연결선 72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73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74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75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직사각형 76"/>
          <p:cNvSpPr/>
          <p:nvPr/>
        </p:nvSpPr>
        <p:spPr>
          <a:xfrm>
            <a:off x="4542913" y="2283715"/>
            <a:ext cx="450765" cy="495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2" name="그룹 79"/>
          <p:cNvGrpSpPr/>
          <p:nvPr/>
        </p:nvGrpSpPr>
        <p:grpSpPr>
          <a:xfrm rot="0">
            <a:off x="8265404" y="2339168"/>
            <a:ext cx="3300400" cy="3706045"/>
            <a:chOff x="1105700" y="1377555"/>
            <a:chExt cx="3300400" cy="3706045"/>
          </a:xfrm>
        </p:grpSpPr>
        <p:cxnSp>
          <p:nvCxnSpPr>
            <p:cNvPr id="53" name="직선 연결선 80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81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82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83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84"/>
          <p:cNvSpPr/>
          <p:nvPr/>
        </p:nvSpPr>
        <p:spPr>
          <a:xfrm>
            <a:off x="8205314" y="2283715"/>
            <a:ext cx="450765" cy="495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  <a:endParaRPr lang="en-US" altLang="ko-KR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3" name="직사각형 12"/>
          <p:cNvSpPr/>
          <p:nvPr/>
        </p:nvSpPr>
        <p:spPr>
          <a:xfrm>
            <a:off x="1413504" y="3177830"/>
            <a:ext cx="2373636" cy="2325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endParaRPr lang="ko-KR" altLang="en-US" sz="1400" b="1">
              <a:solidFill>
                <a:srgbClr val="64696d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ko-KR" altLang="en-US" sz="1400" b="1">
              <a:solidFill>
                <a:srgbClr val="64696d"/>
              </a:solidFill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>
                <a:solidFill>
                  <a:schemeClr val="tx1"/>
                </a:solidFill>
              </a:rPr>
              <a:t>1. 다양한 작가들의 도서</a:t>
            </a:r>
            <a:endParaRPr lang="ko-KR" altLang="en-US" sz="1400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>
                <a:solidFill>
                  <a:schemeClr val="tx1"/>
                </a:solidFill>
              </a:rPr>
              <a:t>판매 및 관리</a:t>
            </a:r>
            <a:endParaRPr lang="ko-KR" altLang="en-US" sz="14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ko-KR" altLang="en-US" sz="1400" b="1">
              <a:solidFill>
                <a:srgbClr val="64696d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ko-KR" altLang="en-US" sz="1400" b="1">
              <a:solidFill>
                <a:srgbClr val="64696d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ko-KR" altLang="en-US" sz="1400" b="1">
              <a:solidFill>
                <a:srgbClr val="64696d"/>
              </a:solidFill>
            </a:endParaRPr>
          </a:p>
        </p:txBody>
      </p:sp>
      <p:sp>
        <p:nvSpPr>
          <p:cNvPr id="84" name="직사각형 12"/>
          <p:cNvSpPr/>
          <p:nvPr/>
        </p:nvSpPr>
        <p:spPr>
          <a:xfrm>
            <a:off x="5061579" y="3149255"/>
            <a:ext cx="2373636" cy="2325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endParaRPr lang="ko-KR" altLang="en-US" sz="1400" b="1">
              <a:solidFill>
                <a:srgbClr val="64696d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ko-KR" altLang="en-US" sz="1400" b="1">
              <a:solidFill>
                <a:srgbClr val="64696d"/>
              </a:solidFill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>
                <a:solidFill>
                  <a:schemeClr val="tx1"/>
                </a:solidFill>
              </a:rPr>
              <a:t>2. 사용자에게 불필요한</a:t>
            </a:r>
            <a:endParaRPr lang="ko-KR" altLang="en-US" sz="1400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>
                <a:solidFill>
                  <a:schemeClr val="tx1"/>
                </a:solidFill>
              </a:rPr>
              <a:t>정보 노출을 최소화</a:t>
            </a:r>
            <a:endParaRPr lang="ko-KR" altLang="en-US" sz="14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ko-KR" altLang="en-US" sz="1400" b="1">
              <a:solidFill>
                <a:srgbClr val="64696d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ko-KR" altLang="en-US" sz="1400" b="1">
              <a:solidFill>
                <a:srgbClr val="64696d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ko-KR" altLang="en-US" sz="1400" b="1">
              <a:solidFill>
                <a:srgbClr val="64696d"/>
              </a:solidFill>
            </a:endParaRPr>
          </a:p>
        </p:txBody>
      </p:sp>
      <p:sp>
        <p:nvSpPr>
          <p:cNvPr id="85" name="직사각형 12"/>
          <p:cNvSpPr/>
          <p:nvPr/>
        </p:nvSpPr>
        <p:spPr>
          <a:xfrm>
            <a:off x="8738228" y="3101630"/>
            <a:ext cx="2373636" cy="1687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endParaRPr lang="ko-KR" altLang="en-US" sz="1400" b="1">
              <a:solidFill>
                <a:srgbClr val="64696d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ko-KR" altLang="en-US" sz="1400" b="1">
              <a:solidFill>
                <a:srgbClr val="64696d"/>
              </a:solidFill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>
                <a:solidFill>
                  <a:schemeClr val="tx1"/>
                </a:solidFill>
              </a:rPr>
              <a:t>3. 깔끔한 </a:t>
            </a:r>
            <a:r>
              <a:rPr lang="en-US" altLang="ko-KR" sz="1400" b="1">
                <a:solidFill>
                  <a:schemeClr val="tx1"/>
                </a:solidFill>
              </a:rPr>
              <a:t>UI </a:t>
            </a:r>
            <a:r>
              <a:rPr lang="ko-KR" altLang="en-US" sz="1400" b="1">
                <a:solidFill>
                  <a:schemeClr val="tx1"/>
                </a:solidFill>
              </a:rPr>
              <a:t>설계</a:t>
            </a:r>
            <a:endParaRPr lang="ko-KR" altLang="en-US" sz="14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ko-KR" altLang="en-US" sz="1400" b="1">
              <a:solidFill>
                <a:srgbClr val="64696d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endParaRPr lang="ko-KR" altLang="en-US" sz="1400" b="1">
              <a:solidFill>
                <a:srgbClr val="64696d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6"/>
          <p:cNvSpPr/>
          <p:nvPr/>
        </p:nvSpPr>
        <p:spPr>
          <a:xfrm>
            <a:off x="4799960" y="2082029"/>
            <a:ext cx="2476464" cy="2476464"/>
          </a:xfrm>
          <a:prstGeom prst="ellipse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 lang="ko-KR" altLang="en-US"/>
            </a:pPr>
            <a:endParaRPr lang="ko-KR" altLang="en-US" sz="24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4"/>
          <p:cNvSpPr/>
          <p:nvPr/>
        </p:nvSpPr>
        <p:spPr>
          <a:xfrm>
            <a:off x="2387119" y="2799985"/>
            <a:ext cx="7302474" cy="769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000" b="1">
                <a:solidFill>
                  <a:prstClr val="black">
                    <a:lumMod val="75000"/>
                    <a:lumOff val="25000"/>
                  </a:prstClr>
                </a:solidFill>
              </a:rPr>
              <a:t>UI </a:t>
            </a:r>
            <a:r>
              <a:rPr lang="ko-KR" altLang="en-US" sz="3000" b="1">
                <a:solidFill>
                  <a:prstClr val="black">
                    <a:lumMod val="75000"/>
                    <a:lumOff val="25000"/>
                  </a:prstClr>
                </a:solidFill>
              </a:rPr>
              <a:t>설계 (관리자)</a:t>
            </a:r>
            <a:endParaRPr lang="ko-KR" altLang="en-US" sz="30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46925" y="146781"/>
            <a:ext cx="6096000" cy="7276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UI </a:t>
            </a: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흐름도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8258" y="939097"/>
            <a:ext cx="11617340" cy="561480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898524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54020" y="123916"/>
            <a:ext cx="6096000" cy="72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페이지</a:t>
            </a: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메인 페이지</a:t>
            </a: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70163" y="1179196"/>
            <a:ext cx="4737840" cy="5201370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2724723" y="1626865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</a:p>
        </p:txBody>
      </p:sp>
      <p:sp>
        <p:nvSpPr>
          <p:cNvPr id="26" name="타원 25"/>
          <p:cNvSpPr/>
          <p:nvPr/>
        </p:nvSpPr>
        <p:spPr>
          <a:xfrm>
            <a:off x="3189672" y="3613783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2</a:t>
            </a:r>
          </a:p>
        </p:txBody>
      </p:sp>
      <p:sp>
        <p:nvSpPr>
          <p:cNvPr id="27" name="타원 26"/>
          <p:cNvSpPr/>
          <p:nvPr/>
        </p:nvSpPr>
        <p:spPr>
          <a:xfrm>
            <a:off x="6692442" y="3591590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3</a:t>
            </a:r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701967" y="4046218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4</a:t>
            </a:r>
          </a:p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32" name="표 33"/>
          <p:cNvGraphicFramePr>
            <a:graphicFrameLocks noGrp="1"/>
          </p:cNvGraphicFramePr>
          <p:nvPr/>
        </p:nvGraphicFramePr>
        <p:xfrm>
          <a:off x="7816308" y="1908700"/>
          <a:ext cx="3927321" cy="2809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1175">
                <a:tc gridSpan="2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메인 페이지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4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월별 판매 수량 확인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4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월별 접속자 수 확인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4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한번에 볼 수 있는 주문 목록 수 설정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4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총 주문 갯수 및 수익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161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1" y="1179196"/>
            <a:ext cx="1430372" cy="520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947962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76880" y="139156"/>
            <a:ext cx="6096000" cy="725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페이지</a:t>
            </a: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상품 관리</a:t>
            </a: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22472" y="1231489"/>
            <a:ext cx="7276748" cy="36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5299" y="5554980"/>
            <a:ext cx="8503921" cy="55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551"/>
              </p:ext>
            </p:extLst>
          </p:nvPr>
        </p:nvGraphicFramePr>
        <p:xfrm>
          <a:off x="8913293" y="2336409"/>
          <a:ext cx="3002279" cy="2970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1175">
                <a:tc gridSpan="2">
                  <a:txBody>
                    <a:bodyPr/>
                    <a:lstStyle/>
                    <a:p>
                      <a:pPr lvl="0" algn="ctr" latinLnBrk="1">
                        <a:defRPr lang="ko-KR"/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조회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 latinLnBrk="1"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4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 dirty="0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한 페이지에 확인할 내용 개수 설정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42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100"/>
                        <a:t>Keyword</a:t>
                      </a:r>
                      <a:r>
                        <a:rPr lang="ko-KR" altLang="en-US" sz="1100"/>
                        <a:t>로 상품 검색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42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dirty="0"/>
                        <a:t>총 상품의 수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42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dirty="0"/>
                        <a:t>각 도서 클릭 시 해당 상품 수정 및</a:t>
                      </a:r>
                      <a:endParaRPr lang="en-US" altLang="ko-KR" sz="1100" dirty="0"/>
                    </a:p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 dirty="0"/>
                        <a:t>삭제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dirty="0"/>
                        <a:t>페이지로 이동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161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40" y="1231489"/>
            <a:ext cx="1430372" cy="487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76" y="1648841"/>
            <a:ext cx="6944871" cy="3808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2087222" y="2141584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/>
              <a:t>1</a:t>
            </a:r>
          </a:p>
        </p:txBody>
      </p:sp>
      <p:sp>
        <p:nvSpPr>
          <p:cNvPr id="42" name="타원 41"/>
          <p:cNvSpPr/>
          <p:nvPr/>
        </p:nvSpPr>
        <p:spPr>
          <a:xfrm>
            <a:off x="7449494" y="2399652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/>
              <a:t>2</a:t>
            </a:r>
          </a:p>
        </p:txBody>
      </p:sp>
      <p:sp>
        <p:nvSpPr>
          <p:cNvPr id="43" name="타원 42"/>
          <p:cNvSpPr/>
          <p:nvPr/>
        </p:nvSpPr>
        <p:spPr>
          <a:xfrm>
            <a:off x="3086044" y="508185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dirty="0"/>
          </a:p>
          <a:p>
            <a:pPr algn="ctr">
              <a:defRPr lang="ko-KR" altLang="en-US"/>
            </a:pPr>
            <a:r>
              <a:rPr lang="ko-KR" altLang="en-US" dirty="0"/>
              <a:t>3</a:t>
            </a:r>
          </a:p>
          <a:p>
            <a:pPr algn="ctr">
              <a:defRPr lang="ko-KR" altLang="en-US"/>
            </a:pP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2436818" y="2958147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/>
              <a:t>4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898524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54020" y="123916"/>
            <a:ext cx="6096000" cy="72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페이지</a:t>
            </a: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상품 관리</a:t>
            </a: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9" name="표 33"/>
          <p:cNvGraphicFramePr>
            <a:graphicFrameLocks noGrp="1"/>
          </p:cNvGraphicFramePr>
          <p:nvPr/>
        </p:nvGraphicFramePr>
        <p:xfrm>
          <a:off x="7830339" y="781747"/>
          <a:ext cx="3927321" cy="540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835">
                <a:tc gridSpan="2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등록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 페이지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HEAD_TITLE 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부분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5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작가명 작성란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2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3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출판사 작성란</a:t>
                      </a:r>
                      <a:endParaRPr lang="en-US" altLang="ko-KR" sz="110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52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4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출간일 작성란</a:t>
                      </a:r>
                      <a:endParaRPr lang="en-US" altLang="ko-KR" sz="110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52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5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해당 상품에 대한 </a:t>
                      </a:r>
                      <a:r>
                        <a:rPr lang="en-US" altLang="ko-KR" sz="1100"/>
                        <a:t>Tag1 / Tag2 </a:t>
                      </a:r>
                      <a:r>
                        <a:rPr lang="ko-KR" altLang="en-US" sz="1100"/>
                        <a:t>입력란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52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6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해당 상품에 대한 책제목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입력란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52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100"/>
                        <a:t>7</a:t>
                      </a:r>
                      <a:endParaRPr lang="ko-KR" altLang="en-US" sz="110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해당 상품에 대한 가격 입력란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52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100"/>
                        <a:t>8</a:t>
                      </a:r>
                      <a:endParaRPr lang="ko-KR" altLang="en-US" sz="110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상세 페이지의 본문 첫번째 </a:t>
                      </a:r>
                      <a:r>
                        <a:rPr lang="en-US" altLang="ko-KR" sz="1100"/>
                        <a:t>TITLE </a:t>
                      </a:r>
                      <a:r>
                        <a:rPr lang="ko-KR" altLang="en-US" sz="1100"/>
                        <a:t>부분 기입란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52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100"/>
                        <a:t>9</a:t>
                      </a:r>
                      <a:endParaRPr lang="ko-KR" altLang="en-US" sz="110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첫번째 </a:t>
                      </a:r>
                      <a:r>
                        <a:rPr lang="en-US" altLang="ko-KR" sz="1100"/>
                        <a:t>TITLE</a:t>
                      </a:r>
                      <a:r>
                        <a:rPr lang="ko-KR" altLang="en-US" sz="1100"/>
                        <a:t> 밑에 적힐 </a:t>
                      </a:r>
                      <a:r>
                        <a:rPr lang="en-US" altLang="ko-KR" sz="1100"/>
                        <a:t>CONTENT </a:t>
                      </a:r>
                      <a:r>
                        <a:rPr lang="ko-KR" altLang="en-US" sz="1100"/>
                        <a:t>부분 기입란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52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100"/>
                        <a:t>10</a:t>
                      </a:r>
                      <a:endParaRPr lang="ko-KR" altLang="en-US" sz="110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저자 소개 부분 내용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기입란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52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100"/>
                        <a:t>11</a:t>
                      </a:r>
                      <a:endParaRPr lang="ko-KR" altLang="en-US" sz="110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해당 상품의 재고 기입란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55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상품의 이미지 첨부버튼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521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18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85312" y="1193389"/>
            <a:ext cx="6114524" cy="36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8140" y="5516880"/>
            <a:ext cx="7341696" cy="55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886125" y="1592581"/>
            <a:ext cx="5615590" cy="377694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타원 41"/>
          <p:cNvSpPr/>
          <p:nvPr/>
        </p:nvSpPr>
        <p:spPr>
          <a:xfrm>
            <a:off x="1767325" y="2397510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2</a:t>
            </a:r>
          </a:p>
        </p:txBody>
      </p:sp>
      <p:sp>
        <p:nvSpPr>
          <p:cNvPr id="43" name="타원 42"/>
          <p:cNvSpPr/>
          <p:nvPr/>
        </p:nvSpPr>
        <p:spPr>
          <a:xfrm>
            <a:off x="1774945" y="2720505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3</a:t>
            </a:r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131380" y="2656590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/>
              <a:t>4</a:t>
            </a:r>
          </a:p>
        </p:txBody>
      </p:sp>
      <p:sp>
        <p:nvSpPr>
          <p:cNvPr id="45" name="타원 44"/>
          <p:cNvSpPr/>
          <p:nvPr/>
        </p:nvSpPr>
        <p:spPr>
          <a:xfrm>
            <a:off x="1778755" y="3020805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5</a:t>
            </a:r>
          </a:p>
        </p:txBody>
      </p:sp>
      <p:sp>
        <p:nvSpPr>
          <p:cNvPr id="46" name="타원 45"/>
          <p:cNvSpPr/>
          <p:nvPr/>
        </p:nvSpPr>
        <p:spPr>
          <a:xfrm>
            <a:off x="1782565" y="3348369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6</a:t>
            </a:r>
          </a:p>
        </p:txBody>
      </p:sp>
      <p:sp>
        <p:nvSpPr>
          <p:cNvPr id="47" name="타원 46"/>
          <p:cNvSpPr/>
          <p:nvPr/>
        </p:nvSpPr>
        <p:spPr>
          <a:xfrm>
            <a:off x="5131380" y="3348369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7</a:t>
            </a:r>
          </a:p>
        </p:txBody>
      </p:sp>
      <p:sp>
        <p:nvSpPr>
          <p:cNvPr id="48" name="타원 47"/>
          <p:cNvSpPr/>
          <p:nvPr/>
        </p:nvSpPr>
        <p:spPr>
          <a:xfrm>
            <a:off x="1783430" y="3668615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8</a:t>
            </a:r>
          </a:p>
        </p:txBody>
      </p:sp>
      <p:sp>
        <p:nvSpPr>
          <p:cNvPr id="41" name="타원 40"/>
          <p:cNvSpPr/>
          <p:nvPr/>
        </p:nvSpPr>
        <p:spPr>
          <a:xfrm>
            <a:off x="1767325" y="2066038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</a:p>
        </p:txBody>
      </p:sp>
      <p:sp>
        <p:nvSpPr>
          <p:cNvPr id="21" name="타원 20"/>
          <p:cNvSpPr/>
          <p:nvPr/>
        </p:nvSpPr>
        <p:spPr>
          <a:xfrm>
            <a:off x="1783430" y="3970295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783430" y="4284098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10</a:t>
            </a:r>
            <a:endParaRPr lang="ko-KR" altLang="en-US" sz="1000"/>
          </a:p>
        </p:txBody>
      </p:sp>
      <p:sp>
        <p:nvSpPr>
          <p:cNvPr id="28" name="타원 27"/>
          <p:cNvSpPr/>
          <p:nvPr/>
        </p:nvSpPr>
        <p:spPr>
          <a:xfrm>
            <a:off x="1786550" y="462153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11</a:t>
            </a:r>
            <a:endParaRPr lang="ko-KR" altLang="en-US" sz="1000"/>
          </a:p>
        </p:txBody>
      </p:sp>
      <p:sp>
        <p:nvSpPr>
          <p:cNvPr id="29" name="타원 28"/>
          <p:cNvSpPr/>
          <p:nvPr/>
        </p:nvSpPr>
        <p:spPr>
          <a:xfrm>
            <a:off x="5391840" y="461391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12</a:t>
            </a:r>
            <a:endParaRPr lang="ko-KR" altLang="en-US" sz="100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" y="1193389"/>
            <a:ext cx="1227172" cy="487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898524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54020" y="123916"/>
            <a:ext cx="6096000" cy="72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페이지</a:t>
            </a: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상품 관리</a:t>
            </a: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9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84488"/>
              </p:ext>
            </p:extLst>
          </p:nvPr>
        </p:nvGraphicFramePr>
        <p:xfrm>
          <a:off x="7830339" y="781747"/>
          <a:ext cx="3927321" cy="540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835">
                <a:tc gridSpan="2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200" b="0" i="0" kern="1200" spc="5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 latinLnBrk="1">
                        <a:defRPr lang="ko-KR"/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수정</a:t>
                      </a:r>
                      <a:endParaRPr lang="ko-KR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 페이지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HEAD_TITLE 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부분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5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 dirty="0" err="1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작가명</a:t>
                      </a:r>
                      <a:r>
                        <a:rPr lang="ko-KR" altLang="en-US" sz="1100" b="0" i="0" kern="1200" spc="5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i="0" kern="1200" spc="5" dirty="0" err="1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작성란</a:t>
                      </a:r>
                      <a:endParaRPr lang="ko-KR" altLang="en-US" sz="1100" b="0" i="0" kern="1200" spc="5" dirty="0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2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3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출판사 작성란</a:t>
                      </a:r>
                      <a:endParaRPr lang="en-US" altLang="ko-KR" sz="110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52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4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출간일 작성란</a:t>
                      </a:r>
                      <a:endParaRPr lang="en-US" altLang="ko-KR" sz="110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52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5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해당 상품에 대한 </a:t>
                      </a:r>
                      <a:r>
                        <a:rPr lang="en-US" altLang="ko-KR" sz="1100"/>
                        <a:t>Tag1 / Tag2 </a:t>
                      </a:r>
                      <a:r>
                        <a:rPr lang="ko-KR" altLang="en-US" sz="1100"/>
                        <a:t>입력란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52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6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해당 상품에 대한 책제목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입력란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52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100"/>
                        <a:t>7</a:t>
                      </a:r>
                      <a:endParaRPr lang="ko-KR" altLang="en-US" sz="110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해당 상품에 대한 가격 입력란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52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100"/>
                        <a:t>8</a:t>
                      </a:r>
                      <a:endParaRPr lang="ko-KR" altLang="en-US" sz="110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상세 페이지의 본문 첫번째 </a:t>
                      </a:r>
                      <a:r>
                        <a:rPr lang="en-US" altLang="ko-KR" sz="1100"/>
                        <a:t>TITLE </a:t>
                      </a:r>
                      <a:r>
                        <a:rPr lang="ko-KR" altLang="en-US" sz="1100"/>
                        <a:t>부분 기입란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52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100"/>
                        <a:t>9</a:t>
                      </a:r>
                      <a:endParaRPr lang="ko-KR" altLang="en-US" sz="110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첫번째 </a:t>
                      </a:r>
                      <a:r>
                        <a:rPr lang="en-US" altLang="ko-KR" sz="1100"/>
                        <a:t>TITLE</a:t>
                      </a:r>
                      <a:r>
                        <a:rPr lang="ko-KR" altLang="en-US" sz="1100"/>
                        <a:t> 밑에 적힐 </a:t>
                      </a:r>
                      <a:r>
                        <a:rPr lang="en-US" altLang="ko-KR" sz="1100"/>
                        <a:t>CONTENT </a:t>
                      </a:r>
                      <a:r>
                        <a:rPr lang="ko-KR" altLang="en-US" sz="1100"/>
                        <a:t>부분 기입란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52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100"/>
                        <a:t>10</a:t>
                      </a:r>
                      <a:endParaRPr lang="ko-KR" altLang="en-US" sz="110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저자 소개 부분 내용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기입란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52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100"/>
                        <a:t>11</a:t>
                      </a:r>
                      <a:endParaRPr lang="ko-KR" altLang="en-US" sz="110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해당 상품의 재고 기입란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55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 dirty="0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해당 상품의 수정 이미지 첨부버튼</a:t>
                      </a:r>
                      <a:endParaRPr lang="ko-KR" altLang="en-US" sz="1100" b="0" i="0" kern="1200" spc="5" dirty="0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3521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25" y="1545589"/>
            <a:ext cx="5829815" cy="398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58140" y="5516880"/>
            <a:ext cx="7341696" cy="55279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타원 41"/>
          <p:cNvSpPr/>
          <p:nvPr/>
        </p:nvSpPr>
        <p:spPr>
          <a:xfrm>
            <a:off x="1767325" y="2222250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2</a:t>
            </a:r>
          </a:p>
        </p:txBody>
      </p:sp>
      <p:sp>
        <p:nvSpPr>
          <p:cNvPr id="43" name="타원 42"/>
          <p:cNvSpPr/>
          <p:nvPr/>
        </p:nvSpPr>
        <p:spPr>
          <a:xfrm>
            <a:off x="1774945" y="2545245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3</a:t>
            </a:r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632814" y="2545245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/>
              <a:t>4</a:t>
            </a:r>
          </a:p>
        </p:txBody>
      </p:sp>
      <p:sp>
        <p:nvSpPr>
          <p:cNvPr id="45" name="타원 44"/>
          <p:cNvSpPr/>
          <p:nvPr/>
        </p:nvSpPr>
        <p:spPr>
          <a:xfrm>
            <a:off x="1778755" y="2845545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5</a:t>
            </a:r>
          </a:p>
        </p:txBody>
      </p:sp>
      <p:sp>
        <p:nvSpPr>
          <p:cNvPr id="46" name="타원 45"/>
          <p:cNvSpPr/>
          <p:nvPr/>
        </p:nvSpPr>
        <p:spPr>
          <a:xfrm>
            <a:off x="1782565" y="3173109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6</a:t>
            </a:r>
          </a:p>
        </p:txBody>
      </p:sp>
      <p:sp>
        <p:nvSpPr>
          <p:cNvPr id="47" name="타원 46"/>
          <p:cNvSpPr/>
          <p:nvPr/>
        </p:nvSpPr>
        <p:spPr>
          <a:xfrm>
            <a:off x="5637314" y="3183903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7</a:t>
            </a:r>
          </a:p>
        </p:txBody>
      </p:sp>
      <p:sp>
        <p:nvSpPr>
          <p:cNvPr id="48" name="타원 47"/>
          <p:cNvSpPr/>
          <p:nvPr/>
        </p:nvSpPr>
        <p:spPr>
          <a:xfrm>
            <a:off x="1783430" y="3493355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8</a:t>
            </a:r>
          </a:p>
        </p:txBody>
      </p:sp>
      <p:sp>
        <p:nvSpPr>
          <p:cNvPr id="41" name="타원 40"/>
          <p:cNvSpPr/>
          <p:nvPr/>
        </p:nvSpPr>
        <p:spPr>
          <a:xfrm>
            <a:off x="1767325" y="1890778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</a:p>
        </p:txBody>
      </p:sp>
      <p:sp>
        <p:nvSpPr>
          <p:cNvPr id="21" name="타원 20"/>
          <p:cNvSpPr/>
          <p:nvPr/>
        </p:nvSpPr>
        <p:spPr>
          <a:xfrm>
            <a:off x="1783430" y="3795035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9</a:t>
            </a:r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783430" y="4108838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10</a:t>
            </a:r>
            <a:endParaRPr lang="ko-KR" altLang="en-US" sz="1000"/>
          </a:p>
        </p:txBody>
      </p:sp>
      <p:sp>
        <p:nvSpPr>
          <p:cNvPr id="28" name="타원 27"/>
          <p:cNvSpPr/>
          <p:nvPr/>
        </p:nvSpPr>
        <p:spPr>
          <a:xfrm>
            <a:off x="1786550" y="444627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11</a:t>
            </a:r>
            <a:endParaRPr lang="ko-KR" altLang="en-US" sz="1000"/>
          </a:p>
        </p:txBody>
      </p:sp>
      <p:sp>
        <p:nvSpPr>
          <p:cNvPr id="29" name="타원 28"/>
          <p:cNvSpPr/>
          <p:nvPr/>
        </p:nvSpPr>
        <p:spPr>
          <a:xfrm>
            <a:off x="5903654" y="4419244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 sz="1000"/>
              <a:t>12</a:t>
            </a:r>
            <a:endParaRPr lang="ko-KR" altLang="en-US" sz="10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" y="1196615"/>
            <a:ext cx="1317427" cy="4873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585312" y="1193389"/>
            <a:ext cx="6114524" cy="368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947962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76880" y="139156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페이지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회원 관리</a:t>
            </a: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ko-KR" altLang="en-US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683560" y="1231489"/>
            <a:ext cx="6883881" cy="368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5300" y="5554980"/>
            <a:ext cx="8044800" cy="55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40" y="1231489"/>
            <a:ext cx="1353147" cy="487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288" y="1600200"/>
            <a:ext cx="6837867" cy="395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타원 40"/>
          <p:cNvSpPr/>
          <p:nvPr/>
        </p:nvSpPr>
        <p:spPr>
          <a:xfrm>
            <a:off x="1945652" y="2122128"/>
            <a:ext cx="224772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/>
              <a:t>1</a:t>
            </a:r>
          </a:p>
        </p:txBody>
      </p:sp>
      <p:sp>
        <p:nvSpPr>
          <p:cNvPr id="42" name="타원 41"/>
          <p:cNvSpPr/>
          <p:nvPr/>
        </p:nvSpPr>
        <p:spPr>
          <a:xfrm>
            <a:off x="7171702" y="2387900"/>
            <a:ext cx="224772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/>
              <a:t>2</a:t>
            </a:r>
          </a:p>
        </p:txBody>
      </p:sp>
      <p:sp>
        <p:nvSpPr>
          <p:cNvPr id="43" name="타원 42"/>
          <p:cNvSpPr/>
          <p:nvPr/>
        </p:nvSpPr>
        <p:spPr>
          <a:xfrm>
            <a:off x="7385493" y="2937752"/>
            <a:ext cx="224772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 dirty="0"/>
          </a:p>
          <a:p>
            <a:pPr algn="ctr">
              <a:defRPr lang="ko-KR" altLang="en-US"/>
            </a:pPr>
            <a:r>
              <a:rPr lang="ko-KR" altLang="en-US" dirty="0"/>
              <a:t>3</a:t>
            </a:r>
          </a:p>
          <a:p>
            <a:pPr algn="ctr">
              <a:defRPr lang="ko-KR" altLang="en-US"/>
            </a:pP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344042"/>
              </p:ext>
            </p:extLst>
          </p:nvPr>
        </p:nvGraphicFramePr>
        <p:xfrm>
          <a:off x="8579795" y="2309024"/>
          <a:ext cx="3278468" cy="2402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8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1175">
                <a:tc gridSpan="2">
                  <a:txBody>
                    <a:bodyPr/>
                    <a:lstStyle/>
                    <a:p>
                      <a:pPr lvl="0" algn="ctr" latinLnBrk="1">
                        <a:defRPr lang="ko-KR"/>
                      </a:pPr>
                      <a:r>
                        <a:rPr lang="ko-KR" altLang="en-US" sz="2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 조회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 latinLnBrk="1"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42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한 페이지에 표시할 회원수 설정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42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100"/>
                        <a:t>2</a:t>
                      </a:r>
                      <a:endParaRPr lang="ko-KR" altLang="en-US" sz="110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회원 </a:t>
                      </a:r>
                      <a:r>
                        <a:rPr lang="en-US" altLang="ko-KR" sz="1100"/>
                        <a:t>keyword </a:t>
                      </a:r>
                      <a:r>
                        <a:rPr lang="ko-KR" altLang="en-US" sz="1100"/>
                        <a:t>로 검색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941"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en-US" altLang="ko-KR" sz="1100"/>
                        <a:t>3</a:t>
                      </a:r>
                      <a:endParaRPr lang="ko-KR" altLang="en-US" sz="1100"/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  <a:defRPr lang="ko-KR" altLang="en-US"/>
                      </a:pPr>
                      <a:r>
                        <a:rPr lang="ko-KR" altLang="en-US" sz="1100"/>
                        <a:t>회원 제재 및 복구 버튼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161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45"/>
          <p:cNvSpPr/>
          <p:nvPr/>
        </p:nvSpPr>
        <p:spPr>
          <a:xfrm>
            <a:off x="7657461" y="2937752"/>
            <a:ext cx="486355" cy="2209522"/>
          </a:xfrm>
          <a:custGeom>
            <a:avLst/>
            <a:gdLst/>
            <a:ahLst/>
            <a:cxnLst/>
            <a:rect l="l" t="t" r="r" b="b"/>
            <a:pathLst>
              <a:path w="502920" h="3055620">
                <a:moveTo>
                  <a:pt x="0" y="3055619"/>
                </a:moveTo>
                <a:lnTo>
                  <a:pt x="502920" y="3055619"/>
                </a:lnTo>
                <a:lnTo>
                  <a:pt x="502920" y="0"/>
                </a:lnTo>
                <a:lnTo>
                  <a:pt x="0" y="0"/>
                </a:lnTo>
                <a:lnTo>
                  <a:pt x="0" y="3055619"/>
                </a:lnTo>
                <a:close/>
              </a:path>
            </a:pathLst>
          </a:custGeom>
          <a:ln w="19050">
            <a:solidFill>
              <a:srgbClr val="FFC000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 b="1" dirty="0"/>
          </a:p>
        </p:txBody>
      </p:sp>
    </p:spTree>
    <p:extLst>
      <p:ext uri="{BB962C8B-B14F-4D97-AF65-F5344CB8AC3E}">
        <p14:creationId xmlns:p14="http://schemas.microsoft.com/office/powerpoint/2010/main" val="32165429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898524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954020" y="123916"/>
            <a:ext cx="6096000" cy="721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페이지</a:t>
            </a: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공지사항 등록</a:t>
            </a: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</p:txBody>
      </p:sp>
      <p:graphicFrame>
        <p:nvGraphicFramePr>
          <p:cNvPr id="39" name="표 33"/>
          <p:cNvGraphicFramePr>
            <a:graphicFrameLocks noGrp="1"/>
          </p:cNvGraphicFramePr>
          <p:nvPr/>
        </p:nvGraphicFramePr>
        <p:xfrm>
          <a:off x="7830339" y="2406995"/>
          <a:ext cx="3929580" cy="2044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835">
                <a:tc gridSpan="2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en-US" altLang="ko-KR" sz="1200" b="0" i="0" kern="1200" spc="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ctr" latinLnBrk="1">
                        <a:defRPr lang="ko-KR"/>
                      </a:pP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공지사항 등록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5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공지사항 제목 작성 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5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공지사항 내용 작성 (</a:t>
                      </a:r>
                      <a:r>
                        <a:rPr lang="en-US" altLang="ko-KR" sz="1100" b="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51"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공지사항 등록 및 취소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521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1200" y="1306450"/>
            <a:ext cx="6881491" cy="486505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타원 41"/>
          <p:cNvSpPr/>
          <p:nvPr/>
        </p:nvSpPr>
        <p:spPr>
          <a:xfrm>
            <a:off x="2835220" y="2773937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2</a:t>
            </a:r>
          </a:p>
        </p:txBody>
      </p:sp>
      <p:sp>
        <p:nvSpPr>
          <p:cNvPr id="43" name="타원 42"/>
          <p:cNvSpPr/>
          <p:nvPr/>
        </p:nvSpPr>
        <p:spPr>
          <a:xfrm>
            <a:off x="3794073" y="4453203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3</a:t>
            </a:r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2835220" y="2448665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933363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5823" y="2126312"/>
            <a:ext cx="6540102" cy="272220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060700" y="184876"/>
            <a:ext cx="6096000" cy="727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문의 조회</a:t>
            </a:r>
            <a:endParaRPr lang="en-US" altLang="ko-KR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9" name="표 33"/>
          <p:cNvGraphicFramePr>
            <a:graphicFrameLocks noGrp="1"/>
          </p:cNvGraphicFramePr>
          <p:nvPr/>
        </p:nvGraphicFramePr>
        <p:xfrm>
          <a:off x="6999275" y="2437065"/>
          <a:ext cx="3969682" cy="1983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957"/>
                <a:gridCol w="3458725"/>
              </a:tblGrid>
              <a:tr h="544581">
                <a:tc gridSpan="2">
                  <a:txBody>
                    <a:bodyPr vert="horz" lIns="216000" tIns="45720" rIns="91440" bIns="45720" anchor="ctr" anchorCtr="0"/>
                    <a:p>
                      <a:pPr lvl="0" algn="ctr" latinLnBrk="1">
                        <a:defRPr lang="ko-KR"/>
                      </a:pPr>
                      <a:r>
                        <a:rPr lang="en-US" altLang="ko-KR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1:1 </a:t>
                      </a: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문의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vl="0" algn="ctr" latinLnBrk="1"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916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모든 회원의 질문 목록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클릭 시 답변 작성 폼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6093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페이징 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3280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357894" y="3331696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733475" y="4546318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6860" y="978567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45460" y="139156"/>
            <a:ext cx="6096000" cy="725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FAQ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6" name="표 33"/>
          <p:cNvGraphicFramePr>
            <a:graphicFrameLocks noGrp="1"/>
          </p:cNvGraphicFramePr>
          <p:nvPr/>
        </p:nvGraphicFramePr>
        <p:xfrm>
          <a:off x="7268910" y="2062487"/>
          <a:ext cx="3952220" cy="292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10"/>
                <a:gridCol w="3563610"/>
              </a:tblGrid>
              <a:tr h="544581">
                <a:tc gridSpan="2">
                  <a:txBody>
                    <a:bodyPr vert="horz" lIns="216000" tIns="45720" rIns="91440" bIns="45720" anchor="ctr" anchorCtr="0"/>
                    <a:p>
                      <a:pPr lvl="0" algn="ctr" latinLnBrk="1">
                        <a:defRPr lang="ko-KR"/>
                      </a:pPr>
                      <a:r>
                        <a:rPr lang="en-US" altLang="ko-KR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FAQ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vl="0" algn="ctr" latinLnBrk="1"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40863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 altLang="en-US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문의 바로가기 하이퍼링크 클릭 시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문의 페이지로 이동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95453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FAQ</a:t>
                      </a: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메뉴 클릭 시 답변페이지 </a:t>
                      </a: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3280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3809" y="1054718"/>
            <a:ext cx="6040651" cy="544481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타원 43"/>
          <p:cNvSpPr/>
          <p:nvPr/>
        </p:nvSpPr>
        <p:spPr>
          <a:xfrm>
            <a:off x="953537" y="403771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57348" y="435345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223601" y="4561060"/>
            <a:ext cx="509574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object 45"/>
          <p:cNvSpPr/>
          <p:nvPr/>
        </p:nvSpPr>
        <p:spPr>
          <a:xfrm>
            <a:off x="4217996" y="4550075"/>
            <a:ext cx="5111073" cy="1218430"/>
          </a:xfrm>
          <a:custGeom>
            <a:avLst/>
            <a:gdLst/>
            <a:rect l="l" t="t" r="r" b="b"/>
            <a:pathLst>
              <a:path w="502920" h="3055620">
                <a:moveTo>
                  <a:pt x="0" y="3055619"/>
                </a:moveTo>
                <a:lnTo>
                  <a:pt x="502920" y="3055619"/>
                </a:lnTo>
                <a:lnTo>
                  <a:pt x="502920" y="0"/>
                </a:lnTo>
                <a:lnTo>
                  <a:pt x="0" y="0"/>
                </a:lnTo>
                <a:lnTo>
                  <a:pt x="0" y="3055619"/>
                </a:lnTo>
                <a:close/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/>
          <a:lstStyle/>
          <a:p>
            <a:pPr lvl="0">
              <a:defRPr lang="ko-KR" altLang="en-US"/>
            </a:pPr>
            <a:endParaRPr lang="ko-KR" b="1"/>
          </a:p>
        </p:txBody>
      </p:sp>
      <p:sp>
        <p:nvSpPr>
          <p:cNvPr id="3" name="아래쪽 화살표 2"/>
          <p:cNvSpPr/>
          <p:nvPr/>
        </p:nvSpPr>
        <p:spPr>
          <a:xfrm rot="16872148">
            <a:off x="3273524" y="3941886"/>
            <a:ext cx="369218" cy="1327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1886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116296"/>
            <a:ext cx="6096000" cy="65537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환경</a:t>
            </a:r>
            <a:endParaRPr lang="en-US" altLang="ko-KR" sz="28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361544" y="1885887"/>
            <a:ext cx="3464502" cy="1761903"/>
            <a:chOff x="1179487" y="2662796"/>
            <a:chExt cx="3464502" cy="1761903"/>
          </a:xfrm>
        </p:grpSpPr>
        <p:sp>
          <p:nvSpPr>
            <p:cNvPr id="21" name="원호 20"/>
            <p:cNvSpPr/>
            <p:nvPr/>
          </p:nvSpPr>
          <p:spPr>
            <a:xfrm rot="16200000">
              <a:off x="1179488" y="2671589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1314222" y="2672338"/>
              <a:ext cx="1152000" cy="709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1179489" y="2806324"/>
              <a:ext cx="53" cy="1469233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/>
            <p:cNvSpPr/>
            <p:nvPr/>
          </p:nvSpPr>
          <p:spPr>
            <a:xfrm rot="10800000">
              <a:off x="1179487" y="4135063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 flipV="1">
              <a:off x="1323950" y="4423857"/>
              <a:ext cx="1453532" cy="842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호 25"/>
            <p:cNvSpPr/>
            <p:nvPr/>
          </p:nvSpPr>
          <p:spPr>
            <a:xfrm rot="5400000">
              <a:off x="2629419" y="413506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 flipV="1">
              <a:off x="2925412" y="2789028"/>
              <a:ext cx="255481" cy="1527818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원호 27"/>
            <p:cNvSpPr/>
            <p:nvPr/>
          </p:nvSpPr>
          <p:spPr>
            <a:xfrm rot="16200000">
              <a:off x="3170010" y="2662796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 flipV="1">
              <a:off x="3317294" y="2664305"/>
              <a:ext cx="1326695" cy="804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3352067" y="1873828"/>
            <a:ext cx="3310311" cy="1770122"/>
            <a:chOff x="3170010" y="2650737"/>
            <a:chExt cx="3310311" cy="1770122"/>
          </a:xfrm>
        </p:grpSpPr>
        <p:cxnSp>
          <p:nvCxnSpPr>
            <p:cNvPr id="31" name="직선 연결선 30"/>
            <p:cNvCxnSpPr>
              <a:endCxn id="32" idx="2"/>
            </p:cNvCxnSpPr>
            <p:nvPr/>
          </p:nvCxnSpPr>
          <p:spPr>
            <a:xfrm flipV="1">
              <a:off x="3170010" y="4420017"/>
              <a:ext cx="1453532" cy="842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/>
            <p:cNvSpPr/>
            <p:nvPr/>
          </p:nvSpPr>
          <p:spPr>
            <a:xfrm rot="5400000">
              <a:off x="4485207" y="413122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3" name="직선 연결선 32"/>
            <p:cNvCxnSpPr/>
            <p:nvPr/>
          </p:nvCxnSpPr>
          <p:spPr>
            <a:xfrm flipV="1">
              <a:off x="4771472" y="2785188"/>
              <a:ext cx="255481" cy="1527818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원호 33"/>
            <p:cNvSpPr/>
            <p:nvPr/>
          </p:nvSpPr>
          <p:spPr>
            <a:xfrm rot="16200000">
              <a:off x="5025798" y="2658956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 flipV="1">
              <a:off x="5153626" y="2650737"/>
              <a:ext cx="1326695" cy="804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5217583" y="1868479"/>
            <a:ext cx="3320039" cy="1771631"/>
            <a:chOff x="5035526" y="2645388"/>
            <a:chExt cx="3320039" cy="1771631"/>
          </a:xfrm>
        </p:grpSpPr>
        <p:cxnSp>
          <p:nvCxnSpPr>
            <p:cNvPr id="37" name="직선 연결선 36"/>
            <p:cNvCxnSpPr/>
            <p:nvPr/>
          </p:nvCxnSpPr>
          <p:spPr>
            <a:xfrm flipV="1">
              <a:off x="5035526" y="4416177"/>
              <a:ext cx="1453532" cy="842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원호 37"/>
            <p:cNvSpPr/>
            <p:nvPr/>
          </p:nvSpPr>
          <p:spPr>
            <a:xfrm rot="5400000">
              <a:off x="6340995" y="4127382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9" name="직선 연결선 38"/>
            <p:cNvCxnSpPr>
              <a:stCxn id="38" idx="0"/>
              <a:endCxn id="40" idx="0"/>
            </p:cNvCxnSpPr>
            <p:nvPr/>
          </p:nvCxnSpPr>
          <p:spPr>
            <a:xfrm flipV="1">
              <a:off x="6627260" y="2771620"/>
              <a:ext cx="255481" cy="152781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원호 39"/>
            <p:cNvSpPr/>
            <p:nvPr/>
          </p:nvSpPr>
          <p:spPr>
            <a:xfrm rot="16200000">
              <a:off x="6881586" y="264538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7028870" y="2646897"/>
              <a:ext cx="1326695" cy="804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7083099" y="1874367"/>
            <a:ext cx="2125257" cy="1752175"/>
            <a:chOff x="7017211" y="2085218"/>
            <a:chExt cx="2125257" cy="1752175"/>
          </a:xfrm>
        </p:grpSpPr>
        <p:sp>
          <p:nvSpPr>
            <p:cNvPr id="43" name="원호 42"/>
            <p:cNvSpPr/>
            <p:nvPr/>
          </p:nvSpPr>
          <p:spPr>
            <a:xfrm rot="16200000">
              <a:off x="8853543" y="2085218"/>
              <a:ext cx="288925" cy="288925"/>
            </a:xfrm>
            <a:prstGeom prst="arc">
              <a:avLst>
                <a:gd name="adj1" fmla="val 16634984"/>
                <a:gd name="adj2" fmla="val 126253"/>
              </a:avLst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 flipV="1">
              <a:off x="7017211" y="3836551"/>
              <a:ext cx="1453532" cy="842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원호 44"/>
            <p:cNvSpPr/>
            <p:nvPr/>
          </p:nvSpPr>
          <p:spPr>
            <a:xfrm rot="5400000">
              <a:off x="8312952" y="3547756"/>
              <a:ext cx="288925" cy="288925"/>
            </a:xfrm>
            <a:prstGeom prst="arc">
              <a:avLst>
                <a:gd name="adj1" fmla="val 16860700"/>
                <a:gd name="adj2" fmla="val 145870"/>
              </a:avLst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 flipV="1">
              <a:off x="8599217" y="2201722"/>
              <a:ext cx="255481" cy="1518090"/>
            </a:xfrm>
            <a:prstGeom prst="line">
              <a:avLst/>
            </a:prstGeom>
            <a:ln w="381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타원 51"/>
          <p:cNvSpPr/>
          <p:nvPr/>
        </p:nvSpPr>
        <p:spPr>
          <a:xfrm>
            <a:off x="2576457" y="1761299"/>
            <a:ext cx="255482" cy="255482"/>
          </a:xfrm>
          <a:prstGeom prst="ellipse">
            <a:avLst/>
          </a:prstGeom>
          <a:solidFill>
            <a:srgbClr val="B87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 b="1">
                <a:solidFill>
                  <a:prstClr val="white"/>
                </a:solidFill>
              </a:rPr>
              <a:t>1</a:t>
            </a:r>
            <a:endParaRPr lang="ko-KR" altLang="en-US" sz="1100" b="1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281400" y="3515367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 b="1">
                <a:solidFill>
                  <a:prstClr val="white"/>
                </a:solidFill>
              </a:rPr>
              <a:t>2</a:t>
            </a:r>
            <a:endParaRPr lang="ko-KR" altLang="en-US" sz="1100" b="1">
              <a:solidFill>
                <a:prstClr val="white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108345" y="3507687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 b="1">
                <a:solidFill>
                  <a:prstClr val="white"/>
                </a:solidFill>
              </a:rPr>
              <a:t>3</a:t>
            </a:r>
            <a:endParaRPr lang="ko-KR" altLang="en-US" sz="1100" b="1">
              <a:solidFill>
                <a:prstClr val="white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935290" y="3500007"/>
            <a:ext cx="255482" cy="25548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 b="1">
                <a:solidFill>
                  <a:prstClr val="white"/>
                </a:solidFill>
              </a:rPr>
              <a:t>4</a:t>
            </a:r>
            <a:endParaRPr lang="ko-KR" altLang="en-US" sz="1100" b="1">
              <a:solidFill>
                <a:prstClr val="white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 rot="10800000">
            <a:off x="9063893" y="1864639"/>
            <a:ext cx="1597995" cy="1762838"/>
            <a:chOff x="10625816" y="4555975"/>
            <a:chExt cx="1597995" cy="1762838"/>
          </a:xfrm>
        </p:grpSpPr>
        <p:sp>
          <p:nvSpPr>
            <p:cNvPr id="57" name="원호 56"/>
            <p:cNvSpPr/>
            <p:nvPr/>
          </p:nvSpPr>
          <p:spPr>
            <a:xfrm rot="16200000">
              <a:off x="10625817" y="4555975"/>
              <a:ext cx="288925" cy="288925"/>
            </a:xfrm>
            <a:prstGeom prst="arc">
              <a:avLst>
                <a:gd name="adj1" fmla="val 16200000"/>
                <a:gd name="adj2" fmla="val 117151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 flipV="1">
              <a:off x="10770279" y="4556724"/>
              <a:ext cx="1152000" cy="709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endCxn id="60" idx="2"/>
            </p:cNvCxnSpPr>
            <p:nvPr/>
          </p:nvCxnSpPr>
          <p:spPr>
            <a:xfrm>
              <a:off x="10625818" y="4700438"/>
              <a:ext cx="53" cy="1469233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원호 59"/>
            <p:cNvSpPr/>
            <p:nvPr/>
          </p:nvSpPr>
          <p:spPr>
            <a:xfrm rot="10800000">
              <a:off x="10625816" y="6029177"/>
              <a:ext cx="288925" cy="288925"/>
            </a:xfrm>
            <a:prstGeom prst="arc">
              <a:avLst>
                <a:gd name="adj1" fmla="val 16200000"/>
                <a:gd name="adj2" fmla="val 94459"/>
              </a:avLst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 flipV="1">
              <a:off x="10770279" y="6317971"/>
              <a:ext cx="1453532" cy="842"/>
            </a:xfrm>
            <a:prstGeom prst="line">
              <a:avLst/>
            </a:prstGeom>
            <a:ln w="38100">
              <a:solidFill>
                <a:srgbClr val="B878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타원 61"/>
          <p:cNvSpPr/>
          <p:nvPr/>
        </p:nvSpPr>
        <p:spPr>
          <a:xfrm>
            <a:off x="9188955" y="3492327"/>
            <a:ext cx="255482" cy="255482"/>
          </a:xfrm>
          <a:prstGeom prst="ellipse">
            <a:avLst/>
          </a:prstGeom>
          <a:solidFill>
            <a:srgbClr val="B878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1100" b="1">
                <a:solidFill>
                  <a:prstClr val="white"/>
                </a:solidFill>
              </a:rPr>
              <a:t>5</a:t>
            </a:r>
            <a:endParaRPr lang="ko-KR" altLang="en-US" sz="1100" b="1">
              <a:solidFill>
                <a:prstClr val="white"/>
              </a:solidFill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9BB8897-1435-48B4-8552-6CEE7D6C6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897" y="2183100"/>
            <a:ext cx="1256595" cy="1256595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7AAD577-00A9-488D-9D0F-A84A764C53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572" y="2023218"/>
            <a:ext cx="821366" cy="150241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AAB7B820-863B-45F0-BD09-BC5BC66DB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04" y="2082569"/>
            <a:ext cx="1331655" cy="1331655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53C696EF-8B3D-4A04-9CD9-1D9FC77AE62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622" y="1991129"/>
            <a:ext cx="1586283" cy="1586283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AAA7216E-B583-4A17-A3CA-99CCE7ECFF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933" y="1983311"/>
            <a:ext cx="1578312" cy="1578312"/>
          </a:xfrm>
          <a:prstGeom prst="rect">
            <a:avLst/>
          </a:prstGeom>
        </p:spPr>
      </p:pic>
      <p:grpSp>
        <p:nvGrpSpPr>
          <p:cNvPr id="70" name="그룹 3"/>
          <p:cNvGrpSpPr/>
          <p:nvPr/>
        </p:nvGrpSpPr>
        <p:grpSpPr>
          <a:xfrm>
            <a:off x="1281613" y="3865961"/>
            <a:ext cx="9659085" cy="2686755"/>
            <a:chOff x="1450489" y="1377555"/>
            <a:chExt cx="2595270" cy="3706045"/>
          </a:xfrm>
        </p:grpSpPr>
        <p:cxnSp>
          <p:nvCxnSpPr>
            <p:cNvPr id="71" name="직선 연결선 62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63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64"/>
            <p:cNvCxnSpPr/>
            <p:nvPr/>
          </p:nvCxnSpPr>
          <p:spPr>
            <a:xfrm flipV="1">
              <a:off x="1562100" y="4572002"/>
              <a:ext cx="2483659" cy="1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65"/>
            <p:cNvCxnSpPr/>
            <p:nvPr/>
          </p:nvCxnSpPr>
          <p:spPr>
            <a:xfrm>
              <a:off x="1450489" y="1882493"/>
              <a:ext cx="2501258" cy="1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직사각형 12"/>
          <p:cNvSpPr/>
          <p:nvPr/>
        </p:nvSpPr>
        <p:spPr>
          <a:xfrm>
            <a:off x="2072279" y="4293963"/>
            <a:ext cx="830068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Language</a:t>
            </a:r>
            <a:endParaRPr lang="en-US" altLang="ko-KR" sz="2000" b="1" dirty="0">
              <a:latin typeface="12롯데마트행복Medium" panose="02020603020101020101" pitchFamily="18" charset="-127"/>
              <a:ea typeface="12롯데마트행복Medium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Java, CSS3, Oracle, jQuery, HTML5, JavaScript.</a:t>
            </a:r>
          </a:p>
          <a:p>
            <a:pPr algn="ctr"/>
            <a:r>
              <a:rPr lang="en-US" altLang="ko-KR" sz="1400" dirty="0">
                <a:solidFill>
                  <a:schemeClr val="tx1">
                    <a:lumMod val="20000"/>
                    <a:lumOff val="80000"/>
                  </a:schemeClr>
                </a:solidFill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 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Editor</a:t>
            </a:r>
            <a:endParaRPr lang="ko-KR" altLang="en-US" sz="2000" b="1" dirty="0"/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2000" dirty="0">
                <a:latin typeface="12롯데마트행복Medium" panose="02020603020101020101" pitchFamily="18" charset="-127"/>
                <a:ea typeface="12롯데마트행복Medium" panose="02020603020101020101" pitchFamily="18" charset="-127"/>
              </a:rPr>
              <a:t>Visual Studio Code, SQL developer, Eclipse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51227526"/>
      </p:ext>
    </p:extLst>
  </p:cSld>
  <p:clrMapOvr>
    <a:masterClrMapping/>
  </p:clrMapOvr>
  <p:transition/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933363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5652" y="1097372"/>
            <a:ext cx="4750348" cy="530342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060700" y="184876"/>
            <a:ext cx="6096000" cy="727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문의 답변 </a:t>
            </a:r>
            <a:endParaRPr lang="en-US" altLang="ko-KR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9" name="표 33"/>
          <p:cNvGraphicFramePr>
            <a:graphicFrameLocks noGrp="1"/>
          </p:cNvGraphicFramePr>
          <p:nvPr/>
        </p:nvGraphicFramePr>
        <p:xfrm>
          <a:off x="6865925" y="2360208"/>
          <a:ext cx="3969682" cy="2536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957"/>
                <a:gridCol w="3458725"/>
              </a:tblGrid>
              <a:tr h="544581">
                <a:tc gridSpan="2">
                  <a:txBody>
                    <a:bodyPr vert="horz" lIns="216000" tIns="45720" rIns="91440" bIns="45720" anchor="ctr" anchorCtr="0"/>
                    <a:p>
                      <a:pPr lvl="0" algn="ctr" latinLnBrk="1">
                        <a:defRPr lang="ko-KR"/>
                      </a:pPr>
                      <a:r>
                        <a:rPr lang="en-US" altLang="ko-KR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1:1 </a:t>
                      </a:r>
                      <a:r>
                        <a:rPr lang="ko-KR" altLang="en-US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문의</a:t>
                      </a: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p>
                      <a:pPr lvl="0" algn="ctr" latinLnBrk="1">
                        <a:defRPr lang="ko-KR"/>
                      </a:pPr>
                      <a:endParaRPr lang="ko-KR" alt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noFill/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916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조회한 문의 내역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0060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문의 답변 작성 텍스트입력 폼 </a:t>
                      </a:r>
                      <a:endParaRPr lang="ko-KR" altLang="en-US" sz="1100" b="0" i="0" kern="1200" spc="5"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9118"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marL="0" lvl="0" indent="0" algn="l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100" b="0" i="0" kern="1200" spc="5"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답변 등록 버튼</a:t>
                      </a:r>
                      <a:endParaRPr lang="ko-KR" altLang="en-US" sz="1100" b="0" i="0" kern="1200" spc="5"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</a:lnT>
                    <a:lnB w="38100" cap="flat" cmpd="sng" algn="ctr">
                      <a:solidFill>
                        <a:srgbClr val="b87850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3280"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 vert="horz" lIns="216000" tIns="45720" rIns="91440" bIns="45720" anchor="ctr" anchorCtr="0"/>
                    <a:p>
                      <a:pPr lvl="0" algn="ctr" latinLnBrk="1">
                        <a:lnSpc>
                          <a:spcPct val="150000"/>
                        </a:lnSpc>
                        <a:defRPr lang="ko-KR" altLang="en-US"/>
                      </a:pPr>
                      <a:endParaRPr lang="en-US" altLang="ko-KR" sz="1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marR="91440" anchor="ctr">
                    <a:lnL w="12700" cap="flat" cmpd="sng" algn="ctr">
                      <a:noFill/>
                      <a:prstDash val="solid"/>
                      <a:round/>
                    </a:lnL>
                    <a:lnR w="12700" cap="flat" cmpd="sng" algn="ctr">
                      <a:noFill/>
                      <a:prstDash val="solid"/>
                      <a:round/>
                    </a:lnR>
                    <a:lnT w="38100" cap="flat" cmpd="sng" algn="ctr">
                      <a:solidFill>
                        <a:srgbClr val="b87850"/>
                      </a:solidFill>
                      <a:prstDash val="solid"/>
                      <a:round/>
                    </a:lnT>
                    <a:lnB w="38100" cap="flat" cmpd="sng" algn="ctr">
                      <a:noFill/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타원 40"/>
          <p:cNvSpPr/>
          <p:nvPr/>
        </p:nvSpPr>
        <p:spPr>
          <a:xfrm>
            <a:off x="2193774" y="2422841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</a:t>
            </a:r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284633" y="6083255"/>
            <a:ext cx="188813" cy="211238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13</a:t>
            </a:r>
            <a:endParaRPr lang="ko-KR" altLang="en-US"/>
          </a:p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2193774" y="4488435"/>
            <a:ext cx="237600" cy="237600"/>
          </a:xfrm>
          <a:prstGeom prst="ellipse">
            <a:avLst/>
          </a:prstGeom>
          <a:solidFill>
            <a:schemeClr val="accent6">
              <a:lumMod val="80000"/>
              <a:lumOff val="20000"/>
            </a:schemeClr>
          </a:solidFill>
          <a:effectLst>
            <a:glow rad="63500">
              <a:schemeClr val="accent2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/>
              <a:t>2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6"/>
          <p:cNvSpPr/>
          <p:nvPr/>
        </p:nvSpPr>
        <p:spPr>
          <a:xfrm>
            <a:off x="4799960" y="2082029"/>
            <a:ext cx="2476464" cy="2476464"/>
          </a:xfrm>
          <a:prstGeom prst="ellipse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 lang="ko-KR" altLang="en-US"/>
            </a:pPr>
            <a:endParaRPr lang="ko-KR" altLang="en-US" sz="24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4"/>
          <p:cNvSpPr/>
          <p:nvPr/>
        </p:nvSpPr>
        <p:spPr>
          <a:xfrm>
            <a:off x="2387119" y="2799985"/>
            <a:ext cx="7302474" cy="769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 altLang="en-US"/>
            </a:pPr>
            <a:r>
              <a:rPr lang="en-US" altLang="ko-KR" sz="3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ER</a:t>
            </a:r>
            <a:r>
              <a:rPr lang="ko-KR" altLang="en-US" sz="30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다이어그램</a:t>
            </a:r>
            <a:endParaRPr lang="ko-KR" altLang="en-US" sz="30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727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ER</a:t>
            </a: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다이어그램</a:t>
            </a:r>
            <a:endParaRPr lang="ko-KR" altLang="en-US" sz="2800" b="1" i="1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1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0756" y="980050"/>
            <a:ext cx="10850489" cy="572532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6"/>
          <p:cNvSpPr/>
          <p:nvPr/>
        </p:nvSpPr>
        <p:spPr>
          <a:xfrm>
            <a:off x="4799960" y="2082029"/>
            <a:ext cx="2476464" cy="2476464"/>
          </a:xfrm>
          <a:prstGeom prst="ellipse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 lang="ko-KR" altLang="en-US"/>
            </a:pPr>
            <a:endParaRPr lang="ko-KR" altLang="en-US" sz="24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4"/>
          <p:cNvSpPr/>
          <p:nvPr/>
        </p:nvSpPr>
        <p:spPr>
          <a:xfrm>
            <a:off x="2387119" y="2799985"/>
            <a:ext cx="7302474" cy="769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000" b="1">
                <a:solidFill>
                  <a:prstClr val="black">
                    <a:lumMod val="75000"/>
                    <a:lumOff val="25000"/>
                  </a:prstClr>
                </a:solidFill>
              </a:rPr>
              <a:t>감 사 합 니 다</a:t>
            </a:r>
            <a:endParaRPr lang="ko-KR" altLang="en-US" sz="30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6"/>
          <p:cNvSpPr/>
          <p:nvPr/>
        </p:nvSpPr>
        <p:spPr>
          <a:xfrm>
            <a:off x="4799960" y="2082029"/>
            <a:ext cx="2476464" cy="2476464"/>
          </a:xfrm>
          <a:prstGeom prst="ellipse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 lang="ko-KR" altLang="en-US"/>
            </a:pPr>
            <a:endParaRPr lang="ko-KR" altLang="en-US" sz="24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4"/>
          <p:cNvSpPr/>
          <p:nvPr/>
        </p:nvSpPr>
        <p:spPr>
          <a:xfrm>
            <a:off x="2387119" y="2799985"/>
            <a:ext cx="7302474" cy="769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3000" b="1">
                <a:solidFill>
                  <a:prstClr val="black">
                    <a:lumMod val="75000"/>
                    <a:lumOff val="25000"/>
                  </a:prstClr>
                </a:solidFill>
              </a:rPr>
              <a:t>유사 사이트 분석</a:t>
            </a:r>
            <a:endParaRPr lang="ko-KR" altLang="en-US" sz="30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8895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ko-KR" altLang="en-US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벤치마킹 홈페이지 장단점</a:t>
            </a: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700" kern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0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940600" y="1691468"/>
            <a:ext cx="3300400" cy="3706045"/>
            <a:chOff x="1105700" y="1377555"/>
            <a:chExt cx="3300400" cy="3706045"/>
          </a:xfrm>
        </p:grpSpPr>
        <p:cxnSp>
          <p:nvCxnSpPr>
            <p:cNvPr id="63" name="직선 연결선 62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880511" y="1636015"/>
            <a:ext cx="450764" cy="495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082674" y="5030064"/>
            <a:ext cx="3073401" cy="1225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영풍문고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장점 : 깔끔하고 정리정돈이 잘되어있음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단점 : 고정광고에 의한 시야 차단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       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</a:rPr>
              <a:t>UI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 크기가 커서 불편함</a:t>
            </a:r>
          </a:p>
        </p:txBody>
      </p:sp>
      <p:grpSp>
        <p:nvGrpSpPr>
          <p:cNvPr id="72" name="그룹 71"/>
          <p:cNvGrpSpPr/>
          <p:nvPr/>
        </p:nvGrpSpPr>
        <p:grpSpPr>
          <a:xfrm>
            <a:off x="4603002" y="1691468"/>
            <a:ext cx="3300400" cy="3706045"/>
            <a:chOff x="1105700" y="1377555"/>
            <a:chExt cx="3300400" cy="3706045"/>
          </a:xfrm>
        </p:grpSpPr>
        <p:cxnSp>
          <p:nvCxnSpPr>
            <p:cNvPr id="73" name="직선 연결선 72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직사각형 76"/>
          <p:cNvSpPr/>
          <p:nvPr/>
        </p:nvSpPr>
        <p:spPr>
          <a:xfrm>
            <a:off x="4542913" y="1636015"/>
            <a:ext cx="450765" cy="495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792701" y="5030064"/>
            <a:ext cx="2901951" cy="673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교보문고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장점 : 한눈 내용이 들어오고 깔끔함</a:t>
            </a:r>
          </a:p>
        </p:txBody>
      </p:sp>
      <p:grpSp>
        <p:nvGrpSpPr>
          <p:cNvPr id="80" name="그룹 79"/>
          <p:cNvGrpSpPr/>
          <p:nvPr/>
        </p:nvGrpSpPr>
        <p:grpSpPr>
          <a:xfrm>
            <a:off x="8265404" y="1691468"/>
            <a:ext cx="3300400" cy="3706045"/>
            <a:chOff x="1105700" y="1377555"/>
            <a:chExt cx="3300400" cy="3706045"/>
          </a:xfrm>
        </p:grpSpPr>
        <p:cxnSp>
          <p:nvCxnSpPr>
            <p:cNvPr id="81" name="직선 연결선 80"/>
            <p:cNvCxnSpPr/>
            <p:nvPr/>
          </p:nvCxnSpPr>
          <p:spPr>
            <a:xfrm>
              <a:off x="1563006" y="1377555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3952420" y="1879600"/>
              <a:ext cx="0" cy="320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16200000">
              <a:off x="2984100" y="315000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 rot="16200000">
              <a:off x="2527700" y="449983"/>
              <a:ext cx="0" cy="2844000"/>
            </a:xfrm>
            <a:prstGeom prst="line">
              <a:avLst/>
            </a:prstGeom>
            <a:ln w="12700">
              <a:solidFill>
                <a:srgbClr val="6469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직사각형 84"/>
          <p:cNvSpPr/>
          <p:nvPr/>
        </p:nvSpPr>
        <p:spPr>
          <a:xfrm>
            <a:off x="8205314" y="1636015"/>
            <a:ext cx="450765" cy="495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b="1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8721803" y="5030064"/>
            <a:ext cx="2387601" cy="949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400" b="1">
                <a:solidFill>
                  <a:srgbClr val="44546A">
                    <a:lumMod val="75000"/>
                  </a:srgbClr>
                </a:solidFill>
              </a:rPr>
              <a:t>알라딘</a:t>
            </a:r>
          </a:p>
          <a:p>
            <a:pPr algn="ctr">
              <a:lnSpc>
                <a:spcPct val="150000"/>
              </a:lnSpc>
              <a:defRPr lang="ko-KR" altLang="en-US"/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단점 : 너무 많은 내용이 있어서원하는 것을 찾기 좀 불편함</a:t>
            </a: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0175" y="3190875"/>
            <a:ext cx="2400300" cy="476250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91112" y="3152775"/>
            <a:ext cx="2333625" cy="552450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43952" y="3009900"/>
            <a:ext cx="2343148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09878"/>
      </p:ext>
    </p:extLst>
  </p:cSld>
  <p:clrMapOvr>
    <a:masterClrMapping/>
  </p:clrMapOvr>
  <p:transition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7e5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6"/>
          <p:cNvSpPr/>
          <p:nvPr/>
        </p:nvSpPr>
        <p:spPr>
          <a:xfrm>
            <a:off x="4799960" y="2082029"/>
            <a:ext cx="2476464" cy="2476464"/>
          </a:xfrm>
          <a:prstGeom prst="ellipse">
            <a:avLst/>
          </a:pr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 lang="ko-KR" altLang="en-US"/>
            </a:pPr>
            <a:endParaRPr lang="ko-KR" altLang="en-US" sz="2400" b="1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4"/>
          <p:cNvSpPr/>
          <p:nvPr/>
        </p:nvSpPr>
        <p:spPr>
          <a:xfrm>
            <a:off x="2376728" y="2745845"/>
            <a:ext cx="7302474" cy="776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3000" b="1">
                <a:solidFill>
                  <a:prstClr val="black">
                    <a:lumMod val="65000"/>
                    <a:lumOff val="35000"/>
                  </a:prstClr>
                </a:solidFill>
              </a:rPr>
              <a:t>USECASE DIARAM</a:t>
            </a:r>
            <a:endParaRPr lang="en-US" altLang="ko-KR" sz="3000" b="1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>
            <a:off x="4694623" y="2324101"/>
            <a:ext cx="7497377" cy="4533901"/>
          </a:xfrm>
          <a:custGeom>
            <a:avLst/>
            <a:gdLst>
              <a:gd name="connsiteX0" fmla="*/ 2647159 w 7497377"/>
              <a:gd name="connsiteY0" fmla="*/ 0 h 4533901"/>
              <a:gd name="connsiteX1" fmla="*/ 1857791 w 7497377"/>
              <a:gd name="connsiteY1" fmla="*/ 0 h 4533901"/>
              <a:gd name="connsiteX2" fmla="*/ 0 w 7497377"/>
              <a:gd name="connsiteY2" fmla="*/ 1857791 h 4533901"/>
              <a:gd name="connsiteX3" fmla="*/ 0 w 7497377"/>
              <a:gd name="connsiteY3" fmla="*/ 4533901 h 4533901"/>
              <a:gd name="connsiteX4" fmla="*/ 7497377 w 7497377"/>
              <a:gd name="connsiteY4" fmla="*/ 4533901 h 453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7377" h="4533901">
                <a:moveTo>
                  <a:pt x="2647159" y="0"/>
                </a:moveTo>
                <a:lnTo>
                  <a:pt x="1857791" y="0"/>
                </a:lnTo>
                <a:lnTo>
                  <a:pt x="0" y="1857791"/>
                </a:lnTo>
                <a:lnTo>
                  <a:pt x="0" y="4533901"/>
                </a:lnTo>
                <a:lnTo>
                  <a:pt x="7497377" y="4533901"/>
                </a:lnTo>
                <a:close/>
              </a:path>
            </a:pathLst>
          </a:custGeom>
          <a:solidFill>
            <a:srgbClr val="E1D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61310" y="-61310"/>
            <a:ext cx="4572003" cy="4694623"/>
          </a:xfrm>
          <a:prstGeom prst="rtTriangle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2100" y="1003299"/>
            <a:ext cx="11633200" cy="5616575"/>
          </a:xfrm>
          <a:prstGeom prst="rect">
            <a:avLst/>
          </a:prstGeom>
          <a:solidFill>
            <a:schemeClr val="bg1"/>
          </a:solidFill>
          <a:ln>
            <a:solidFill>
              <a:srgbClr val="6469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060700" y="-5624"/>
            <a:ext cx="6096000" cy="8895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28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USECASE DIAGRAM</a:t>
            </a:r>
          </a:p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700" kern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000" kern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9610" y="6074529"/>
            <a:ext cx="2335530" cy="324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1050">
                <a:solidFill>
                  <a:prstClr val="white"/>
                </a:solidFill>
              </a:rPr>
              <a:t>※</a:t>
            </a:r>
            <a:r>
              <a:rPr lang="ko-KR" altLang="en-US" sz="1050">
                <a:solidFill>
                  <a:prstClr val="white"/>
                </a:solidFill>
              </a:rPr>
              <a:t>성인 남녀 </a:t>
            </a:r>
            <a:r>
              <a:rPr lang="en-US" altLang="ko-KR" sz="1050">
                <a:solidFill>
                  <a:prstClr val="white"/>
                </a:solidFill>
              </a:rPr>
              <a:t>1,000</a:t>
            </a:r>
            <a:r>
              <a:rPr lang="ko-KR" altLang="en-US" sz="1050">
                <a:solidFill>
                  <a:prstClr val="white"/>
                </a:solidFill>
              </a:rPr>
              <a:t>명 대상 </a:t>
            </a:r>
            <a:r>
              <a:rPr lang="en-US" altLang="ko-KR" sz="1050">
                <a:solidFill>
                  <a:prstClr val="white"/>
                </a:solidFill>
              </a:rPr>
              <a:t>(2019. 12)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7390" y="1093008"/>
            <a:ext cx="10110106" cy="545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1528"/>
      </p:ext>
    </p:extLst>
  </p:cSld>
  <p:clrMapOvr>
    <a:masterClrMapping/>
  </p:clrMapOvr>
  <p:transition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_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2_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1698</ep:Words>
  <ep:PresentationFormat>와이드스크린</ep:PresentationFormat>
  <ep:Paragraphs>682</ep:Paragraphs>
  <ep:Slides>53</ep:Slides>
  <ep:Notes>8</ep:Notes>
  <ep:TotalTime>0</ep:TotalTime>
  <ep:HiddenSlides>1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53</vt:i4>
      </vt:variant>
    </vt:vector>
  </ep:HeadingPairs>
  <ep:TitlesOfParts>
    <vt:vector size="56" baseType="lpstr">
      <vt:lpstr>7_Office 테마</vt:lpstr>
      <vt:lpstr>1_7_Office 테마</vt:lpstr>
      <vt:lpstr>2_7_Office 테마</vt:lpstr>
      <vt:lpstr>PowerPoint 프레젠테이션</vt:lpstr>
      <vt:lpstr>PowerPoint 프레젠테이션</vt:lpstr>
      <vt:lpstr>슬라이드 3</vt:lpstr>
      <vt:lpstr>PowerPoint 프레젠테이션</vt:lpstr>
      <vt:lpstr>PowerPoint 프레젠테이션</vt:lpstr>
      <vt:lpstr>슬라이드 6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2020-07-07T03:07:19.000</dcterms:created>
  <dc:creator>조현석</dc:creator>
  <cp:lastModifiedBy>hwj30</cp:lastModifiedBy>
  <dcterms:modified xsi:type="dcterms:W3CDTF">2021-12-14T02:52:21.668</dcterms:modified>
  <cp:revision>500</cp:revision>
  <dc:title>PowerPoint 프레젠테이션</dc:title>
</cp:coreProperties>
</file>