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4E9"/>
          </a:solidFill>
        </a:fill>
      </a:tcStyle>
    </a:wholeTbl>
    <a:band2H>
      <a:tcTxStyle b="def" i="def"/>
      <a:tcStyle>
        <a:tcBdr/>
        <a:fill>
          <a:solidFill>
            <a:srgbClr val="F0F2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6CACA"/>
          </a:solidFill>
        </a:fill>
      </a:tcStyle>
    </a:wholeTbl>
    <a:band2H>
      <a:tcTxStyle b="def" i="def"/>
      <a:tcStyle>
        <a:tcBdr/>
        <a:fill>
          <a:solidFill>
            <a:srgbClr val="F3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8"/>
          <p:cNvGrpSpPr/>
          <p:nvPr/>
        </p:nvGrpSpPr>
        <p:grpSpPr>
          <a:xfrm>
            <a:off x="685794" y="1879595"/>
            <a:ext cx="7772407" cy="109548"/>
            <a:chOff x="-1" y="-1"/>
            <a:chExt cx="7772406" cy="109546"/>
          </a:xfrm>
        </p:grpSpPr>
        <p:sp>
          <p:nvSpPr>
            <p:cNvPr id="15" name="Shape 16"/>
            <p:cNvSpPr/>
            <p:nvPr/>
          </p:nvSpPr>
          <p:spPr>
            <a:xfrm>
              <a:off x="-2" y="0"/>
              <a:ext cx="4803349" cy="10954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3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16" name="Shape 17"/>
            <p:cNvSpPr/>
            <p:nvPr/>
          </p:nvSpPr>
          <p:spPr>
            <a:xfrm>
              <a:off x="-2" y="-2"/>
              <a:ext cx="7772407" cy="5"/>
            </a:xfrm>
            <a:prstGeom prst="line">
              <a:avLst/>
            </a:pr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8" name="Shape 19"/>
          <p:cNvSpPr txBox="1"/>
          <p:nvPr/>
        </p:nvSpPr>
        <p:spPr>
          <a:xfrm>
            <a:off x="684212" y="1223010"/>
            <a:ext cx="568643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/>
          <a:p>
            <a:pPr>
              <a:defRPr sz="3000">
                <a:latin typeface="Verdana"/>
                <a:ea typeface="Verdana"/>
                <a:cs typeface="Verdana"/>
                <a:sym typeface="Verdana"/>
              </a:defRPr>
            </a:pPr>
            <a:r>
              <a:t>Python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全栈班</a:t>
            </a:r>
          </a:p>
        </p:txBody>
      </p:sp>
      <p:sp>
        <p:nvSpPr>
          <p:cNvPr id="19" name="Shape 20"/>
          <p:cNvSpPr txBox="1"/>
          <p:nvPr/>
        </p:nvSpPr>
        <p:spPr>
          <a:xfrm>
            <a:off x="1547812" y="4221162"/>
            <a:ext cx="3098801" cy="1272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500"/>
              </a:spcBef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t>赵天宇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500"/>
              </a:spcBef>
              <a:defRPr sz="2100">
                <a:latin typeface="Verdana"/>
                <a:ea typeface="Verdana"/>
                <a:cs typeface="Verdana"/>
                <a:sym typeface="Verdana"/>
              </a:defRPr>
            </a:pPr>
            <a:r>
              <a:t>ztypl@hotmail.com</a:t>
            </a:r>
          </a:p>
          <a:p>
            <a:pPr>
              <a:spcBef>
                <a:spcPts val="500"/>
              </a:spcBef>
              <a:defRPr sz="21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pic>
        <p:nvPicPr>
          <p:cNvPr id="20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50151"/>
          <a:stretch>
            <a:fillRect/>
          </a:stretch>
        </p:blipFill>
        <p:spPr>
          <a:xfrm>
            <a:off x="6470072" y="1135664"/>
            <a:ext cx="2291942" cy="853474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标题文本"/>
          <p:cNvSpPr txBox="1"/>
          <p:nvPr>
            <p:ph type="title"/>
          </p:nvPr>
        </p:nvSpPr>
        <p:spPr>
          <a:xfrm>
            <a:off x="684214" y="3071815"/>
            <a:ext cx="7773986" cy="603254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/>
            <a:r>
              <a:t>标题文本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50151"/>
          <a:stretch>
            <a:fillRect/>
          </a:stretch>
        </p:blipFill>
        <p:spPr>
          <a:xfrm>
            <a:off x="6553200" y="212874"/>
            <a:ext cx="2291939" cy="853477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标题文本"/>
          <p:cNvSpPr txBox="1"/>
          <p:nvPr>
            <p:ph type="title"/>
          </p:nvPr>
        </p:nvSpPr>
        <p:spPr>
          <a:xfrm>
            <a:off x="574675" y="304800"/>
            <a:ext cx="8001000" cy="60325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10" name="正文级别 1…"/>
          <p:cNvSpPr txBox="1"/>
          <p:nvPr>
            <p:ph type="body" idx="1"/>
          </p:nvPr>
        </p:nvSpPr>
        <p:spPr>
          <a:xfrm>
            <a:off x="566737" y="1052515"/>
            <a:ext cx="8001001" cy="496728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50151"/>
          <a:stretch>
            <a:fillRect/>
          </a:stretch>
        </p:blipFill>
        <p:spPr>
          <a:xfrm>
            <a:off x="6553200" y="212874"/>
            <a:ext cx="2291939" cy="853477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标题文本"/>
          <p:cNvSpPr txBox="1"/>
          <p:nvPr>
            <p:ph type="title"/>
          </p:nvPr>
        </p:nvSpPr>
        <p:spPr>
          <a:xfrm>
            <a:off x="6573839" y="304800"/>
            <a:ext cx="2001837" cy="5715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0" name="正文级别 1…"/>
          <p:cNvSpPr txBox="1"/>
          <p:nvPr>
            <p:ph type="body" idx="1"/>
          </p:nvPr>
        </p:nvSpPr>
        <p:spPr>
          <a:xfrm>
            <a:off x="566739" y="304800"/>
            <a:ext cx="5854702" cy="57150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50151"/>
          <a:stretch>
            <a:fillRect/>
          </a:stretch>
        </p:blipFill>
        <p:spPr>
          <a:xfrm>
            <a:off x="6553200" y="212874"/>
            <a:ext cx="2291939" cy="853477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标题文本"/>
          <p:cNvSpPr txBox="1"/>
          <p:nvPr>
            <p:ph type="title"/>
          </p:nvPr>
        </p:nvSpPr>
        <p:spPr>
          <a:xfrm>
            <a:off x="574675" y="304800"/>
            <a:ext cx="8001000" cy="60325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30" name="正文级别 1…"/>
          <p:cNvSpPr txBox="1"/>
          <p:nvPr>
            <p:ph type="body" sz="half" idx="1"/>
          </p:nvPr>
        </p:nvSpPr>
        <p:spPr>
          <a:xfrm>
            <a:off x="566737" y="1052515"/>
            <a:ext cx="3924302" cy="496728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50151"/>
          <a:stretch>
            <a:fillRect/>
          </a:stretch>
        </p:blipFill>
        <p:spPr>
          <a:xfrm>
            <a:off x="6553200" y="212874"/>
            <a:ext cx="2291939" cy="853477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正文级别 1…"/>
          <p:cNvSpPr txBox="1"/>
          <p:nvPr>
            <p:ph type="body" idx="1"/>
          </p:nvPr>
        </p:nvSpPr>
        <p:spPr>
          <a:xfrm>
            <a:off x="566739" y="304800"/>
            <a:ext cx="8008937" cy="57150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50151"/>
          <a:stretch>
            <a:fillRect/>
          </a:stretch>
        </p:blipFill>
        <p:spPr>
          <a:xfrm>
            <a:off x="6553200" y="212874"/>
            <a:ext cx="2291939" cy="853477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标题文本"/>
          <p:cNvSpPr txBox="1"/>
          <p:nvPr>
            <p:ph type="title"/>
          </p:nvPr>
        </p:nvSpPr>
        <p:spPr>
          <a:xfrm>
            <a:off x="623887" y="1709740"/>
            <a:ext cx="7886701" cy="2852737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623887" y="4589464"/>
            <a:ext cx="7886701" cy="15001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ClrTx/>
              <a:buSzTx/>
              <a:buNone/>
              <a:defRPr sz="1800"/>
            </a:lvl1pPr>
            <a:lvl2pPr marL="0" indent="0">
              <a:spcBef>
                <a:spcPts val="400"/>
              </a:spcBef>
              <a:buClrTx/>
              <a:buSzTx/>
              <a:buNone/>
              <a:defRPr sz="1800"/>
            </a:lvl2pPr>
            <a:lvl3pPr marL="0" indent="0">
              <a:spcBef>
                <a:spcPts val="400"/>
              </a:spcBef>
              <a:buClrTx/>
              <a:buSzTx/>
              <a:buNone/>
              <a:defRPr sz="1800"/>
            </a:lvl3pPr>
            <a:lvl4pPr marL="0" indent="0">
              <a:spcBef>
                <a:spcPts val="400"/>
              </a:spcBef>
              <a:buClrTx/>
              <a:buSzTx/>
              <a:buNone/>
              <a:defRPr sz="1800"/>
            </a:lvl4pPr>
            <a:lvl5pPr marL="0" indent="0">
              <a:spcBef>
                <a:spcPts val="400"/>
              </a:spcBef>
              <a:buClrTx/>
              <a:buSzTx/>
              <a:buNone/>
              <a:defRPr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50151"/>
          <a:stretch>
            <a:fillRect/>
          </a:stretch>
        </p:blipFill>
        <p:spPr>
          <a:xfrm>
            <a:off x="6553200" y="212874"/>
            <a:ext cx="2291939" cy="853477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标题文本"/>
          <p:cNvSpPr txBox="1"/>
          <p:nvPr>
            <p:ph type="title"/>
          </p:nvPr>
        </p:nvSpPr>
        <p:spPr>
          <a:xfrm>
            <a:off x="574675" y="304800"/>
            <a:ext cx="8001000" cy="60325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0" name="正文级别 1…"/>
          <p:cNvSpPr txBox="1"/>
          <p:nvPr>
            <p:ph type="body" sz="half" idx="1"/>
          </p:nvPr>
        </p:nvSpPr>
        <p:spPr>
          <a:xfrm>
            <a:off x="566737" y="1052515"/>
            <a:ext cx="3924302" cy="496728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50151"/>
          <a:stretch>
            <a:fillRect/>
          </a:stretch>
        </p:blipFill>
        <p:spPr>
          <a:xfrm>
            <a:off x="6553200" y="212874"/>
            <a:ext cx="2291939" cy="853477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标题文本"/>
          <p:cNvSpPr txBox="1"/>
          <p:nvPr>
            <p:ph type="title"/>
          </p:nvPr>
        </p:nvSpPr>
        <p:spPr>
          <a:xfrm>
            <a:off x="630237" y="365127"/>
            <a:ext cx="78867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0" name="正文级别 1…"/>
          <p:cNvSpPr txBox="1"/>
          <p:nvPr>
            <p:ph type="body" sz="quarter" idx="1"/>
          </p:nvPr>
        </p:nvSpPr>
        <p:spPr>
          <a:xfrm>
            <a:off x="630239" y="1681163"/>
            <a:ext cx="3868738" cy="82391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ClrTx/>
              <a:buSzTx/>
              <a:buNone/>
              <a:defRPr b="1" sz="1800"/>
            </a:lvl1pPr>
            <a:lvl2pPr marL="0" indent="0">
              <a:spcBef>
                <a:spcPts val="400"/>
              </a:spcBef>
              <a:buClrTx/>
              <a:buSzTx/>
              <a:buNone/>
              <a:defRPr b="1" sz="1800"/>
            </a:lvl2pPr>
            <a:lvl3pPr marL="0" indent="0">
              <a:spcBef>
                <a:spcPts val="400"/>
              </a:spcBef>
              <a:buClrTx/>
              <a:buSzTx/>
              <a:buNone/>
              <a:defRPr b="1" sz="1800"/>
            </a:lvl3pPr>
            <a:lvl4pPr marL="0" indent="0">
              <a:spcBef>
                <a:spcPts val="400"/>
              </a:spcBef>
              <a:buClrTx/>
              <a:buSzTx/>
              <a:buNone/>
              <a:defRPr b="1" sz="1800"/>
            </a:lvl4pPr>
            <a:lvl5pPr marL="0" indent="0">
              <a:spcBef>
                <a:spcPts val="400"/>
              </a:spcBef>
              <a:buClrTx/>
              <a:buSzTx/>
              <a:buNone/>
              <a:defRPr b="1"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1" name="Shape 74"/>
          <p:cNvSpPr/>
          <p:nvPr>
            <p:ph type="body" sz="quarter" idx="13"/>
          </p:nvPr>
        </p:nvSpPr>
        <p:spPr>
          <a:xfrm>
            <a:off x="4629150" y="1681163"/>
            <a:ext cx="38877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50151"/>
          <a:stretch>
            <a:fillRect/>
          </a:stretch>
        </p:blipFill>
        <p:spPr>
          <a:xfrm>
            <a:off x="6553200" y="212874"/>
            <a:ext cx="2291939" cy="853477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标题文本"/>
          <p:cNvSpPr txBox="1"/>
          <p:nvPr>
            <p:ph type="title"/>
          </p:nvPr>
        </p:nvSpPr>
        <p:spPr>
          <a:xfrm>
            <a:off x="574675" y="304800"/>
            <a:ext cx="8001000" cy="60325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50151"/>
          <a:stretch>
            <a:fillRect/>
          </a:stretch>
        </p:blipFill>
        <p:spPr>
          <a:xfrm>
            <a:off x="6553200" y="212874"/>
            <a:ext cx="2291939" cy="853477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50151"/>
          <a:stretch>
            <a:fillRect/>
          </a:stretch>
        </p:blipFill>
        <p:spPr>
          <a:xfrm>
            <a:off x="6553200" y="212874"/>
            <a:ext cx="2291939" cy="853477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标题文本"/>
          <p:cNvSpPr txBox="1"/>
          <p:nvPr>
            <p:ph type="title"/>
          </p:nvPr>
        </p:nvSpPr>
        <p:spPr>
          <a:xfrm>
            <a:off x="630239" y="457200"/>
            <a:ext cx="2949576" cy="1600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88" name="正文级别 1…"/>
          <p:cNvSpPr txBox="1"/>
          <p:nvPr>
            <p:ph type="body" sz="half" idx="1"/>
          </p:nvPr>
        </p:nvSpPr>
        <p:spPr>
          <a:xfrm>
            <a:off x="3887787" y="987427"/>
            <a:ext cx="4629154" cy="48736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27812" indent="-374196">
              <a:defRPr sz="2400"/>
            </a:lvl2pPr>
            <a:lvl3pPr marL="1077516" indent="-395287">
              <a:defRPr sz="2400"/>
            </a:lvl3pPr>
            <a:lvl4pPr marL="1444702" indent="-464819">
              <a:defRPr sz="2400"/>
            </a:lvl4pPr>
            <a:lvl5pPr marL="1749743" indent="-478155"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" name="Shape 114"/>
          <p:cNvSpPr/>
          <p:nvPr>
            <p:ph type="body" sz="quarter" idx="13"/>
          </p:nvPr>
        </p:nvSpPr>
        <p:spPr>
          <a:xfrm>
            <a:off x="630239" y="2057400"/>
            <a:ext cx="2949576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50151"/>
          <a:stretch>
            <a:fillRect/>
          </a:stretch>
        </p:blipFill>
        <p:spPr>
          <a:xfrm>
            <a:off x="6553200" y="212874"/>
            <a:ext cx="2291939" cy="853477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标题文本"/>
          <p:cNvSpPr txBox="1"/>
          <p:nvPr>
            <p:ph type="title"/>
          </p:nvPr>
        </p:nvSpPr>
        <p:spPr>
          <a:xfrm>
            <a:off x="630239" y="457200"/>
            <a:ext cx="2949576" cy="1600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99" name="Shape 128"/>
          <p:cNvSpPr/>
          <p:nvPr>
            <p:ph type="pic" sz="half" idx="13"/>
          </p:nvPr>
        </p:nvSpPr>
        <p:spPr>
          <a:xfrm>
            <a:off x="3887787" y="987427"/>
            <a:ext cx="4629154" cy="48736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0" name="正文级别 1…"/>
          <p:cNvSpPr txBox="1"/>
          <p:nvPr>
            <p:ph type="body" sz="quarter" idx="1"/>
          </p:nvPr>
        </p:nvSpPr>
        <p:spPr>
          <a:xfrm>
            <a:off x="630239" y="2057400"/>
            <a:ext cx="2949576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ClrTx/>
              <a:buSzTx/>
              <a:buNone/>
              <a:defRPr sz="1200"/>
            </a:lvl1pPr>
            <a:lvl2pPr marL="0" indent="0">
              <a:spcBef>
                <a:spcPts val="200"/>
              </a:spcBef>
              <a:buClrTx/>
              <a:buSzTx/>
              <a:buNone/>
              <a:defRPr sz="1200"/>
            </a:lvl2pPr>
            <a:lvl3pPr marL="0" indent="0">
              <a:spcBef>
                <a:spcPts val="200"/>
              </a:spcBef>
              <a:buClrTx/>
              <a:buSzTx/>
              <a:buNone/>
              <a:defRPr sz="1200"/>
            </a:lvl3pPr>
            <a:lvl4pPr marL="0" indent="0">
              <a:spcBef>
                <a:spcPts val="200"/>
              </a:spcBef>
              <a:buClrTx/>
              <a:buSzTx/>
              <a:buNone/>
              <a:defRPr sz="1200"/>
            </a:lvl4pPr>
            <a:lvl5pPr marL="0" indent="0">
              <a:spcBef>
                <a:spcPts val="200"/>
              </a:spcBef>
              <a:buClrTx/>
              <a:buSzTx/>
              <a:buNone/>
              <a:defRPr sz="1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bmp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609595" y="908044"/>
            <a:ext cx="7958149" cy="109548"/>
            <a:chOff x="-1" y="-1"/>
            <a:chExt cx="7958147" cy="109546"/>
          </a:xfrm>
        </p:grpSpPr>
        <p:sp>
          <p:nvSpPr>
            <p:cNvPr id="2" name="Shape 2"/>
            <p:cNvSpPr/>
            <p:nvPr/>
          </p:nvSpPr>
          <p:spPr>
            <a:xfrm>
              <a:off x="-2" y="0"/>
              <a:ext cx="4655518" cy="10954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3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3" name="Shape 3"/>
            <p:cNvSpPr/>
            <p:nvPr/>
          </p:nvSpPr>
          <p:spPr>
            <a:xfrm>
              <a:off x="0" y="-2"/>
              <a:ext cx="7958147" cy="5"/>
            </a:xfrm>
            <a:prstGeom prst="line">
              <a:avLst/>
            </a:prstGeom>
            <a:noFill/>
            <a:ln w="952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5" name="Shape 5"/>
          <p:cNvSpPr/>
          <p:nvPr/>
        </p:nvSpPr>
        <p:spPr>
          <a:xfrm>
            <a:off x="609598" y="6309996"/>
            <a:ext cx="7924805" cy="1"/>
          </a:xfrm>
          <a:prstGeom prst="line">
            <a:avLst/>
          </a:prstGeom>
          <a:ln w="3175">
            <a:solidFill>
              <a:schemeClr val="accent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" name="标题文本"/>
          <p:cNvSpPr txBox="1"/>
          <p:nvPr>
            <p:ph type="title"/>
          </p:nvPr>
        </p:nvSpPr>
        <p:spPr>
          <a:xfrm>
            <a:off x="588168" y="304800"/>
            <a:ext cx="8001002" cy="603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7" name="正文级别 1…"/>
          <p:cNvSpPr txBox="1"/>
          <p:nvPr>
            <p:ph type="body" idx="1"/>
          </p:nvPr>
        </p:nvSpPr>
        <p:spPr>
          <a:xfrm>
            <a:off x="478982" y="1179355"/>
            <a:ext cx="8001003" cy="4967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" name="幻灯片编号"/>
          <p:cNvSpPr txBox="1"/>
          <p:nvPr>
            <p:ph type="sldNum" sz="quarter" idx="2"/>
          </p:nvPr>
        </p:nvSpPr>
        <p:spPr>
          <a:xfrm>
            <a:off x="8284936" y="6453189"/>
            <a:ext cx="249468" cy="231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9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9pPr>
    </p:titleStyle>
    <p:bodyStyle>
      <a:lvl1pPr marL="352425" marR="0" indent="-35242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2"/>
        </a:buClr>
        <a:buSzPct val="100000"/>
        <a:buFontTx/>
        <a:buChar char="□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1pPr>
      <a:lvl2pPr marL="732735" marR="0" indent="-3791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2"/>
        </a:buClr>
        <a:buSzPct val="100000"/>
        <a:buFontTx/>
        <a:buChar char="■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2pPr>
      <a:lvl3pPr marL="1065889" marR="0" indent="-3836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2"/>
        </a:buClr>
        <a:buSzPct val="100000"/>
        <a:buFontTx/>
        <a:buChar char="□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3pPr>
      <a:lvl4pPr marL="1405969" marR="0" indent="-4260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2"/>
        </a:buClr>
        <a:buSzPct val="100000"/>
        <a:buFontTx/>
        <a:buChar char="■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4pPr>
      <a:lvl5pPr marL="1709896" marR="0" indent="-43830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5pPr>
      <a:lvl6pPr marL="2004646" marR="0" indent="-290146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6pPr>
      <a:lvl7pPr marL="2347546" marR="0" indent="-290146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7pPr>
      <a:lvl8pPr marL="2690446" marR="0" indent="-290146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8pPr>
      <a:lvl9pPr marL="3033346" marR="0" indent="-290146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eetcode.com/problems/search-for-a-range/?tab=Description" TargetMode="External"/><Relationship Id="rId3" Type="http://schemas.openxmlformats.org/officeDocument/2006/relationships/hyperlink" Target="https://leetcode.com/problems/two-sum/?tab=Description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94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150" name="Shape 195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第一部分 算法简单概念</a:t>
            </a:r>
          </a:p>
        </p:txBody>
      </p:sp>
      <p:sp>
        <p:nvSpPr>
          <p:cNvPr id="151" name="Shape 196"/>
          <p:cNvSpPr txBox="1"/>
          <p:nvPr>
            <p:ph type="body" idx="1"/>
          </p:nvPr>
        </p:nvSpPr>
        <p:spPr>
          <a:xfrm>
            <a:off x="478981" y="1179355"/>
            <a:ext cx="8001004" cy="496729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算法概念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复习：递归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时间复杂度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空间复杂度</a:t>
            </a:r>
          </a:p>
        </p:txBody>
      </p:sp>
      <p:sp>
        <p:nvSpPr>
          <p:cNvPr id="152" name="Shape 197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153" name="Shape 198"/>
          <p:cNvSpPr txBox="1"/>
          <p:nvPr>
            <p:ph type="sldNum" sz="quarter" idx="4294967295"/>
          </p:nvPr>
        </p:nvSpPr>
        <p:spPr>
          <a:xfrm>
            <a:off x="8357592" y="6453189"/>
            <a:ext cx="176802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93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249" name="Shape 294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时间复杂度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t>小结</a:t>
            </a:r>
          </a:p>
        </p:txBody>
      </p:sp>
      <p:sp>
        <p:nvSpPr>
          <p:cNvPr id="250" name="Shape 295"/>
          <p:cNvSpPr txBox="1"/>
          <p:nvPr>
            <p:ph type="body" idx="1"/>
          </p:nvPr>
        </p:nvSpPr>
        <p:spPr>
          <a:xfrm>
            <a:off x="566738" y="1052513"/>
            <a:ext cx="8008936" cy="496729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时间复杂度是用来估计算法运行时间的一个式子（单位）。</a:t>
            </a:r>
          </a:p>
          <a:p>
            <a:pPr>
              <a:defRPr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一般来说</a:t>
            </a:r>
            <a:r>
              <a:rPr>
                <a:solidFill>
                  <a:srgbClr val="000000"/>
                </a:solidFill>
              </a:rPr>
              <a:t>，时间复杂度高的算法比复杂度低的算法慢。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常见的时间复杂度（按效率排序）</a:t>
            </a:r>
          </a:p>
          <a:p>
            <a:pPr lvl="1" marL="681037" indent="-327421">
              <a:spcBef>
                <a:spcPts val="400"/>
              </a:spcBef>
              <a:defRPr sz="1800"/>
            </a:pPr>
            <a:r>
              <a:t>O(1)&lt;O(logn)&lt;O(n)&lt;O(nlogn)&lt;O(n</a:t>
            </a:r>
            <a:r>
              <a:rPr baseline="30000"/>
              <a:t>2</a:t>
            </a:r>
            <a:r>
              <a:t>)&lt;O(n</a:t>
            </a:r>
            <a:r>
              <a:rPr baseline="30000"/>
              <a:t>2</a:t>
            </a:r>
            <a:r>
              <a:t>logn)&lt;O(n</a:t>
            </a:r>
            <a:r>
              <a:rPr baseline="30000"/>
              <a:t>3</a:t>
            </a:r>
            <a:r>
              <a:t>)</a:t>
            </a:r>
            <a:endParaRPr sz="1900"/>
          </a:p>
          <a:p>
            <a:pPr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t>不常见的时间复杂度（看看就好）</a:t>
            </a:r>
          </a:p>
          <a:p>
            <a:pPr lvl="1" marL="681037" indent="-327421">
              <a:spcBef>
                <a:spcPts val="400"/>
              </a:spcBef>
              <a:defRPr sz="1800"/>
            </a:pPr>
            <a:r>
              <a:t>O(n!) O(2</a:t>
            </a:r>
            <a:r>
              <a:rPr baseline="30000"/>
              <a:t>n</a:t>
            </a:r>
            <a:r>
              <a:t>) O(n</a:t>
            </a:r>
            <a:r>
              <a:rPr baseline="30000"/>
              <a:t>n</a:t>
            </a:r>
            <a:r>
              <a:t>) …</a:t>
            </a:r>
          </a:p>
          <a:p>
            <a:pPr lvl="1" marL="681037" indent="-327421">
              <a:spcBef>
                <a:spcPts val="400"/>
              </a:spcBef>
              <a:defRPr sz="1800"/>
            </a:pPr>
          </a:p>
          <a:p>
            <a:pPr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t>如何一眼判断时间复杂度？</a:t>
            </a:r>
          </a:p>
          <a:p>
            <a:pPr lvl="1" marL="681037" indent="-327421">
              <a:spcBef>
                <a:spcPts val="400"/>
              </a:spcBef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循环减半的过程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b="1">
                <a:latin typeface="Verdana"/>
                <a:ea typeface="Verdana"/>
                <a:cs typeface="Verdana"/>
                <a:sym typeface="Verdana"/>
              </a:rPr>
              <a:t>O(logn)</a:t>
            </a:r>
            <a:endParaRPr sz="1900"/>
          </a:p>
          <a:p>
            <a:pPr lvl="1" marL="681037" indent="-327421">
              <a:spcBef>
                <a:spcPts val="400"/>
              </a:spcBef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几次循环就是</a:t>
            </a:r>
            <a:r>
              <a:rPr b="1"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t>的几次方的复杂度</a:t>
            </a:r>
          </a:p>
        </p:txBody>
      </p:sp>
      <p:sp>
        <p:nvSpPr>
          <p:cNvPr id="251" name="Shape 296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252" name="Shape 297"/>
          <p:cNvSpPr txBox="1"/>
          <p:nvPr>
            <p:ph type="sldNum" sz="quarter" idx="4294967295"/>
          </p:nvPr>
        </p:nvSpPr>
        <p:spPr>
          <a:xfrm>
            <a:off x="8284929" y="6453189"/>
            <a:ext cx="24946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99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255" name="Shape 300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空间复杂度</a:t>
            </a:r>
          </a:p>
        </p:txBody>
      </p:sp>
      <p:sp>
        <p:nvSpPr>
          <p:cNvPr id="256" name="Shape 301"/>
          <p:cNvSpPr txBox="1"/>
          <p:nvPr>
            <p:ph type="body" idx="1"/>
          </p:nvPr>
        </p:nvSpPr>
        <p:spPr>
          <a:xfrm>
            <a:off x="478981" y="1179355"/>
            <a:ext cx="8001004" cy="4967290"/>
          </a:xfrm>
          <a:prstGeom prst="rect">
            <a:avLst/>
          </a:prstGeom>
        </p:spPr>
        <p:txBody>
          <a:bodyPr/>
          <a:lstStyle/>
          <a:p>
            <a:pPr>
              <a:defRPr sz="2400">
                <a:latin typeface="宋体"/>
                <a:ea typeface="宋体"/>
                <a:cs typeface="宋体"/>
                <a:sym typeface="宋体"/>
              </a:defRPr>
            </a:pPr>
            <a:r>
              <a:t>空间复杂度：用来评估算法内存占用大小的一个式子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“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空间换时间</a:t>
            </a:r>
            <a:r>
              <a:t>”</a:t>
            </a:r>
          </a:p>
        </p:txBody>
      </p:sp>
      <p:sp>
        <p:nvSpPr>
          <p:cNvPr id="257" name="Shape 302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258" name="Shape 303"/>
          <p:cNvSpPr txBox="1"/>
          <p:nvPr>
            <p:ph type="sldNum" sz="quarter" idx="4294967295"/>
          </p:nvPr>
        </p:nvSpPr>
        <p:spPr>
          <a:xfrm>
            <a:off x="8284929" y="6453189"/>
            <a:ext cx="24946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305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261" name="Shape 306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列表查找</a:t>
            </a:r>
          </a:p>
        </p:txBody>
      </p:sp>
      <p:sp>
        <p:nvSpPr>
          <p:cNvPr id="262" name="Shape 307"/>
          <p:cNvSpPr txBox="1"/>
          <p:nvPr>
            <p:ph type="body" idx="1"/>
          </p:nvPr>
        </p:nvSpPr>
        <p:spPr>
          <a:xfrm>
            <a:off x="478981" y="1179355"/>
            <a:ext cx="8001004" cy="496729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列表查找：从列表中查找指定元素</a:t>
            </a:r>
          </a:p>
          <a:p>
            <a:pPr lvl="1" marL="681037" indent="-327421">
              <a:spcBef>
                <a:spcPts val="400"/>
              </a:spcBef>
              <a:defRPr sz="1900">
                <a:latin typeface="宋体"/>
                <a:ea typeface="宋体"/>
                <a:cs typeface="宋体"/>
                <a:sym typeface="宋体"/>
              </a:defRPr>
            </a:pPr>
            <a:r>
              <a:t>输入：列表、待查找元素</a:t>
            </a:r>
          </a:p>
          <a:p>
            <a:pPr lvl="1" marL="681037" indent="-327421">
              <a:spcBef>
                <a:spcPts val="400"/>
              </a:spcBef>
              <a:defRPr sz="1900">
                <a:latin typeface="宋体"/>
                <a:ea typeface="宋体"/>
                <a:cs typeface="宋体"/>
                <a:sym typeface="宋体"/>
              </a:defRPr>
            </a:pPr>
            <a:r>
              <a:t>输出：元素下标或未查找到元素</a:t>
            </a:r>
          </a:p>
          <a:p>
            <a:pPr>
              <a:defRPr sz="1900"/>
            </a:pP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顺序查找</a:t>
            </a:r>
          </a:p>
          <a:p>
            <a:pPr lvl="1" marL="681037" indent="-327421">
              <a:spcBef>
                <a:spcPts val="400"/>
              </a:spcBef>
              <a:defRPr sz="1900">
                <a:latin typeface="宋体"/>
                <a:ea typeface="宋体"/>
                <a:cs typeface="宋体"/>
                <a:sym typeface="宋体"/>
              </a:defRPr>
            </a:pPr>
            <a:r>
              <a:t>从列表第一个元素开始，顺序进行搜索，直到找到为止。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二分查找</a:t>
            </a:r>
          </a:p>
          <a:p>
            <a:pPr lvl="1" marL="681037" indent="-327421">
              <a:spcBef>
                <a:spcPts val="400"/>
              </a:spcBef>
              <a:defRPr sz="1900">
                <a:latin typeface="宋体"/>
                <a:ea typeface="宋体"/>
                <a:cs typeface="宋体"/>
                <a:sym typeface="宋体"/>
              </a:defRPr>
            </a:pPr>
            <a:r>
              <a:t>从</a:t>
            </a:r>
            <a:r>
              <a:rPr>
                <a:solidFill>
                  <a:srgbClr val="FF0000"/>
                </a:solidFill>
              </a:rPr>
              <a:t>有序</a:t>
            </a:r>
            <a:r>
              <a:t>列表的</a:t>
            </a:r>
            <a:r>
              <a:rPr>
                <a:latin typeface="SimHei"/>
                <a:ea typeface="SimHei"/>
                <a:cs typeface="SimHei"/>
                <a:sym typeface="SimHei"/>
              </a:rPr>
              <a:t>候选区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data[0:n]</a:t>
            </a:r>
            <a:r>
              <a:t>开始，通过对待查找的值与候选区中间值的比较，可以使候选区减少一半。</a:t>
            </a:r>
          </a:p>
        </p:txBody>
      </p:sp>
      <p:sp>
        <p:nvSpPr>
          <p:cNvPr id="263" name="Shape 308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264" name="Shape 309"/>
          <p:cNvSpPr txBox="1"/>
          <p:nvPr>
            <p:ph type="sldNum" sz="quarter" idx="4294967295"/>
          </p:nvPr>
        </p:nvSpPr>
        <p:spPr>
          <a:xfrm>
            <a:off x="8284929" y="6453189"/>
            <a:ext cx="24946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311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267" name="Shape 312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二分查找</a:t>
            </a:r>
          </a:p>
        </p:txBody>
      </p:sp>
      <p:sp>
        <p:nvSpPr>
          <p:cNvPr id="268" name="Shape 313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269" name="Shape 314"/>
          <p:cNvSpPr txBox="1"/>
          <p:nvPr>
            <p:ph type="sldNum" sz="quarter" idx="4294967295"/>
          </p:nvPr>
        </p:nvSpPr>
        <p:spPr>
          <a:xfrm>
            <a:off x="8284929" y="6453189"/>
            <a:ext cx="24946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97" name="Group 342"/>
          <p:cNvGrpSpPr/>
          <p:nvPr/>
        </p:nvGrpSpPr>
        <p:grpSpPr>
          <a:xfrm>
            <a:off x="2658587" y="2631311"/>
            <a:ext cx="3180965" cy="370837"/>
            <a:chOff x="-1" y="-2"/>
            <a:chExt cx="3180964" cy="370835"/>
          </a:xfrm>
        </p:grpSpPr>
        <p:grpSp>
          <p:nvGrpSpPr>
            <p:cNvPr id="272" name="Group 317"/>
            <p:cNvGrpSpPr/>
            <p:nvPr/>
          </p:nvGrpSpPr>
          <p:grpSpPr>
            <a:xfrm>
              <a:off x="-2" y="-3"/>
              <a:ext cx="351536" cy="370837"/>
              <a:chOff x="-1" y="-1"/>
              <a:chExt cx="351535" cy="370835"/>
            </a:xfrm>
          </p:grpSpPr>
          <p:sp>
            <p:nvSpPr>
              <p:cNvPr id="270" name="Shape 315"/>
              <p:cNvSpPr/>
              <p:nvPr/>
            </p:nvSpPr>
            <p:spPr>
              <a:xfrm>
                <a:off x="-2" y="3976"/>
                <a:ext cx="351537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271" name="Shape 316"/>
              <p:cNvSpPr txBox="1"/>
              <p:nvPr/>
            </p:nvSpPr>
            <p:spPr>
              <a:xfrm>
                <a:off x="-2" y="-2"/>
                <a:ext cx="351537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275" name="Group 320"/>
            <p:cNvGrpSpPr/>
            <p:nvPr/>
          </p:nvGrpSpPr>
          <p:grpSpPr>
            <a:xfrm>
              <a:off x="356512" y="-3"/>
              <a:ext cx="351536" cy="370837"/>
              <a:chOff x="-1" y="-1"/>
              <a:chExt cx="351535" cy="370835"/>
            </a:xfrm>
          </p:grpSpPr>
          <p:sp>
            <p:nvSpPr>
              <p:cNvPr id="273" name="Shape 318"/>
              <p:cNvSpPr/>
              <p:nvPr/>
            </p:nvSpPr>
            <p:spPr>
              <a:xfrm>
                <a:off x="-2" y="3976"/>
                <a:ext cx="351537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274" name="Shape 319"/>
              <p:cNvSpPr txBox="1"/>
              <p:nvPr/>
            </p:nvSpPr>
            <p:spPr>
              <a:xfrm>
                <a:off x="-2" y="-2"/>
                <a:ext cx="351537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278" name="Group 323"/>
            <p:cNvGrpSpPr/>
            <p:nvPr/>
          </p:nvGrpSpPr>
          <p:grpSpPr>
            <a:xfrm>
              <a:off x="701686" y="-3"/>
              <a:ext cx="351536" cy="370837"/>
              <a:chOff x="-1" y="-1"/>
              <a:chExt cx="351535" cy="370835"/>
            </a:xfrm>
          </p:grpSpPr>
          <p:sp>
            <p:nvSpPr>
              <p:cNvPr id="276" name="Shape 321"/>
              <p:cNvSpPr/>
              <p:nvPr/>
            </p:nvSpPr>
            <p:spPr>
              <a:xfrm>
                <a:off x="-2" y="3976"/>
                <a:ext cx="351537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277" name="Shape 322"/>
              <p:cNvSpPr txBox="1"/>
              <p:nvPr/>
            </p:nvSpPr>
            <p:spPr>
              <a:xfrm>
                <a:off x="-2" y="-2"/>
                <a:ext cx="351537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281" name="Group 326"/>
            <p:cNvGrpSpPr/>
            <p:nvPr/>
          </p:nvGrpSpPr>
          <p:grpSpPr>
            <a:xfrm>
              <a:off x="1058200" y="-3"/>
              <a:ext cx="351536" cy="370837"/>
              <a:chOff x="-1" y="-1"/>
              <a:chExt cx="351535" cy="370835"/>
            </a:xfrm>
          </p:grpSpPr>
          <p:sp>
            <p:nvSpPr>
              <p:cNvPr id="279" name="Shape 324"/>
              <p:cNvSpPr/>
              <p:nvPr/>
            </p:nvSpPr>
            <p:spPr>
              <a:xfrm>
                <a:off x="-2" y="3976"/>
                <a:ext cx="351537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280" name="Shape 325"/>
              <p:cNvSpPr txBox="1"/>
              <p:nvPr/>
            </p:nvSpPr>
            <p:spPr>
              <a:xfrm>
                <a:off x="-2" y="-2"/>
                <a:ext cx="351537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284" name="Group 329"/>
            <p:cNvGrpSpPr/>
            <p:nvPr/>
          </p:nvGrpSpPr>
          <p:grpSpPr>
            <a:xfrm>
              <a:off x="1414714" y="-3"/>
              <a:ext cx="351536" cy="370837"/>
              <a:chOff x="-1" y="-1"/>
              <a:chExt cx="351535" cy="370835"/>
            </a:xfrm>
          </p:grpSpPr>
          <p:sp>
            <p:nvSpPr>
              <p:cNvPr id="282" name="Shape 327"/>
              <p:cNvSpPr/>
              <p:nvPr/>
            </p:nvSpPr>
            <p:spPr>
              <a:xfrm>
                <a:off x="-2" y="3976"/>
                <a:ext cx="351537" cy="36289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283" name="Shape 328"/>
              <p:cNvSpPr txBox="1"/>
              <p:nvPr/>
            </p:nvSpPr>
            <p:spPr>
              <a:xfrm>
                <a:off x="-2" y="-2"/>
                <a:ext cx="351537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287" name="Group 332"/>
            <p:cNvGrpSpPr/>
            <p:nvPr/>
          </p:nvGrpSpPr>
          <p:grpSpPr>
            <a:xfrm>
              <a:off x="1771226" y="-3"/>
              <a:ext cx="351536" cy="370837"/>
              <a:chOff x="-1" y="-1"/>
              <a:chExt cx="351535" cy="370835"/>
            </a:xfrm>
          </p:grpSpPr>
          <p:sp>
            <p:nvSpPr>
              <p:cNvPr id="285" name="Shape 330"/>
              <p:cNvSpPr/>
              <p:nvPr/>
            </p:nvSpPr>
            <p:spPr>
              <a:xfrm>
                <a:off x="-2" y="3976"/>
                <a:ext cx="351537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286" name="Shape 331"/>
              <p:cNvSpPr txBox="1"/>
              <p:nvPr/>
            </p:nvSpPr>
            <p:spPr>
              <a:xfrm>
                <a:off x="-2" y="-2"/>
                <a:ext cx="351537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290" name="Group 335"/>
            <p:cNvGrpSpPr/>
            <p:nvPr/>
          </p:nvGrpSpPr>
          <p:grpSpPr>
            <a:xfrm>
              <a:off x="2127740" y="-3"/>
              <a:ext cx="351536" cy="370837"/>
              <a:chOff x="-1" y="-1"/>
              <a:chExt cx="351535" cy="370835"/>
            </a:xfrm>
          </p:grpSpPr>
          <p:sp>
            <p:nvSpPr>
              <p:cNvPr id="288" name="Shape 333"/>
              <p:cNvSpPr/>
              <p:nvPr/>
            </p:nvSpPr>
            <p:spPr>
              <a:xfrm>
                <a:off x="-2" y="3976"/>
                <a:ext cx="351537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289" name="Shape 334"/>
              <p:cNvSpPr txBox="1"/>
              <p:nvPr/>
            </p:nvSpPr>
            <p:spPr>
              <a:xfrm>
                <a:off x="-2" y="-2"/>
                <a:ext cx="351537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293" name="Group 338"/>
            <p:cNvGrpSpPr/>
            <p:nvPr/>
          </p:nvGrpSpPr>
          <p:grpSpPr>
            <a:xfrm>
              <a:off x="2472914" y="-3"/>
              <a:ext cx="351536" cy="370837"/>
              <a:chOff x="-1" y="-1"/>
              <a:chExt cx="351535" cy="370835"/>
            </a:xfrm>
          </p:grpSpPr>
          <p:sp>
            <p:nvSpPr>
              <p:cNvPr id="291" name="Shape 336"/>
              <p:cNvSpPr/>
              <p:nvPr/>
            </p:nvSpPr>
            <p:spPr>
              <a:xfrm>
                <a:off x="-2" y="3976"/>
                <a:ext cx="351537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292" name="Shape 337"/>
              <p:cNvSpPr txBox="1"/>
              <p:nvPr/>
            </p:nvSpPr>
            <p:spPr>
              <a:xfrm>
                <a:off x="-2" y="-2"/>
                <a:ext cx="351537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</p:grpSp>
        <p:grpSp>
          <p:nvGrpSpPr>
            <p:cNvPr id="296" name="Group 341"/>
            <p:cNvGrpSpPr/>
            <p:nvPr/>
          </p:nvGrpSpPr>
          <p:grpSpPr>
            <a:xfrm>
              <a:off x="2829427" y="-3"/>
              <a:ext cx="351536" cy="370837"/>
              <a:chOff x="-1" y="-1"/>
              <a:chExt cx="351535" cy="370835"/>
            </a:xfrm>
          </p:grpSpPr>
          <p:sp>
            <p:nvSpPr>
              <p:cNvPr id="294" name="Shape 339"/>
              <p:cNvSpPr/>
              <p:nvPr/>
            </p:nvSpPr>
            <p:spPr>
              <a:xfrm>
                <a:off x="-2" y="3976"/>
                <a:ext cx="351537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295" name="Shape 340"/>
              <p:cNvSpPr txBox="1"/>
              <p:nvPr/>
            </p:nvSpPr>
            <p:spPr>
              <a:xfrm>
                <a:off x="-2" y="-2"/>
                <a:ext cx="351537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</p:grpSp>
      </p:grpSp>
      <p:grpSp>
        <p:nvGrpSpPr>
          <p:cNvPr id="300" name="Group 345"/>
          <p:cNvGrpSpPr/>
          <p:nvPr/>
        </p:nvGrpSpPr>
        <p:grpSpPr>
          <a:xfrm>
            <a:off x="2590798" y="3099305"/>
            <a:ext cx="487111" cy="828987"/>
            <a:chOff x="0" y="0"/>
            <a:chExt cx="487109" cy="828986"/>
          </a:xfrm>
        </p:grpSpPr>
        <p:sp>
          <p:nvSpPr>
            <p:cNvPr id="298" name="Shape 343"/>
            <p:cNvSpPr/>
            <p:nvPr/>
          </p:nvSpPr>
          <p:spPr>
            <a:xfrm>
              <a:off x="192524" y="-1"/>
              <a:ext cx="102063" cy="521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13"/>
                  </a:moveTo>
                  <a:lnTo>
                    <a:pt x="10800" y="0"/>
                  </a:lnTo>
                  <a:lnTo>
                    <a:pt x="21600" y="2113"/>
                  </a:lnTo>
                  <a:lnTo>
                    <a:pt x="16200" y="2113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2113"/>
                  </a:lnTo>
                  <a:close/>
                </a:path>
              </a:pathLst>
            </a:cu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299" name="Shape 344"/>
            <p:cNvSpPr txBox="1"/>
            <p:nvPr/>
          </p:nvSpPr>
          <p:spPr>
            <a:xfrm>
              <a:off x="-1" y="521650"/>
              <a:ext cx="487111" cy="307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4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low</a:t>
              </a:r>
            </a:p>
          </p:txBody>
        </p:sp>
      </p:grpSp>
      <p:grpSp>
        <p:nvGrpSpPr>
          <p:cNvPr id="303" name="Group 348"/>
          <p:cNvGrpSpPr/>
          <p:nvPr/>
        </p:nvGrpSpPr>
        <p:grpSpPr>
          <a:xfrm>
            <a:off x="5420228" y="3089230"/>
            <a:ext cx="578399" cy="828987"/>
            <a:chOff x="0" y="0"/>
            <a:chExt cx="578397" cy="828986"/>
          </a:xfrm>
        </p:grpSpPr>
        <p:sp>
          <p:nvSpPr>
            <p:cNvPr id="301" name="Shape 346"/>
            <p:cNvSpPr/>
            <p:nvPr/>
          </p:nvSpPr>
          <p:spPr>
            <a:xfrm>
              <a:off x="192524" y="-1"/>
              <a:ext cx="102063" cy="521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13"/>
                  </a:moveTo>
                  <a:lnTo>
                    <a:pt x="10800" y="0"/>
                  </a:lnTo>
                  <a:lnTo>
                    <a:pt x="21600" y="2113"/>
                  </a:lnTo>
                  <a:lnTo>
                    <a:pt x="16200" y="2113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2113"/>
                  </a:lnTo>
                  <a:close/>
                </a:path>
              </a:pathLst>
            </a:cu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302" name="Shape 347"/>
            <p:cNvSpPr txBox="1"/>
            <p:nvPr/>
          </p:nvSpPr>
          <p:spPr>
            <a:xfrm>
              <a:off x="0" y="521650"/>
              <a:ext cx="578398" cy="307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4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high</a:t>
              </a:r>
            </a:p>
          </p:txBody>
        </p:sp>
      </p:grpSp>
      <p:grpSp>
        <p:nvGrpSpPr>
          <p:cNvPr id="306" name="Group 351"/>
          <p:cNvGrpSpPr/>
          <p:nvPr/>
        </p:nvGrpSpPr>
        <p:grpSpPr>
          <a:xfrm>
            <a:off x="4005513" y="3089230"/>
            <a:ext cx="529915" cy="828987"/>
            <a:chOff x="0" y="0"/>
            <a:chExt cx="529914" cy="828986"/>
          </a:xfrm>
        </p:grpSpPr>
        <p:sp>
          <p:nvSpPr>
            <p:cNvPr id="304" name="Shape 349"/>
            <p:cNvSpPr/>
            <p:nvPr/>
          </p:nvSpPr>
          <p:spPr>
            <a:xfrm>
              <a:off x="192524" y="-1"/>
              <a:ext cx="102062" cy="521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13"/>
                  </a:moveTo>
                  <a:lnTo>
                    <a:pt x="10800" y="0"/>
                  </a:lnTo>
                  <a:lnTo>
                    <a:pt x="21600" y="2113"/>
                  </a:lnTo>
                  <a:lnTo>
                    <a:pt x="16200" y="2113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2113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305" name="Shape 350"/>
            <p:cNvSpPr txBox="1"/>
            <p:nvPr/>
          </p:nvSpPr>
          <p:spPr>
            <a:xfrm>
              <a:off x="-1" y="521650"/>
              <a:ext cx="529915" cy="307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4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mid</a:t>
              </a:r>
            </a:p>
          </p:txBody>
        </p:sp>
      </p:grpSp>
      <p:grpSp>
        <p:nvGrpSpPr>
          <p:cNvPr id="309" name="Group 354"/>
          <p:cNvGrpSpPr/>
          <p:nvPr/>
        </p:nvGrpSpPr>
        <p:grpSpPr>
          <a:xfrm>
            <a:off x="2939362" y="3099305"/>
            <a:ext cx="529918" cy="828987"/>
            <a:chOff x="0" y="0"/>
            <a:chExt cx="529916" cy="828986"/>
          </a:xfrm>
        </p:grpSpPr>
        <p:sp>
          <p:nvSpPr>
            <p:cNvPr id="307" name="Shape 352"/>
            <p:cNvSpPr/>
            <p:nvPr/>
          </p:nvSpPr>
          <p:spPr>
            <a:xfrm>
              <a:off x="192524" y="-1"/>
              <a:ext cx="102063" cy="521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13"/>
                  </a:moveTo>
                  <a:lnTo>
                    <a:pt x="10800" y="0"/>
                  </a:lnTo>
                  <a:lnTo>
                    <a:pt x="21600" y="2113"/>
                  </a:lnTo>
                  <a:lnTo>
                    <a:pt x="16200" y="2113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2113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308" name="Shape 353"/>
            <p:cNvSpPr txBox="1"/>
            <p:nvPr/>
          </p:nvSpPr>
          <p:spPr>
            <a:xfrm>
              <a:off x="-1" y="521650"/>
              <a:ext cx="529917" cy="307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4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mid</a:t>
              </a:r>
            </a:p>
          </p:txBody>
        </p:sp>
      </p:grpSp>
      <p:grpSp>
        <p:nvGrpSpPr>
          <p:cNvPr id="312" name="Group 357"/>
          <p:cNvGrpSpPr/>
          <p:nvPr/>
        </p:nvGrpSpPr>
        <p:grpSpPr>
          <a:xfrm>
            <a:off x="3255349" y="3860539"/>
            <a:ext cx="529918" cy="828987"/>
            <a:chOff x="0" y="0"/>
            <a:chExt cx="529916" cy="828986"/>
          </a:xfrm>
        </p:grpSpPr>
        <p:sp>
          <p:nvSpPr>
            <p:cNvPr id="310" name="Shape 355"/>
            <p:cNvSpPr/>
            <p:nvPr/>
          </p:nvSpPr>
          <p:spPr>
            <a:xfrm>
              <a:off x="192524" y="-1"/>
              <a:ext cx="102063" cy="521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13"/>
                  </a:moveTo>
                  <a:lnTo>
                    <a:pt x="10800" y="0"/>
                  </a:lnTo>
                  <a:lnTo>
                    <a:pt x="21600" y="2113"/>
                  </a:lnTo>
                  <a:lnTo>
                    <a:pt x="16200" y="2113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2113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311" name="Shape 356"/>
            <p:cNvSpPr txBox="1"/>
            <p:nvPr/>
          </p:nvSpPr>
          <p:spPr>
            <a:xfrm>
              <a:off x="-1" y="521650"/>
              <a:ext cx="529917" cy="307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4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mid</a:t>
              </a:r>
            </a:p>
          </p:txBody>
        </p:sp>
      </p:grpSp>
      <p:sp>
        <p:nvSpPr>
          <p:cNvPr id="313" name="Shape 358"/>
          <p:cNvSpPr txBox="1"/>
          <p:nvPr>
            <p:ph type="body" idx="1"/>
          </p:nvPr>
        </p:nvSpPr>
        <p:spPr>
          <a:xfrm>
            <a:off x="478981" y="1179355"/>
            <a:ext cx="8001004" cy="496729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使用二分查找来查找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90984 0.001160" origin="layout" pathEditMode="relative">
                                      <p:cBhvr>
                                        <p:cTn id="17" dur="2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path" nodeType="click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74125 -0.002083" origin="layout" pathEditMode="relative">
                                      <p:cBhvr>
                                        <p:cTn id="28" dur="2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xit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9" grpId="8"/>
      <p:bldP build="whole" bldLvl="1" animBg="1" rev="0" advAuto="0" spid="303" grpId="2"/>
      <p:bldP build="whole" bldLvl="1" animBg="1" rev="0" advAuto="0" spid="300" grpId="1"/>
      <p:bldP build="whole" bldLvl="1" animBg="1" rev="0" advAuto="0" spid="306" grpId="3"/>
      <p:bldP build="whole" bldLvl="1" animBg="1" rev="0" advAuto="0" spid="306" grpId="5"/>
      <p:bldP build="whole" bldLvl="1" animBg="1" rev="0" advAuto="0" spid="312" grpId="9"/>
      <p:bldP build="whole" bldLvl="1" animBg="1" rev="0" advAuto="0" spid="309" grpId="6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60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316" name="Shape 361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列表查找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t>代码</a:t>
            </a:r>
          </a:p>
        </p:txBody>
      </p:sp>
      <p:sp>
        <p:nvSpPr>
          <p:cNvPr id="317" name="Shape 362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318" name="Shape 363"/>
          <p:cNvSpPr txBox="1"/>
          <p:nvPr>
            <p:ph type="sldNum" sz="quarter" idx="4294967295"/>
          </p:nvPr>
        </p:nvSpPr>
        <p:spPr>
          <a:xfrm>
            <a:off x="8284929" y="6453189"/>
            <a:ext cx="24946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9" name="Shape 364"/>
          <p:cNvSpPr/>
          <p:nvPr/>
        </p:nvSpPr>
        <p:spPr>
          <a:xfrm>
            <a:off x="574674" y="1471135"/>
            <a:ext cx="4704461" cy="20599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>
                <a:solidFill>
                  <a:srgbClr val="000000"/>
                </a:solidFill>
              </a:rPr>
              <a:t>linear_search</a:t>
            </a:r>
            <a:r>
              <a:rPr b="0">
                <a:solidFill>
                  <a:srgbClr val="000000"/>
                </a:solidFill>
              </a:rPr>
              <a:t>(data_set</a:t>
            </a:r>
            <a:r>
              <a:rPr b="0"/>
              <a:t>, </a:t>
            </a:r>
            <a:r>
              <a:rPr b="0">
                <a:solidFill>
                  <a:srgbClr val="000000"/>
                </a:solidFill>
              </a:rPr>
              <a:t>value):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for </a:t>
            </a:r>
            <a:r>
              <a:rPr b="0">
                <a:solidFill>
                  <a:srgbClr val="000000"/>
                </a:solidFill>
              </a:rPr>
              <a:t>i </a:t>
            </a:r>
            <a:r>
              <a:t>in </a:t>
            </a:r>
            <a:r>
              <a:rPr b="0">
                <a:solidFill>
                  <a:srgbClr val="8888C6"/>
                </a:solidFill>
              </a:rPr>
              <a:t>range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8888C6"/>
                </a:solidFill>
              </a:rPr>
              <a:t>range</a:t>
            </a:r>
            <a:r>
              <a:rPr b="0">
                <a:solidFill>
                  <a:srgbClr val="000000"/>
                </a:solidFill>
              </a:rPr>
              <a:t>(data_set)):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</a:t>
            </a:r>
            <a:r>
              <a:t>if </a:t>
            </a:r>
            <a:r>
              <a:rPr b="0">
                <a:solidFill>
                  <a:srgbClr val="000000"/>
                </a:solidFill>
              </a:rPr>
              <a:t>data_set[i] == value: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</a:t>
            </a:r>
            <a:r>
              <a:t>return </a:t>
            </a:r>
            <a:r>
              <a:rPr b="0">
                <a:solidFill>
                  <a:srgbClr val="000000"/>
                </a:solidFill>
              </a:rPr>
              <a:t>i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return</a:t>
            </a:r>
          </a:p>
        </p:txBody>
      </p:sp>
      <p:sp>
        <p:nvSpPr>
          <p:cNvPr id="320" name="Shape 365"/>
          <p:cNvSpPr/>
          <p:nvPr/>
        </p:nvSpPr>
        <p:spPr>
          <a:xfrm>
            <a:off x="574673" y="3068116"/>
            <a:ext cx="4704461" cy="37363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>
                <a:solidFill>
                  <a:srgbClr val="000000"/>
                </a:solidFill>
              </a:rPr>
              <a:t>bin_search</a:t>
            </a:r>
            <a:r>
              <a:rPr b="0">
                <a:solidFill>
                  <a:srgbClr val="000000"/>
                </a:solidFill>
              </a:rPr>
              <a:t>(data_set</a:t>
            </a:r>
            <a:r>
              <a:rPr b="0"/>
              <a:t>, </a:t>
            </a:r>
            <a:r>
              <a:rPr b="0">
                <a:solidFill>
                  <a:srgbClr val="000000"/>
                </a:solidFill>
              </a:rPr>
              <a:t>value):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low = </a:t>
            </a:r>
            <a:r>
              <a:rPr b="0">
                <a:solidFill>
                  <a:srgbClr val="6897BB"/>
                </a:solidFill>
              </a:rPr>
              <a:t>0</a:t>
            </a:r>
            <a:br>
              <a:rPr b="0">
                <a:solidFill>
                  <a:srgbClr val="6897BB"/>
                </a:solidFill>
              </a:rPr>
            </a:br>
            <a:r>
              <a:rPr b="0">
                <a:solidFill>
                  <a:srgbClr val="6897BB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high = </a:t>
            </a:r>
            <a:r>
              <a:rPr b="0">
                <a:solidFill>
                  <a:srgbClr val="8888C6"/>
                </a:solidFill>
              </a:rPr>
              <a:t>len</a:t>
            </a:r>
            <a:r>
              <a:rPr b="0">
                <a:solidFill>
                  <a:srgbClr val="000000"/>
                </a:solidFill>
              </a:rPr>
              <a:t>(data_set) - </a:t>
            </a:r>
            <a:r>
              <a:rPr b="0">
                <a:solidFill>
                  <a:srgbClr val="6897BB"/>
                </a:solidFill>
              </a:rPr>
              <a:t>1</a:t>
            </a:r>
            <a:br>
              <a:rPr b="0">
                <a:solidFill>
                  <a:srgbClr val="6897BB"/>
                </a:solidFill>
              </a:rPr>
            </a:br>
            <a:r>
              <a:rPr b="0">
                <a:solidFill>
                  <a:srgbClr val="6897BB"/>
                </a:solidFill>
              </a:rPr>
              <a:t>    </a:t>
            </a:r>
            <a:r>
              <a:t>while </a:t>
            </a:r>
            <a:r>
              <a:rPr b="0">
                <a:solidFill>
                  <a:srgbClr val="000000"/>
                </a:solidFill>
              </a:rPr>
              <a:t>low &lt;= high: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mid = (low+high)//</a:t>
            </a:r>
            <a:r>
              <a:rPr b="0">
                <a:solidFill>
                  <a:srgbClr val="6897BB"/>
                </a:solidFill>
              </a:rPr>
              <a:t>2</a:t>
            </a:r>
            <a:br>
              <a:rPr b="0">
                <a:solidFill>
                  <a:srgbClr val="6897BB"/>
                </a:solidFill>
              </a:rPr>
            </a:br>
            <a:r>
              <a:rPr b="0">
                <a:solidFill>
                  <a:srgbClr val="6897BB"/>
                </a:solidFill>
              </a:rPr>
              <a:t>        </a:t>
            </a:r>
            <a:r>
              <a:t>if </a:t>
            </a:r>
            <a:r>
              <a:rPr b="0">
                <a:solidFill>
                  <a:srgbClr val="000000"/>
                </a:solidFill>
              </a:rPr>
              <a:t>data_set[mid] == value: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</a:t>
            </a:r>
            <a:r>
              <a:t>return </a:t>
            </a:r>
            <a:r>
              <a:rPr b="0">
                <a:solidFill>
                  <a:srgbClr val="000000"/>
                </a:solidFill>
              </a:rPr>
              <a:t>mid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</a:t>
            </a:r>
            <a:r>
              <a:t>elif </a:t>
            </a:r>
            <a:r>
              <a:rPr b="0">
                <a:solidFill>
                  <a:srgbClr val="000000"/>
                </a:solidFill>
              </a:rPr>
              <a:t>data_set[mid] &gt; value: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high = mid - </a:t>
            </a:r>
            <a:r>
              <a:rPr b="0">
                <a:solidFill>
                  <a:srgbClr val="6897BB"/>
                </a:solidFill>
              </a:rPr>
              <a:t>1</a:t>
            </a:r>
            <a:br>
              <a:rPr b="0">
                <a:solidFill>
                  <a:srgbClr val="6897BB"/>
                </a:solidFill>
              </a:rPr>
            </a:br>
            <a:r>
              <a:rPr b="0">
                <a:solidFill>
                  <a:srgbClr val="6897BB"/>
                </a:solidFill>
              </a:rPr>
              <a:t>        </a:t>
            </a:r>
            <a:r>
              <a:t>else</a:t>
            </a:r>
            <a:r>
              <a:rPr b="0">
                <a:solidFill>
                  <a:srgbClr val="000000"/>
                </a:solidFill>
              </a:rPr>
              <a:t>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low = mid + </a:t>
            </a:r>
            <a:r>
              <a:rPr b="0">
                <a:solidFill>
                  <a:srgbClr val="6897BB"/>
                </a:solidFill>
              </a:rPr>
              <a:t>1</a:t>
            </a:r>
          </a:p>
        </p:txBody>
      </p:sp>
      <p:sp>
        <p:nvSpPr>
          <p:cNvPr id="321" name="Shape 366"/>
          <p:cNvSpPr txBox="1"/>
          <p:nvPr/>
        </p:nvSpPr>
        <p:spPr>
          <a:xfrm>
            <a:off x="6553199" y="1004927"/>
            <a:ext cx="1466093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时间复杂度</a:t>
            </a:r>
          </a:p>
        </p:txBody>
      </p:sp>
      <p:sp>
        <p:nvSpPr>
          <p:cNvPr id="322" name="Shape 367"/>
          <p:cNvSpPr txBox="1"/>
          <p:nvPr/>
        </p:nvSpPr>
        <p:spPr>
          <a:xfrm>
            <a:off x="6553200" y="1886634"/>
            <a:ext cx="1146048" cy="1209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O(n)</a:t>
            </a:r>
          </a:p>
        </p:txBody>
      </p:sp>
      <p:sp>
        <p:nvSpPr>
          <p:cNvPr id="323" name="Shape 368"/>
          <p:cNvSpPr txBox="1"/>
          <p:nvPr/>
        </p:nvSpPr>
        <p:spPr>
          <a:xfrm>
            <a:off x="6399276" y="4169912"/>
            <a:ext cx="1773936" cy="1209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O(logn)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3" grpId="3"/>
      <p:bldP build="whole" bldLvl="1" animBg="1" rev="0" advAuto="0" spid="322" grpId="2"/>
      <p:bldP build="whole" bldLvl="1" animBg="1" rev="0" advAuto="0" spid="32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70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326" name="Shape 371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递归版本的二分查找</a:t>
            </a:r>
          </a:p>
        </p:txBody>
      </p:sp>
      <p:sp>
        <p:nvSpPr>
          <p:cNvPr id="327" name="Shape 372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328" name="Shape 373"/>
          <p:cNvSpPr txBox="1"/>
          <p:nvPr>
            <p:ph type="sldNum" sz="quarter" idx="4294967295"/>
          </p:nvPr>
        </p:nvSpPr>
        <p:spPr>
          <a:xfrm>
            <a:off x="8284929" y="6453189"/>
            <a:ext cx="24946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9" name="Shape 374"/>
          <p:cNvSpPr txBox="1"/>
          <p:nvPr>
            <p:ph type="body" idx="1"/>
          </p:nvPr>
        </p:nvSpPr>
        <p:spPr>
          <a:xfrm>
            <a:off x="363956" y="1570711"/>
            <a:ext cx="8416088" cy="3139327"/>
          </a:xfrm>
          <a:prstGeom prst="rect">
            <a:avLst/>
          </a:prstGeom>
          <a:solidFill>
            <a:srgbClr val="2B2B2B"/>
          </a:solidFill>
        </p:spPr>
        <p:txBody>
          <a:bodyPr anchor="ctr"/>
          <a:lstStyle/>
          <a:p>
            <a:pPr marL="0" indent="0" defTabSz="859536">
              <a:spcBef>
                <a:spcPts val="0"/>
              </a:spcBef>
              <a:buSzTx/>
              <a:buNone/>
              <a:defRPr b="1" sz="1600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>
                <a:solidFill>
                  <a:srgbClr val="A9B7C6"/>
                </a:solidFill>
              </a:rPr>
              <a:t>bin_search_rec</a:t>
            </a:r>
            <a:r>
              <a:rPr b="0">
                <a:solidFill>
                  <a:srgbClr val="A9B7C6"/>
                </a:solidFill>
              </a:rPr>
              <a:t>(data_set</a:t>
            </a:r>
            <a:r>
              <a:rPr b="0"/>
              <a:t>, </a:t>
            </a:r>
            <a:r>
              <a:rPr b="0">
                <a:solidFill>
                  <a:srgbClr val="A9B7C6"/>
                </a:solidFill>
              </a:rPr>
              <a:t>value</a:t>
            </a:r>
            <a:r>
              <a:rPr b="0"/>
              <a:t>, </a:t>
            </a:r>
            <a:r>
              <a:rPr b="0">
                <a:solidFill>
                  <a:srgbClr val="A9B7C6"/>
                </a:solidFill>
              </a:rPr>
              <a:t>low</a:t>
            </a:r>
            <a:r>
              <a:rPr b="0"/>
              <a:t>, </a:t>
            </a:r>
            <a:r>
              <a:rPr b="0">
                <a:solidFill>
                  <a:srgbClr val="A9B7C6"/>
                </a:solidFill>
              </a:rPr>
              <a:t>high):</a:t>
            </a:r>
            <a:br>
              <a:rPr b="0">
                <a:solidFill>
                  <a:srgbClr val="A9B7C6"/>
                </a:solidFill>
              </a:rPr>
            </a:br>
            <a:r>
              <a:rPr b="0">
                <a:solidFill>
                  <a:srgbClr val="A9B7C6"/>
                </a:solidFill>
              </a:rPr>
              <a:t>    </a:t>
            </a:r>
            <a:r>
              <a:t>if </a:t>
            </a:r>
            <a:r>
              <a:rPr b="0">
                <a:solidFill>
                  <a:srgbClr val="A9B7C6"/>
                </a:solidFill>
              </a:rPr>
              <a:t>low &lt;= high:</a:t>
            </a:r>
            <a:br>
              <a:rPr b="0">
                <a:solidFill>
                  <a:srgbClr val="A9B7C6"/>
                </a:solidFill>
              </a:rPr>
            </a:br>
            <a:r>
              <a:rPr b="0">
                <a:solidFill>
                  <a:srgbClr val="A9B7C6"/>
                </a:solidFill>
              </a:rPr>
              <a:t>        mid = (low + high) // </a:t>
            </a:r>
            <a:r>
              <a:rPr b="0">
                <a:solidFill>
                  <a:srgbClr val="6897BB"/>
                </a:solidFill>
              </a:rPr>
              <a:t>2</a:t>
            </a:r>
            <a:br>
              <a:rPr b="0">
                <a:solidFill>
                  <a:srgbClr val="6897BB"/>
                </a:solidFill>
              </a:rPr>
            </a:br>
            <a:r>
              <a:rPr b="0">
                <a:solidFill>
                  <a:srgbClr val="6897BB"/>
                </a:solidFill>
              </a:rPr>
              <a:t>        </a:t>
            </a:r>
            <a:r>
              <a:t>if </a:t>
            </a:r>
            <a:r>
              <a:rPr b="0">
                <a:solidFill>
                  <a:srgbClr val="A9B7C6"/>
                </a:solidFill>
              </a:rPr>
              <a:t>data_set[mid] == value:</a:t>
            </a:r>
            <a:br>
              <a:rPr b="0">
                <a:solidFill>
                  <a:srgbClr val="A9B7C6"/>
                </a:solidFill>
              </a:rPr>
            </a:br>
            <a:r>
              <a:rPr b="0">
                <a:solidFill>
                  <a:srgbClr val="A9B7C6"/>
                </a:solidFill>
              </a:rPr>
              <a:t>            </a:t>
            </a:r>
            <a:r>
              <a:t>return </a:t>
            </a:r>
            <a:r>
              <a:rPr b="0">
                <a:solidFill>
                  <a:srgbClr val="A9B7C6"/>
                </a:solidFill>
              </a:rPr>
              <a:t>mid</a:t>
            </a:r>
            <a:br>
              <a:rPr b="0">
                <a:solidFill>
                  <a:srgbClr val="A9B7C6"/>
                </a:solidFill>
              </a:rPr>
            </a:br>
            <a:r>
              <a:rPr b="0">
                <a:solidFill>
                  <a:srgbClr val="A9B7C6"/>
                </a:solidFill>
              </a:rPr>
              <a:t>        </a:t>
            </a:r>
            <a:r>
              <a:t>elif </a:t>
            </a:r>
            <a:r>
              <a:rPr b="0">
                <a:solidFill>
                  <a:srgbClr val="A9B7C6"/>
                </a:solidFill>
              </a:rPr>
              <a:t>data_set[mid] &gt; value:</a:t>
            </a:r>
            <a:br>
              <a:rPr b="0">
                <a:solidFill>
                  <a:srgbClr val="A9B7C6"/>
                </a:solidFill>
              </a:rPr>
            </a:br>
            <a:r>
              <a:rPr b="0">
                <a:solidFill>
                  <a:srgbClr val="A9B7C6"/>
                </a:solidFill>
              </a:rPr>
              <a:t>            </a:t>
            </a:r>
            <a:r>
              <a:t>return </a:t>
            </a:r>
            <a:r>
              <a:rPr b="0">
                <a:solidFill>
                  <a:srgbClr val="A9B7C6"/>
                </a:solidFill>
              </a:rPr>
              <a:t>bin_search_rec(data_set</a:t>
            </a:r>
            <a:r>
              <a:rPr b="0"/>
              <a:t>, </a:t>
            </a:r>
            <a:r>
              <a:rPr b="0">
                <a:solidFill>
                  <a:srgbClr val="A9B7C6"/>
                </a:solidFill>
              </a:rPr>
              <a:t>value</a:t>
            </a:r>
            <a:r>
              <a:rPr b="0"/>
              <a:t>, </a:t>
            </a:r>
            <a:r>
              <a:rPr b="0">
                <a:solidFill>
                  <a:srgbClr val="A9B7C6"/>
                </a:solidFill>
              </a:rPr>
              <a:t>low</a:t>
            </a:r>
            <a:r>
              <a:rPr b="0"/>
              <a:t>, </a:t>
            </a:r>
            <a:r>
              <a:rPr b="0">
                <a:solidFill>
                  <a:srgbClr val="A9B7C6"/>
                </a:solidFill>
              </a:rPr>
              <a:t>mid - 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A9B7C6"/>
                </a:solidFill>
              </a:rPr>
              <a:t>)</a:t>
            </a:r>
            <a:br>
              <a:rPr b="0">
                <a:solidFill>
                  <a:srgbClr val="A9B7C6"/>
                </a:solidFill>
              </a:rPr>
            </a:br>
            <a:r>
              <a:rPr b="0">
                <a:solidFill>
                  <a:srgbClr val="A9B7C6"/>
                </a:solidFill>
              </a:rPr>
              <a:t>        </a:t>
            </a:r>
            <a:r>
              <a:t>else</a:t>
            </a:r>
            <a:r>
              <a:rPr b="0">
                <a:solidFill>
                  <a:srgbClr val="A9B7C6"/>
                </a:solidFill>
              </a:rPr>
              <a:t>:</a:t>
            </a:r>
            <a:br>
              <a:rPr b="0">
                <a:solidFill>
                  <a:srgbClr val="A9B7C6"/>
                </a:solidFill>
              </a:rPr>
            </a:br>
            <a:r>
              <a:rPr b="0">
                <a:solidFill>
                  <a:srgbClr val="A9B7C6"/>
                </a:solidFill>
              </a:rPr>
              <a:t>            </a:t>
            </a:r>
            <a:r>
              <a:t>return </a:t>
            </a:r>
            <a:r>
              <a:rPr b="0">
                <a:solidFill>
                  <a:srgbClr val="A9B7C6"/>
                </a:solidFill>
              </a:rPr>
              <a:t>bin_search_rec(data_set</a:t>
            </a:r>
            <a:r>
              <a:rPr b="0"/>
              <a:t>, </a:t>
            </a:r>
            <a:r>
              <a:rPr b="0">
                <a:solidFill>
                  <a:srgbClr val="A9B7C6"/>
                </a:solidFill>
              </a:rPr>
              <a:t>value</a:t>
            </a:r>
            <a:r>
              <a:rPr b="0"/>
              <a:t>, </a:t>
            </a:r>
            <a:r>
              <a:rPr b="0">
                <a:solidFill>
                  <a:srgbClr val="A9B7C6"/>
                </a:solidFill>
              </a:rPr>
              <a:t>mid + 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/>
              <a:t>, </a:t>
            </a:r>
            <a:r>
              <a:rPr b="0">
                <a:solidFill>
                  <a:srgbClr val="A9B7C6"/>
                </a:solidFill>
              </a:rPr>
              <a:t>high)</a:t>
            </a:r>
            <a:br>
              <a:rPr b="0">
                <a:solidFill>
                  <a:srgbClr val="A9B7C6"/>
                </a:solidFill>
              </a:rPr>
            </a:br>
            <a:r>
              <a:rPr b="0">
                <a:solidFill>
                  <a:srgbClr val="A9B7C6"/>
                </a:solidFill>
              </a:rPr>
              <a:t>    </a:t>
            </a:r>
            <a:r>
              <a:t>else</a:t>
            </a:r>
            <a:r>
              <a:rPr b="0">
                <a:solidFill>
                  <a:srgbClr val="A9B7C6"/>
                </a:solidFill>
              </a:rPr>
              <a:t>:</a:t>
            </a:r>
            <a:br>
              <a:rPr b="0">
                <a:solidFill>
                  <a:srgbClr val="A9B7C6"/>
                </a:solidFill>
              </a:rPr>
            </a:br>
            <a:r>
              <a:rPr b="0">
                <a:solidFill>
                  <a:srgbClr val="A9B7C6"/>
                </a:solidFill>
              </a:rPr>
              <a:t>        </a:t>
            </a:r>
            <a:r>
              <a:t>return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76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332" name="Shape 377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列表查找：练习</a:t>
            </a:r>
          </a:p>
        </p:txBody>
      </p:sp>
      <p:sp>
        <p:nvSpPr>
          <p:cNvPr id="333" name="Shape 378"/>
          <p:cNvSpPr txBox="1"/>
          <p:nvPr>
            <p:ph type="body" idx="1"/>
          </p:nvPr>
        </p:nvSpPr>
        <p:spPr>
          <a:xfrm>
            <a:off x="478981" y="1179355"/>
            <a:ext cx="8001004" cy="4967290"/>
          </a:xfrm>
          <a:prstGeom prst="rect">
            <a:avLst/>
          </a:prstGeom>
        </p:spPr>
        <p:txBody>
          <a:bodyPr/>
          <a:lstStyle/>
          <a:p>
            <a:pPr marL="341852" indent="-341852" defTabSz="886966"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t>现有一个学员信息列表（按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id</a:t>
            </a:r>
            <a:r>
              <a:t>增序排列），格式为：</a:t>
            </a:r>
          </a:p>
          <a:p>
            <a:pPr marL="341852" indent="-341852" defTabSz="886966">
              <a:defRPr sz="2100"/>
            </a:pPr>
          </a:p>
          <a:p>
            <a:pPr marL="341852" indent="-341852" defTabSz="886966">
              <a:defRPr sz="2100"/>
            </a:pPr>
          </a:p>
          <a:p>
            <a:pPr marL="341852" indent="-341852" defTabSz="886966">
              <a:defRPr sz="2100"/>
            </a:pPr>
          </a:p>
          <a:p>
            <a:pPr marL="341852" indent="-341852" defTabSz="886966">
              <a:defRPr sz="2100"/>
            </a:pPr>
          </a:p>
          <a:p>
            <a:pPr marL="341852" indent="-341852" defTabSz="886966">
              <a:defRPr sz="2100"/>
            </a:pPr>
          </a:p>
          <a:p>
            <a:pPr marL="341852" indent="-341852" defTabSz="886966"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t>修改二分查找代码，输入学生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id</a:t>
            </a:r>
            <a:r>
              <a:t>，输出该学生在列表中的下标，并输出完整学生信息。</a:t>
            </a:r>
          </a:p>
          <a:p>
            <a:pPr marL="341852" indent="-341852" defTabSz="886966">
              <a:defRPr sz="2100"/>
            </a:pPr>
          </a:p>
          <a:p>
            <a:pPr marL="341852" indent="-341852" defTabSz="886966">
              <a:defRPr sz="2100"/>
            </a:pPr>
            <a:r>
              <a:t>Letcode</a:t>
            </a:r>
          </a:p>
          <a:p>
            <a:pPr marL="341852" indent="-341852" defTabSz="886966">
              <a:defRPr sz="21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2" invalidUrl="" action="" tgtFrame="" tooltip="" history="1" highlightClick="0" endSnd="0"/>
              </a:rPr>
              <a:t>34. Search for a Range (</a:t>
            </a:r>
            <a:r>
              <a:rPr>
                <a:latin typeface="宋体"/>
                <a:ea typeface="宋体"/>
                <a:cs typeface="宋体"/>
                <a:sym typeface="宋体"/>
                <a:hlinkClick r:id="rId2" invalidUrl="" action="" tgtFrame="" tooltip="" history="1" highlightClick="0" endSnd="0"/>
              </a:rPr>
              <a:t>二分查找升级版</a:t>
            </a:r>
            <a:r>
              <a:rPr>
                <a:hlinkClick r:id="rId2" invalidUrl="" action="" tgtFrame="" tooltip="" history="1" highlightClick="0" endSnd="0"/>
              </a:rPr>
              <a:t>)</a:t>
            </a:r>
            <a:endParaRPr>
              <a:solidFill>
                <a:srgbClr val="336699"/>
              </a:solidFill>
              <a:uFill>
                <a:solidFill>
                  <a:srgbClr val="336699"/>
                </a:solidFill>
              </a:uFill>
            </a:endParaRPr>
          </a:p>
          <a:p>
            <a:pPr marL="341852" indent="-341852" defTabSz="886966">
              <a:defRPr sz="21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3" invalidUrl="" action="" tgtFrame="" tooltip="" history="1" highlightClick="0" endSnd="0"/>
              </a:rPr>
              <a:t>1. Two Sum</a:t>
            </a:r>
          </a:p>
        </p:txBody>
      </p:sp>
      <p:sp>
        <p:nvSpPr>
          <p:cNvPr id="334" name="Shape 379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335" name="Shape 380"/>
          <p:cNvSpPr txBox="1"/>
          <p:nvPr>
            <p:ph type="sldNum" sz="quarter" idx="4294967295"/>
          </p:nvPr>
        </p:nvSpPr>
        <p:spPr>
          <a:xfrm>
            <a:off x="8284929" y="6453189"/>
            <a:ext cx="24946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6" name="Shape 381"/>
          <p:cNvSpPr txBox="1"/>
          <p:nvPr/>
        </p:nvSpPr>
        <p:spPr>
          <a:xfrm>
            <a:off x="838200" y="1487715"/>
            <a:ext cx="4572000" cy="192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[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{id:1001, name:"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张三</a:t>
            </a:r>
            <a:r>
              <a:t>", age:20},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{id:1002, name:"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李四</a:t>
            </a:r>
            <a:r>
              <a:t>", age:25},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{id:1004, name:"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王五</a:t>
            </a:r>
            <a:r>
              <a:t>", age:23},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{id:1007, name:"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赵六</a:t>
            </a:r>
            <a:r>
              <a:t>", age:33}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83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339" name="Shape 384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列表排序</a:t>
            </a:r>
          </a:p>
        </p:txBody>
      </p:sp>
      <p:sp>
        <p:nvSpPr>
          <p:cNvPr id="340" name="Shape 385"/>
          <p:cNvSpPr txBox="1"/>
          <p:nvPr>
            <p:ph type="body" sz="half" idx="1"/>
          </p:nvPr>
        </p:nvSpPr>
        <p:spPr>
          <a:xfrm>
            <a:off x="566734" y="1052513"/>
            <a:ext cx="4090613" cy="4967290"/>
          </a:xfrm>
          <a:prstGeom prst="rect">
            <a:avLst/>
          </a:prstGeom>
        </p:spPr>
        <p:txBody>
          <a:bodyPr/>
          <a:lstStyle/>
          <a:p>
            <a:pPr marL="341852" indent="-341852" defTabSz="886966"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t>列表排序</a:t>
            </a:r>
          </a:p>
          <a:p>
            <a:pPr lvl="1" marL="660604" indent="-317599" defTabSz="886966">
              <a:spcBef>
                <a:spcPts val="400"/>
              </a:spcBef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将无序列表变为有序列表</a:t>
            </a:r>
          </a:p>
          <a:p>
            <a:pPr marL="341852" indent="-341852" defTabSz="886966"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t>应用场景：</a:t>
            </a:r>
          </a:p>
          <a:p>
            <a:pPr lvl="1" marL="660604" indent="-317599" defTabSz="886966">
              <a:spcBef>
                <a:spcPts val="400"/>
              </a:spcBef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各种榜单</a:t>
            </a:r>
          </a:p>
          <a:p>
            <a:pPr lvl="1" marL="660604" indent="-317599" defTabSz="886966">
              <a:spcBef>
                <a:spcPts val="400"/>
              </a:spcBef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各种表格</a:t>
            </a:r>
          </a:p>
          <a:p>
            <a:pPr lvl="1" marL="660604" indent="-317599" defTabSz="886966">
              <a:spcBef>
                <a:spcPts val="400"/>
              </a:spcBef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给二分排序用</a:t>
            </a:r>
          </a:p>
          <a:p>
            <a:pPr lvl="1" marL="660604" indent="-317599" defTabSz="886966">
              <a:spcBef>
                <a:spcPts val="400"/>
              </a:spcBef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给其他算法用</a:t>
            </a:r>
          </a:p>
          <a:p>
            <a:pPr marL="341852" indent="-341852" defTabSz="886966">
              <a:defRPr sz="2100"/>
            </a:pPr>
          </a:p>
          <a:p>
            <a:pPr marL="341852" indent="-341852" defTabSz="886966"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t>输入：无序列表</a:t>
            </a:r>
          </a:p>
          <a:p>
            <a:pPr marL="341852" indent="-341852" defTabSz="886966"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t>输出：有序列表</a:t>
            </a:r>
          </a:p>
          <a:p>
            <a:pPr marL="341852" indent="-341852" defTabSz="886966">
              <a:defRPr sz="2100"/>
            </a:pPr>
          </a:p>
          <a:p>
            <a:pPr marL="341852" indent="-341852" defTabSz="886966"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t>升序与降序</a:t>
            </a:r>
          </a:p>
        </p:txBody>
      </p:sp>
      <p:sp>
        <p:nvSpPr>
          <p:cNvPr id="341" name="Shape 386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342" name="Shape 387"/>
          <p:cNvSpPr txBox="1"/>
          <p:nvPr>
            <p:ph type="sldNum" sz="quarter" idx="4294967295"/>
          </p:nvPr>
        </p:nvSpPr>
        <p:spPr>
          <a:xfrm>
            <a:off x="8284929" y="6453189"/>
            <a:ext cx="24946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3" name="Shape 388"/>
          <p:cNvSpPr txBox="1"/>
          <p:nvPr/>
        </p:nvSpPr>
        <p:spPr>
          <a:xfrm>
            <a:off x="4768691" y="1052512"/>
            <a:ext cx="3765711" cy="485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52425" indent="-352425">
              <a:spcBef>
                <a:spcPts val="500"/>
              </a:spcBef>
              <a:buClr>
                <a:schemeClr val="accent2"/>
              </a:buClr>
              <a:buSzPct val="100000"/>
              <a:buChar char="□"/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t>排序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low B</a:t>
            </a:r>
            <a:r>
              <a:t>三人组：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lvl="1" marL="681037" indent="-327421">
              <a:spcBef>
                <a:spcPts val="400"/>
              </a:spcBef>
              <a:buClr>
                <a:schemeClr val="accent2"/>
              </a:buClr>
              <a:buSzPct val="100000"/>
              <a:buChar char="■"/>
              <a:defRPr sz="1900">
                <a:latin typeface="宋体"/>
                <a:ea typeface="宋体"/>
                <a:cs typeface="宋体"/>
                <a:sym typeface="宋体"/>
              </a:defRPr>
            </a:pPr>
            <a:r>
              <a:t>冒泡排序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lvl="1" marL="681037" indent="-327421">
              <a:spcBef>
                <a:spcPts val="400"/>
              </a:spcBef>
              <a:buClr>
                <a:schemeClr val="accent2"/>
              </a:buClr>
              <a:buSzPct val="100000"/>
              <a:buChar char="■"/>
              <a:defRPr sz="1900">
                <a:latin typeface="宋体"/>
                <a:ea typeface="宋体"/>
                <a:cs typeface="宋体"/>
                <a:sym typeface="宋体"/>
              </a:defRPr>
            </a:pPr>
            <a:r>
              <a:t>选择排序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lvl="1" marL="681037" indent="-327421">
              <a:spcBef>
                <a:spcPts val="400"/>
              </a:spcBef>
              <a:buClr>
                <a:schemeClr val="accent2"/>
              </a:buClr>
              <a:buSzPct val="100000"/>
              <a:buChar char="■"/>
              <a:defRPr sz="1900">
                <a:latin typeface="宋体"/>
                <a:ea typeface="宋体"/>
                <a:cs typeface="宋体"/>
                <a:sym typeface="宋体"/>
              </a:defRPr>
            </a:pPr>
            <a:r>
              <a:t>插入排序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352425" indent="-352425">
              <a:spcBef>
                <a:spcPts val="500"/>
              </a:spcBef>
              <a:buClr>
                <a:schemeClr val="accent2"/>
              </a:buClr>
              <a:buSzPct val="100000"/>
              <a:buChar char="□"/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t>快速排序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352425" indent="-352425">
              <a:spcBef>
                <a:spcPts val="500"/>
              </a:spcBef>
              <a:buClr>
                <a:schemeClr val="accent2"/>
              </a:buClr>
              <a:buSzPct val="100000"/>
              <a:buChar char="□"/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t>排序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NB</a:t>
            </a:r>
            <a:r>
              <a:t>二人组：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lvl="1" marL="681037" indent="-327421">
              <a:spcBef>
                <a:spcPts val="400"/>
              </a:spcBef>
              <a:buClr>
                <a:schemeClr val="accent2"/>
              </a:buClr>
              <a:buSzPct val="100000"/>
              <a:buChar char="■"/>
              <a:defRPr sz="1900">
                <a:latin typeface="宋体"/>
                <a:ea typeface="宋体"/>
                <a:cs typeface="宋体"/>
                <a:sym typeface="宋体"/>
              </a:defRPr>
            </a:pPr>
            <a:r>
              <a:t>堆排序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lvl="1" marL="681037" indent="-327421">
              <a:spcBef>
                <a:spcPts val="400"/>
              </a:spcBef>
              <a:buClr>
                <a:schemeClr val="accent2"/>
              </a:buClr>
              <a:buSzPct val="100000"/>
              <a:buChar char="■"/>
              <a:defRPr sz="1900">
                <a:latin typeface="宋体"/>
                <a:ea typeface="宋体"/>
                <a:cs typeface="宋体"/>
                <a:sym typeface="宋体"/>
              </a:defRPr>
            </a:pPr>
            <a:r>
              <a:t>归并排序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352425" indent="-352425">
              <a:spcBef>
                <a:spcPts val="500"/>
              </a:spcBef>
              <a:buClr>
                <a:schemeClr val="accent2"/>
              </a:buClr>
              <a:buSzPct val="100000"/>
              <a:buChar char="□"/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t>没什么人用的排序：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lvl="1" marL="681037" indent="-327421">
              <a:spcBef>
                <a:spcPts val="400"/>
              </a:spcBef>
              <a:buClr>
                <a:schemeClr val="accent2"/>
              </a:buClr>
              <a:buSzPct val="100000"/>
              <a:buChar char="■"/>
              <a:defRPr sz="1900">
                <a:latin typeface="宋体"/>
                <a:ea typeface="宋体"/>
                <a:cs typeface="宋体"/>
                <a:sym typeface="宋体"/>
              </a:defRPr>
            </a:pPr>
            <a:r>
              <a:t>基数排序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lvl="1" marL="681037" indent="-327421">
              <a:spcBef>
                <a:spcPts val="400"/>
              </a:spcBef>
              <a:buClr>
                <a:schemeClr val="accent2"/>
              </a:buClr>
              <a:buSzPct val="100000"/>
              <a:buChar char="■"/>
              <a:defRPr sz="1900">
                <a:latin typeface="宋体"/>
                <a:ea typeface="宋体"/>
                <a:cs typeface="宋体"/>
                <a:sym typeface="宋体"/>
              </a:defRPr>
            </a:pPr>
            <a:r>
              <a:t>希尔排序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lvl="1" marL="681037" indent="-327421">
              <a:spcBef>
                <a:spcPts val="400"/>
              </a:spcBef>
              <a:buClr>
                <a:schemeClr val="accent2"/>
              </a:buClr>
              <a:buSzPct val="100000"/>
              <a:buChar char="■"/>
              <a:defRPr sz="1900">
                <a:latin typeface="宋体"/>
                <a:ea typeface="宋体"/>
                <a:cs typeface="宋体"/>
                <a:sym typeface="宋体"/>
              </a:defRPr>
            </a:pPr>
            <a:r>
              <a:t>桶排序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2" presetID="18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7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90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346" name="Shape 391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排序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Low B</a:t>
            </a:r>
            <a:r>
              <a:t>三人组</a:t>
            </a:r>
          </a:p>
        </p:txBody>
      </p:sp>
      <p:sp>
        <p:nvSpPr>
          <p:cNvPr id="347" name="Shape 392"/>
          <p:cNvSpPr txBox="1"/>
          <p:nvPr>
            <p:ph type="body" idx="1"/>
          </p:nvPr>
        </p:nvSpPr>
        <p:spPr>
          <a:xfrm>
            <a:off x="478981" y="1179355"/>
            <a:ext cx="8001004" cy="496729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大家自己能想到怎么完成一次排序吗？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冒泡排序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选择排序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插入排序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算法关键点：</a:t>
            </a:r>
          </a:p>
          <a:p>
            <a:pPr lvl="1" marL="681037" indent="-327421">
              <a:spcBef>
                <a:spcPts val="400"/>
              </a:spcBef>
              <a:defRPr sz="1900">
                <a:latin typeface="宋体"/>
                <a:ea typeface="宋体"/>
                <a:cs typeface="宋体"/>
                <a:sym typeface="宋体"/>
              </a:defRPr>
            </a:pPr>
            <a:r>
              <a:t>有序区</a:t>
            </a:r>
          </a:p>
          <a:p>
            <a:pPr lvl="1" marL="681037" indent="-327421">
              <a:spcBef>
                <a:spcPts val="400"/>
              </a:spcBef>
              <a:defRPr sz="1900">
                <a:latin typeface="宋体"/>
                <a:ea typeface="宋体"/>
                <a:cs typeface="宋体"/>
                <a:sym typeface="宋体"/>
              </a:defRPr>
            </a:pPr>
            <a:r>
              <a:t>无序区</a:t>
            </a:r>
          </a:p>
        </p:txBody>
      </p:sp>
      <p:sp>
        <p:nvSpPr>
          <p:cNvPr id="348" name="Shape 393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349" name="Shape 394"/>
          <p:cNvSpPr txBox="1"/>
          <p:nvPr>
            <p:ph type="sldNum" sz="quarter" idx="4294967295"/>
          </p:nvPr>
        </p:nvSpPr>
        <p:spPr>
          <a:xfrm>
            <a:off x="8284929" y="6453189"/>
            <a:ext cx="24946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96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352" name="Shape 397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冒泡排序思路</a:t>
            </a:r>
          </a:p>
        </p:txBody>
      </p:sp>
      <p:sp>
        <p:nvSpPr>
          <p:cNvPr id="353" name="Shape 398"/>
          <p:cNvSpPr txBox="1"/>
          <p:nvPr>
            <p:ph type="body" idx="1"/>
          </p:nvPr>
        </p:nvSpPr>
        <p:spPr>
          <a:xfrm>
            <a:off x="566734" y="1052513"/>
            <a:ext cx="6492693" cy="496729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首先，列表每两个相邻的数，如果前边的比后边的大，那么交换这两个数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……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会发生什么？</a:t>
            </a:r>
          </a:p>
        </p:txBody>
      </p:sp>
      <p:sp>
        <p:nvSpPr>
          <p:cNvPr id="354" name="Shape 399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355" name="Shape 400"/>
          <p:cNvSpPr txBox="1"/>
          <p:nvPr>
            <p:ph type="sldNum" sz="quarter" idx="4294967295"/>
          </p:nvPr>
        </p:nvSpPr>
        <p:spPr>
          <a:xfrm>
            <a:off x="8284929" y="6453189"/>
            <a:ext cx="24946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58" name="Group 403"/>
          <p:cNvGrpSpPr/>
          <p:nvPr/>
        </p:nvGrpSpPr>
        <p:grpSpPr>
          <a:xfrm>
            <a:off x="7724394" y="4775104"/>
            <a:ext cx="370837" cy="351537"/>
            <a:chOff x="0" y="0"/>
            <a:chExt cx="370836" cy="351536"/>
          </a:xfrm>
        </p:grpSpPr>
        <p:sp>
          <p:nvSpPr>
            <p:cNvPr id="356" name="Shape 401"/>
            <p:cNvSpPr/>
            <p:nvPr/>
          </p:nvSpPr>
          <p:spPr>
            <a:xfrm rot="16200000">
              <a:off x="9655" y="-5679"/>
              <a:ext cx="351537" cy="362893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357" name="Shape 402"/>
            <p:cNvSpPr txBox="1"/>
            <p:nvPr/>
          </p:nvSpPr>
          <p:spPr>
            <a:xfrm rot="16200000">
              <a:off x="9649" y="-9651"/>
              <a:ext cx="35153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361" name="Group 406"/>
          <p:cNvGrpSpPr/>
          <p:nvPr/>
        </p:nvGrpSpPr>
        <p:grpSpPr>
          <a:xfrm>
            <a:off x="7724394" y="4418590"/>
            <a:ext cx="370837" cy="351538"/>
            <a:chOff x="0" y="0"/>
            <a:chExt cx="370836" cy="351536"/>
          </a:xfrm>
        </p:grpSpPr>
        <p:sp>
          <p:nvSpPr>
            <p:cNvPr id="359" name="Shape 404"/>
            <p:cNvSpPr/>
            <p:nvPr/>
          </p:nvSpPr>
          <p:spPr>
            <a:xfrm rot="16200000">
              <a:off x="9655" y="-5679"/>
              <a:ext cx="351537" cy="3628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360" name="Shape 405"/>
            <p:cNvSpPr txBox="1"/>
            <p:nvPr/>
          </p:nvSpPr>
          <p:spPr>
            <a:xfrm rot="16200000">
              <a:off x="9649" y="-9651"/>
              <a:ext cx="35153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364" name="Group 409"/>
          <p:cNvGrpSpPr/>
          <p:nvPr/>
        </p:nvGrpSpPr>
        <p:grpSpPr>
          <a:xfrm>
            <a:off x="7724394" y="4073417"/>
            <a:ext cx="370837" cy="351537"/>
            <a:chOff x="0" y="0"/>
            <a:chExt cx="370836" cy="351536"/>
          </a:xfrm>
        </p:grpSpPr>
        <p:sp>
          <p:nvSpPr>
            <p:cNvPr id="362" name="Shape 407"/>
            <p:cNvSpPr/>
            <p:nvPr/>
          </p:nvSpPr>
          <p:spPr>
            <a:xfrm rot="16200000">
              <a:off x="9655" y="-5679"/>
              <a:ext cx="351537" cy="3628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363" name="Shape 408"/>
            <p:cNvSpPr txBox="1"/>
            <p:nvPr/>
          </p:nvSpPr>
          <p:spPr>
            <a:xfrm rot="16200000">
              <a:off x="9649" y="-9651"/>
              <a:ext cx="35153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367" name="Group 412"/>
          <p:cNvGrpSpPr/>
          <p:nvPr/>
        </p:nvGrpSpPr>
        <p:grpSpPr>
          <a:xfrm>
            <a:off x="7724394" y="3716903"/>
            <a:ext cx="370837" cy="351538"/>
            <a:chOff x="0" y="0"/>
            <a:chExt cx="370836" cy="351536"/>
          </a:xfrm>
        </p:grpSpPr>
        <p:sp>
          <p:nvSpPr>
            <p:cNvPr id="365" name="Shape 410"/>
            <p:cNvSpPr/>
            <p:nvPr/>
          </p:nvSpPr>
          <p:spPr>
            <a:xfrm rot="16200000">
              <a:off x="9655" y="-5679"/>
              <a:ext cx="351537" cy="3628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366" name="Shape 411"/>
            <p:cNvSpPr txBox="1"/>
            <p:nvPr/>
          </p:nvSpPr>
          <p:spPr>
            <a:xfrm rot="16200000">
              <a:off x="9649" y="-9651"/>
              <a:ext cx="35153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370" name="Group 415"/>
          <p:cNvGrpSpPr/>
          <p:nvPr/>
        </p:nvGrpSpPr>
        <p:grpSpPr>
          <a:xfrm>
            <a:off x="7724394" y="3360388"/>
            <a:ext cx="370837" cy="351538"/>
            <a:chOff x="0" y="0"/>
            <a:chExt cx="370836" cy="351536"/>
          </a:xfrm>
        </p:grpSpPr>
        <p:sp>
          <p:nvSpPr>
            <p:cNvPr id="368" name="Shape 413"/>
            <p:cNvSpPr/>
            <p:nvPr/>
          </p:nvSpPr>
          <p:spPr>
            <a:xfrm rot="16200000">
              <a:off x="9655" y="-5679"/>
              <a:ext cx="351537" cy="3628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369" name="Shape 414"/>
            <p:cNvSpPr txBox="1"/>
            <p:nvPr/>
          </p:nvSpPr>
          <p:spPr>
            <a:xfrm rot="16200000">
              <a:off x="9649" y="-9651"/>
              <a:ext cx="35153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373" name="Group 418"/>
          <p:cNvGrpSpPr/>
          <p:nvPr/>
        </p:nvGrpSpPr>
        <p:grpSpPr>
          <a:xfrm>
            <a:off x="7724394" y="3003878"/>
            <a:ext cx="370837" cy="351537"/>
            <a:chOff x="0" y="0"/>
            <a:chExt cx="370836" cy="351536"/>
          </a:xfrm>
        </p:grpSpPr>
        <p:sp>
          <p:nvSpPr>
            <p:cNvPr id="371" name="Shape 416"/>
            <p:cNvSpPr/>
            <p:nvPr/>
          </p:nvSpPr>
          <p:spPr>
            <a:xfrm rot="16200000">
              <a:off x="9655" y="-5679"/>
              <a:ext cx="351537" cy="3628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372" name="Shape 417"/>
            <p:cNvSpPr txBox="1"/>
            <p:nvPr/>
          </p:nvSpPr>
          <p:spPr>
            <a:xfrm rot="16200000">
              <a:off x="9649" y="-9651"/>
              <a:ext cx="35153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376" name="Group 421"/>
          <p:cNvGrpSpPr/>
          <p:nvPr/>
        </p:nvGrpSpPr>
        <p:grpSpPr>
          <a:xfrm>
            <a:off x="7724394" y="2647363"/>
            <a:ext cx="370837" cy="351537"/>
            <a:chOff x="0" y="0"/>
            <a:chExt cx="370836" cy="351536"/>
          </a:xfrm>
        </p:grpSpPr>
        <p:sp>
          <p:nvSpPr>
            <p:cNvPr id="374" name="Shape 419"/>
            <p:cNvSpPr/>
            <p:nvPr/>
          </p:nvSpPr>
          <p:spPr>
            <a:xfrm rot="16200000">
              <a:off x="9655" y="-5679"/>
              <a:ext cx="351537" cy="3628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375" name="Shape 420"/>
            <p:cNvSpPr txBox="1"/>
            <p:nvPr/>
          </p:nvSpPr>
          <p:spPr>
            <a:xfrm rot="16200000">
              <a:off x="9649" y="-9651"/>
              <a:ext cx="35153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79" name="Group 424"/>
          <p:cNvGrpSpPr/>
          <p:nvPr/>
        </p:nvGrpSpPr>
        <p:grpSpPr>
          <a:xfrm>
            <a:off x="7724396" y="2302191"/>
            <a:ext cx="370837" cy="351537"/>
            <a:chOff x="0" y="0"/>
            <a:chExt cx="370836" cy="351536"/>
          </a:xfrm>
        </p:grpSpPr>
        <p:sp>
          <p:nvSpPr>
            <p:cNvPr id="377" name="Shape 422"/>
            <p:cNvSpPr/>
            <p:nvPr/>
          </p:nvSpPr>
          <p:spPr>
            <a:xfrm rot="16200000">
              <a:off x="9655" y="-5679"/>
              <a:ext cx="351537" cy="3628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378" name="Shape 423"/>
            <p:cNvSpPr txBox="1"/>
            <p:nvPr/>
          </p:nvSpPr>
          <p:spPr>
            <a:xfrm rot="16200000">
              <a:off x="9649" y="-9651"/>
              <a:ext cx="35153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382" name="Group 427"/>
          <p:cNvGrpSpPr/>
          <p:nvPr/>
        </p:nvGrpSpPr>
        <p:grpSpPr>
          <a:xfrm>
            <a:off x="7724396" y="1945675"/>
            <a:ext cx="370837" cy="351538"/>
            <a:chOff x="0" y="0"/>
            <a:chExt cx="370836" cy="351536"/>
          </a:xfrm>
        </p:grpSpPr>
        <p:sp>
          <p:nvSpPr>
            <p:cNvPr id="380" name="Shape 425"/>
            <p:cNvSpPr/>
            <p:nvPr/>
          </p:nvSpPr>
          <p:spPr>
            <a:xfrm rot="16200000">
              <a:off x="9655" y="-5679"/>
              <a:ext cx="351537" cy="3628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381" name="Shape 426"/>
            <p:cNvSpPr txBox="1"/>
            <p:nvPr/>
          </p:nvSpPr>
          <p:spPr>
            <a:xfrm rot="16200000">
              <a:off x="9649" y="-9651"/>
              <a:ext cx="35153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92" name="Group 437"/>
          <p:cNvGrpSpPr/>
          <p:nvPr/>
        </p:nvGrpSpPr>
        <p:grpSpPr>
          <a:xfrm>
            <a:off x="8308462" y="1945676"/>
            <a:ext cx="269238" cy="3180965"/>
            <a:chOff x="0" y="-1"/>
            <a:chExt cx="269237" cy="3180963"/>
          </a:xfrm>
        </p:grpSpPr>
        <p:sp>
          <p:nvSpPr>
            <p:cNvPr id="383" name="Shape 428"/>
            <p:cNvSpPr txBox="1"/>
            <p:nvPr/>
          </p:nvSpPr>
          <p:spPr>
            <a:xfrm rot="16200000">
              <a:off x="-41149" y="2870578"/>
              <a:ext cx="351533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84" name="Shape 429"/>
            <p:cNvSpPr txBox="1"/>
            <p:nvPr/>
          </p:nvSpPr>
          <p:spPr>
            <a:xfrm rot="16200000">
              <a:off x="-41149" y="2514065"/>
              <a:ext cx="351533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85" name="Shape 430"/>
            <p:cNvSpPr txBox="1"/>
            <p:nvPr/>
          </p:nvSpPr>
          <p:spPr>
            <a:xfrm rot="16200000">
              <a:off x="-41149" y="2168890"/>
              <a:ext cx="351533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86" name="Shape 431"/>
            <p:cNvSpPr txBox="1"/>
            <p:nvPr/>
          </p:nvSpPr>
          <p:spPr>
            <a:xfrm rot="16200000">
              <a:off x="-41149" y="1812375"/>
              <a:ext cx="351533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87" name="Shape 432"/>
            <p:cNvSpPr txBox="1"/>
            <p:nvPr/>
          </p:nvSpPr>
          <p:spPr>
            <a:xfrm rot="16200000">
              <a:off x="-41149" y="1455861"/>
              <a:ext cx="351533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88" name="Shape 433"/>
            <p:cNvSpPr txBox="1"/>
            <p:nvPr/>
          </p:nvSpPr>
          <p:spPr>
            <a:xfrm rot="16200000">
              <a:off x="-41149" y="1099348"/>
              <a:ext cx="351533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89" name="Shape 434"/>
            <p:cNvSpPr txBox="1"/>
            <p:nvPr/>
          </p:nvSpPr>
          <p:spPr>
            <a:xfrm rot="16200000">
              <a:off x="-41149" y="742835"/>
              <a:ext cx="351533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90" name="Shape 435"/>
            <p:cNvSpPr txBox="1"/>
            <p:nvPr/>
          </p:nvSpPr>
          <p:spPr>
            <a:xfrm rot="16200000">
              <a:off x="-41148" y="397659"/>
              <a:ext cx="351533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91" name="Shape 436"/>
            <p:cNvSpPr txBox="1"/>
            <p:nvPr/>
          </p:nvSpPr>
          <p:spPr>
            <a:xfrm rot="16200000">
              <a:off x="-41148" y="41146"/>
              <a:ext cx="351533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393" name="Shape 438"/>
          <p:cNvSpPr/>
          <p:nvPr/>
        </p:nvSpPr>
        <p:spPr>
          <a:xfrm>
            <a:off x="7059424" y="4945545"/>
            <a:ext cx="566932" cy="9134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94" name="Shape 439"/>
          <p:cNvSpPr txBox="1"/>
          <p:nvPr/>
        </p:nvSpPr>
        <p:spPr>
          <a:xfrm>
            <a:off x="609599" y="3385129"/>
            <a:ext cx="2524838" cy="161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t>代码关键点：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marL="285750" indent="-285750">
              <a:buSzPct val="100000"/>
              <a:buFont typeface="Arial"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t>趟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marL="285750" indent="-285750">
              <a:buSzPct val="100000"/>
              <a:buFont typeface="Arial"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t>无序区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path" nodeType="click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-0.051150" origin="layout" pathEditMode="relative">
                                      <p:cBhvr>
                                        <p:cTn id="41" dur="2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path" nodeType="after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4 0.051847" origin="layout" pathEditMode="relative">
                                      <p:cBhvr>
                                        <p:cTn id="44" dur="2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path" nodeType="click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169 -0.050932" origin="layout" pathEditMode="relative">
                                      <p:cBhvr>
                                        <p:cTn id="48" dur="2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path" nodeType="clickEffect" presetSubtype="0" presetID="-1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-0.051150 L -0.000351 -0.102080" origin="layout" pathEditMode="relative">
                                      <p:cBhvr>
                                        <p:cTn id="52" dur="2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path" nodeType="afterEffect" presetSubtype="0" presetID="-1" grpId="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051850" origin="layout" pathEditMode="relative">
                                      <p:cBhvr>
                                        <p:cTn id="55" dur="2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path" nodeType="clickEffect" presetSubtype="0" presetID="-1" grpId="1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169 -0.050932 L -0.000869 -0.101852" origin="layout" pathEditMode="relative">
                                      <p:cBhvr>
                                        <p:cTn id="59" dur="2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path" nodeType="clickEffect" presetSubtype="0" presetID="-1" grpId="1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3 0.051853" origin="layout" pathEditMode="relative">
                                      <p:cBhvr>
                                        <p:cTn id="63" dur="2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path" nodeType="afterEffect" presetSubtype="0" presetID="-1" grpId="1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351 -0.102080 L -0.000353 -0.154860" origin="layout" pathEditMode="relative">
                                      <p:cBhvr>
                                        <p:cTn id="66" dur="2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path" nodeType="clickEffect" presetSubtype="0" presetID="-1" grpId="2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869 -0.101852 L 0.001911 -0.157412" origin="layout" pathEditMode="relative">
                                      <p:cBhvr>
                                        <p:cTn id="70" dur="2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path" nodeType="clickEffect" presetSubtype="0" presetID="-1" grpId="2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3 0.052079" origin="layout" pathEditMode="relative">
                                      <p:cBhvr>
                                        <p:cTn id="74" dur="2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path" nodeType="afterEffect" presetSubtype="0" presetID="-1" grpId="2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353 -0.154860 L -0.000355 -0.206940" origin="layout" pathEditMode="relative">
                                      <p:cBhvr>
                                        <p:cTn id="77" dur="2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path" nodeType="clickEffect" presetSubtype="0" presetID="-1" grpId="2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1911 -0.157412 L 0.003301 -0.213202" origin="layout" pathEditMode="relative">
                                      <p:cBhvr>
                                        <p:cTn id="81" dur="2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path" nodeType="clickEffect" presetSubtype="0" presetID="-1" grpId="2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3301 -0.213202 L 0.003301 -0.262042" origin="layout" pathEditMode="relative">
                                      <p:cBhvr>
                                        <p:cTn id="85" dur="2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path" nodeType="clickEffect" presetSubtype="0" presetID="-1" grpId="2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351 -0.051623" origin="layout" pathEditMode="relative">
                                      <p:cBhvr>
                                        <p:cTn id="89" dur="2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path" nodeType="afterEffect" presetSubtype="0" presetID="-1" grpId="2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3 0.052084" origin="layout" pathEditMode="relative">
                                      <p:cBhvr>
                                        <p:cTn id="92" dur="2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path" nodeType="clickEffect" presetSubtype="0" presetID="-1" grpId="2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3301 -0.262042 L 0.004001 -0.313892" origin="layout" pathEditMode="relative">
                                      <p:cBhvr>
                                        <p:cTn id="96" dur="2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path" nodeType="clickEffect" presetSubtype="0" presetID="-1" grpId="2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4001 -0.313892 L 0.002621 -0.363892" origin="layout" pathEditMode="relative">
                                      <p:cBhvr>
                                        <p:cTn id="100" dur="2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Class="path" nodeType="clickEffect" presetSubtype="0" presetID="-1" grpId="2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-0.051850" origin="layout" pathEditMode="relative">
                                      <p:cBhvr>
                                        <p:cTn id="104" dur="2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Class="path" nodeType="afterEffect" presetSubtype="0" presetID="-1" grpId="3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03 0.052079" origin="layout" pathEditMode="relative">
                                      <p:cBhvr>
                                        <p:cTn id="107" dur="2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Class="path" nodeType="clickEffect" presetSubtype="0" presetID="-1" grpId="3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2621 -0.363892 L 0.000014 -0.000003" origin="layout" pathEditMode="relative">
                                      <p:cBhvr>
                                        <p:cTn id="111" dur="2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Class="path" nodeType="clickEffect" presetSubtype="0" presetID="-1" grpId="3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4 0.051847 L 0.000001 -0.000003" origin="layout" pathEditMode="relative">
                                      <p:cBhvr>
                                        <p:cTn id="115" dur="2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path" nodeType="afterEffect" presetSubtype="0" presetID="-1" grpId="3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51850 L -0.000003 0.103010" origin="layout" pathEditMode="relative">
                                      <p:cBhvr>
                                        <p:cTn id="118" dur="2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path" nodeType="clickEffect" presetSubtype="0" presetID="-1" grpId="3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14 -0.000003 L -0.000155 -0.050925" origin="layout" pathEditMode="relative">
                                      <p:cBhvr>
                                        <p:cTn id="122" dur="2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path" nodeType="clickEffect" presetSubtype="0" presetID="-1" grpId="3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155 -0.050925 L -0.000845 -0.101845" origin="layout" pathEditMode="relative">
                                      <p:cBhvr>
                                        <p:cTn id="126" dur="2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path" nodeType="clickEffect" presetSubtype="0" presetID="-1" grpId="3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3 0.051853 L 0.000004 -0.000932" origin="layout" pathEditMode="relative">
                                      <p:cBhvr>
                                        <p:cTn id="130" dur="2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Class="path" nodeType="afterEffect" presetSubtype="0" presetID="-1" grpId="3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3 0.052079 L -0.000001 0.103929" origin="layout" pathEditMode="relative">
                                      <p:cBhvr>
                                        <p:cTn id="133" dur="2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Class="path" nodeType="clickEffect" presetSubtype="0" presetID="-1" grpId="3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845 -0.101845 L 0.001935 -0.157405" origin="layout" pathEditMode="relative">
                                      <p:cBhvr>
                                        <p:cTn id="137" dur="2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Class="path" nodeType="clickEffect" presetSubtype="0" presetID="-1" grpId="3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1935 -0.157405 L 0.003325 -0.213205" origin="layout" pathEditMode="relative">
                                      <p:cBhvr>
                                        <p:cTn id="141" dur="2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Class="path" nodeType="clickEffect" presetSubtype="0" presetID="-1" grpId="4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355 -0.206940 L -0.000358 -0.258790" origin="layout" pathEditMode="relative">
                                      <p:cBhvr>
                                        <p:cTn id="145" dur="2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Class="path" nodeType="afterEffect" presetSubtype="0" presetID="-1" grpId="4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3 0.052084 L 0.000004 0.103934" origin="layout" pathEditMode="relative">
                                      <p:cBhvr>
                                        <p:cTn id="148" dur="2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Class="path" nodeType="clickEffect" presetSubtype="0" presetID="-1" grpId="4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3325 -0.213205 L 0.003335 -0.262045" origin="layout" pathEditMode="relative">
                                      <p:cBhvr>
                                        <p:cTn id="152" dur="2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Class="path" nodeType="clickEffect" presetSubtype="0" presetID="-1" grpId="4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3335 -0.262045 L 0.004025 -0.313895" origin="layout" pathEditMode="relative">
                                      <p:cBhvr>
                                        <p:cTn id="156" dur="2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Class="path" nodeType="clickEffect" presetSubtype="0" presetID="-1" grpId="4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351 -0.051623 L 0.000000 -0.102323" origin="layout" pathEditMode="relative">
                                      <p:cBhvr>
                                        <p:cTn id="160" dur="2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Class="path" nodeType="afterEffect" presetSubtype="0" presetID="-1" grpId="4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3 0.052079 L -0.000006 0.102299" origin="layout" pathEditMode="relative">
                                      <p:cBhvr>
                                        <p:cTn id="163" dur="2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Class="path" nodeType="clickEffect" presetSubtype="0" presetID="-1" grpId="4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4025 -0.313895 L 0.000038 -0.000010" origin="layout" pathEditMode="relative">
                                      <p:cBhvr>
                                        <p:cTn id="167" dur="2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Class="path" nodeType="clickEffect" presetSubtype="0" presetID="-1" grpId="4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38 -0.000010 L -0.000140 -0.050942" origin="layout" pathEditMode="relative">
                                      <p:cBhvr>
                                        <p:cTn id="171" dur="2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Class="path" nodeType="clickEffect" presetSubtype="0" presetID="-1" grpId="4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1 -0.000003 L -0.000001 -0.050466" origin="layout" pathEditMode="relative">
                                      <p:cBhvr>
                                        <p:cTn id="175" dur="2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Class="path" nodeType="afterEffect" presetSubtype="0" presetID="-1" grpId="4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1 0.103929 L -0.000004 0.153469" origin="layout" pathEditMode="relative">
                                      <p:cBhvr>
                                        <p:cTn id="178" dur="2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Class="path" nodeType="clickEffect" presetSubtype="0" presetID="-1" grpId="5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140 -0.050942 L -0.000830 -0.101862" origin="layout" pathEditMode="relative">
                                      <p:cBhvr>
                                        <p:cTn id="182" dur="2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Class="path" nodeType="clickEffect" presetSubtype="0" presetID="-1" grpId="5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830 -0.101862 L 0.001950 -0.157422" origin="layout" pathEditMode="relative">
                                      <p:cBhvr>
                                        <p:cTn id="186" dur="2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Class="path" nodeType="clickEffect" presetSubtype="0" presetID="-1" grpId="5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4 -0.000932 L 0.000003 -0.053009" origin="layout" pathEditMode="relative">
                                      <p:cBhvr>
                                        <p:cTn id="190" dur="2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Class="path" nodeType="afterEffect" presetSubtype="0" presetID="-1" grpId="5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4 0.103934 L 0.000006 0.156024" origin="layout" pathEditMode="relative">
                                      <p:cBhvr>
                                        <p:cTn id="193" dur="2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Class="path" nodeType="clickEffect" presetSubtype="0" presetID="-1" grpId="5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1950 -0.157422 L 0.003340 -0.213212" origin="layout" pathEditMode="relative">
                                      <p:cBhvr>
                                        <p:cTn id="197" dur="2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Class="path" nodeType="clickEffect" presetSubtype="0" presetID="-1" grpId="5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3340 -0.213212 L 0.003350 -0.262052" origin="layout" pathEditMode="relative">
                                      <p:cBhvr>
                                        <p:cTn id="201" dur="2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Class="path" nodeType="clickEffect" presetSubtype="0" presetID="-1" grpId="5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358 -0.258790 L -0.000361 -0.310880" origin="layout" pathEditMode="relative">
                                      <p:cBhvr>
                                        <p:cTn id="205" dur="2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Class="path" nodeType="afterEffect" presetSubtype="0" presetID="-1" grpId="5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6 0.102299 L -0.000356 0.153919" origin="layout" pathEditMode="relative">
                                      <p:cBhvr>
                                        <p:cTn id="208" dur="2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Class="path" nodeType="clickEffect" presetSubtype="0" presetID="-1" grpId="5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3350 -0.262052 L 0.000048 -0.000013" origin="layout" pathEditMode="relative">
                                      <p:cBhvr>
                                        <p:cTn id="212" dur="2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Class="path" nodeType="clickEffect" presetSubtype="0" presetID="-1" grpId="5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3 0.103010 L -0.000006 0.051630" origin="layout" pathEditMode="relative">
                                      <p:cBhvr>
                                        <p:cTn id="216" dur="2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Class="path" nodeType="afterEffect" presetSubtype="0" presetID="-1" grpId="6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4 0.153469 L -0.000007 0.204619" origin="layout" pathEditMode="relative">
                                      <p:cBhvr>
                                        <p:cTn id="219" dur="2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Class="path" nodeType="clickEffect" presetSubtype="0" presetID="-1" grpId="6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48 -0.000013 L -0.000121 -0.050945" origin="layout" pathEditMode="relative">
                                      <p:cBhvr>
                                        <p:cTn id="223" dur="2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Class="path" nodeType="clickEffect" presetSubtype="0" presetID="-1" grpId="6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121 -0.050945 L -0.000811 -0.101865" origin="layout" pathEditMode="relative">
                                      <p:cBhvr>
                                        <p:cTn id="227" dur="2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Class="path" nodeType="clickEffect" presetSubtype="0" presetID="-1" grpId="6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1 -0.050466 L -0.000003 -0.103246" origin="layout" pathEditMode="relative">
                                      <p:cBhvr>
                                        <p:cTn id="231" dur="2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Class="path" nodeType="afterEffect" presetSubtype="0" presetID="-1" grpId="6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6 0.156024 L 0.000002 0.207874" origin="layout" pathEditMode="relative">
                                      <p:cBhvr>
                                        <p:cTn id="234" dur="2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Class="path" nodeType="clickEffect" presetSubtype="0" presetID="-1" grpId="6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811 -0.101865 L 0.001969 -0.157425" origin="layout" pathEditMode="relative">
                                      <p:cBhvr>
                                        <p:cTn id="238" dur="2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Class="path" nodeType="clickEffect" presetSubtype="0" presetID="-1" grpId="6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1969 -0.157425 L 0.003359 -0.213225" origin="layout" pathEditMode="relative">
                                      <p:cBhvr>
                                        <p:cTn id="242" dur="2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Class="path" nodeType="clickEffect" presetSubtype="0" presetID="-1" grpId="6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3 -0.053009 L 0.000000 -0.104849" origin="layout" pathEditMode="relative">
                                      <p:cBhvr>
                                        <p:cTn id="246" dur="2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Class="path" nodeType="afterEffect" presetSubtype="0" presetID="-1" grpId="6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356 0.153919 L -0.000359 0.205769" origin="layout" pathEditMode="relative">
                                      <p:cBhvr>
                                        <p:cTn id="249" dur="2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Class="path" nodeType="clickEffect" presetSubtype="0" presetID="-1" grpId="6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3359 -0.213225 L 0.000061 -0.000023" origin="layout" pathEditMode="relative">
                                      <p:cBhvr>
                                        <p:cTn id="253" dur="2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Class="path" nodeType="clickEffect" presetSubtype="0" presetID="-1" grpId="7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61 -0.000023 L -0.000117 -0.050945" origin="layout" pathEditMode="relative">
                                      <p:cBhvr>
                                        <p:cTn id="257" dur="2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Class="path" nodeType="clickEffect" presetSubtype="0" presetID="-1" grpId="7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6 0.051630 L -0.000009 0.000471" origin="layout" pathEditMode="relative">
                                      <p:cBhvr>
                                        <p:cTn id="261" dur="2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Class="path" nodeType="afterEffect" presetSubtype="0" presetID="-1" grpId="7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2 0.207874 L -0.000001 0.257424" origin="layout" pathEditMode="relative">
                                      <p:cBhvr>
                                        <p:cTn id="264" dur="2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Class="path" nodeType="clickEffect" presetSubtype="0" presetID="-1" grpId="7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117 -0.050945 L -0.000817 -0.101865" origin="layout" pathEditMode="relative">
                                      <p:cBhvr>
                                        <p:cTn id="268" dur="2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Class="path" nodeType="clickEffect" presetSubtype="0" presetID="-1" grpId="7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817 -0.101865 L 0.001963 -0.157425" origin="layout" pathEditMode="relative">
                                      <p:cBhvr>
                                        <p:cTn id="272" dur="2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Class="path" nodeType="clickEffect" presetSubtype="0" presetID="-1" grpId="7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3 -0.103246 L -0.000007 -0.155336" origin="layout" pathEditMode="relative">
                                      <p:cBhvr>
                                        <p:cTn id="276" dur="2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Class="path" nodeType="afterEffect" presetSubtype="0" presetID="-1" grpId="7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359 0.205769 L -0.000361 0.257849" origin="layout" pathEditMode="relative">
                                      <p:cBhvr>
                                        <p:cTn id="279" dur="2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Class="path" nodeType="clickEffect" presetSubtype="0" presetID="-1" grpId="7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1963 -0.157425 L 0.000050 -0.000020" origin="layout" pathEditMode="relative">
                                      <p:cBhvr>
                                        <p:cTn id="283" dur="2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Class="path" nodeType="clickEffect" presetSubtype="0" presetID="-1" grpId="7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7 0.204619 L -0.000005 0.152769" origin="layout" pathEditMode="relative">
                                      <p:cBhvr>
                                        <p:cTn id="287" dur="2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Class="path" nodeType="afterEffect" presetSubtype="0" presetID="-1" grpId="7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1 0.257424 L 0.000002 0.308584" origin="layout" pathEditMode="relative">
                                      <p:cBhvr>
                                        <p:cTn id="290" dur="2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Class="path" nodeType="clickEffect" presetSubtype="0" presetID="-1" grpId="8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50 -0.000020 L -0.000118 -0.050952" origin="layout" pathEditMode="relative">
                                      <p:cBhvr>
                                        <p:cTn id="294" dur="2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Class="path" nodeType="clickEffect" presetSubtype="0" presetID="-1" grpId="8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118 -0.050952 L -0.000808 -0.101872" origin="layout" pathEditMode="relative">
                                      <p:cBhvr>
                                        <p:cTn id="298" dur="2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Class="path" nodeType="clickEffect" presetSubtype="0" presetID="-1" grpId="8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9 0.000471 L -0.000007 -0.051374" origin="layout" pathEditMode="relative">
                                      <p:cBhvr>
                                        <p:cTn id="302" dur="2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Class="path" nodeType="afterEffect" presetSubtype="0" presetID="-1" grpId="8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361 0.257849 L -0.000363 0.309699" origin="layout" pathEditMode="relative">
                                      <p:cBhvr>
                                        <p:cTn id="305" dur="2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Class="path" nodeType="clickEffect" presetSubtype="0" presetID="-1" grpId="8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808 -0.101872 L 0.000065 -0.000023" origin="layout" pathEditMode="relative">
                                      <p:cBhvr>
                                        <p:cTn id="309" dur="2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Class="path" nodeType="clickEffect" presetSubtype="0" presetID="-1" grpId="8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65 -0.000023 L -0.000104 -0.050955" origin="layout" pathEditMode="relative">
                                      <p:cBhvr>
                                        <p:cTn id="313" dur="2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Class="path" nodeType="clickEffect" presetSubtype="0" presetID="-1" grpId="8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5 0.152769 L -0.000002 0.101599" origin="layout" pathEditMode="relative">
                                      <p:cBhvr>
                                        <p:cTn id="317" dur="2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Class="path" nodeType="afterEffect" presetSubtype="0" presetID="-1" grpId="8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363 0.309699 L -0.000361 0.359239" origin="layout" pathEditMode="relative">
                                      <p:cBhvr>
                                        <p:cTn id="320" dur="2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Class="path" nodeType="clickEffect" presetSubtype="0" presetID="-1" grpId="8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104 -0.050955 L 0.000069 -0.000026" origin="layout" pathEditMode="relative">
                                      <p:cBhvr>
                                        <p:cTn id="324" dur="2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Class="path" nodeType="clickEffect" presetSubtype="0" presetID="-1" grpId="8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2 0.308584 L -0.000002 0.256744" origin="layout" pathEditMode="relative">
                                      <p:cBhvr>
                                        <p:cTn id="328" dur="2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Class="path" nodeType="afterEffect" presetSubtype="0" presetID="-1" grpId="9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361 0.359239 L -0.000363 0.410399" origin="layout" pathEditMode="relative">
                                      <p:cBhvr>
                                        <p:cTn id="331" dur="2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Class="entr" nodeType="clickEffect" presetSubtype="4" presetID="2" grpId="9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5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1" grpId="2"/>
      <p:bldP build="whole" bldLvl="1" animBg="1" rev="0" advAuto="0" spid="373" grpId="6"/>
      <p:bldP build="whole" bldLvl="1" animBg="1" rev="0" advAuto="0" spid="393" grpId="11"/>
      <p:bldP build="whole" bldLvl="1" animBg="1" rev="0" advAuto="0" spid="364" grpId="3"/>
      <p:bldP build="whole" bldLvl="1" animBg="1" rev="0" advAuto="0" spid="376" grpId="7"/>
      <p:bldP build="whole" bldLvl="1" animBg="1" rev="0" advAuto="0" spid="394" grpId="91"/>
      <p:bldP build="whole" bldLvl="1" animBg="1" rev="0" advAuto="0" spid="367" grpId="4"/>
      <p:bldP build="whole" bldLvl="1" animBg="1" rev="0" advAuto="0" spid="379" grpId="8"/>
      <p:bldP build="whole" bldLvl="1" animBg="1" rev="0" advAuto="0" spid="358" grpId="1"/>
      <p:bldP build="whole" bldLvl="1" animBg="1" rev="0" advAuto="0" spid="370" grpId="5"/>
      <p:bldP build="whole" bldLvl="1" animBg="1" rev="0" advAuto="0" spid="382" grpId="9"/>
      <p:bldP build="whole" bldLvl="1" animBg="1" rev="0" advAuto="0" spid="392" grpId="1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200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156" name="Shape 201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什么是算法？</a:t>
            </a:r>
          </a:p>
        </p:txBody>
      </p:sp>
      <p:sp>
        <p:nvSpPr>
          <p:cNvPr id="157" name="Shape 202"/>
          <p:cNvSpPr txBox="1"/>
          <p:nvPr>
            <p:ph type="body" idx="1"/>
          </p:nvPr>
        </p:nvSpPr>
        <p:spPr>
          <a:xfrm>
            <a:off x="478981" y="1179355"/>
            <a:ext cx="8001004" cy="496729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算法（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Algorithm</a:t>
            </a:r>
            <a:r>
              <a:t>）：一个计算过程，解决问题的方法</a:t>
            </a:r>
          </a:p>
        </p:txBody>
      </p:sp>
      <p:sp>
        <p:nvSpPr>
          <p:cNvPr id="158" name="Shape 203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159" name="Shape 204"/>
          <p:cNvSpPr txBox="1"/>
          <p:nvPr>
            <p:ph type="sldNum" sz="quarter" idx="4294967295"/>
          </p:nvPr>
        </p:nvSpPr>
        <p:spPr>
          <a:xfrm>
            <a:off x="8357592" y="6453189"/>
            <a:ext cx="176802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68" name="Group 213"/>
          <p:cNvGrpSpPr/>
          <p:nvPr/>
        </p:nvGrpSpPr>
        <p:grpSpPr>
          <a:xfrm>
            <a:off x="1536187" y="2884363"/>
            <a:ext cx="6062101" cy="1314611"/>
            <a:chOff x="0" y="-15"/>
            <a:chExt cx="6062100" cy="1314609"/>
          </a:xfrm>
        </p:grpSpPr>
        <p:grpSp>
          <p:nvGrpSpPr>
            <p:cNvPr id="163" name="Group 208"/>
            <p:cNvGrpSpPr/>
            <p:nvPr/>
          </p:nvGrpSpPr>
          <p:grpSpPr>
            <a:xfrm>
              <a:off x="1887844" y="-16"/>
              <a:ext cx="2285987" cy="1314611"/>
              <a:chOff x="48" y="-14"/>
              <a:chExt cx="2285986" cy="1314609"/>
            </a:xfrm>
          </p:grpSpPr>
          <p:sp>
            <p:nvSpPr>
              <p:cNvPr id="160" name="Shape 205"/>
              <p:cNvSpPr/>
              <p:nvPr/>
            </p:nvSpPr>
            <p:spPr>
              <a:xfrm>
                <a:off x="48" y="-15"/>
                <a:ext cx="2285987" cy="1314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fill="norm" stroke="1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rgbClr val="77828D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600"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161" name="Shape 206"/>
              <p:cNvSpPr/>
              <p:nvPr/>
            </p:nvSpPr>
            <p:spPr>
              <a:xfrm>
                <a:off x="115974" y="66869"/>
                <a:ext cx="2094612" cy="11160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0" y="14010"/>
                    </a:move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12700" cap="flat">
                <a:solidFill>
                  <a:srgbClr val="77828D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3600"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162" name="Shape 207"/>
              <p:cNvSpPr txBox="1"/>
              <p:nvPr/>
            </p:nvSpPr>
            <p:spPr>
              <a:xfrm>
                <a:off x="316467" y="258154"/>
                <a:ext cx="1491242" cy="726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3600">
                    <a:latin typeface="宋体"/>
                    <a:ea typeface="宋体"/>
                    <a:cs typeface="宋体"/>
                    <a:sym typeface="宋体"/>
                  </a:defRPr>
                </a:lvl1pPr>
              </a:lstStyle>
              <a:p>
                <a:pPr/>
                <a:r>
                  <a:t>算法</a:t>
                </a:r>
              </a:p>
            </p:txBody>
          </p:sp>
        </p:grpSp>
        <p:sp>
          <p:nvSpPr>
            <p:cNvPr id="164" name="Shape 209"/>
            <p:cNvSpPr/>
            <p:nvPr/>
          </p:nvSpPr>
          <p:spPr>
            <a:xfrm>
              <a:off x="-1" y="419650"/>
              <a:ext cx="1889639" cy="549150"/>
            </a:xfrm>
            <a:prstGeom prst="rightArrow">
              <a:avLst>
                <a:gd name="adj1" fmla="val 47245"/>
                <a:gd name="adj2" fmla="val 49999"/>
              </a:avLst>
            </a:prstGeom>
            <a:solidFill>
              <a:schemeClr val="accent1"/>
            </a:solidFill>
            <a:ln w="12700" cap="flat">
              <a:solidFill>
                <a:srgbClr val="77828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165" name="Shape 210"/>
            <p:cNvSpPr/>
            <p:nvPr/>
          </p:nvSpPr>
          <p:spPr>
            <a:xfrm>
              <a:off x="4172461" y="377204"/>
              <a:ext cx="1889639" cy="549150"/>
            </a:xfrm>
            <a:prstGeom prst="rightArrow">
              <a:avLst>
                <a:gd name="adj1" fmla="val 47245"/>
                <a:gd name="adj2" fmla="val 49999"/>
              </a:avLst>
            </a:prstGeom>
            <a:solidFill>
              <a:schemeClr val="accent1"/>
            </a:solidFill>
            <a:ln w="12700" cap="flat">
              <a:solidFill>
                <a:srgbClr val="77828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166" name="Shape 211"/>
            <p:cNvSpPr txBox="1"/>
            <p:nvPr/>
          </p:nvSpPr>
          <p:spPr>
            <a:xfrm>
              <a:off x="499872" y="175063"/>
              <a:ext cx="719332" cy="408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/>
              <a:r>
                <a:t>输入</a:t>
              </a:r>
            </a:p>
          </p:txBody>
        </p:sp>
        <p:sp>
          <p:nvSpPr>
            <p:cNvPr id="167" name="Shape 212"/>
            <p:cNvSpPr txBox="1"/>
            <p:nvPr/>
          </p:nvSpPr>
          <p:spPr>
            <a:xfrm>
              <a:off x="4748723" y="175063"/>
              <a:ext cx="719332" cy="408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/>
              <a:r>
                <a:t>输出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441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397" name="Shape 442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冒泡排序代码</a:t>
            </a:r>
          </a:p>
        </p:txBody>
      </p:sp>
      <p:sp>
        <p:nvSpPr>
          <p:cNvPr id="398" name="Shape 443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399" name="Shape 444"/>
          <p:cNvSpPr txBox="1"/>
          <p:nvPr>
            <p:ph type="sldNum" sz="quarter" idx="4294967295"/>
          </p:nvPr>
        </p:nvSpPr>
        <p:spPr>
          <a:xfrm>
            <a:off x="8284929" y="6453189"/>
            <a:ext cx="24946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0" name="Shape 445"/>
          <p:cNvSpPr txBox="1"/>
          <p:nvPr/>
        </p:nvSpPr>
        <p:spPr>
          <a:xfrm>
            <a:off x="574671" y="1312946"/>
            <a:ext cx="6451165" cy="1767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>
                <a:solidFill>
                  <a:srgbClr val="000000"/>
                </a:solidFill>
              </a:rPr>
              <a:t>bubble_sort</a:t>
            </a:r>
            <a:r>
              <a:rPr b="0">
                <a:solidFill>
                  <a:srgbClr val="000000"/>
                </a:solidFill>
              </a:rPr>
              <a:t>(li):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for </a:t>
            </a:r>
            <a:r>
              <a:rPr b="0">
                <a:solidFill>
                  <a:srgbClr val="000000"/>
                </a:solidFill>
              </a:rPr>
              <a:t>i </a:t>
            </a:r>
            <a:r>
              <a:t>in </a:t>
            </a:r>
            <a:r>
              <a:rPr b="0">
                <a:solidFill>
                  <a:srgbClr val="8888C6"/>
                </a:solidFill>
              </a:rPr>
              <a:t>range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8888C6"/>
                </a:solidFill>
              </a:rPr>
              <a:t>len</a:t>
            </a:r>
            <a:r>
              <a:rPr b="0">
                <a:solidFill>
                  <a:srgbClr val="000000"/>
                </a:solidFill>
              </a:rPr>
              <a:t>(li)-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</a:t>
            </a:r>
            <a:r>
              <a:t>for </a:t>
            </a:r>
            <a:r>
              <a:rPr b="0">
                <a:solidFill>
                  <a:srgbClr val="000000"/>
                </a:solidFill>
              </a:rPr>
              <a:t>j </a:t>
            </a:r>
            <a:r>
              <a:t>in </a:t>
            </a:r>
            <a:r>
              <a:rPr b="0">
                <a:solidFill>
                  <a:srgbClr val="8888C6"/>
                </a:solidFill>
              </a:rPr>
              <a:t>range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8888C6"/>
                </a:solidFill>
              </a:rPr>
              <a:t>len</a:t>
            </a:r>
            <a:r>
              <a:rPr b="0">
                <a:solidFill>
                  <a:srgbClr val="000000"/>
                </a:solidFill>
              </a:rPr>
              <a:t>(li)-i-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</a:t>
            </a:r>
            <a:r>
              <a:t>if </a:t>
            </a:r>
            <a:r>
              <a:rPr b="0">
                <a:solidFill>
                  <a:srgbClr val="000000"/>
                </a:solidFill>
              </a:rPr>
              <a:t>li[j] &gt; li[j+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]: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    li[j]</a:t>
            </a:r>
            <a:r>
              <a:rPr b="0"/>
              <a:t>, </a:t>
            </a:r>
            <a:r>
              <a:rPr b="0">
                <a:solidFill>
                  <a:srgbClr val="000000"/>
                </a:solidFill>
              </a:rPr>
              <a:t>li[j+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] = li[j+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]</a:t>
            </a:r>
            <a:r>
              <a:rPr b="0"/>
              <a:t>, </a:t>
            </a:r>
            <a:r>
              <a:rPr b="0">
                <a:solidFill>
                  <a:srgbClr val="000000"/>
                </a:solidFill>
              </a:rPr>
              <a:t>li[j]</a:t>
            </a:r>
          </a:p>
        </p:txBody>
      </p:sp>
      <p:sp>
        <p:nvSpPr>
          <p:cNvPr id="401" name="Shape 446"/>
          <p:cNvSpPr txBox="1"/>
          <p:nvPr>
            <p:ph type="body" sz="half" idx="1"/>
          </p:nvPr>
        </p:nvSpPr>
        <p:spPr>
          <a:xfrm>
            <a:off x="612339" y="3348990"/>
            <a:ext cx="7955399" cy="2670816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时间复杂度：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O(n</a:t>
            </a:r>
            <a:r>
              <a:rPr baseline="30000"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40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48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404" name="Shape 449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冒泡排序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t>优化</a:t>
            </a:r>
          </a:p>
        </p:txBody>
      </p:sp>
      <p:sp>
        <p:nvSpPr>
          <p:cNvPr id="405" name="Shape 450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406" name="Shape 451"/>
          <p:cNvSpPr txBox="1"/>
          <p:nvPr>
            <p:ph type="sldNum" sz="quarter" idx="4294967295"/>
          </p:nvPr>
        </p:nvSpPr>
        <p:spPr>
          <a:xfrm>
            <a:off x="8284929" y="6453189"/>
            <a:ext cx="24946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7" name="Shape 452"/>
          <p:cNvSpPr txBox="1"/>
          <p:nvPr/>
        </p:nvSpPr>
        <p:spPr>
          <a:xfrm>
            <a:off x="574674" y="1833370"/>
            <a:ext cx="6555331" cy="2606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>
                <a:solidFill>
                  <a:srgbClr val="000000"/>
                </a:solidFill>
              </a:rPr>
              <a:t>bubble_sort_1</a:t>
            </a:r>
            <a:r>
              <a:rPr b="0">
                <a:solidFill>
                  <a:srgbClr val="000000"/>
                </a:solidFill>
              </a:rPr>
              <a:t>(li):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for </a:t>
            </a:r>
            <a:r>
              <a:rPr b="0">
                <a:solidFill>
                  <a:srgbClr val="000000"/>
                </a:solidFill>
              </a:rPr>
              <a:t>i </a:t>
            </a:r>
            <a:r>
              <a:t>in </a:t>
            </a:r>
            <a:r>
              <a:rPr b="0">
                <a:solidFill>
                  <a:srgbClr val="8888C6"/>
                </a:solidFill>
              </a:rPr>
              <a:t>range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8888C6"/>
                </a:solidFill>
              </a:rPr>
              <a:t>len</a:t>
            </a:r>
            <a:r>
              <a:rPr b="0">
                <a:solidFill>
                  <a:srgbClr val="000000"/>
                </a:solidFill>
              </a:rPr>
              <a:t>(li)-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exchange = </a:t>
            </a:r>
            <a:r>
              <a:t>False</a:t>
            </a:r>
            <a:br/>
            <a:r>
              <a:t>        for </a:t>
            </a:r>
            <a:r>
              <a:rPr b="0">
                <a:solidFill>
                  <a:srgbClr val="000000"/>
                </a:solidFill>
              </a:rPr>
              <a:t>j </a:t>
            </a:r>
            <a:r>
              <a:t>in </a:t>
            </a:r>
            <a:r>
              <a:rPr b="0">
                <a:solidFill>
                  <a:srgbClr val="8888C6"/>
                </a:solidFill>
              </a:rPr>
              <a:t>range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8888C6"/>
                </a:solidFill>
              </a:rPr>
              <a:t>len</a:t>
            </a:r>
            <a:r>
              <a:rPr b="0">
                <a:solidFill>
                  <a:srgbClr val="000000"/>
                </a:solidFill>
              </a:rPr>
              <a:t>(li)-i-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</a:t>
            </a:r>
            <a:r>
              <a:t>if </a:t>
            </a:r>
            <a:r>
              <a:rPr b="0">
                <a:solidFill>
                  <a:srgbClr val="000000"/>
                </a:solidFill>
              </a:rPr>
              <a:t>li[j] &gt; li[j+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]: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    li[j]</a:t>
            </a:r>
            <a:r>
              <a:rPr b="0"/>
              <a:t>, </a:t>
            </a:r>
            <a:r>
              <a:rPr b="0">
                <a:solidFill>
                  <a:srgbClr val="000000"/>
                </a:solidFill>
              </a:rPr>
              <a:t>li[j+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] = li[j+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]</a:t>
            </a:r>
            <a:r>
              <a:rPr b="0"/>
              <a:t>, </a:t>
            </a:r>
            <a:r>
              <a:rPr b="0">
                <a:solidFill>
                  <a:srgbClr val="000000"/>
                </a:solidFill>
              </a:rPr>
              <a:t>li[j]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    exchange = </a:t>
            </a:r>
            <a:r>
              <a:t>True</a:t>
            </a:r>
            <a:br/>
            <a:r>
              <a:t>        if not </a:t>
            </a:r>
            <a:r>
              <a:rPr b="0">
                <a:solidFill>
                  <a:srgbClr val="000000"/>
                </a:solidFill>
              </a:rPr>
              <a:t>exchange: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</a:t>
            </a:r>
            <a:r>
              <a:t>return</a:t>
            </a:r>
          </a:p>
        </p:txBody>
      </p:sp>
      <p:sp>
        <p:nvSpPr>
          <p:cNvPr id="408" name="Shape 453"/>
          <p:cNvSpPr txBox="1"/>
          <p:nvPr>
            <p:ph type="body" idx="1"/>
          </p:nvPr>
        </p:nvSpPr>
        <p:spPr>
          <a:xfrm>
            <a:off x="612339" y="1052513"/>
            <a:ext cx="7955399" cy="4967290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如果冒泡排序中执行一趟而没有交换，则列表已经是有序状态，可以直接结束算法。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55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411" name="Shape 456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选择排序思路</a:t>
            </a:r>
          </a:p>
        </p:txBody>
      </p:sp>
      <p:sp>
        <p:nvSpPr>
          <p:cNvPr id="412" name="Shape 457"/>
          <p:cNvSpPr txBox="1"/>
          <p:nvPr>
            <p:ph type="body" idx="1"/>
          </p:nvPr>
        </p:nvSpPr>
        <p:spPr>
          <a:xfrm>
            <a:off x="478981" y="1179355"/>
            <a:ext cx="8001004" cy="496729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一趟遍历记录最小的数，放到第一个位置；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再一趟遍历记录剩余列表中最小的数，继续放置；</a:t>
            </a:r>
          </a:p>
          <a:p>
            <a:pPr/>
            <a:r>
              <a:t>……</a:t>
            </a:r>
          </a:p>
          <a:p>
            <a:pPr/>
          </a:p>
          <a:p>
            <a:pPr/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问题是：怎么选出最小的数？</a:t>
            </a:r>
          </a:p>
        </p:txBody>
      </p:sp>
      <p:sp>
        <p:nvSpPr>
          <p:cNvPr id="413" name="Shape 458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414" name="Shape 459"/>
          <p:cNvSpPr txBox="1"/>
          <p:nvPr>
            <p:ph type="sldNum" sz="quarter" idx="4294967295"/>
          </p:nvPr>
        </p:nvSpPr>
        <p:spPr>
          <a:xfrm>
            <a:off x="8284929" y="6453189"/>
            <a:ext cx="24946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5" name="Shape 460"/>
          <p:cNvSpPr txBox="1"/>
          <p:nvPr/>
        </p:nvSpPr>
        <p:spPr>
          <a:xfrm>
            <a:off x="599362" y="4012924"/>
            <a:ext cx="3003646" cy="161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t>代码关键点：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marL="285750" indent="-285750">
              <a:buSzPct val="100000"/>
              <a:buFont typeface="Arial"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t>无序区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marL="285750" indent="-285750">
              <a:buSzPct val="100000"/>
              <a:buFont typeface="Arial"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t>最小数的位置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62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418" name="Shape 463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选择排序代码</a:t>
            </a:r>
          </a:p>
        </p:txBody>
      </p:sp>
      <p:sp>
        <p:nvSpPr>
          <p:cNvPr id="419" name="Shape 464"/>
          <p:cNvSpPr txBox="1"/>
          <p:nvPr>
            <p:ph type="body" sz="half" idx="1"/>
          </p:nvPr>
        </p:nvSpPr>
        <p:spPr>
          <a:xfrm>
            <a:off x="566737" y="4143736"/>
            <a:ext cx="8001001" cy="1876066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时间复杂度：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O(n</a:t>
            </a:r>
            <a:r>
              <a:rPr baseline="30000"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  <p:sp>
        <p:nvSpPr>
          <p:cNvPr id="420" name="Shape 465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421" name="Shape 466"/>
          <p:cNvSpPr txBox="1"/>
          <p:nvPr>
            <p:ph type="sldNum" sz="quarter" idx="4294967295"/>
          </p:nvPr>
        </p:nvSpPr>
        <p:spPr>
          <a:xfrm>
            <a:off x="8284929" y="6453189"/>
            <a:ext cx="24946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2" name="Shape 467"/>
          <p:cNvSpPr txBox="1"/>
          <p:nvPr/>
        </p:nvSpPr>
        <p:spPr>
          <a:xfrm>
            <a:off x="574675" y="1453429"/>
            <a:ext cx="6985321" cy="2606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>
                <a:solidFill>
                  <a:srgbClr val="000000"/>
                </a:solidFill>
              </a:rPr>
              <a:t>select_sort</a:t>
            </a:r>
            <a:r>
              <a:rPr b="0">
                <a:solidFill>
                  <a:srgbClr val="000000"/>
                </a:solidFill>
              </a:rPr>
              <a:t>(li):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for </a:t>
            </a:r>
            <a:r>
              <a:rPr b="0">
                <a:solidFill>
                  <a:srgbClr val="000000"/>
                </a:solidFill>
              </a:rPr>
              <a:t>i </a:t>
            </a:r>
            <a:r>
              <a:t>in </a:t>
            </a:r>
            <a:r>
              <a:rPr b="0">
                <a:solidFill>
                  <a:srgbClr val="8888C6"/>
                </a:solidFill>
              </a:rPr>
              <a:t>range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8888C6"/>
                </a:solidFill>
              </a:rPr>
              <a:t>len</a:t>
            </a:r>
            <a:r>
              <a:rPr b="0">
                <a:solidFill>
                  <a:srgbClr val="000000"/>
                </a:solidFill>
              </a:rPr>
              <a:t>(li) - 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min_loc = i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</a:t>
            </a:r>
            <a:r>
              <a:t>for </a:t>
            </a:r>
            <a:r>
              <a:rPr b="0">
                <a:solidFill>
                  <a:srgbClr val="000000"/>
                </a:solidFill>
              </a:rPr>
              <a:t>j </a:t>
            </a:r>
            <a:r>
              <a:t>in </a:t>
            </a:r>
            <a:r>
              <a:rPr b="0">
                <a:solidFill>
                  <a:srgbClr val="8888C6"/>
                </a:solidFill>
              </a:rPr>
              <a:t>range</a:t>
            </a:r>
            <a:r>
              <a:rPr b="0">
                <a:solidFill>
                  <a:srgbClr val="000000"/>
                </a:solidFill>
              </a:rPr>
              <a:t>(i+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/>
              <a:t>, </a:t>
            </a:r>
            <a:r>
              <a:rPr b="0">
                <a:solidFill>
                  <a:srgbClr val="8888C6"/>
                </a:solidFill>
              </a:rPr>
              <a:t>len</a:t>
            </a:r>
            <a:r>
              <a:rPr b="0">
                <a:solidFill>
                  <a:srgbClr val="000000"/>
                </a:solidFill>
              </a:rPr>
              <a:t>(li)):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</a:t>
            </a:r>
            <a:r>
              <a:t>if </a:t>
            </a:r>
            <a:r>
              <a:rPr b="0">
                <a:solidFill>
                  <a:srgbClr val="000000"/>
                </a:solidFill>
              </a:rPr>
              <a:t>li[j] &lt; li[min_loc]: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    min_loc = j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</a:t>
            </a:r>
            <a:r>
              <a:t>if </a:t>
            </a:r>
            <a:r>
              <a:rPr b="0">
                <a:solidFill>
                  <a:srgbClr val="000000"/>
                </a:solidFill>
              </a:rPr>
              <a:t>min_loc != i: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li[i]</a:t>
            </a:r>
            <a:r>
              <a:rPr b="0"/>
              <a:t>, </a:t>
            </a:r>
            <a:r>
              <a:rPr b="0">
                <a:solidFill>
                  <a:srgbClr val="000000"/>
                </a:solidFill>
              </a:rPr>
              <a:t>li[min_loc] = li[min_loc]</a:t>
            </a:r>
            <a:r>
              <a:rPr b="0"/>
              <a:t>, </a:t>
            </a:r>
            <a:r>
              <a:rPr b="0">
                <a:solidFill>
                  <a:srgbClr val="000000"/>
                </a:solidFill>
              </a:rPr>
              <a:t>li[i]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9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69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425" name="Shape 470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插入排序思路</a:t>
            </a:r>
          </a:p>
        </p:txBody>
      </p:sp>
      <p:sp>
        <p:nvSpPr>
          <p:cNvPr id="426" name="Shape 471"/>
          <p:cNvSpPr txBox="1"/>
          <p:nvPr>
            <p:ph type="body" idx="1"/>
          </p:nvPr>
        </p:nvSpPr>
        <p:spPr>
          <a:xfrm>
            <a:off x="478981" y="1179355"/>
            <a:ext cx="8001004" cy="496729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列表被分为有序区和无序区两个部分。最初有序区只有一个元素。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每次从无序区选择一个元素，插入到有序区的位置，直到无序区变空。</a:t>
            </a:r>
          </a:p>
        </p:txBody>
      </p:sp>
      <p:sp>
        <p:nvSpPr>
          <p:cNvPr id="427" name="Shape 472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428" name="Shape 473"/>
          <p:cNvSpPr txBox="1"/>
          <p:nvPr>
            <p:ph type="sldNum" sz="quarter" idx="4294967295"/>
          </p:nvPr>
        </p:nvSpPr>
        <p:spPr>
          <a:xfrm>
            <a:off x="8284929" y="6453189"/>
            <a:ext cx="24946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29" name="image1.tif" descr="image1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0713" y="3536158"/>
            <a:ext cx="2823687" cy="24324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2" name="Group 477"/>
          <p:cNvGrpSpPr/>
          <p:nvPr/>
        </p:nvGrpSpPr>
        <p:grpSpPr>
          <a:xfrm>
            <a:off x="1176081" y="3894744"/>
            <a:ext cx="351536" cy="370837"/>
            <a:chOff x="0" y="0"/>
            <a:chExt cx="351534" cy="370835"/>
          </a:xfrm>
        </p:grpSpPr>
        <p:sp>
          <p:nvSpPr>
            <p:cNvPr id="430" name="Shape 475"/>
            <p:cNvSpPr/>
            <p:nvPr/>
          </p:nvSpPr>
          <p:spPr>
            <a:xfrm>
              <a:off x="-1" y="3977"/>
              <a:ext cx="351535" cy="362892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431" name="Shape 476"/>
            <p:cNvSpPr txBox="1"/>
            <p:nvPr/>
          </p:nvSpPr>
          <p:spPr>
            <a:xfrm>
              <a:off x="-1" y="-2"/>
              <a:ext cx="35153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435" name="Group 480"/>
          <p:cNvGrpSpPr/>
          <p:nvPr/>
        </p:nvGrpSpPr>
        <p:grpSpPr>
          <a:xfrm>
            <a:off x="1532595" y="3894744"/>
            <a:ext cx="351536" cy="370837"/>
            <a:chOff x="0" y="0"/>
            <a:chExt cx="351534" cy="370835"/>
          </a:xfrm>
        </p:grpSpPr>
        <p:sp>
          <p:nvSpPr>
            <p:cNvPr id="433" name="Shape 478"/>
            <p:cNvSpPr/>
            <p:nvPr/>
          </p:nvSpPr>
          <p:spPr>
            <a:xfrm>
              <a:off x="-1" y="3977"/>
              <a:ext cx="351535" cy="36289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434" name="Shape 479"/>
            <p:cNvSpPr txBox="1"/>
            <p:nvPr/>
          </p:nvSpPr>
          <p:spPr>
            <a:xfrm>
              <a:off x="-1" y="-2"/>
              <a:ext cx="35153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438" name="Group 483"/>
          <p:cNvGrpSpPr/>
          <p:nvPr/>
        </p:nvGrpSpPr>
        <p:grpSpPr>
          <a:xfrm>
            <a:off x="1877769" y="3894744"/>
            <a:ext cx="351538" cy="370837"/>
            <a:chOff x="-1" y="0"/>
            <a:chExt cx="351536" cy="370835"/>
          </a:xfrm>
        </p:grpSpPr>
        <p:sp>
          <p:nvSpPr>
            <p:cNvPr id="436" name="Shape 481"/>
            <p:cNvSpPr/>
            <p:nvPr/>
          </p:nvSpPr>
          <p:spPr>
            <a:xfrm>
              <a:off x="-2" y="3977"/>
              <a:ext cx="351538" cy="36289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437" name="Shape 482"/>
            <p:cNvSpPr txBox="1"/>
            <p:nvPr/>
          </p:nvSpPr>
          <p:spPr>
            <a:xfrm>
              <a:off x="-2" y="-2"/>
              <a:ext cx="351538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441" name="Group 486"/>
          <p:cNvGrpSpPr/>
          <p:nvPr/>
        </p:nvGrpSpPr>
        <p:grpSpPr>
          <a:xfrm>
            <a:off x="2234281" y="3894744"/>
            <a:ext cx="351536" cy="370837"/>
            <a:chOff x="0" y="0"/>
            <a:chExt cx="351534" cy="370835"/>
          </a:xfrm>
        </p:grpSpPr>
        <p:sp>
          <p:nvSpPr>
            <p:cNvPr id="439" name="Shape 484"/>
            <p:cNvSpPr/>
            <p:nvPr/>
          </p:nvSpPr>
          <p:spPr>
            <a:xfrm>
              <a:off x="-1" y="3977"/>
              <a:ext cx="351535" cy="36289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440" name="Shape 485"/>
            <p:cNvSpPr txBox="1"/>
            <p:nvPr/>
          </p:nvSpPr>
          <p:spPr>
            <a:xfrm>
              <a:off x="-1" y="-2"/>
              <a:ext cx="35153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444" name="Group 489"/>
          <p:cNvGrpSpPr/>
          <p:nvPr/>
        </p:nvGrpSpPr>
        <p:grpSpPr>
          <a:xfrm>
            <a:off x="2590797" y="3894744"/>
            <a:ext cx="351537" cy="370837"/>
            <a:chOff x="-1" y="0"/>
            <a:chExt cx="351536" cy="370835"/>
          </a:xfrm>
        </p:grpSpPr>
        <p:sp>
          <p:nvSpPr>
            <p:cNvPr id="442" name="Shape 487"/>
            <p:cNvSpPr/>
            <p:nvPr/>
          </p:nvSpPr>
          <p:spPr>
            <a:xfrm>
              <a:off x="-2" y="3977"/>
              <a:ext cx="351537" cy="36289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443" name="Shape 488"/>
            <p:cNvSpPr txBox="1"/>
            <p:nvPr/>
          </p:nvSpPr>
          <p:spPr>
            <a:xfrm>
              <a:off x="-2" y="-2"/>
              <a:ext cx="35153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447" name="Group 492"/>
          <p:cNvGrpSpPr/>
          <p:nvPr/>
        </p:nvGrpSpPr>
        <p:grpSpPr>
          <a:xfrm>
            <a:off x="2947308" y="3894744"/>
            <a:ext cx="351536" cy="370837"/>
            <a:chOff x="0" y="0"/>
            <a:chExt cx="351534" cy="370835"/>
          </a:xfrm>
        </p:grpSpPr>
        <p:sp>
          <p:nvSpPr>
            <p:cNvPr id="445" name="Shape 490"/>
            <p:cNvSpPr/>
            <p:nvPr/>
          </p:nvSpPr>
          <p:spPr>
            <a:xfrm>
              <a:off x="-1" y="3977"/>
              <a:ext cx="351535" cy="36289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446" name="Shape 491"/>
            <p:cNvSpPr txBox="1"/>
            <p:nvPr/>
          </p:nvSpPr>
          <p:spPr>
            <a:xfrm>
              <a:off x="-1" y="-2"/>
              <a:ext cx="35153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50" name="Group 495"/>
          <p:cNvGrpSpPr/>
          <p:nvPr/>
        </p:nvGrpSpPr>
        <p:grpSpPr>
          <a:xfrm>
            <a:off x="3303822" y="3894744"/>
            <a:ext cx="351536" cy="370837"/>
            <a:chOff x="0" y="0"/>
            <a:chExt cx="351534" cy="370835"/>
          </a:xfrm>
        </p:grpSpPr>
        <p:sp>
          <p:nvSpPr>
            <p:cNvPr id="448" name="Shape 493"/>
            <p:cNvSpPr/>
            <p:nvPr/>
          </p:nvSpPr>
          <p:spPr>
            <a:xfrm>
              <a:off x="-1" y="3977"/>
              <a:ext cx="351535" cy="36289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449" name="Shape 494"/>
            <p:cNvSpPr txBox="1"/>
            <p:nvPr/>
          </p:nvSpPr>
          <p:spPr>
            <a:xfrm>
              <a:off x="-1" y="-2"/>
              <a:ext cx="35153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53" name="Group 498"/>
          <p:cNvGrpSpPr/>
          <p:nvPr/>
        </p:nvGrpSpPr>
        <p:grpSpPr>
          <a:xfrm>
            <a:off x="3648997" y="3894744"/>
            <a:ext cx="351536" cy="370837"/>
            <a:chOff x="0" y="0"/>
            <a:chExt cx="351534" cy="370835"/>
          </a:xfrm>
        </p:grpSpPr>
        <p:sp>
          <p:nvSpPr>
            <p:cNvPr id="451" name="Shape 496"/>
            <p:cNvSpPr/>
            <p:nvPr/>
          </p:nvSpPr>
          <p:spPr>
            <a:xfrm>
              <a:off x="-1" y="3977"/>
              <a:ext cx="351535" cy="36289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452" name="Shape 497"/>
            <p:cNvSpPr txBox="1"/>
            <p:nvPr/>
          </p:nvSpPr>
          <p:spPr>
            <a:xfrm>
              <a:off x="-1" y="-2"/>
              <a:ext cx="35153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456" name="Group 501"/>
          <p:cNvGrpSpPr/>
          <p:nvPr/>
        </p:nvGrpSpPr>
        <p:grpSpPr>
          <a:xfrm>
            <a:off x="4005509" y="3894744"/>
            <a:ext cx="351536" cy="370837"/>
            <a:chOff x="0" y="0"/>
            <a:chExt cx="351534" cy="370835"/>
          </a:xfrm>
        </p:grpSpPr>
        <p:sp>
          <p:nvSpPr>
            <p:cNvPr id="454" name="Shape 499"/>
            <p:cNvSpPr/>
            <p:nvPr/>
          </p:nvSpPr>
          <p:spPr>
            <a:xfrm>
              <a:off x="-1" y="3977"/>
              <a:ext cx="351535" cy="36289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455" name="Shape 500"/>
            <p:cNvSpPr txBox="1"/>
            <p:nvPr/>
          </p:nvSpPr>
          <p:spPr>
            <a:xfrm>
              <a:off x="-1" y="-2"/>
              <a:ext cx="35153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457" name="Shape 502"/>
          <p:cNvSpPr txBox="1"/>
          <p:nvPr/>
        </p:nvSpPr>
        <p:spPr>
          <a:xfrm>
            <a:off x="574675" y="4583615"/>
            <a:ext cx="3003645" cy="161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t>代码关键点：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marL="285750" indent="-285750">
              <a:buSzPct val="100000"/>
              <a:buFont typeface="Arial"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t>摸到的牌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marL="285750" indent="-285750">
              <a:buSzPct val="100000"/>
              <a:buFont typeface="Arial"/>
              <a:buChar char="•"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t>手里的牌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18216 -0.127323" origin="layout" pathEditMode="relative">
                                      <p:cBhvr>
                                        <p:cTn id="6" dur="2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18216 -0.127323 L 0.000000 -0.000006" origin="layout" pathEditMode="relative">
                                      <p:cBhvr>
                                        <p:cTn id="10" dur="2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80559 -0.127323" origin="layout" pathEditMode="relative">
                                      <p:cBhvr>
                                        <p:cTn id="14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9073 -0.000004" origin="layout" pathEditMode="relative">
                                      <p:cBhvr>
                                        <p:cTn id="18" dur="2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path" nodeType="after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-0.000006 L 0.037665 -0.000012" origin="layout" pathEditMode="relative">
                                      <p:cBhvr>
                                        <p:cTn id="21" dur="2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click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80559 -0.127323 L -0.076721 -0.000006" origin="layout" pathEditMode="relative">
                                      <p:cBhvr>
                                        <p:cTn id="25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path" nodeType="click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41492 -0.127323" origin="layout" pathEditMode="relative">
                                      <p:cBhvr>
                                        <p:cTn id="29" dur="20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37665 -0.000012 L 0.077075 -0.000006" origin="layout" pathEditMode="relative">
                                      <p:cBhvr>
                                        <p:cTn id="33" dur="2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path" nodeType="click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41492 -0.127323 L -0.039068 -0.000006" origin="layout" pathEditMode="relative">
                                      <p:cBhvr>
                                        <p:cTn id="37" dur="20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path" nodeType="click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2601 -0.127313" origin="layout" pathEditMode="relative">
                                      <p:cBhvr>
                                        <p:cTn id="41" dur="20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path" nodeType="click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76721 -0.000006 L -0.037651 -0.000007" origin="layout" pathEditMode="relative">
                                      <p:cBhvr>
                                        <p:cTn id="45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path" nodeType="after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39073 -0.000004 L 0.076753 0.000000" origin="layout" pathEditMode="relative">
                                      <p:cBhvr>
                                        <p:cTn id="48" dur="2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path" nodeType="after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39068 -0.000006 L -0.000006 -0.000007" origin="layout" pathEditMode="relative">
                                      <p:cBhvr>
                                        <p:cTn id="51" dur="20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path" nodeType="after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77075 -0.000006 L 0.115615 -0.000003" origin="layout" pathEditMode="relative">
                                      <p:cBhvr>
                                        <p:cTn id="54" dur="2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path" nodeType="clickEffect" presetSubtype="0" presetID="-1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2601 -0.127313 L -0.154679 0.000006" origin="layout" pathEditMode="relative">
                                      <p:cBhvr>
                                        <p:cTn id="58" dur="20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path" nodeType="clickEffect" presetSubtype="0" presetID="-1" grpId="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36457 -0.127313" origin="layout" pathEditMode="relative">
                                      <p:cBhvr>
                                        <p:cTn id="62" dur="20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path" nodeType="clickEffect" presetSubtype="0" presetID="-1" grpId="1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54679 0.000006 L -0.115609 0.000007" origin="layout" pathEditMode="relative">
                                      <p:cBhvr>
                                        <p:cTn id="66" dur="20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path" nodeType="afterEffect" presetSubtype="0" presetID="-1" grpId="1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37651 -0.000007 L 0.000022 -0.000011" origin="layout" pathEditMode="relative">
                                      <p:cBhvr>
                                        <p:cTn id="69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path" nodeType="afterEffect" presetSubtype="0" presetID="-1" grpId="1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76753 0.000000 L 0.115813 -0.000001" origin="layout" pathEditMode="relative">
                                      <p:cBhvr>
                                        <p:cTn id="72" dur="2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path" nodeType="afterEffect" presetSubtype="0" presetID="-1" grpId="2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6 -0.000007 L 0.038885 -0.000007" origin="layout" pathEditMode="relative">
                                      <p:cBhvr>
                                        <p:cTn id="75" dur="20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path" nodeType="afterEffect" presetSubtype="0" presetID="-1" grpId="2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15615 -0.000003 L 0.154665 0.000001" origin="layout" pathEditMode="relative">
                                      <p:cBhvr>
                                        <p:cTn id="78" dur="2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path" nodeType="clickEffect" presetSubtype="0" presetID="-1" grpId="2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36457 -0.127313 L -0.193747 0.000003" origin="layout" pathEditMode="relative">
                                      <p:cBhvr>
                                        <p:cTn id="82" dur="20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path" nodeType="clickEffect" presetSubtype="0" presetID="-1" grpId="2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75524 -0.127323" origin="layout" pathEditMode="relative">
                                      <p:cBhvr>
                                        <p:cTn id="86" dur="2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path" nodeType="clickEffect" presetSubtype="0" presetID="-1" grpId="2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15609 0.000007 L -0.077939 0.000002" origin="layout" pathEditMode="relative">
                                      <p:cBhvr>
                                        <p:cTn id="90" dur="20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path" nodeType="afterEffect" presetSubtype="0" presetID="-1" grpId="2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22 -0.000011 L 0.039081 -0.000012" origin="layout" pathEditMode="relative">
                                      <p:cBhvr>
                                        <p:cTn id="93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path" nodeType="afterEffect" presetSubtype="0" presetID="-1" grpId="2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15813 -0.000001 L 0.154353 -0.000008" origin="layout" pathEditMode="relative">
                                      <p:cBhvr>
                                        <p:cTn id="96" dur="2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path" nodeType="afterEffect" presetSubtype="0" presetID="-1" grpId="2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38885 -0.000007 L 0.077945 -0.000009" origin="layout" pathEditMode="relative">
                                      <p:cBhvr>
                                        <p:cTn id="99" dur="20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path" nodeType="afterEffect" presetSubtype="0" presetID="-1" grpId="2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54665 0.000001 L 0.193725 0.000004" origin="layout" pathEditMode="relative">
                                      <p:cBhvr>
                                        <p:cTn id="102" dur="2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path" nodeType="clickEffect" presetSubtype="0" presetID="-1" grpId="2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75524 -0.127323 L -0.193754 -0.000010" origin="layout" pathEditMode="relative">
                                      <p:cBhvr>
                                        <p:cTn id="106" dur="2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path" nodeType="clickEffect" presetSubtype="0" presetID="-1" grpId="3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13191 -0.127313" origin="layout" pathEditMode="relative">
                                      <p:cBhvr>
                                        <p:cTn id="110" dur="2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path" nodeType="clickEffect" presetSubtype="0" presetID="-1" grpId="3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13191 -0.127313 L 0.000009 0.000005" origin="layout" pathEditMode="relative">
                                      <p:cBhvr>
                                        <p:cTn id="114" dur="2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path" nodeType="clickEffect" presetSubtype="0" presetID="-1" grpId="3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52258 -0.127316" origin="layout" pathEditMode="relative">
                                      <p:cBhvr>
                                        <p:cTn id="118" dur="20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path" nodeType="clickEffect" presetSubtype="0" presetID="-1" grpId="3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9 0.000005 L 0.039078 0.000004" origin="layout" pathEditMode="relative">
                                      <p:cBhvr>
                                        <p:cTn id="122" dur="2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path" nodeType="clickEffect" presetSubtype="0" presetID="-1" grpId="3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52258 -0.127316 L -0.039058 0.000001" origin="layout" pathEditMode="relative">
                                      <p:cBhvr>
                                        <p:cTn id="126" dur="20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ntr" nodeType="clickEffect" presetSubtype="4" presetID="2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7" grpId="35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504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460" name="Shape 505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插入排序代码</a:t>
            </a:r>
          </a:p>
        </p:txBody>
      </p:sp>
      <p:sp>
        <p:nvSpPr>
          <p:cNvPr id="461" name="Shape 506"/>
          <p:cNvSpPr txBox="1"/>
          <p:nvPr>
            <p:ph type="body" sz="half" idx="1"/>
          </p:nvPr>
        </p:nvSpPr>
        <p:spPr>
          <a:xfrm>
            <a:off x="566737" y="4051139"/>
            <a:ext cx="8001001" cy="196866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时间复杂度：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O(n</a:t>
            </a:r>
            <a:r>
              <a:rPr baseline="30000"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优化空间：应用二分查找来寻找插入点（并没有什么卵用）</a:t>
            </a:r>
          </a:p>
        </p:txBody>
      </p:sp>
      <p:sp>
        <p:nvSpPr>
          <p:cNvPr id="462" name="Shape 507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463" name="Shape 508"/>
          <p:cNvSpPr txBox="1"/>
          <p:nvPr>
            <p:ph type="sldNum" sz="quarter" idx="4294967295"/>
          </p:nvPr>
        </p:nvSpPr>
        <p:spPr>
          <a:xfrm>
            <a:off x="8284929" y="6453189"/>
            <a:ext cx="24946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4" name="Shape 509"/>
          <p:cNvSpPr txBox="1"/>
          <p:nvPr/>
        </p:nvSpPr>
        <p:spPr>
          <a:xfrm>
            <a:off x="566735" y="1486165"/>
            <a:ext cx="5719767" cy="2326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>
                <a:solidFill>
                  <a:srgbClr val="000000"/>
                </a:solidFill>
              </a:rPr>
              <a:t>insert_sort</a:t>
            </a:r>
            <a:r>
              <a:rPr b="0">
                <a:solidFill>
                  <a:srgbClr val="000000"/>
                </a:solidFill>
              </a:rPr>
              <a:t>(li):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for </a:t>
            </a:r>
            <a:r>
              <a:rPr b="0">
                <a:solidFill>
                  <a:srgbClr val="000000"/>
                </a:solidFill>
              </a:rPr>
              <a:t>i </a:t>
            </a:r>
            <a:r>
              <a:t>in </a:t>
            </a:r>
            <a:r>
              <a:rPr b="0">
                <a:solidFill>
                  <a:srgbClr val="8888C6"/>
                </a:solidFill>
              </a:rPr>
              <a:t>range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/>
              <a:t>, </a:t>
            </a:r>
            <a:r>
              <a:rPr b="0">
                <a:solidFill>
                  <a:srgbClr val="8888C6"/>
                </a:solidFill>
              </a:rPr>
              <a:t>len</a:t>
            </a:r>
            <a:r>
              <a:rPr b="0">
                <a:solidFill>
                  <a:srgbClr val="000000"/>
                </a:solidFill>
              </a:rPr>
              <a:t>(li)):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tmp = li[i]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j = i - </a:t>
            </a:r>
            <a:r>
              <a:rPr b="0">
                <a:solidFill>
                  <a:srgbClr val="6897BB"/>
                </a:solidFill>
              </a:rPr>
              <a:t>1</a:t>
            </a:r>
            <a:br>
              <a:rPr b="0">
                <a:solidFill>
                  <a:srgbClr val="6897BB"/>
                </a:solidFill>
              </a:rPr>
            </a:br>
            <a:r>
              <a:rPr b="0">
                <a:solidFill>
                  <a:srgbClr val="6897BB"/>
                </a:solidFill>
              </a:rPr>
              <a:t>        </a:t>
            </a:r>
            <a:r>
              <a:t>while </a:t>
            </a:r>
            <a:r>
              <a:rPr b="0">
                <a:solidFill>
                  <a:srgbClr val="000000"/>
                </a:solidFill>
              </a:rPr>
              <a:t>j &gt;= </a:t>
            </a:r>
            <a:r>
              <a:rPr b="0">
                <a:solidFill>
                  <a:srgbClr val="6897BB"/>
                </a:solidFill>
              </a:rPr>
              <a:t>0 </a:t>
            </a:r>
            <a:r>
              <a:t>and </a:t>
            </a:r>
            <a:r>
              <a:rPr b="0">
                <a:solidFill>
                  <a:srgbClr val="000000"/>
                </a:solidFill>
              </a:rPr>
              <a:t>tmp &lt; li[j]: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li[j + 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] = li[j]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j = j - </a:t>
            </a:r>
            <a:r>
              <a:rPr b="0">
                <a:solidFill>
                  <a:srgbClr val="6897BB"/>
                </a:solidFill>
              </a:rPr>
              <a:t>1</a:t>
            </a:r>
            <a:br>
              <a:rPr b="0">
                <a:solidFill>
                  <a:srgbClr val="6897BB"/>
                </a:solidFill>
              </a:rPr>
            </a:br>
            <a:r>
              <a:rPr b="0">
                <a:solidFill>
                  <a:srgbClr val="6897BB"/>
                </a:solidFill>
              </a:rPr>
              <a:t>        </a:t>
            </a:r>
            <a:r>
              <a:rPr b="0">
                <a:solidFill>
                  <a:srgbClr val="000000"/>
                </a:solidFill>
              </a:rPr>
              <a:t>li[j + 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] = tmp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61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511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467" name="Shape 512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小结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——</a:t>
            </a:r>
            <a:r>
              <a:t>排序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LOW B</a:t>
            </a:r>
            <a:r>
              <a:t>三人组</a:t>
            </a:r>
          </a:p>
        </p:txBody>
      </p:sp>
      <p:sp>
        <p:nvSpPr>
          <p:cNvPr id="468" name="Shape 513"/>
          <p:cNvSpPr txBox="1"/>
          <p:nvPr>
            <p:ph type="body" idx="1"/>
          </p:nvPr>
        </p:nvSpPr>
        <p:spPr>
          <a:xfrm>
            <a:off x="612339" y="1052513"/>
            <a:ext cx="7955399" cy="496729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冒泡排序 插入排序 选择排序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时间复杂度：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O(n</a:t>
            </a:r>
            <a:r>
              <a:rPr baseline="30000"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空间复杂度：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O(1)</a:t>
            </a:r>
          </a:p>
        </p:txBody>
      </p:sp>
      <p:sp>
        <p:nvSpPr>
          <p:cNvPr id="469" name="Shape 514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470" name="Shape 515"/>
          <p:cNvSpPr txBox="1"/>
          <p:nvPr>
            <p:ph type="sldNum" sz="quarter" idx="4294967295"/>
          </p:nvPr>
        </p:nvSpPr>
        <p:spPr>
          <a:xfrm>
            <a:off x="8284929" y="6453189"/>
            <a:ext cx="24946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517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473" name="Shape 518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快速排序</a:t>
            </a:r>
          </a:p>
        </p:txBody>
      </p:sp>
      <p:sp>
        <p:nvSpPr>
          <p:cNvPr id="474" name="Shape 519"/>
          <p:cNvSpPr txBox="1"/>
          <p:nvPr>
            <p:ph type="body" idx="1"/>
          </p:nvPr>
        </p:nvSpPr>
        <p:spPr>
          <a:xfrm>
            <a:off x="478981" y="1179355"/>
            <a:ext cx="8001004" cy="496729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快速排序：</a:t>
            </a:r>
            <a:r>
              <a:rPr>
                <a:solidFill>
                  <a:srgbClr val="FF0000"/>
                </a:solidFill>
              </a:rPr>
              <a:t>快</a:t>
            </a:r>
            <a:endParaRPr>
              <a:solidFill>
                <a:srgbClr val="FF0000"/>
              </a:solidFill>
            </a:endParaRPr>
          </a:p>
          <a:p>
            <a:pPr lvl="1" marL="681037" indent="-327421">
              <a:spcBef>
                <a:spcPts val="400"/>
              </a:spcBef>
              <a:defRPr sz="1900">
                <a:latin typeface="宋体"/>
                <a:ea typeface="宋体"/>
                <a:cs typeface="宋体"/>
                <a:sym typeface="宋体"/>
              </a:defRPr>
            </a:pPr>
            <a:r>
              <a:t>好写的排序算法里最快的</a:t>
            </a:r>
          </a:p>
          <a:p>
            <a:pPr lvl="1" marL="681037" indent="-327421">
              <a:spcBef>
                <a:spcPts val="400"/>
              </a:spcBef>
              <a:defRPr sz="1900">
                <a:latin typeface="宋体"/>
                <a:ea typeface="宋体"/>
                <a:cs typeface="宋体"/>
                <a:sym typeface="宋体"/>
              </a:defRPr>
            </a:pPr>
            <a:r>
              <a:t>快的排序算法里最好写的</a:t>
            </a:r>
          </a:p>
        </p:txBody>
      </p:sp>
      <p:sp>
        <p:nvSpPr>
          <p:cNvPr id="475" name="Shape 520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476" name="Shape 521"/>
          <p:cNvSpPr txBox="1"/>
          <p:nvPr>
            <p:ph type="sldNum" sz="quarter" idx="4294967295"/>
          </p:nvPr>
        </p:nvSpPr>
        <p:spPr>
          <a:xfrm>
            <a:off x="8284929" y="6453189"/>
            <a:ext cx="24946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523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479" name="Shape 524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快速排序思路</a:t>
            </a:r>
          </a:p>
        </p:txBody>
      </p:sp>
      <p:sp>
        <p:nvSpPr>
          <p:cNvPr id="480" name="Shape 525"/>
          <p:cNvSpPr txBox="1"/>
          <p:nvPr>
            <p:ph type="body" idx="1"/>
          </p:nvPr>
        </p:nvSpPr>
        <p:spPr>
          <a:xfrm>
            <a:off x="478981" y="1179355"/>
            <a:ext cx="8001004" cy="496729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快排思路：</a:t>
            </a:r>
          </a:p>
          <a:p>
            <a:pPr lvl="1" marL="681037" indent="-327421">
              <a:spcBef>
                <a:spcPts val="400"/>
              </a:spcBef>
              <a:defRPr sz="1900">
                <a:latin typeface="宋体"/>
                <a:ea typeface="宋体"/>
                <a:cs typeface="宋体"/>
                <a:sym typeface="宋体"/>
              </a:defRPr>
            </a:pPr>
            <a:r>
              <a:t>取一个元素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t>（第一个元素），使元素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>
                <a:solidFill>
                  <a:srgbClr val="FF0000"/>
                </a:solidFill>
              </a:rPr>
              <a:t>归位</a:t>
            </a:r>
            <a:r>
              <a:t>；</a:t>
            </a:r>
          </a:p>
          <a:p>
            <a:pPr lvl="1" marL="681037" indent="-327421">
              <a:spcBef>
                <a:spcPts val="400"/>
              </a:spcBef>
              <a:defRPr sz="1900">
                <a:latin typeface="宋体"/>
                <a:ea typeface="宋体"/>
                <a:cs typeface="宋体"/>
                <a:sym typeface="宋体"/>
              </a:defRPr>
            </a:pPr>
            <a:r>
              <a:t>列表被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t>分成两部分，左边都比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t>小，右边都比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t>大；</a:t>
            </a:r>
          </a:p>
          <a:p>
            <a:pPr lvl="1" marL="681037" indent="-327421">
              <a:spcBef>
                <a:spcPts val="400"/>
              </a:spcBef>
              <a:defRPr sz="190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递归</a:t>
            </a:r>
            <a:r>
              <a:rPr>
                <a:solidFill>
                  <a:srgbClr val="000000"/>
                </a:solidFill>
              </a:rPr>
              <a:t>完成排序。</a:t>
            </a:r>
          </a:p>
        </p:txBody>
      </p:sp>
      <p:sp>
        <p:nvSpPr>
          <p:cNvPr id="481" name="Shape 526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482" name="Shape 527"/>
          <p:cNvSpPr txBox="1"/>
          <p:nvPr>
            <p:ph type="sldNum" sz="quarter" idx="4294967295"/>
          </p:nvPr>
        </p:nvSpPr>
        <p:spPr>
          <a:xfrm>
            <a:off x="8284929" y="6453189"/>
            <a:ext cx="24946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10" name="Group 555"/>
          <p:cNvGrpSpPr/>
          <p:nvPr/>
        </p:nvGrpSpPr>
        <p:grpSpPr>
          <a:xfrm>
            <a:off x="2381321" y="2888592"/>
            <a:ext cx="3180965" cy="370837"/>
            <a:chOff x="-1" y="-2"/>
            <a:chExt cx="3180964" cy="370835"/>
          </a:xfrm>
        </p:grpSpPr>
        <p:grpSp>
          <p:nvGrpSpPr>
            <p:cNvPr id="485" name="Group 530"/>
            <p:cNvGrpSpPr/>
            <p:nvPr/>
          </p:nvGrpSpPr>
          <p:grpSpPr>
            <a:xfrm>
              <a:off x="-2" y="-3"/>
              <a:ext cx="351536" cy="370837"/>
              <a:chOff x="-1" y="-1"/>
              <a:chExt cx="351535" cy="370835"/>
            </a:xfrm>
          </p:grpSpPr>
          <p:sp>
            <p:nvSpPr>
              <p:cNvPr id="483" name="Shape 528"/>
              <p:cNvSpPr/>
              <p:nvPr/>
            </p:nvSpPr>
            <p:spPr>
              <a:xfrm>
                <a:off x="-2" y="3976"/>
                <a:ext cx="351537" cy="362897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484" name="Shape 529"/>
              <p:cNvSpPr txBox="1"/>
              <p:nvPr/>
            </p:nvSpPr>
            <p:spPr>
              <a:xfrm>
                <a:off x="-2" y="-2"/>
                <a:ext cx="351537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488" name="Group 533"/>
            <p:cNvGrpSpPr/>
            <p:nvPr/>
          </p:nvGrpSpPr>
          <p:grpSpPr>
            <a:xfrm>
              <a:off x="356512" y="-3"/>
              <a:ext cx="351536" cy="370837"/>
              <a:chOff x="-1" y="-1"/>
              <a:chExt cx="351535" cy="370835"/>
            </a:xfrm>
          </p:grpSpPr>
          <p:sp>
            <p:nvSpPr>
              <p:cNvPr id="486" name="Shape 531"/>
              <p:cNvSpPr/>
              <p:nvPr/>
            </p:nvSpPr>
            <p:spPr>
              <a:xfrm>
                <a:off x="-2" y="3976"/>
                <a:ext cx="351537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487" name="Shape 532"/>
              <p:cNvSpPr txBox="1"/>
              <p:nvPr/>
            </p:nvSpPr>
            <p:spPr>
              <a:xfrm>
                <a:off x="-2" y="-2"/>
                <a:ext cx="351537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491" name="Group 536"/>
            <p:cNvGrpSpPr/>
            <p:nvPr/>
          </p:nvGrpSpPr>
          <p:grpSpPr>
            <a:xfrm>
              <a:off x="701686" y="-3"/>
              <a:ext cx="351536" cy="370837"/>
              <a:chOff x="-1" y="-1"/>
              <a:chExt cx="351535" cy="370835"/>
            </a:xfrm>
          </p:grpSpPr>
          <p:sp>
            <p:nvSpPr>
              <p:cNvPr id="489" name="Shape 534"/>
              <p:cNvSpPr/>
              <p:nvPr/>
            </p:nvSpPr>
            <p:spPr>
              <a:xfrm>
                <a:off x="-2" y="3976"/>
                <a:ext cx="351537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490" name="Shape 535"/>
              <p:cNvSpPr txBox="1"/>
              <p:nvPr/>
            </p:nvSpPr>
            <p:spPr>
              <a:xfrm>
                <a:off x="-2" y="-2"/>
                <a:ext cx="351537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494" name="Group 539"/>
            <p:cNvGrpSpPr/>
            <p:nvPr/>
          </p:nvGrpSpPr>
          <p:grpSpPr>
            <a:xfrm>
              <a:off x="1058200" y="-3"/>
              <a:ext cx="351536" cy="370837"/>
              <a:chOff x="-1" y="-1"/>
              <a:chExt cx="351535" cy="370835"/>
            </a:xfrm>
          </p:grpSpPr>
          <p:sp>
            <p:nvSpPr>
              <p:cNvPr id="492" name="Shape 537"/>
              <p:cNvSpPr/>
              <p:nvPr/>
            </p:nvSpPr>
            <p:spPr>
              <a:xfrm>
                <a:off x="-2" y="3976"/>
                <a:ext cx="351537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493" name="Shape 538"/>
              <p:cNvSpPr txBox="1"/>
              <p:nvPr/>
            </p:nvSpPr>
            <p:spPr>
              <a:xfrm>
                <a:off x="-2" y="-2"/>
                <a:ext cx="351537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497" name="Group 542"/>
            <p:cNvGrpSpPr/>
            <p:nvPr/>
          </p:nvGrpSpPr>
          <p:grpSpPr>
            <a:xfrm>
              <a:off x="1414714" y="-3"/>
              <a:ext cx="351536" cy="370837"/>
              <a:chOff x="-1" y="-1"/>
              <a:chExt cx="351535" cy="370835"/>
            </a:xfrm>
          </p:grpSpPr>
          <p:sp>
            <p:nvSpPr>
              <p:cNvPr id="495" name="Shape 540"/>
              <p:cNvSpPr/>
              <p:nvPr/>
            </p:nvSpPr>
            <p:spPr>
              <a:xfrm>
                <a:off x="-2" y="3976"/>
                <a:ext cx="351537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496" name="Shape 541"/>
              <p:cNvSpPr txBox="1"/>
              <p:nvPr/>
            </p:nvSpPr>
            <p:spPr>
              <a:xfrm>
                <a:off x="-2" y="-2"/>
                <a:ext cx="351537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500" name="Group 545"/>
            <p:cNvGrpSpPr/>
            <p:nvPr/>
          </p:nvGrpSpPr>
          <p:grpSpPr>
            <a:xfrm>
              <a:off x="1771226" y="-3"/>
              <a:ext cx="351536" cy="370837"/>
              <a:chOff x="-1" y="-1"/>
              <a:chExt cx="351535" cy="370835"/>
            </a:xfrm>
          </p:grpSpPr>
          <p:sp>
            <p:nvSpPr>
              <p:cNvPr id="498" name="Shape 543"/>
              <p:cNvSpPr/>
              <p:nvPr/>
            </p:nvSpPr>
            <p:spPr>
              <a:xfrm>
                <a:off x="-2" y="3976"/>
                <a:ext cx="351537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499" name="Shape 544"/>
              <p:cNvSpPr txBox="1"/>
              <p:nvPr/>
            </p:nvSpPr>
            <p:spPr>
              <a:xfrm>
                <a:off x="-2" y="-2"/>
                <a:ext cx="351537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503" name="Group 548"/>
            <p:cNvGrpSpPr/>
            <p:nvPr/>
          </p:nvGrpSpPr>
          <p:grpSpPr>
            <a:xfrm>
              <a:off x="2127740" y="-3"/>
              <a:ext cx="351536" cy="370837"/>
              <a:chOff x="-1" y="-1"/>
              <a:chExt cx="351535" cy="370835"/>
            </a:xfrm>
          </p:grpSpPr>
          <p:sp>
            <p:nvSpPr>
              <p:cNvPr id="501" name="Shape 546"/>
              <p:cNvSpPr/>
              <p:nvPr/>
            </p:nvSpPr>
            <p:spPr>
              <a:xfrm>
                <a:off x="-2" y="3976"/>
                <a:ext cx="351537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502" name="Shape 547"/>
              <p:cNvSpPr txBox="1"/>
              <p:nvPr/>
            </p:nvSpPr>
            <p:spPr>
              <a:xfrm>
                <a:off x="-2" y="-2"/>
                <a:ext cx="351537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506" name="Group 551"/>
            <p:cNvGrpSpPr/>
            <p:nvPr/>
          </p:nvGrpSpPr>
          <p:grpSpPr>
            <a:xfrm>
              <a:off x="2472914" y="-3"/>
              <a:ext cx="351536" cy="370837"/>
              <a:chOff x="-1" y="-1"/>
              <a:chExt cx="351535" cy="370835"/>
            </a:xfrm>
          </p:grpSpPr>
          <p:sp>
            <p:nvSpPr>
              <p:cNvPr id="504" name="Shape 549"/>
              <p:cNvSpPr/>
              <p:nvPr/>
            </p:nvSpPr>
            <p:spPr>
              <a:xfrm>
                <a:off x="-2" y="3976"/>
                <a:ext cx="351537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505" name="Shape 550"/>
              <p:cNvSpPr txBox="1"/>
              <p:nvPr/>
            </p:nvSpPr>
            <p:spPr>
              <a:xfrm>
                <a:off x="-2" y="-2"/>
                <a:ext cx="351537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</p:grpSp>
        <p:grpSp>
          <p:nvGrpSpPr>
            <p:cNvPr id="509" name="Group 554"/>
            <p:cNvGrpSpPr/>
            <p:nvPr/>
          </p:nvGrpSpPr>
          <p:grpSpPr>
            <a:xfrm>
              <a:off x="2829427" y="-3"/>
              <a:ext cx="351536" cy="370837"/>
              <a:chOff x="-1" y="-1"/>
              <a:chExt cx="351535" cy="370835"/>
            </a:xfrm>
          </p:grpSpPr>
          <p:sp>
            <p:nvSpPr>
              <p:cNvPr id="507" name="Shape 552"/>
              <p:cNvSpPr/>
              <p:nvPr/>
            </p:nvSpPr>
            <p:spPr>
              <a:xfrm>
                <a:off x="-2" y="3976"/>
                <a:ext cx="351537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508" name="Shape 553"/>
              <p:cNvSpPr txBox="1"/>
              <p:nvPr/>
            </p:nvSpPr>
            <p:spPr>
              <a:xfrm>
                <a:off x="-2" y="-2"/>
                <a:ext cx="351537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</p:grpSp>
      </p:grpSp>
      <p:grpSp>
        <p:nvGrpSpPr>
          <p:cNvPr id="538" name="Group 583"/>
          <p:cNvGrpSpPr/>
          <p:nvPr/>
        </p:nvGrpSpPr>
        <p:grpSpPr>
          <a:xfrm>
            <a:off x="2386306" y="5309038"/>
            <a:ext cx="3180965" cy="370837"/>
            <a:chOff x="-1" y="-3"/>
            <a:chExt cx="3180964" cy="370835"/>
          </a:xfrm>
        </p:grpSpPr>
        <p:grpSp>
          <p:nvGrpSpPr>
            <p:cNvPr id="513" name="Group 558"/>
            <p:cNvGrpSpPr/>
            <p:nvPr/>
          </p:nvGrpSpPr>
          <p:grpSpPr>
            <a:xfrm>
              <a:off x="-2" y="-4"/>
              <a:ext cx="351536" cy="370837"/>
              <a:chOff x="-1" y="-1"/>
              <a:chExt cx="351535" cy="370835"/>
            </a:xfrm>
          </p:grpSpPr>
          <p:sp>
            <p:nvSpPr>
              <p:cNvPr id="511" name="Shape 556"/>
              <p:cNvSpPr/>
              <p:nvPr/>
            </p:nvSpPr>
            <p:spPr>
              <a:xfrm>
                <a:off x="-2" y="3976"/>
                <a:ext cx="351537" cy="3628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512" name="Shape 557"/>
              <p:cNvSpPr txBox="1"/>
              <p:nvPr/>
            </p:nvSpPr>
            <p:spPr>
              <a:xfrm>
                <a:off x="-2" y="-2"/>
                <a:ext cx="351537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516" name="Group 561"/>
            <p:cNvGrpSpPr/>
            <p:nvPr/>
          </p:nvGrpSpPr>
          <p:grpSpPr>
            <a:xfrm>
              <a:off x="356512" y="-4"/>
              <a:ext cx="351536" cy="370837"/>
              <a:chOff x="-1" y="-1"/>
              <a:chExt cx="351535" cy="370835"/>
            </a:xfrm>
          </p:grpSpPr>
          <p:sp>
            <p:nvSpPr>
              <p:cNvPr id="514" name="Shape 559"/>
              <p:cNvSpPr/>
              <p:nvPr/>
            </p:nvSpPr>
            <p:spPr>
              <a:xfrm>
                <a:off x="-2" y="3976"/>
                <a:ext cx="351537" cy="3628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515" name="Shape 560"/>
              <p:cNvSpPr txBox="1"/>
              <p:nvPr/>
            </p:nvSpPr>
            <p:spPr>
              <a:xfrm>
                <a:off x="-2" y="-2"/>
                <a:ext cx="351537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519" name="Group 564"/>
            <p:cNvGrpSpPr/>
            <p:nvPr/>
          </p:nvGrpSpPr>
          <p:grpSpPr>
            <a:xfrm>
              <a:off x="701686" y="-4"/>
              <a:ext cx="351536" cy="370837"/>
              <a:chOff x="-1" y="-1"/>
              <a:chExt cx="351535" cy="370835"/>
            </a:xfrm>
          </p:grpSpPr>
          <p:sp>
            <p:nvSpPr>
              <p:cNvPr id="517" name="Shape 562"/>
              <p:cNvSpPr/>
              <p:nvPr/>
            </p:nvSpPr>
            <p:spPr>
              <a:xfrm>
                <a:off x="-2" y="3976"/>
                <a:ext cx="351537" cy="3628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518" name="Shape 563"/>
              <p:cNvSpPr txBox="1"/>
              <p:nvPr/>
            </p:nvSpPr>
            <p:spPr>
              <a:xfrm>
                <a:off x="-2" y="-2"/>
                <a:ext cx="351537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522" name="Group 567"/>
            <p:cNvGrpSpPr/>
            <p:nvPr/>
          </p:nvGrpSpPr>
          <p:grpSpPr>
            <a:xfrm>
              <a:off x="1058200" y="-4"/>
              <a:ext cx="351536" cy="370837"/>
              <a:chOff x="-1" y="-1"/>
              <a:chExt cx="351535" cy="370835"/>
            </a:xfrm>
          </p:grpSpPr>
          <p:sp>
            <p:nvSpPr>
              <p:cNvPr id="520" name="Shape 565"/>
              <p:cNvSpPr/>
              <p:nvPr/>
            </p:nvSpPr>
            <p:spPr>
              <a:xfrm>
                <a:off x="-2" y="3976"/>
                <a:ext cx="351537" cy="3628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521" name="Shape 566"/>
              <p:cNvSpPr txBox="1"/>
              <p:nvPr/>
            </p:nvSpPr>
            <p:spPr>
              <a:xfrm>
                <a:off x="-2" y="-2"/>
                <a:ext cx="351537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525" name="Group 570"/>
            <p:cNvGrpSpPr/>
            <p:nvPr/>
          </p:nvGrpSpPr>
          <p:grpSpPr>
            <a:xfrm>
              <a:off x="1414714" y="-4"/>
              <a:ext cx="351536" cy="370837"/>
              <a:chOff x="-1" y="-1"/>
              <a:chExt cx="351535" cy="370835"/>
            </a:xfrm>
          </p:grpSpPr>
          <p:sp>
            <p:nvSpPr>
              <p:cNvPr id="523" name="Shape 568"/>
              <p:cNvSpPr/>
              <p:nvPr/>
            </p:nvSpPr>
            <p:spPr>
              <a:xfrm>
                <a:off x="-2" y="3976"/>
                <a:ext cx="351537" cy="362896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524" name="Shape 569"/>
              <p:cNvSpPr txBox="1"/>
              <p:nvPr/>
            </p:nvSpPr>
            <p:spPr>
              <a:xfrm>
                <a:off x="-2" y="-2"/>
                <a:ext cx="351537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528" name="Group 573"/>
            <p:cNvGrpSpPr/>
            <p:nvPr/>
          </p:nvGrpSpPr>
          <p:grpSpPr>
            <a:xfrm>
              <a:off x="1771226" y="-4"/>
              <a:ext cx="351536" cy="370837"/>
              <a:chOff x="-1" y="-1"/>
              <a:chExt cx="351535" cy="370835"/>
            </a:xfrm>
          </p:grpSpPr>
          <p:sp>
            <p:nvSpPr>
              <p:cNvPr id="526" name="Shape 571"/>
              <p:cNvSpPr/>
              <p:nvPr/>
            </p:nvSpPr>
            <p:spPr>
              <a:xfrm>
                <a:off x="-2" y="3976"/>
                <a:ext cx="351537" cy="3628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527" name="Shape 572"/>
              <p:cNvSpPr txBox="1"/>
              <p:nvPr/>
            </p:nvSpPr>
            <p:spPr>
              <a:xfrm>
                <a:off x="-2" y="-2"/>
                <a:ext cx="351537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531" name="Group 576"/>
            <p:cNvGrpSpPr/>
            <p:nvPr/>
          </p:nvGrpSpPr>
          <p:grpSpPr>
            <a:xfrm>
              <a:off x="2127740" y="-4"/>
              <a:ext cx="351536" cy="370837"/>
              <a:chOff x="-1" y="-1"/>
              <a:chExt cx="351535" cy="370835"/>
            </a:xfrm>
          </p:grpSpPr>
          <p:sp>
            <p:nvSpPr>
              <p:cNvPr id="529" name="Shape 574"/>
              <p:cNvSpPr/>
              <p:nvPr/>
            </p:nvSpPr>
            <p:spPr>
              <a:xfrm>
                <a:off x="-2" y="3976"/>
                <a:ext cx="351537" cy="3628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530" name="Shape 575"/>
              <p:cNvSpPr txBox="1"/>
              <p:nvPr/>
            </p:nvSpPr>
            <p:spPr>
              <a:xfrm>
                <a:off x="-2" y="-2"/>
                <a:ext cx="351537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534" name="Group 579"/>
            <p:cNvGrpSpPr/>
            <p:nvPr/>
          </p:nvGrpSpPr>
          <p:grpSpPr>
            <a:xfrm>
              <a:off x="2472914" y="-4"/>
              <a:ext cx="351536" cy="370837"/>
              <a:chOff x="-1" y="-1"/>
              <a:chExt cx="351535" cy="370835"/>
            </a:xfrm>
          </p:grpSpPr>
          <p:sp>
            <p:nvSpPr>
              <p:cNvPr id="532" name="Shape 577"/>
              <p:cNvSpPr/>
              <p:nvPr/>
            </p:nvSpPr>
            <p:spPr>
              <a:xfrm>
                <a:off x="-2" y="3976"/>
                <a:ext cx="351537" cy="3628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533" name="Shape 578"/>
              <p:cNvSpPr txBox="1"/>
              <p:nvPr/>
            </p:nvSpPr>
            <p:spPr>
              <a:xfrm>
                <a:off x="-2" y="-2"/>
                <a:ext cx="351537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</p:grpSp>
        <p:grpSp>
          <p:nvGrpSpPr>
            <p:cNvPr id="537" name="Group 582"/>
            <p:cNvGrpSpPr/>
            <p:nvPr/>
          </p:nvGrpSpPr>
          <p:grpSpPr>
            <a:xfrm>
              <a:off x="2829427" y="-4"/>
              <a:ext cx="351536" cy="370837"/>
              <a:chOff x="-1" y="-1"/>
              <a:chExt cx="351535" cy="370835"/>
            </a:xfrm>
          </p:grpSpPr>
          <p:sp>
            <p:nvSpPr>
              <p:cNvPr id="535" name="Shape 580"/>
              <p:cNvSpPr/>
              <p:nvPr/>
            </p:nvSpPr>
            <p:spPr>
              <a:xfrm>
                <a:off x="-2" y="3976"/>
                <a:ext cx="351537" cy="3628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536" name="Shape 581"/>
              <p:cNvSpPr txBox="1"/>
              <p:nvPr/>
            </p:nvSpPr>
            <p:spPr>
              <a:xfrm>
                <a:off x="-2" y="-2"/>
                <a:ext cx="351537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</p:grpSp>
      </p:grpSp>
      <p:grpSp>
        <p:nvGrpSpPr>
          <p:cNvPr id="566" name="Group 611"/>
          <p:cNvGrpSpPr/>
          <p:nvPr/>
        </p:nvGrpSpPr>
        <p:grpSpPr>
          <a:xfrm>
            <a:off x="2386306" y="4084291"/>
            <a:ext cx="3180965" cy="370837"/>
            <a:chOff x="-1" y="-2"/>
            <a:chExt cx="3180964" cy="370835"/>
          </a:xfrm>
        </p:grpSpPr>
        <p:grpSp>
          <p:nvGrpSpPr>
            <p:cNvPr id="541" name="Group 586"/>
            <p:cNvGrpSpPr/>
            <p:nvPr/>
          </p:nvGrpSpPr>
          <p:grpSpPr>
            <a:xfrm>
              <a:off x="-2" y="-3"/>
              <a:ext cx="351536" cy="370837"/>
              <a:chOff x="-1" y="-1"/>
              <a:chExt cx="351535" cy="370835"/>
            </a:xfrm>
          </p:grpSpPr>
          <p:sp>
            <p:nvSpPr>
              <p:cNvPr id="539" name="Shape 584"/>
              <p:cNvSpPr/>
              <p:nvPr/>
            </p:nvSpPr>
            <p:spPr>
              <a:xfrm>
                <a:off x="-2" y="3976"/>
                <a:ext cx="351537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540" name="Shape 585"/>
              <p:cNvSpPr txBox="1"/>
              <p:nvPr/>
            </p:nvSpPr>
            <p:spPr>
              <a:xfrm>
                <a:off x="-2" y="-2"/>
                <a:ext cx="351537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544" name="Group 589"/>
            <p:cNvGrpSpPr/>
            <p:nvPr/>
          </p:nvGrpSpPr>
          <p:grpSpPr>
            <a:xfrm>
              <a:off x="356512" y="-3"/>
              <a:ext cx="351536" cy="370837"/>
              <a:chOff x="-1" y="-1"/>
              <a:chExt cx="351535" cy="370835"/>
            </a:xfrm>
          </p:grpSpPr>
          <p:sp>
            <p:nvSpPr>
              <p:cNvPr id="542" name="Shape 587"/>
              <p:cNvSpPr/>
              <p:nvPr/>
            </p:nvSpPr>
            <p:spPr>
              <a:xfrm>
                <a:off x="-2" y="3976"/>
                <a:ext cx="351537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543" name="Shape 588"/>
              <p:cNvSpPr txBox="1"/>
              <p:nvPr/>
            </p:nvSpPr>
            <p:spPr>
              <a:xfrm>
                <a:off x="-2" y="-2"/>
                <a:ext cx="351537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547" name="Group 592"/>
            <p:cNvGrpSpPr/>
            <p:nvPr/>
          </p:nvGrpSpPr>
          <p:grpSpPr>
            <a:xfrm>
              <a:off x="701686" y="-3"/>
              <a:ext cx="351536" cy="370837"/>
              <a:chOff x="-1" y="-1"/>
              <a:chExt cx="351535" cy="370835"/>
            </a:xfrm>
          </p:grpSpPr>
          <p:sp>
            <p:nvSpPr>
              <p:cNvPr id="545" name="Shape 590"/>
              <p:cNvSpPr/>
              <p:nvPr/>
            </p:nvSpPr>
            <p:spPr>
              <a:xfrm>
                <a:off x="-2" y="3976"/>
                <a:ext cx="351537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546" name="Shape 591"/>
              <p:cNvSpPr txBox="1"/>
              <p:nvPr/>
            </p:nvSpPr>
            <p:spPr>
              <a:xfrm>
                <a:off x="-2" y="-2"/>
                <a:ext cx="351537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550" name="Group 595"/>
            <p:cNvGrpSpPr/>
            <p:nvPr/>
          </p:nvGrpSpPr>
          <p:grpSpPr>
            <a:xfrm>
              <a:off x="1058200" y="-3"/>
              <a:ext cx="351536" cy="370837"/>
              <a:chOff x="-1" y="-1"/>
              <a:chExt cx="351535" cy="370835"/>
            </a:xfrm>
          </p:grpSpPr>
          <p:sp>
            <p:nvSpPr>
              <p:cNvPr id="548" name="Shape 593"/>
              <p:cNvSpPr/>
              <p:nvPr/>
            </p:nvSpPr>
            <p:spPr>
              <a:xfrm>
                <a:off x="-2" y="3976"/>
                <a:ext cx="351537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549" name="Shape 594"/>
              <p:cNvSpPr txBox="1"/>
              <p:nvPr/>
            </p:nvSpPr>
            <p:spPr>
              <a:xfrm>
                <a:off x="-2" y="-2"/>
                <a:ext cx="351537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553" name="Group 598"/>
            <p:cNvGrpSpPr/>
            <p:nvPr/>
          </p:nvGrpSpPr>
          <p:grpSpPr>
            <a:xfrm>
              <a:off x="1414714" y="-3"/>
              <a:ext cx="351536" cy="370837"/>
              <a:chOff x="-1" y="-1"/>
              <a:chExt cx="351535" cy="370835"/>
            </a:xfrm>
          </p:grpSpPr>
          <p:sp>
            <p:nvSpPr>
              <p:cNvPr id="551" name="Shape 596"/>
              <p:cNvSpPr/>
              <p:nvPr/>
            </p:nvSpPr>
            <p:spPr>
              <a:xfrm>
                <a:off x="-2" y="3976"/>
                <a:ext cx="351537" cy="362897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552" name="Shape 597"/>
              <p:cNvSpPr txBox="1"/>
              <p:nvPr/>
            </p:nvSpPr>
            <p:spPr>
              <a:xfrm>
                <a:off x="-2" y="-2"/>
                <a:ext cx="351537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556" name="Group 601"/>
            <p:cNvGrpSpPr/>
            <p:nvPr/>
          </p:nvGrpSpPr>
          <p:grpSpPr>
            <a:xfrm>
              <a:off x="1771226" y="-3"/>
              <a:ext cx="351536" cy="370837"/>
              <a:chOff x="-1" y="-1"/>
              <a:chExt cx="351535" cy="370835"/>
            </a:xfrm>
          </p:grpSpPr>
          <p:sp>
            <p:nvSpPr>
              <p:cNvPr id="554" name="Shape 599"/>
              <p:cNvSpPr/>
              <p:nvPr/>
            </p:nvSpPr>
            <p:spPr>
              <a:xfrm>
                <a:off x="-2" y="3976"/>
                <a:ext cx="351537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555" name="Shape 600"/>
              <p:cNvSpPr txBox="1"/>
              <p:nvPr/>
            </p:nvSpPr>
            <p:spPr>
              <a:xfrm>
                <a:off x="-2" y="-2"/>
                <a:ext cx="351537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559" name="Group 604"/>
            <p:cNvGrpSpPr/>
            <p:nvPr/>
          </p:nvGrpSpPr>
          <p:grpSpPr>
            <a:xfrm>
              <a:off x="2127740" y="-3"/>
              <a:ext cx="351536" cy="370837"/>
              <a:chOff x="-1" y="-1"/>
              <a:chExt cx="351535" cy="370835"/>
            </a:xfrm>
          </p:grpSpPr>
          <p:sp>
            <p:nvSpPr>
              <p:cNvPr id="557" name="Shape 602"/>
              <p:cNvSpPr/>
              <p:nvPr/>
            </p:nvSpPr>
            <p:spPr>
              <a:xfrm>
                <a:off x="-2" y="3976"/>
                <a:ext cx="351537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558" name="Shape 603"/>
              <p:cNvSpPr txBox="1"/>
              <p:nvPr/>
            </p:nvSpPr>
            <p:spPr>
              <a:xfrm>
                <a:off x="-2" y="-2"/>
                <a:ext cx="351537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562" name="Group 607"/>
            <p:cNvGrpSpPr/>
            <p:nvPr/>
          </p:nvGrpSpPr>
          <p:grpSpPr>
            <a:xfrm>
              <a:off x="2472914" y="-3"/>
              <a:ext cx="351536" cy="370837"/>
              <a:chOff x="-1" y="-1"/>
              <a:chExt cx="351535" cy="370835"/>
            </a:xfrm>
          </p:grpSpPr>
          <p:sp>
            <p:nvSpPr>
              <p:cNvPr id="560" name="Shape 605"/>
              <p:cNvSpPr/>
              <p:nvPr/>
            </p:nvSpPr>
            <p:spPr>
              <a:xfrm>
                <a:off x="-2" y="3976"/>
                <a:ext cx="351537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561" name="Shape 606"/>
              <p:cNvSpPr txBox="1"/>
              <p:nvPr/>
            </p:nvSpPr>
            <p:spPr>
              <a:xfrm>
                <a:off x="-2" y="-2"/>
                <a:ext cx="351537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</p:grpSp>
        <p:grpSp>
          <p:nvGrpSpPr>
            <p:cNvPr id="565" name="Group 610"/>
            <p:cNvGrpSpPr/>
            <p:nvPr/>
          </p:nvGrpSpPr>
          <p:grpSpPr>
            <a:xfrm>
              <a:off x="2829427" y="-3"/>
              <a:ext cx="351536" cy="370837"/>
              <a:chOff x="-1" y="-1"/>
              <a:chExt cx="351535" cy="370835"/>
            </a:xfrm>
          </p:grpSpPr>
          <p:sp>
            <p:nvSpPr>
              <p:cNvPr id="563" name="Shape 608"/>
              <p:cNvSpPr/>
              <p:nvPr/>
            </p:nvSpPr>
            <p:spPr>
              <a:xfrm>
                <a:off x="-2" y="3976"/>
                <a:ext cx="351537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564" name="Shape 609"/>
              <p:cNvSpPr txBox="1"/>
              <p:nvPr/>
            </p:nvSpPr>
            <p:spPr>
              <a:xfrm>
                <a:off x="-2" y="-2"/>
                <a:ext cx="351537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</p:grpSp>
      </p:grpSp>
      <p:sp>
        <p:nvSpPr>
          <p:cNvPr id="567" name="Shape 612"/>
          <p:cNvSpPr txBox="1"/>
          <p:nvPr/>
        </p:nvSpPr>
        <p:spPr>
          <a:xfrm>
            <a:off x="975207" y="2880417"/>
            <a:ext cx="1111289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排序前：</a:t>
            </a:r>
          </a:p>
        </p:txBody>
      </p:sp>
      <p:sp>
        <p:nvSpPr>
          <p:cNvPr id="568" name="Shape 613"/>
          <p:cNvSpPr txBox="1"/>
          <p:nvPr/>
        </p:nvSpPr>
        <p:spPr>
          <a:xfrm>
            <a:off x="1059569" y="5323542"/>
            <a:ext cx="1111289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目标：</a:t>
            </a:r>
          </a:p>
        </p:txBody>
      </p:sp>
      <p:sp>
        <p:nvSpPr>
          <p:cNvPr id="569" name="Shape 614"/>
          <p:cNvSpPr txBox="1"/>
          <p:nvPr/>
        </p:nvSpPr>
        <p:spPr>
          <a:xfrm>
            <a:off x="1048230" y="4098797"/>
            <a:ext cx="1111285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归位：</a:t>
            </a:r>
          </a:p>
        </p:txBody>
      </p:sp>
      <p:sp>
        <p:nvSpPr>
          <p:cNvPr id="570" name="Shape 615"/>
          <p:cNvSpPr txBox="1"/>
          <p:nvPr/>
        </p:nvSpPr>
        <p:spPr>
          <a:xfrm>
            <a:off x="6208688" y="3327584"/>
            <a:ext cx="2281228" cy="237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宋体"/>
                <a:ea typeface="宋体"/>
                <a:cs typeface="宋体"/>
                <a:sym typeface="宋体"/>
              </a:defRPr>
            </a:pPr>
            <a:r>
              <a:t>算法关键点：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342900" indent="-342900">
              <a:buSzPct val="100000"/>
              <a:buAutoNum type="arabicPeriod" startAt="1"/>
              <a:defRPr sz="3200">
                <a:latin typeface="宋体"/>
                <a:ea typeface="宋体"/>
                <a:cs typeface="宋体"/>
                <a:sym typeface="宋体"/>
              </a:defRPr>
            </a:pPr>
            <a:r>
              <a:t>整理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342900" indent="-342900">
              <a:buSzPct val="100000"/>
              <a:buAutoNum type="arabicPeriod" startAt="1"/>
              <a:defRPr sz="3200">
                <a:latin typeface="宋体"/>
                <a:ea typeface="宋体"/>
                <a:cs typeface="宋体"/>
                <a:sym typeface="宋体"/>
              </a:defRPr>
            </a:pPr>
            <a:r>
              <a:t>递归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822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822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0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617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573" name="Shape 618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快速排序代码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——</a:t>
            </a:r>
            <a:r>
              <a:t>第一步</a:t>
            </a:r>
          </a:p>
        </p:txBody>
      </p:sp>
      <p:sp>
        <p:nvSpPr>
          <p:cNvPr id="574" name="Shape 619"/>
          <p:cNvSpPr txBox="1"/>
          <p:nvPr>
            <p:ph type="body" sz="half" idx="1"/>
          </p:nvPr>
        </p:nvSpPr>
        <p:spPr>
          <a:xfrm>
            <a:off x="566737" y="1052514"/>
            <a:ext cx="8001001" cy="231035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def quick_sort</a:t>
            </a:r>
            <a:r>
              <a:rPr b="0"/>
              <a:t>(data, left, right):</a:t>
            </a:r>
            <a:br>
              <a:rPr b="0"/>
            </a:br>
            <a:r>
              <a:rPr b="0"/>
              <a:t>    </a:t>
            </a:r>
            <a:r>
              <a:t>if </a:t>
            </a:r>
            <a:r>
              <a:rPr b="0"/>
              <a:t>left &lt; right:</a:t>
            </a:r>
            <a:br>
              <a:rPr b="0"/>
            </a:br>
            <a:r>
              <a:rPr b="0"/>
              <a:t>        mid = partition(data, left, right)</a:t>
            </a:r>
            <a:br>
              <a:rPr b="0"/>
            </a:br>
            <a:r>
              <a:rPr b="0"/>
              <a:t>        quick_sort(data, left, mid - 1)</a:t>
            </a:r>
            <a:br>
              <a:rPr b="0"/>
            </a:br>
            <a:r>
              <a:rPr b="0"/>
              <a:t>        quick_sort(data, mid + 1, right)</a:t>
            </a:r>
          </a:p>
        </p:txBody>
      </p:sp>
      <p:sp>
        <p:nvSpPr>
          <p:cNvPr id="575" name="Shape 620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576" name="Shape 621"/>
          <p:cNvSpPr txBox="1"/>
          <p:nvPr>
            <p:ph type="sldNum" sz="quarter" idx="4294967295"/>
          </p:nvPr>
        </p:nvSpPr>
        <p:spPr>
          <a:xfrm>
            <a:off x="8284929" y="6453189"/>
            <a:ext cx="24946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215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171" name="Shape 216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复习：递归</a:t>
            </a:r>
          </a:p>
        </p:txBody>
      </p:sp>
      <p:sp>
        <p:nvSpPr>
          <p:cNvPr id="172" name="Shape 217"/>
          <p:cNvSpPr txBox="1"/>
          <p:nvPr>
            <p:ph type="body" idx="1"/>
          </p:nvPr>
        </p:nvSpPr>
        <p:spPr>
          <a:xfrm>
            <a:off x="478981" y="1179355"/>
            <a:ext cx="8001004" cy="496729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递归的两个特点：</a:t>
            </a:r>
          </a:p>
          <a:p>
            <a:pPr lvl="1" marL="681037" indent="-327421">
              <a:spcBef>
                <a:spcPts val="400"/>
              </a:spcBef>
              <a:defRPr sz="1900">
                <a:latin typeface="宋体"/>
                <a:ea typeface="宋体"/>
                <a:cs typeface="宋体"/>
                <a:sym typeface="宋体"/>
              </a:defRPr>
            </a:pPr>
            <a:r>
              <a:t>调用自身</a:t>
            </a:r>
          </a:p>
          <a:p>
            <a:pPr lvl="1" marL="681037" indent="-327421">
              <a:spcBef>
                <a:spcPts val="400"/>
              </a:spcBef>
              <a:defRPr sz="1900">
                <a:latin typeface="宋体"/>
                <a:ea typeface="宋体"/>
                <a:cs typeface="宋体"/>
                <a:sym typeface="宋体"/>
              </a:defRPr>
            </a:pPr>
            <a:r>
              <a:t>结束条件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看下面几个函数：</a:t>
            </a:r>
          </a:p>
        </p:txBody>
      </p:sp>
      <p:sp>
        <p:nvSpPr>
          <p:cNvPr id="173" name="Shape 218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174" name="Shape 219"/>
          <p:cNvSpPr txBox="1"/>
          <p:nvPr>
            <p:ph type="sldNum" sz="quarter" idx="4294967295"/>
          </p:nvPr>
        </p:nvSpPr>
        <p:spPr>
          <a:xfrm>
            <a:off x="8357592" y="6453189"/>
            <a:ext cx="176802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Shape 220"/>
          <p:cNvSpPr txBox="1"/>
          <p:nvPr/>
        </p:nvSpPr>
        <p:spPr>
          <a:xfrm>
            <a:off x="1268680" y="2726788"/>
            <a:ext cx="2644240" cy="2606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>
                <a:solidFill>
                  <a:srgbClr val="000000"/>
                </a:solidFill>
              </a:rPr>
              <a:t>func1</a:t>
            </a:r>
            <a:r>
              <a:rPr b="0">
                <a:solidFill>
                  <a:srgbClr val="000000"/>
                </a:solidFill>
              </a:rPr>
              <a:t>(x):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rPr b="0">
                <a:solidFill>
                  <a:srgbClr val="8888C6"/>
                </a:solidFill>
              </a:rPr>
              <a:t>print</a:t>
            </a:r>
            <a:r>
              <a:rPr b="0">
                <a:solidFill>
                  <a:srgbClr val="000000"/>
                </a:solidFill>
              </a:rPr>
              <a:t>(x)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func1(x-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t>def </a:t>
            </a:r>
            <a:r>
              <a:rPr>
                <a:solidFill>
                  <a:srgbClr val="000000"/>
                </a:solidFill>
              </a:rPr>
              <a:t>func2</a:t>
            </a:r>
            <a:r>
              <a:rPr b="0">
                <a:solidFill>
                  <a:srgbClr val="000000"/>
                </a:solidFill>
              </a:rPr>
              <a:t>(x):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if </a:t>
            </a:r>
            <a:r>
              <a:rPr b="0">
                <a:solidFill>
                  <a:srgbClr val="000000"/>
                </a:solidFill>
              </a:rPr>
              <a:t>x&gt;</a:t>
            </a:r>
            <a:r>
              <a:rPr b="0">
                <a:solidFill>
                  <a:srgbClr val="6897BB"/>
                </a:solidFill>
              </a:rPr>
              <a:t>0</a:t>
            </a:r>
            <a:r>
              <a:rPr b="0">
                <a:solidFill>
                  <a:srgbClr val="000000"/>
                </a:solidFill>
              </a:rPr>
              <a:t>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8888C6"/>
                </a:solidFill>
              </a:rPr>
              <a:t>print</a:t>
            </a:r>
            <a:r>
              <a:rPr b="0">
                <a:solidFill>
                  <a:srgbClr val="000000"/>
                </a:solidFill>
              </a:rPr>
              <a:t>(x)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func2(x+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76" name="Shape 221"/>
          <p:cNvSpPr txBox="1"/>
          <p:nvPr/>
        </p:nvSpPr>
        <p:spPr>
          <a:xfrm>
            <a:off x="4794260" y="2726788"/>
            <a:ext cx="2451083" cy="3444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>
                <a:solidFill>
                  <a:srgbClr val="000000"/>
                </a:solidFill>
              </a:rPr>
              <a:t>func3</a:t>
            </a:r>
            <a:r>
              <a:rPr b="0">
                <a:solidFill>
                  <a:srgbClr val="000000"/>
                </a:solidFill>
              </a:rPr>
              <a:t>(x):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if </a:t>
            </a:r>
            <a:r>
              <a:rPr b="0">
                <a:solidFill>
                  <a:srgbClr val="000000"/>
                </a:solidFill>
              </a:rPr>
              <a:t>x&gt;</a:t>
            </a:r>
            <a:r>
              <a:rPr b="0">
                <a:solidFill>
                  <a:srgbClr val="6897BB"/>
                </a:solidFill>
              </a:rPr>
              <a:t>0</a:t>
            </a:r>
            <a:r>
              <a:rPr b="0">
                <a:solidFill>
                  <a:srgbClr val="000000"/>
                </a:solidFill>
              </a:rPr>
              <a:t>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8888C6"/>
                </a:solidFill>
              </a:rPr>
              <a:t>print</a:t>
            </a:r>
            <a:r>
              <a:rPr b="0">
                <a:solidFill>
                  <a:srgbClr val="000000"/>
                </a:solidFill>
              </a:rPr>
              <a:t>(x)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func3(x-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t>def </a:t>
            </a:r>
            <a:r>
              <a:rPr>
                <a:solidFill>
                  <a:srgbClr val="000000"/>
                </a:solidFill>
              </a:rPr>
              <a:t>func4</a:t>
            </a:r>
            <a:r>
              <a:rPr b="0">
                <a:solidFill>
                  <a:srgbClr val="000000"/>
                </a:solidFill>
              </a:rPr>
              <a:t>(x):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if </a:t>
            </a:r>
            <a:r>
              <a:rPr b="0">
                <a:solidFill>
                  <a:srgbClr val="000000"/>
                </a:solidFill>
              </a:rPr>
              <a:t>x&gt;</a:t>
            </a:r>
            <a:r>
              <a:rPr b="0">
                <a:solidFill>
                  <a:srgbClr val="6897BB"/>
                </a:solidFill>
              </a:rPr>
              <a:t>0</a:t>
            </a:r>
            <a:r>
              <a:rPr b="0">
                <a:solidFill>
                  <a:srgbClr val="000000"/>
                </a:solidFill>
              </a:rPr>
              <a:t>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func4(x-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)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</a:t>
            </a:r>
            <a:r>
              <a:rPr b="0">
                <a:solidFill>
                  <a:srgbClr val="8888C6"/>
                </a:solidFill>
              </a:rPr>
              <a:t>print</a:t>
            </a:r>
            <a:r>
              <a:rPr b="0">
                <a:solidFill>
                  <a:srgbClr val="000000"/>
                </a:solidFill>
              </a:rPr>
              <a:t>(x)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2" grpId="1"/>
      <p:bldP build="whole" bldLvl="1" animBg="1" rev="0" advAuto="0" spid="175" grpId="2"/>
      <p:bldP build="whole" bldLvl="1" animBg="1" rev="0" advAuto="0" spid="176" grpId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623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579" name="Shape 624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怎么写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partition</a:t>
            </a:r>
            <a:r>
              <a:t>函数</a:t>
            </a:r>
          </a:p>
        </p:txBody>
      </p:sp>
      <p:sp>
        <p:nvSpPr>
          <p:cNvPr id="580" name="Shape 625"/>
          <p:cNvSpPr txBox="1"/>
          <p:nvPr>
            <p:ph type="body" sz="half" idx="1"/>
          </p:nvPr>
        </p:nvSpPr>
        <p:spPr>
          <a:xfrm>
            <a:off x="4409580" y="1052513"/>
            <a:ext cx="4158158" cy="496729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1" name="Shape 626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582" name="Shape 627"/>
          <p:cNvSpPr txBox="1"/>
          <p:nvPr>
            <p:ph type="sldNum" sz="quarter" idx="4294967295"/>
          </p:nvPr>
        </p:nvSpPr>
        <p:spPr>
          <a:xfrm>
            <a:off x="8284929" y="6453189"/>
            <a:ext cx="24946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10" name="Group 655"/>
          <p:cNvGrpSpPr/>
          <p:nvPr/>
        </p:nvGrpSpPr>
        <p:grpSpPr>
          <a:xfrm>
            <a:off x="975203" y="1970033"/>
            <a:ext cx="3180968" cy="370837"/>
            <a:chOff x="-1" y="-2"/>
            <a:chExt cx="3180966" cy="370835"/>
          </a:xfrm>
        </p:grpSpPr>
        <p:grpSp>
          <p:nvGrpSpPr>
            <p:cNvPr id="585" name="Group 630"/>
            <p:cNvGrpSpPr/>
            <p:nvPr/>
          </p:nvGrpSpPr>
          <p:grpSpPr>
            <a:xfrm>
              <a:off x="-2" y="-3"/>
              <a:ext cx="351538" cy="370837"/>
              <a:chOff x="-1" y="-1"/>
              <a:chExt cx="351536" cy="370835"/>
            </a:xfrm>
          </p:grpSpPr>
          <p:sp>
            <p:nvSpPr>
              <p:cNvPr id="583" name="Shape 628"/>
              <p:cNvSpPr/>
              <p:nvPr/>
            </p:nvSpPr>
            <p:spPr>
              <a:xfrm>
                <a:off x="-2" y="3976"/>
                <a:ext cx="351538" cy="362897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584" name="Shape 629"/>
              <p:cNvSpPr txBox="1"/>
              <p:nvPr/>
            </p:nvSpPr>
            <p:spPr>
              <a:xfrm>
                <a:off x="-2" y="-2"/>
                <a:ext cx="351538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588" name="Group 633"/>
            <p:cNvGrpSpPr/>
            <p:nvPr/>
          </p:nvGrpSpPr>
          <p:grpSpPr>
            <a:xfrm>
              <a:off x="356511" y="-3"/>
              <a:ext cx="351538" cy="370837"/>
              <a:chOff x="-1" y="-1"/>
              <a:chExt cx="351536" cy="370835"/>
            </a:xfrm>
          </p:grpSpPr>
          <p:sp>
            <p:nvSpPr>
              <p:cNvPr id="586" name="Shape 631"/>
              <p:cNvSpPr/>
              <p:nvPr/>
            </p:nvSpPr>
            <p:spPr>
              <a:xfrm>
                <a:off x="-2" y="3976"/>
                <a:ext cx="351538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587" name="Shape 632"/>
              <p:cNvSpPr txBox="1"/>
              <p:nvPr/>
            </p:nvSpPr>
            <p:spPr>
              <a:xfrm>
                <a:off x="-2" y="-2"/>
                <a:ext cx="351538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591" name="Group 636"/>
            <p:cNvGrpSpPr/>
            <p:nvPr/>
          </p:nvGrpSpPr>
          <p:grpSpPr>
            <a:xfrm>
              <a:off x="701685" y="-3"/>
              <a:ext cx="351538" cy="370837"/>
              <a:chOff x="-1" y="-1"/>
              <a:chExt cx="351536" cy="370835"/>
            </a:xfrm>
          </p:grpSpPr>
          <p:sp>
            <p:nvSpPr>
              <p:cNvPr id="589" name="Shape 634"/>
              <p:cNvSpPr/>
              <p:nvPr/>
            </p:nvSpPr>
            <p:spPr>
              <a:xfrm>
                <a:off x="-2" y="3976"/>
                <a:ext cx="351538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590" name="Shape 635"/>
              <p:cNvSpPr txBox="1"/>
              <p:nvPr/>
            </p:nvSpPr>
            <p:spPr>
              <a:xfrm>
                <a:off x="-2" y="-2"/>
                <a:ext cx="351538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594" name="Group 639"/>
            <p:cNvGrpSpPr/>
            <p:nvPr/>
          </p:nvGrpSpPr>
          <p:grpSpPr>
            <a:xfrm>
              <a:off x="1058199" y="-3"/>
              <a:ext cx="351538" cy="370837"/>
              <a:chOff x="-1" y="-1"/>
              <a:chExt cx="351536" cy="370835"/>
            </a:xfrm>
          </p:grpSpPr>
          <p:sp>
            <p:nvSpPr>
              <p:cNvPr id="592" name="Shape 637"/>
              <p:cNvSpPr/>
              <p:nvPr/>
            </p:nvSpPr>
            <p:spPr>
              <a:xfrm>
                <a:off x="-2" y="3976"/>
                <a:ext cx="351538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593" name="Shape 638"/>
              <p:cNvSpPr txBox="1"/>
              <p:nvPr/>
            </p:nvSpPr>
            <p:spPr>
              <a:xfrm>
                <a:off x="-2" y="-2"/>
                <a:ext cx="351538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597" name="Group 642"/>
            <p:cNvGrpSpPr/>
            <p:nvPr/>
          </p:nvGrpSpPr>
          <p:grpSpPr>
            <a:xfrm>
              <a:off x="1414713" y="-3"/>
              <a:ext cx="351538" cy="370837"/>
              <a:chOff x="-1" y="-1"/>
              <a:chExt cx="351536" cy="370835"/>
            </a:xfrm>
          </p:grpSpPr>
          <p:sp>
            <p:nvSpPr>
              <p:cNvPr id="595" name="Shape 640"/>
              <p:cNvSpPr/>
              <p:nvPr/>
            </p:nvSpPr>
            <p:spPr>
              <a:xfrm>
                <a:off x="-2" y="3976"/>
                <a:ext cx="351538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596" name="Shape 641"/>
              <p:cNvSpPr txBox="1"/>
              <p:nvPr/>
            </p:nvSpPr>
            <p:spPr>
              <a:xfrm>
                <a:off x="-2" y="-2"/>
                <a:ext cx="351538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600" name="Group 645"/>
            <p:cNvGrpSpPr/>
            <p:nvPr/>
          </p:nvGrpSpPr>
          <p:grpSpPr>
            <a:xfrm>
              <a:off x="1771226" y="-3"/>
              <a:ext cx="351538" cy="370837"/>
              <a:chOff x="-1" y="-1"/>
              <a:chExt cx="351536" cy="370835"/>
            </a:xfrm>
          </p:grpSpPr>
          <p:sp>
            <p:nvSpPr>
              <p:cNvPr id="598" name="Shape 643"/>
              <p:cNvSpPr/>
              <p:nvPr/>
            </p:nvSpPr>
            <p:spPr>
              <a:xfrm>
                <a:off x="-2" y="3976"/>
                <a:ext cx="351538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599" name="Shape 644"/>
              <p:cNvSpPr txBox="1"/>
              <p:nvPr/>
            </p:nvSpPr>
            <p:spPr>
              <a:xfrm>
                <a:off x="-2" y="-2"/>
                <a:ext cx="351538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603" name="Group 648"/>
            <p:cNvGrpSpPr/>
            <p:nvPr/>
          </p:nvGrpSpPr>
          <p:grpSpPr>
            <a:xfrm>
              <a:off x="2127740" y="-3"/>
              <a:ext cx="351538" cy="370837"/>
              <a:chOff x="-1" y="-1"/>
              <a:chExt cx="351536" cy="370835"/>
            </a:xfrm>
          </p:grpSpPr>
          <p:sp>
            <p:nvSpPr>
              <p:cNvPr id="601" name="Shape 646"/>
              <p:cNvSpPr/>
              <p:nvPr/>
            </p:nvSpPr>
            <p:spPr>
              <a:xfrm>
                <a:off x="-2" y="3976"/>
                <a:ext cx="351538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602" name="Shape 647"/>
              <p:cNvSpPr txBox="1"/>
              <p:nvPr/>
            </p:nvSpPr>
            <p:spPr>
              <a:xfrm>
                <a:off x="-2" y="-2"/>
                <a:ext cx="351538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606" name="Group 651"/>
            <p:cNvGrpSpPr/>
            <p:nvPr/>
          </p:nvGrpSpPr>
          <p:grpSpPr>
            <a:xfrm>
              <a:off x="2472914" y="-3"/>
              <a:ext cx="351538" cy="370837"/>
              <a:chOff x="-1" y="-1"/>
              <a:chExt cx="351536" cy="370835"/>
            </a:xfrm>
          </p:grpSpPr>
          <p:sp>
            <p:nvSpPr>
              <p:cNvPr id="604" name="Shape 649"/>
              <p:cNvSpPr/>
              <p:nvPr/>
            </p:nvSpPr>
            <p:spPr>
              <a:xfrm>
                <a:off x="-2" y="3976"/>
                <a:ext cx="351538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605" name="Shape 650"/>
              <p:cNvSpPr txBox="1"/>
              <p:nvPr/>
            </p:nvSpPr>
            <p:spPr>
              <a:xfrm>
                <a:off x="-2" y="-2"/>
                <a:ext cx="351538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</p:grpSp>
        <p:grpSp>
          <p:nvGrpSpPr>
            <p:cNvPr id="609" name="Group 654"/>
            <p:cNvGrpSpPr/>
            <p:nvPr/>
          </p:nvGrpSpPr>
          <p:grpSpPr>
            <a:xfrm>
              <a:off x="2829427" y="-3"/>
              <a:ext cx="351538" cy="370837"/>
              <a:chOff x="-1" y="-1"/>
              <a:chExt cx="351536" cy="370835"/>
            </a:xfrm>
          </p:grpSpPr>
          <p:sp>
            <p:nvSpPr>
              <p:cNvPr id="607" name="Shape 652"/>
              <p:cNvSpPr/>
              <p:nvPr/>
            </p:nvSpPr>
            <p:spPr>
              <a:xfrm>
                <a:off x="-2" y="3976"/>
                <a:ext cx="351538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608" name="Shape 653"/>
              <p:cNvSpPr txBox="1"/>
              <p:nvPr/>
            </p:nvSpPr>
            <p:spPr>
              <a:xfrm>
                <a:off x="-2" y="-2"/>
                <a:ext cx="351538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</p:grpSp>
      </p:grpSp>
      <p:grpSp>
        <p:nvGrpSpPr>
          <p:cNvPr id="613" name="Group 658"/>
          <p:cNvGrpSpPr/>
          <p:nvPr/>
        </p:nvGrpSpPr>
        <p:grpSpPr>
          <a:xfrm>
            <a:off x="980188" y="3721410"/>
            <a:ext cx="351538" cy="370837"/>
            <a:chOff x="-1" y="0"/>
            <a:chExt cx="351536" cy="370835"/>
          </a:xfrm>
        </p:grpSpPr>
        <p:sp>
          <p:nvSpPr>
            <p:cNvPr id="611" name="Shape 656"/>
            <p:cNvSpPr/>
            <p:nvPr/>
          </p:nvSpPr>
          <p:spPr>
            <a:xfrm>
              <a:off x="-2" y="3977"/>
              <a:ext cx="351538" cy="362892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612" name="Shape 657"/>
            <p:cNvSpPr txBox="1"/>
            <p:nvPr/>
          </p:nvSpPr>
          <p:spPr>
            <a:xfrm>
              <a:off x="-2" y="-2"/>
              <a:ext cx="351538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616" name="Group 661"/>
          <p:cNvGrpSpPr/>
          <p:nvPr/>
        </p:nvGrpSpPr>
        <p:grpSpPr>
          <a:xfrm>
            <a:off x="1336702" y="3721410"/>
            <a:ext cx="351538" cy="370837"/>
            <a:chOff x="-1" y="0"/>
            <a:chExt cx="351536" cy="370835"/>
          </a:xfrm>
        </p:grpSpPr>
        <p:sp>
          <p:nvSpPr>
            <p:cNvPr id="614" name="Shape 659"/>
            <p:cNvSpPr/>
            <p:nvPr/>
          </p:nvSpPr>
          <p:spPr>
            <a:xfrm>
              <a:off x="-2" y="3977"/>
              <a:ext cx="351538" cy="36289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615" name="Shape 660"/>
            <p:cNvSpPr txBox="1"/>
            <p:nvPr/>
          </p:nvSpPr>
          <p:spPr>
            <a:xfrm>
              <a:off x="-2" y="-2"/>
              <a:ext cx="351538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619" name="Group 664"/>
          <p:cNvGrpSpPr/>
          <p:nvPr/>
        </p:nvGrpSpPr>
        <p:grpSpPr>
          <a:xfrm>
            <a:off x="1681877" y="3721410"/>
            <a:ext cx="351536" cy="370837"/>
            <a:chOff x="0" y="0"/>
            <a:chExt cx="351534" cy="370835"/>
          </a:xfrm>
        </p:grpSpPr>
        <p:sp>
          <p:nvSpPr>
            <p:cNvPr id="617" name="Shape 662"/>
            <p:cNvSpPr/>
            <p:nvPr/>
          </p:nvSpPr>
          <p:spPr>
            <a:xfrm>
              <a:off x="-1" y="3977"/>
              <a:ext cx="351535" cy="36289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618" name="Shape 663"/>
            <p:cNvSpPr txBox="1"/>
            <p:nvPr/>
          </p:nvSpPr>
          <p:spPr>
            <a:xfrm>
              <a:off x="-1" y="-2"/>
              <a:ext cx="35153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22" name="Group 667"/>
          <p:cNvGrpSpPr/>
          <p:nvPr/>
        </p:nvGrpSpPr>
        <p:grpSpPr>
          <a:xfrm>
            <a:off x="2038391" y="3721410"/>
            <a:ext cx="351536" cy="370837"/>
            <a:chOff x="0" y="0"/>
            <a:chExt cx="351534" cy="370835"/>
          </a:xfrm>
        </p:grpSpPr>
        <p:sp>
          <p:nvSpPr>
            <p:cNvPr id="620" name="Shape 665"/>
            <p:cNvSpPr/>
            <p:nvPr/>
          </p:nvSpPr>
          <p:spPr>
            <a:xfrm>
              <a:off x="-1" y="3977"/>
              <a:ext cx="351535" cy="36289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621" name="Shape 666"/>
            <p:cNvSpPr txBox="1"/>
            <p:nvPr/>
          </p:nvSpPr>
          <p:spPr>
            <a:xfrm>
              <a:off x="-1" y="-2"/>
              <a:ext cx="35153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625" name="Group 670"/>
          <p:cNvGrpSpPr/>
          <p:nvPr/>
        </p:nvGrpSpPr>
        <p:grpSpPr>
          <a:xfrm>
            <a:off x="2394905" y="3721410"/>
            <a:ext cx="351536" cy="370837"/>
            <a:chOff x="0" y="0"/>
            <a:chExt cx="351534" cy="370835"/>
          </a:xfrm>
        </p:grpSpPr>
        <p:sp>
          <p:nvSpPr>
            <p:cNvPr id="623" name="Shape 668"/>
            <p:cNvSpPr/>
            <p:nvPr/>
          </p:nvSpPr>
          <p:spPr>
            <a:xfrm>
              <a:off x="-1" y="3977"/>
              <a:ext cx="351535" cy="36289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624" name="Shape 669"/>
            <p:cNvSpPr txBox="1"/>
            <p:nvPr/>
          </p:nvSpPr>
          <p:spPr>
            <a:xfrm>
              <a:off x="-1" y="-2"/>
              <a:ext cx="35153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28" name="Group 673"/>
          <p:cNvGrpSpPr/>
          <p:nvPr/>
        </p:nvGrpSpPr>
        <p:grpSpPr>
          <a:xfrm>
            <a:off x="2751418" y="3721410"/>
            <a:ext cx="351536" cy="370837"/>
            <a:chOff x="0" y="0"/>
            <a:chExt cx="351534" cy="370835"/>
          </a:xfrm>
        </p:grpSpPr>
        <p:sp>
          <p:nvSpPr>
            <p:cNvPr id="626" name="Shape 671"/>
            <p:cNvSpPr/>
            <p:nvPr/>
          </p:nvSpPr>
          <p:spPr>
            <a:xfrm>
              <a:off x="-1" y="3977"/>
              <a:ext cx="351535" cy="36289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627" name="Shape 672"/>
            <p:cNvSpPr txBox="1"/>
            <p:nvPr/>
          </p:nvSpPr>
          <p:spPr>
            <a:xfrm>
              <a:off x="-1" y="-2"/>
              <a:ext cx="35153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1" name="Group 676"/>
          <p:cNvGrpSpPr/>
          <p:nvPr/>
        </p:nvGrpSpPr>
        <p:grpSpPr>
          <a:xfrm>
            <a:off x="3107930" y="3721410"/>
            <a:ext cx="351536" cy="370837"/>
            <a:chOff x="0" y="0"/>
            <a:chExt cx="351534" cy="370835"/>
          </a:xfrm>
        </p:grpSpPr>
        <p:sp>
          <p:nvSpPr>
            <p:cNvPr id="629" name="Shape 674"/>
            <p:cNvSpPr/>
            <p:nvPr/>
          </p:nvSpPr>
          <p:spPr>
            <a:xfrm>
              <a:off x="-1" y="3977"/>
              <a:ext cx="351535" cy="36289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630" name="Shape 675"/>
            <p:cNvSpPr txBox="1"/>
            <p:nvPr/>
          </p:nvSpPr>
          <p:spPr>
            <a:xfrm>
              <a:off x="-1" y="-2"/>
              <a:ext cx="35153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4" name="Group 679"/>
          <p:cNvGrpSpPr/>
          <p:nvPr/>
        </p:nvGrpSpPr>
        <p:grpSpPr>
          <a:xfrm>
            <a:off x="3453104" y="3721410"/>
            <a:ext cx="351536" cy="370837"/>
            <a:chOff x="0" y="0"/>
            <a:chExt cx="351534" cy="370835"/>
          </a:xfrm>
        </p:grpSpPr>
        <p:sp>
          <p:nvSpPr>
            <p:cNvPr id="632" name="Shape 677"/>
            <p:cNvSpPr/>
            <p:nvPr/>
          </p:nvSpPr>
          <p:spPr>
            <a:xfrm>
              <a:off x="-1" y="3977"/>
              <a:ext cx="351535" cy="36289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633" name="Shape 678"/>
            <p:cNvSpPr txBox="1"/>
            <p:nvPr/>
          </p:nvSpPr>
          <p:spPr>
            <a:xfrm>
              <a:off x="-1" y="-2"/>
              <a:ext cx="35153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637" name="Group 682"/>
          <p:cNvGrpSpPr/>
          <p:nvPr/>
        </p:nvGrpSpPr>
        <p:grpSpPr>
          <a:xfrm>
            <a:off x="3809618" y="3721410"/>
            <a:ext cx="351536" cy="370837"/>
            <a:chOff x="0" y="0"/>
            <a:chExt cx="351534" cy="370835"/>
          </a:xfrm>
        </p:grpSpPr>
        <p:sp>
          <p:nvSpPr>
            <p:cNvPr id="635" name="Shape 680"/>
            <p:cNvSpPr/>
            <p:nvPr/>
          </p:nvSpPr>
          <p:spPr>
            <a:xfrm>
              <a:off x="-1" y="3977"/>
              <a:ext cx="351535" cy="36289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636" name="Shape 681"/>
            <p:cNvSpPr txBox="1"/>
            <p:nvPr/>
          </p:nvSpPr>
          <p:spPr>
            <a:xfrm>
              <a:off x="-1" y="-2"/>
              <a:ext cx="35153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638" name="Shape 683"/>
          <p:cNvSpPr/>
          <p:nvPr/>
        </p:nvSpPr>
        <p:spPr>
          <a:xfrm>
            <a:off x="3934854" y="4127841"/>
            <a:ext cx="102060" cy="521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13"/>
                </a:moveTo>
                <a:lnTo>
                  <a:pt x="10800" y="0"/>
                </a:lnTo>
                <a:lnTo>
                  <a:pt x="21600" y="2113"/>
                </a:lnTo>
                <a:lnTo>
                  <a:pt x="16200" y="211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113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639" name="Shape 684"/>
          <p:cNvSpPr/>
          <p:nvPr/>
        </p:nvSpPr>
        <p:spPr>
          <a:xfrm>
            <a:off x="1103686" y="4121479"/>
            <a:ext cx="102061" cy="521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13"/>
                </a:moveTo>
                <a:lnTo>
                  <a:pt x="10800" y="0"/>
                </a:lnTo>
                <a:lnTo>
                  <a:pt x="21600" y="2113"/>
                </a:lnTo>
                <a:lnTo>
                  <a:pt x="16200" y="211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113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grpSp>
        <p:nvGrpSpPr>
          <p:cNvPr id="667" name="Group 712"/>
          <p:cNvGrpSpPr/>
          <p:nvPr/>
        </p:nvGrpSpPr>
        <p:grpSpPr>
          <a:xfrm>
            <a:off x="975238" y="5671655"/>
            <a:ext cx="3180968" cy="370837"/>
            <a:chOff x="-1" y="-2"/>
            <a:chExt cx="3180966" cy="370835"/>
          </a:xfrm>
        </p:grpSpPr>
        <p:grpSp>
          <p:nvGrpSpPr>
            <p:cNvPr id="642" name="Group 687"/>
            <p:cNvGrpSpPr/>
            <p:nvPr/>
          </p:nvGrpSpPr>
          <p:grpSpPr>
            <a:xfrm>
              <a:off x="-2" y="-3"/>
              <a:ext cx="351538" cy="370837"/>
              <a:chOff x="-1" y="-1"/>
              <a:chExt cx="351536" cy="370835"/>
            </a:xfrm>
          </p:grpSpPr>
          <p:sp>
            <p:nvSpPr>
              <p:cNvPr id="640" name="Shape 685"/>
              <p:cNvSpPr/>
              <p:nvPr/>
            </p:nvSpPr>
            <p:spPr>
              <a:xfrm>
                <a:off x="-2" y="3976"/>
                <a:ext cx="351538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641" name="Shape 686"/>
              <p:cNvSpPr txBox="1"/>
              <p:nvPr/>
            </p:nvSpPr>
            <p:spPr>
              <a:xfrm>
                <a:off x="-2" y="-2"/>
                <a:ext cx="351538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645" name="Group 690"/>
            <p:cNvGrpSpPr/>
            <p:nvPr/>
          </p:nvGrpSpPr>
          <p:grpSpPr>
            <a:xfrm>
              <a:off x="356511" y="-3"/>
              <a:ext cx="351538" cy="370837"/>
              <a:chOff x="-1" y="-1"/>
              <a:chExt cx="351536" cy="370835"/>
            </a:xfrm>
          </p:grpSpPr>
          <p:sp>
            <p:nvSpPr>
              <p:cNvPr id="643" name="Shape 688"/>
              <p:cNvSpPr/>
              <p:nvPr/>
            </p:nvSpPr>
            <p:spPr>
              <a:xfrm>
                <a:off x="-2" y="3976"/>
                <a:ext cx="351538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644" name="Shape 689"/>
              <p:cNvSpPr txBox="1"/>
              <p:nvPr/>
            </p:nvSpPr>
            <p:spPr>
              <a:xfrm>
                <a:off x="-2" y="-2"/>
                <a:ext cx="351538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648" name="Group 693"/>
            <p:cNvGrpSpPr/>
            <p:nvPr/>
          </p:nvGrpSpPr>
          <p:grpSpPr>
            <a:xfrm>
              <a:off x="701685" y="-3"/>
              <a:ext cx="351538" cy="370837"/>
              <a:chOff x="-1" y="-1"/>
              <a:chExt cx="351536" cy="370835"/>
            </a:xfrm>
          </p:grpSpPr>
          <p:sp>
            <p:nvSpPr>
              <p:cNvPr id="646" name="Shape 691"/>
              <p:cNvSpPr/>
              <p:nvPr/>
            </p:nvSpPr>
            <p:spPr>
              <a:xfrm>
                <a:off x="-2" y="3976"/>
                <a:ext cx="351538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647" name="Shape 692"/>
              <p:cNvSpPr txBox="1"/>
              <p:nvPr/>
            </p:nvSpPr>
            <p:spPr>
              <a:xfrm>
                <a:off x="-2" y="-2"/>
                <a:ext cx="351538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651" name="Group 696"/>
            <p:cNvGrpSpPr/>
            <p:nvPr/>
          </p:nvGrpSpPr>
          <p:grpSpPr>
            <a:xfrm>
              <a:off x="1058199" y="-3"/>
              <a:ext cx="351538" cy="370837"/>
              <a:chOff x="-1" y="-1"/>
              <a:chExt cx="351536" cy="370835"/>
            </a:xfrm>
          </p:grpSpPr>
          <p:sp>
            <p:nvSpPr>
              <p:cNvPr id="649" name="Shape 694"/>
              <p:cNvSpPr/>
              <p:nvPr/>
            </p:nvSpPr>
            <p:spPr>
              <a:xfrm>
                <a:off x="-2" y="3976"/>
                <a:ext cx="351538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650" name="Shape 695"/>
              <p:cNvSpPr txBox="1"/>
              <p:nvPr/>
            </p:nvSpPr>
            <p:spPr>
              <a:xfrm>
                <a:off x="-2" y="-2"/>
                <a:ext cx="351538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654" name="Group 699"/>
            <p:cNvGrpSpPr/>
            <p:nvPr/>
          </p:nvGrpSpPr>
          <p:grpSpPr>
            <a:xfrm>
              <a:off x="1414713" y="-3"/>
              <a:ext cx="351538" cy="370837"/>
              <a:chOff x="-1" y="-1"/>
              <a:chExt cx="351536" cy="370835"/>
            </a:xfrm>
          </p:grpSpPr>
          <p:sp>
            <p:nvSpPr>
              <p:cNvPr id="652" name="Shape 697"/>
              <p:cNvSpPr/>
              <p:nvPr/>
            </p:nvSpPr>
            <p:spPr>
              <a:xfrm>
                <a:off x="-2" y="3976"/>
                <a:ext cx="351538" cy="362897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653" name="Shape 698"/>
              <p:cNvSpPr txBox="1"/>
              <p:nvPr/>
            </p:nvSpPr>
            <p:spPr>
              <a:xfrm>
                <a:off x="-2" y="-2"/>
                <a:ext cx="351538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657" name="Group 702"/>
            <p:cNvGrpSpPr/>
            <p:nvPr/>
          </p:nvGrpSpPr>
          <p:grpSpPr>
            <a:xfrm>
              <a:off x="1771226" y="-3"/>
              <a:ext cx="351538" cy="370837"/>
              <a:chOff x="-1" y="-1"/>
              <a:chExt cx="351536" cy="370835"/>
            </a:xfrm>
          </p:grpSpPr>
          <p:sp>
            <p:nvSpPr>
              <p:cNvPr id="655" name="Shape 700"/>
              <p:cNvSpPr/>
              <p:nvPr/>
            </p:nvSpPr>
            <p:spPr>
              <a:xfrm>
                <a:off x="-2" y="3976"/>
                <a:ext cx="351538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656" name="Shape 701"/>
              <p:cNvSpPr txBox="1"/>
              <p:nvPr/>
            </p:nvSpPr>
            <p:spPr>
              <a:xfrm>
                <a:off x="-2" y="-2"/>
                <a:ext cx="351538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660" name="Group 705"/>
            <p:cNvGrpSpPr/>
            <p:nvPr/>
          </p:nvGrpSpPr>
          <p:grpSpPr>
            <a:xfrm>
              <a:off x="2127740" y="-3"/>
              <a:ext cx="351538" cy="370837"/>
              <a:chOff x="-1" y="-1"/>
              <a:chExt cx="351536" cy="370835"/>
            </a:xfrm>
          </p:grpSpPr>
          <p:sp>
            <p:nvSpPr>
              <p:cNvPr id="658" name="Shape 703"/>
              <p:cNvSpPr/>
              <p:nvPr/>
            </p:nvSpPr>
            <p:spPr>
              <a:xfrm>
                <a:off x="-2" y="3976"/>
                <a:ext cx="351538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659" name="Shape 704"/>
              <p:cNvSpPr txBox="1"/>
              <p:nvPr/>
            </p:nvSpPr>
            <p:spPr>
              <a:xfrm>
                <a:off x="-2" y="-2"/>
                <a:ext cx="351538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663" name="Group 708"/>
            <p:cNvGrpSpPr/>
            <p:nvPr/>
          </p:nvGrpSpPr>
          <p:grpSpPr>
            <a:xfrm>
              <a:off x="2472914" y="-3"/>
              <a:ext cx="351538" cy="370837"/>
              <a:chOff x="-1" y="-1"/>
              <a:chExt cx="351536" cy="370835"/>
            </a:xfrm>
          </p:grpSpPr>
          <p:sp>
            <p:nvSpPr>
              <p:cNvPr id="661" name="Shape 706"/>
              <p:cNvSpPr/>
              <p:nvPr/>
            </p:nvSpPr>
            <p:spPr>
              <a:xfrm>
                <a:off x="-2" y="3976"/>
                <a:ext cx="351538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662" name="Shape 707"/>
              <p:cNvSpPr txBox="1"/>
              <p:nvPr/>
            </p:nvSpPr>
            <p:spPr>
              <a:xfrm>
                <a:off x="-2" y="-2"/>
                <a:ext cx="351538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</p:grpSp>
        <p:grpSp>
          <p:nvGrpSpPr>
            <p:cNvPr id="666" name="Group 711"/>
            <p:cNvGrpSpPr/>
            <p:nvPr/>
          </p:nvGrpSpPr>
          <p:grpSpPr>
            <a:xfrm>
              <a:off x="2829427" y="-3"/>
              <a:ext cx="351538" cy="370837"/>
              <a:chOff x="-1" y="-1"/>
              <a:chExt cx="351536" cy="370835"/>
            </a:xfrm>
          </p:grpSpPr>
          <p:sp>
            <p:nvSpPr>
              <p:cNvPr id="664" name="Shape 709"/>
              <p:cNvSpPr/>
              <p:nvPr/>
            </p:nvSpPr>
            <p:spPr>
              <a:xfrm>
                <a:off x="-2" y="3976"/>
                <a:ext cx="351538" cy="3628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665" name="Shape 710"/>
              <p:cNvSpPr txBox="1"/>
              <p:nvPr/>
            </p:nvSpPr>
            <p:spPr>
              <a:xfrm>
                <a:off x="-2" y="-2"/>
                <a:ext cx="351538" cy="37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49506 -0.118925" origin="layout" pathEditMode="relative">
                                      <p:cBhvr>
                                        <p:cTn id="13" dur="20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39600 0.000000" origin="layout" pathEditMode="relative">
                                      <p:cBhvr>
                                        <p:cTn id="17" dur="20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path" nodeType="click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39600 0.000000 L -0.080600 -0.000917" origin="layout" pathEditMode="relative">
                                      <p:cBhvr>
                                        <p:cTn id="21" dur="20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click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62180 -0.061768 C -0.075030 -0.075888 -0.094490 -0.083518 -0.114810 -0.083518 C -0.138090 -0.083518 -0.156500 -0.075888 -0.169530 -0.061768 L -0.231370 0.000000" origin="layout" pathEditMode="relative">
                                      <p:cBhvr>
                                        <p:cTn id="25" dur="20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path" nodeType="click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8540 0.000000" origin="layout" pathEditMode="relative">
                                      <p:cBhvr>
                                        <p:cTn id="29" dur="20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51240 0.059472 C 0.062010 0.072892 0.077990 0.080292 0.095020 0.080292 C 0.114120 0.080292 0.129410 0.072892 0.140180 0.059472 L 0.191600 0.000000" origin="layout" pathEditMode="relative">
                                      <p:cBhvr>
                                        <p:cTn id="33" dur="20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path" nodeType="click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80600 -0.000917 L -0.117770 -0.000917" origin="layout" pathEditMode="relative">
                                      <p:cBhvr>
                                        <p:cTn id="37" dur="20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path" nodeType="click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41170 -0.058068 C -0.049680 -0.071258 -0.062710 -0.078428 -0.076250 -0.078428 C -0.091540 -0.078428 -0.103870 -0.071258 -0.112380 -0.058068 L -0.153380 0.000000" origin="layout" pathEditMode="relative">
                                      <p:cBhvr>
                                        <p:cTn id="41" dur="20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path" nodeType="click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38540 0.000000 L 0.077940 0.000000" origin="layout" pathEditMode="relative">
                                      <p:cBhvr>
                                        <p:cTn id="45" dur="20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path" nodeType="click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77940 0.000000 L 0.116650 0.000000" origin="layout" pathEditMode="relative">
                                      <p:cBhvr>
                                        <p:cTn id="49" dur="20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path" nodeType="click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20320 0.053222 C 0.024670 0.065252 0.031090 0.071962 0.037690 0.071962 C 0.045340 0.071962 0.051420 0.065252 0.055760 0.053222 L 0.076250 0.000000" origin="layout" pathEditMode="relative">
                                      <p:cBhvr>
                                        <p:cTn id="53" dur="20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path" nodeType="click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17770 -0.000917 L -0.156500 -0.000917" origin="layout" pathEditMode="relative">
                                      <p:cBhvr>
                                        <p:cTn id="57" dur="20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path" nodeType="clickEffect" presetSubtype="0" presetID="-1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10247 -0.063158 C -0.012327 -0.077278 -0.015457 -0.085138 -0.018927 -0.085138 C -0.022577 -0.085138 -0.025697 -0.077278 -0.027787 -0.063158 L -0.037857 0.000000" origin="layout" pathEditMode="relative">
                                      <p:cBhvr>
                                        <p:cTn id="61" dur="20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path" nodeType="clickEffect" presetSubtype="0" presetID="-1" grpId="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16650 0.000000 L 0.157600 0.000245" origin="layout" pathEditMode="relative">
                                      <p:cBhvr>
                                        <p:cTn id="65" dur="20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path" nodeType="clickEffect" presetSubtype="0" presetID="-1" grpId="1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49506 -0.118925 L 0.154794 0.000315" origin="layout" pathEditMode="relative">
                                      <p:cBhvr>
                                        <p:cTn id="69" dur="20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9" grpId="1"/>
      <p:bldP build="whole" bldLvl="1" animBg="1" rev="0" advAuto="0" spid="638" grpId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714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670" name="Shape 715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快速排序代码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——</a:t>
            </a:r>
            <a:r>
              <a:t>第二步</a:t>
            </a:r>
          </a:p>
        </p:txBody>
      </p:sp>
      <p:sp>
        <p:nvSpPr>
          <p:cNvPr id="671" name="Shape 716"/>
          <p:cNvSpPr txBox="1"/>
          <p:nvPr>
            <p:ph type="body" idx="1"/>
          </p:nvPr>
        </p:nvSpPr>
        <p:spPr>
          <a:xfrm>
            <a:off x="478981" y="1179355"/>
            <a:ext cx="8001004" cy="496729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def partition</a:t>
            </a:r>
            <a:r>
              <a:rPr b="0"/>
              <a:t>(data, left, right):</a:t>
            </a:r>
            <a:br>
              <a:rPr b="0"/>
            </a:br>
            <a:r>
              <a:rPr b="0"/>
              <a:t>    tmp = data[left]</a:t>
            </a:r>
            <a:br>
              <a:rPr b="0"/>
            </a:br>
            <a:r>
              <a:rPr b="0"/>
              <a:t>    </a:t>
            </a:r>
            <a:r>
              <a:t>while </a:t>
            </a:r>
            <a:r>
              <a:rPr b="0"/>
              <a:t>left &lt; right:</a:t>
            </a:r>
            <a:br>
              <a:rPr b="0"/>
            </a:br>
            <a:r>
              <a:rPr b="0"/>
              <a:t>        </a:t>
            </a:r>
            <a:r>
              <a:t>while </a:t>
            </a:r>
            <a:r>
              <a:rPr b="0"/>
              <a:t>left &lt; right </a:t>
            </a:r>
            <a:r>
              <a:t>and </a:t>
            </a:r>
            <a:r>
              <a:rPr b="0"/>
              <a:t>data[right] &gt;= tmp:</a:t>
            </a:r>
            <a:br>
              <a:rPr b="0"/>
            </a:br>
            <a:r>
              <a:rPr b="0"/>
              <a:t>            right -= 1</a:t>
            </a:r>
            <a:br>
              <a:rPr b="0"/>
            </a:br>
            <a:r>
              <a:rPr b="0"/>
              <a:t>        data[left] = data[right]</a:t>
            </a:r>
            <a:br>
              <a:rPr b="0"/>
            </a:br>
            <a:r>
              <a:rPr b="0"/>
              <a:t>        </a:t>
            </a:r>
            <a:r>
              <a:t>while </a:t>
            </a:r>
            <a:r>
              <a:rPr b="0"/>
              <a:t>left &lt; right </a:t>
            </a:r>
            <a:r>
              <a:t>and </a:t>
            </a:r>
            <a:r>
              <a:rPr b="0"/>
              <a:t>data[left] &lt;= tmp:</a:t>
            </a:r>
            <a:br>
              <a:rPr b="0"/>
            </a:br>
            <a:r>
              <a:rPr b="0"/>
              <a:t>            left += 1</a:t>
            </a:r>
            <a:br>
              <a:rPr b="0"/>
            </a:br>
            <a:r>
              <a:rPr b="0"/>
              <a:t>        data[right] = data[left]</a:t>
            </a:r>
            <a:br>
              <a:rPr b="0"/>
            </a:br>
            <a:r>
              <a:rPr b="0"/>
              <a:t>    data[left] = tmp</a:t>
            </a:r>
            <a:br>
              <a:rPr b="0"/>
            </a:br>
            <a:r>
              <a:rPr b="0"/>
              <a:t>    </a:t>
            </a:r>
            <a:r>
              <a:t>return </a:t>
            </a:r>
            <a:r>
              <a:rPr b="0"/>
              <a:t>left</a:t>
            </a:r>
          </a:p>
        </p:txBody>
      </p:sp>
      <p:sp>
        <p:nvSpPr>
          <p:cNvPr id="672" name="Shape 717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673" name="Shape 718"/>
          <p:cNvSpPr txBox="1"/>
          <p:nvPr>
            <p:ph type="sldNum" sz="quarter" idx="4294967295"/>
          </p:nvPr>
        </p:nvSpPr>
        <p:spPr>
          <a:xfrm>
            <a:off x="8284929" y="6453189"/>
            <a:ext cx="24946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720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676" name="Shape 721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还不理解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partition</a:t>
            </a:r>
            <a:r>
              <a:t>函数？</a:t>
            </a:r>
          </a:p>
        </p:txBody>
      </p:sp>
      <p:sp>
        <p:nvSpPr>
          <p:cNvPr id="677" name="Shape 722"/>
          <p:cNvSpPr txBox="1"/>
          <p:nvPr>
            <p:ph type="body" sz="half" idx="1"/>
          </p:nvPr>
        </p:nvSpPr>
        <p:spPr>
          <a:xfrm>
            <a:off x="1728551" y="2451742"/>
            <a:ext cx="5891203" cy="3145185"/>
          </a:xfrm>
          <a:prstGeom prst="rect">
            <a:avLst/>
          </a:prstGeom>
        </p:spPr>
        <p:txBody>
          <a:bodyPr/>
          <a:lstStyle/>
          <a:p>
            <a:pPr marL="0" indent="0" defTabSz="877822">
              <a:spcBef>
                <a:spcPts val="400"/>
              </a:spcBef>
              <a:buSzTx/>
              <a:buNone/>
              <a:defRPr b="1" sz="1700"/>
            </a:pPr>
            <a:r>
              <a:t>def partition</a:t>
            </a:r>
            <a:r>
              <a:rPr b="0"/>
              <a:t>(data, left, right):</a:t>
            </a:r>
            <a:br>
              <a:rPr b="0"/>
            </a:br>
            <a:r>
              <a:rPr b="0"/>
              <a:t>    tmp = data[left]</a:t>
            </a:r>
            <a:br>
              <a:rPr b="0"/>
            </a:br>
            <a:r>
              <a:rPr b="0"/>
              <a:t>    </a:t>
            </a:r>
            <a:r>
              <a:t>while </a:t>
            </a:r>
            <a:r>
              <a:rPr b="0"/>
              <a:t>left &lt; right:</a:t>
            </a:r>
            <a:br>
              <a:rPr b="0"/>
            </a:br>
            <a:r>
              <a:rPr b="0"/>
              <a:t>        </a:t>
            </a:r>
            <a:r>
              <a:t>while </a:t>
            </a:r>
            <a:r>
              <a:rPr b="0"/>
              <a:t>left &lt; right </a:t>
            </a:r>
            <a:r>
              <a:t>and </a:t>
            </a:r>
            <a:r>
              <a:rPr b="0"/>
              <a:t>data[right] &gt;= tmp:</a:t>
            </a:r>
            <a:br>
              <a:rPr b="0"/>
            </a:br>
            <a:r>
              <a:rPr b="0"/>
              <a:t>            right -= 1</a:t>
            </a:r>
            <a:br>
              <a:rPr b="0"/>
            </a:br>
            <a:r>
              <a:rPr b="0"/>
              <a:t>        data[left] = data[right]</a:t>
            </a:r>
            <a:br>
              <a:rPr b="0"/>
            </a:br>
            <a:r>
              <a:rPr b="0"/>
              <a:t>        </a:t>
            </a:r>
            <a:r>
              <a:t>while </a:t>
            </a:r>
            <a:r>
              <a:rPr b="0"/>
              <a:t>left &lt; right </a:t>
            </a:r>
            <a:r>
              <a:t>and </a:t>
            </a:r>
            <a:r>
              <a:rPr b="0"/>
              <a:t>data[left] &lt;= tmp:</a:t>
            </a:r>
            <a:br>
              <a:rPr b="0"/>
            </a:br>
            <a:r>
              <a:rPr b="0"/>
              <a:t>            left += 1</a:t>
            </a:r>
            <a:br>
              <a:rPr b="0"/>
            </a:br>
            <a:r>
              <a:rPr b="0"/>
              <a:t>        data[right] = data[left]</a:t>
            </a:r>
            <a:br>
              <a:rPr b="0"/>
            </a:br>
            <a:r>
              <a:rPr b="0"/>
              <a:t>    data[left] = tmp</a:t>
            </a:r>
            <a:br>
              <a:rPr b="0"/>
            </a:br>
            <a:r>
              <a:rPr b="0"/>
              <a:t>    </a:t>
            </a:r>
            <a:r>
              <a:t>return </a:t>
            </a:r>
            <a:r>
              <a:rPr b="0"/>
              <a:t>left</a:t>
            </a:r>
          </a:p>
        </p:txBody>
      </p:sp>
      <p:sp>
        <p:nvSpPr>
          <p:cNvPr id="678" name="Shape 723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679" name="Shape 724"/>
          <p:cNvSpPr txBox="1"/>
          <p:nvPr>
            <p:ph type="sldNum" sz="quarter" idx="4294967295"/>
          </p:nvPr>
        </p:nvSpPr>
        <p:spPr>
          <a:xfrm>
            <a:off x="8284929" y="6453189"/>
            <a:ext cx="24946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82" name="Group 727"/>
          <p:cNvGrpSpPr/>
          <p:nvPr/>
        </p:nvGrpSpPr>
        <p:grpSpPr>
          <a:xfrm>
            <a:off x="2497081" y="1334513"/>
            <a:ext cx="351536" cy="370837"/>
            <a:chOff x="0" y="0"/>
            <a:chExt cx="351534" cy="370835"/>
          </a:xfrm>
        </p:grpSpPr>
        <p:sp>
          <p:nvSpPr>
            <p:cNvPr id="680" name="Shape 725"/>
            <p:cNvSpPr/>
            <p:nvPr/>
          </p:nvSpPr>
          <p:spPr>
            <a:xfrm>
              <a:off x="-1" y="3977"/>
              <a:ext cx="351535" cy="362892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681" name="Shape 726"/>
            <p:cNvSpPr txBox="1"/>
            <p:nvPr/>
          </p:nvSpPr>
          <p:spPr>
            <a:xfrm>
              <a:off x="-1" y="-2"/>
              <a:ext cx="35153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685" name="Group 730"/>
          <p:cNvGrpSpPr/>
          <p:nvPr/>
        </p:nvGrpSpPr>
        <p:grpSpPr>
          <a:xfrm>
            <a:off x="2853592" y="1334513"/>
            <a:ext cx="351538" cy="370837"/>
            <a:chOff x="-1" y="0"/>
            <a:chExt cx="351536" cy="370835"/>
          </a:xfrm>
        </p:grpSpPr>
        <p:sp>
          <p:nvSpPr>
            <p:cNvPr id="683" name="Shape 728"/>
            <p:cNvSpPr/>
            <p:nvPr/>
          </p:nvSpPr>
          <p:spPr>
            <a:xfrm>
              <a:off x="-2" y="3977"/>
              <a:ext cx="351538" cy="36289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684" name="Shape 729"/>
            <p:cNvSpPr txBox="1"/>
            <p:nvPr/>
          </p:nvSpPr>
          <p:spPr>
            <a:xfrm>
              <a:off x="-2" y="-2"/>
              <a:ext cx="351538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688" name="Group 733"/>
          <p:cNvGrpSpPr/>
          <p:nvPr/>
        </p:nvGrpSpPr>
        <p:grpSpPr>
          <a:xfrm>
            <a:off x="3198768" y="1334513"/>
            <a:ext cx="351536" cy="370837"/>
            <a:chOff x="0" y="0"/>
            <a:chExt cx="351534" cy="370835"/>
          </a:xfrm>
        </p:grpSpPr>
        <p:sp>
          <p:nvSpPr>
            <p:cNvPr id="686" name="Shape 731"/>
            <p:cNvSpPr/>
            <p:nvPr/>
          </p:nvSpPr>
          <p:spPr>
            <a:xfrm>
              <a:off x="-1" y="3977"/>
              <a:ext cx="351535" cy="36289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687" name="Shape 732"/>
            <p:cNvSpPr txBox="1"/>
            <p:nvPr/>
          </p:nvSpPr>
          <p:spPr>
            <a:xfrm>
              <a:off x="-1" y="-2"/>
              <a:ext cx="35153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91" name="Group 736"/>
          <p:cNvGrpSpPr/>
          <p:nvPr/>
        </p:nvGrpSpPr>
        <p:grpSpPr>
          <a:xfrm>
            <a:off x="3555282" y="1334513"/>
            <a:ext cx="351535" cy="370837"/>
            <a:chOff x="0" y="0"/>
            <a:chExt cx="351534" cy="370835"/>
          </a:xfrm>
        </p:grpSpPr>
        <p:sp>
          <p:nvSpPr>
            <p:cNvPr id="689" name="Shape 734"/>
            <p:cNvSpPr/>
            <p:nvPr/>
          </p:nvSpPr>
          <p:spPr>
            <a:xfrm>
              <a:off x="-1" y="3977"/>
              <a:ext cx="351535" cy="36289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690" name="Shape 735"/>
            <p:cNvSpPr txBox="1"/>
            <p:nvPr/>
          </p:nvSpPr>
          <p:spPr>
            <a:xfrm>
              <a:off x="-1" y="-2"/>
              <a:ext cx="35153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694" name="Group 739"/>
          <p:cNvGrpSpPr/>
          <p:nvPr/>
        </p:nvGrpSpPr>
        <p:grpSpPr>
          <a:xfrm>
            <a:off x="3911795" y="1334513"/>
            <a:ext cx="351536" cy="370837"/>
            <a:chOff x="0" y="0"/>
            <a:chExt cx="351534" cy="370835"/>
          </a:xfrm>
        </p:grpSpPr>
        <p:sp>
          <p:nvSpPr>
            <p:cNvPr id="692" name="Shape 737"/>
            <p:cNvSpPr/>
            <p:nvPr/>
          </p:nvSpPr>
          <p:spPr>
            <a:xfrm>
              <a:off x="-1" y="3977"/>
              <a:ext cx="351535" cy="36289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693" name="Shape 738"/>
            <p:cNvSpPr txBox="1"/>
            <p:nvPr/>
          </p:nvSpPr>
          <p:spPr>
            <a:xfrm>
              <a:off x="-1" y="-2"/>
              <a:ext cx="35153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97" name="Group 742"/>
          <p:cNvGrpSpPr/>
          <p:nvPr/>
        </p:nvGrpSpPr>
        <p:grpSpPr>
          <a:xfrm>
            <a:off x="4268305" y="1334513"/>
            <a:ext cx="351538" cy="370837"/>
            <a:chOff x="-1" y="0"/>
            <a:chExt cx="351536" cy="370835"/>
          </a:xfrm>
        </p:grpSpPr>
        <p:sp>
          <p:nvSpPr>
            <p:cNvPr id="695" name="Shape 740"/>
            <p:cNvSpPr/>
            <p:nvPr/>
          </p:nvSpPr>
          <p:spPr>
            <a:xfrm>
              <a:off x="-2" y="3977"/>
              <a:ext cx="351538" cy="36289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696" name="Shape 741"/>
            <p:cNvSpPr txBox="1"/>
            <p:nvPr/>
          </p:nvSpPr>
          <p:spPr>
            <a:xfrm>
              <a:off x="-2" y="-2"/>
              <a:ext cx="351538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700" name="Group 745"/>
          <p:cNvGrpSpPr/>
          <p:nvPr/>
        </p:nvGrpSpPr>
        <p:grpSpPr>
          <a:xfrm>
            <a:off x="4624820" y="1334513"/>
            <a:ext cx="351536" cy="370837"/>
            <a:chOff x="0" y="0"/>
            <a:chExt cx="351534" cy="370835"/>
          </a:xfrm>
        </p:grpSpPr>
        <p:sp>
          <p:nvSpPr>
            <p:cNvPr id="698" name="Shape 743"/>
            <p:cNvSpPr/>
            <p:nvPr/>
          </p:nvSpPr>
          <p:spPr>
            <a:xfrm>
              <a:off x="-1" y="3977"/>
              <a:ext cx="351535" cy="36289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699" name="Shape 744"/>
            <p:cNvSpPr txBox="1"/>
            <p:nvPr/>
          </p:nvSpPr>
          <p:spPr>
            <a:xfrm>
              <a:off x="-1" y="-2"/>
              <a:ext cx="35153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703" name="Group 748"/>
          <p:cNvGrpSpPr/>
          <p:nvPr/>
        </p:nvGrpSpPr>
        <p:grpSpPr>
          <a:xfrm>
            <a:off x="4969996" y="1334513"/>
            <a:ext cx="351536" cy="370837"/>
            <a:chOff x="0" y="0"/>
            <a:chExt cx="351534" cy="370835"/>
          </a:xfrm>
        </p:grpSpPr>
        <p:sp>
          <p:nvSpPr>
            <p:cNvPr id="701" name="Shape 746"/>
            <p:cNvSpPr/>
            <p:nvPr/>
          </p:nvSpPr>
          <p:spPr>
            <a:xfrm>
              <a:off x="-1" y="3977"/>
              <a:ext cx="351535" cy="36289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702" name="Shape 747"/>
            <p:cNvSpPr txBox="1"/>
            <p:nvPr/>
          </p:nvSpPr>
          <p:spPr>
            <a:xfrm>
              <a:off x="-1" y="-2"/>
              <a:ext cx="35153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706" name="Group 751"/>
          <p:cNvGrpSpPr/>
          <p:nvPr/>
        </p:nvGrpSpPr>
        <p:grpSpPr>
          <a:xfrm>
            <a:off x="5326508" y="1334513"/>
            <a:ext cx="351535" cy="370837"/>
            <a:chOff x="0" y="0"/>
            <a:chExt cx="351534" cy="370835"/>
          </a:xfrm>
        </p:grpSpPr>
        <p:sp>
          <p:nvSpPr>
            <p:cNvPr id="704" name="Shape 749"/>
            <p:cNvSpPr/>
            <p:nvPr/>
          </p:nvSpPr>
          <p:spPr>
            <a:xfrm>
              <a:off x="-1" y="3977"/>
              <a:ext cx="351535" cy="36289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705" name="Shape 750"/>
            <p:cNvSpPr txBox="1"/>
            <p:nvPr/>
          </p:nvSpPr>
          <p:spPr>
            <a:xfrm>
              <a:off x="-1" y="-2"/>
              <a:ext cx="35153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707" name="Shape 752"/>
          <p:cNvSpPr/>
          <p:nvPr/>
        </p:nvSpPr>
        <p:spPr>
          <a:xfrm>
            <a:off x="5451742" y="1740946"/>
            <a:ext cx="102061" cy="521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13"/>
                </a:moveTo>
                <a:lnTo>
                  <a:pt x="10800" y="0"/>
                </a:lnTo>
                <a:lnTo>
                  <a:pt x="21600" y="2113"/>
                </a:lnTo>
                <a:lnTo>
                  <a:pt x="16200" y="211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113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08" name="Shape 753"/>
          <p:cNvSpPr/>
          <p:nvPr/>
        </p:nvSpPr>
        <p:spPr>
          <a:xfrm>
            <a:off x="2620578" y="1734584"/>
            <a:ext cx="102061" cy="521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13"/>
                </a:moveTo>
                <a:lnTo>
                  <a:pt x="10800" y="0"/>
                </a:lnTo>
                <a:lnTo>
                  <a:pt x="21600" y="2113"/>
                </a:lnTo>
                <a:lnTo>
                  <a:pt x="16200" y="211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113"/>
                </a:lnTo>
                <a:close/>
              </a:path>
            </a:pathLst>
          </a:custGeom>
          <a:solidFill>
            <a:srgbClr val="000000"/>
          </a:solidFill>
          <a:ln w="63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09" name="Shape 754"/>
          <p:cNvSpPr txBox="1"/>
          <p:nvPr/>
        </p:nvSpPr>
        <p:spPr>
          <a:xfrm rot="1885367">
            <a:off x="5750374" y="799165"/>
            <a:ext cx="3426080" cy="161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2800">
                <a:solidFill>
                  <a:srgbClr val="FFFF00"/>
                </a:solidFill>
                <a:effectLst>
                  <a:outerShdw sx="100000" sy="100000" kx="0" ky="0" algn="b" rotWithShape="0" blurRad="50800" dist="39000" dir="5460000">
                    <a:srgbClr val="000000">
                      <a:alpha val="38000"/>
                    </a:srgbClr>
                  </a:outerShdw>
                </a:effectLst>
                <a:latin typeface="宋体"/>
                <a:ea typeface="宋体"/>
                <a:cs typeface="宋体"/>
                <a:sym typeface="宋体"/>
              </a:defRPr>
            </a:pPr>
            <a:r>
              <a:t>跟着我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algn="ctr">
              <a:defRPr sz="2800">
                <a:solidFill>
                  <a:srgbClr val="FFFF00"/>
                </a:solidFill>
                <a:effectLst>
                  <a:outerShdw sx="100000" sy="100000" kx="0" ky="0" algn="b" rotWithShape="0" blurRad="50800" dist="39000" dir="5460000">
                    <a:srgbClr val="000000">
                      <a:alpha val="38000"/>
                    </a:srgbClr>
                  </a:outerShdw>
                </a:effectLst>
                <a:latin typeface="宋体"/>
                <a:ea typeface="宋体"/>
                <a:cs typeface="宋体"/>
                <a:sym typeface="宋体"/>
              </a:defRPr>
            </a:pPr>
            <a:r>
              <a:t>右手左手一个慢动作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algn="ctr">
              <a:defRPr sz="2800">
                <a:solidFill>
                  <a:srgbClr val="FFFF00"/>
                </a:solidFill>
                <a:effectLst>
                  <a:outerShdw sx="100000" sy="100000" kx="0" ky="0" algn="b" rotWithShape="0" blurRad="50800" dist="39000" dir="5460000">
                    <a:srgbClr val="000000">
                      <a:alpha val="38000"/>
                    </a:srgbClr>
                  </a:outerShdw>
                </a:effectLst>
                <a:latin typeface="宋体"/>
                <a:ea typeface="宋体"/>
                <a:cs typeface="宋体"/>
                <a:sym typeface="宋体"/>
              </a:defRPr>
            </a:pPr>
            <a:r>
              <a:t>右手左手慢动作重播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49506 -0.118925" origin="layout" pathEditMode="relative">
                                      <p:cBhvr>
                                        <p:cTn id="13" dur="200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39600 0.000000" origin="layout" pathEditMode="relative">
                                      <p:cBhvr>
                                        <p:cTn id="17" dur="20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path" nodeType="click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39600 0.000000 L -0.080600 -0.000917" origin="layout" pathEditMode="relative">
                                      <p:cBhvr>
                                        <p:cTn id="21" dur="20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click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62180 -0.061768 C -0.075030 -0.075888 -0.094490 -0.083518 -0.114810 -0.083518 C -0.138090 -0.083518 -0.156500 -0.075888 -0.169530 -0.061768 L -0.231370 0.000000" origin="layout" pathEditMode="relative">
                                      <p:cBhvr>
                                        <p:cTn id="25" dur="20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path" nodeType="click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8540 0.000000" origin="layout" pathEditMode="relative">
                                      <p:cBhvr>
                                        <p:cTn id="29" dur="20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51240 0.059472 C 0.062010 0.072892 0.077990 0.080292 0.095020 0.080292 C 0.114120 0.080292 0.129410 0.072892 0.140180 0.059472 L 0.191600 0.000000" origin="layout" pathEditMode="relative">
                                      <p:cBhvr>
                                        <p:cTn id="33" dur="20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path" nodeType="click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80600 -0.000917 L -0.117770 -0.000917" origin="layout" pathEditMode="relative">
                                      <p:cBhvr>
                                        <p:cTn id="37" dur="20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path" nodeType="click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41170 -0.058068 C -0.049680 -0.071258 -0.062710 -0.078428 -0.076250 -0.078428 C -0.091540 -0.078428 -0.103870 -0.071258 -0.112380 -0.058068 L -0.153380 0.000000" origin="layout" pathEditMode="relative">
                                      <p:cBhvr>
                                        <p:cTn id="41" dur="20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path" nodeType="click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38540 0.000000 L 0.077940 0.000000" origin="layout" pathEditMode="relative">
                                      <p:cBhvr>
                                        <p:cTn id="45" dur="20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path" nodeType="click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77940 0.000000 L 0.116650 0.000000" origin="layout" pathEditMode="relative">
                                      <p:cBhvr>
                                        <p:cTn id="49" dur="20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path" nodeType="click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20320 0.053222 C 0.024670 0.065252 0.031090 0.071962 0.037690 0.071962 C 0.045340 0.071962 0.051420 0.065252 0.055760 0.053222 L 0.076250 0.000000" origin="layout" pathEditMode="relative">
                                      <p:cBhvr>
                                        <p:cTn id="53" dur="20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path" nodeType="click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17770 -0.000917 L -0.156500 -0.000917" origin="layout" pathEditMode="relative">
                                      <p:cBhvr>
                                        <p:cTn id="57" dur="20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path" nodeType="clickEffect" presetSubtype="0" presetID="-1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10247 -0.063158 C -0.012327 -0.077278 -0.015457 -0.085138 -0.018927 -0.085138 C -0.022577 -0.085138 -0.025697 -0.077278 -0.027787 -0.063158 L -0.037857 0.000000" origin="layout" pathEditMode="relative">
                                      <p:cBhvr>
                                        <p:cTn id="61" dur="20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path" nodeType="clickEffect" presetSubtype="0" presetID="-1" grpId="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16650 0.000000 L 0.157600 0.000245" origin="layout" pathEditMode="relative">
                                      <p:cBhvr>
                                        <p:cTn id="65" dur="20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path" nodeType="clickEffect" presetSubtype="0" presetID="-1" grpId="1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49506 -0.118925 L 0.154794 0.000315" origin="layout" pathEditMode="relative">
                                      <p:cBhvr>
                                        <p:cTn id="69" dur="200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Subtype="9" presetID="15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9" grpId="18"/>
      <p:bldP build="whole" bldLvl="1" animBg="1" rev="0" advAuto="0" spid="708" grpId="1"/>
      <p:bldP build="whole" bldLvl="1" animBg="1" rev="0" advAuto="0" spid="707" grpId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56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712" name="Shape 757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快速排序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t>如何</a:t>
            </a:r>
          </a:p>
        </p:txBody>
      </p:sp>
      <p:sp>
        <p:nvSpPr>
          <p:cNvPr id="713" name="Shape 758"/>
          <p:cNvSpPr txBox="1"/>
          <p:nvPr>
            <p:ph type="body" idx="1"/>
          </p:nvPr>
        </p:nvSpPr>
        <p:spPr>
          <a:xfrm>
            <a:off x="478981" y="1179355"/>
            <a:ext cx="8001004" cy="496729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效率</a:t>
            </a:r>
          </a:p>
          <a:p>
            <a:pPr lvl="1" marL="681037" indent="-327421">
              <a:spcBef>
                <a:spcPts val="400"/>
              </a:spcBef>
              <a:defRPr sz="1900">
                <a:latin typeface="宋体"/>
                <a:ea typeface="宋体"/>
                <a:cs typeface="宋体"/>
                <a:sym typeface="宋体"/>
              </a:defRPr>
            </a:pPr>
            <a:r>
              <a:t>快速排序真的比冒泡排序快吗？</a:t>
            </a:r>
          </a:p>
          <a:p>
            <a:pPr lvl="1" marL="681037" indent="-327421">
              <a:spcBef>
                <a:spcPts val="400"/>
              </a:spcBef>
              <a:defRPr sz="1900">
                <a:latin typeface="宋体"/>
                <a:ea typeface="宋体"/>
                <a:cs typeface="宋体"/>
                <a:sym typeface="宋体"/>
              </a:defRPr>
            </a:pPr>
            <a:r>
              <a:t>为什么快了？</a:t>
            </a:r>
          </a:p>
          <a:p>
            <a:pPr lvl="1" marL="681037" indent="-327421">
              <a:spcBef>
                <a:spcPts val="400"/>
              </a:spcBef>
              <a:defRPr sz="1900">
                <a:latin typeface="宋体"/>
                <a:ea typeface="宋体"/>
                <a:cs typeface="宋体"/>
                <a:sym typeface="宋体"/>
              </a:defRPr>
            </a:pPr>
            <a:r>
              <a:t>快了多少？</a:t>
            </a:r>
          </a:p>
          <a:p>
            <a:pPr lvl="1" marL="681037" indent="-327421">
              <a:spcBef>
                <a:spcPts val="400"/>
              </a:spcBef>
              <a:defRPr sz="1900"/>
            </a:pP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问题</a:t>
            </a:r>
          </a:p>
          <a:p>
            <a:pPr lvl="1" marL="681037" indent="-327421">
              <a:spcBef>
                <a:spcPts val="400"/>
              </a:spcBef>
              <a:defRPr sz="1900">
                <a:latin typeface="宋体"/>
                <a:ea typeface="宋体"/>
                <a:cs typeface="宋体"/>
                <a:sym typeface="宋体"/>
              </a:defRPr>
            </a:pPr>
            <a:r>
              <a:t>最坏情况</a:t>
            </a:r>
          </a:p>
          <a:p>
            <a:pPr lvl="1" marL="681037" indent="-327421">
              <a:spcBef>
                <a:spcPts val="400"/>
              </a:spcBef>
              <a:defRPr sz="1900">
                <a:latin typeface="宋体"/>
                <a:ea typeface="宋体"/>
                <a:cs typeface="宋体"/>
                <a:sym typeface="宋体"/>
              </a:defRPr>
            </a:pPr>
            <a:r>
              <a:t>递归</a:t>
            </a:r>
          </a:p>
        </p:txBody>
      </p:sp>
      <p:sp>
        <p:nvSpPr>
          <p:cNvPr id="714" name="Shape 759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715" name="Shape 760"/>
          <p:cNvSpPr txBox="1"/>
          <p:nvPr>
            <p:ph type="sldNum" sz="quarter" idx="4294967295"/>
          </p:nvPr>
        </p:nvSpPr>
        <p:spPr>
          <a:xfrm>
            <a:off x="8284929" y="6453189"/>
            <a:ext cx="24946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62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718" name="Shape 763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快速排序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t>练习</a:t>
            </a:r>
          </a:p>
        </p:txBody>
      </p:sp>
      <p:sp>
        <p:nvSpPr>
          <p:cNvPr id="719" name="Shape 764"/>
          <p:cNvSpPr txBox="1"/>
          <p:nvPr>
            <p:ph type="body" idx="1"/>
          </p:nvPr>
        </p:nvSpPr>
        <p:spPr>
          <a:xfrm>
            <a:off x="478981" y="1179355"/>
            <a:ext cx="8001004" cy="496729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如果想将列表进行降序排序，应该修改哪些符号？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还是对于刚才那个学生信息表，修改快速排序代码，使其能够进行排序。</a:t>
            </a:r>
          </a:p>
        </p:txBody>
      </p:sp>
      <p:sp>
        <p:nvSpPr>
          <p:cNvPr id="720" name="Shape 765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721" name="Shape 766"/>
          <p:cNvSpPr txBox="1"/>
          <p:nvPr>
            <p:ph type="sldNum" sz="quarter" idx="4294967295"/>
          </p:nvPr>
        </p:nvSpPr>
        <p:spPr>
          <a:xfrm>
            <a:off x="8284929" y="6453189"/>
            <a:ext cx="24946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1193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724" name="Shape 1194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希尔排序思路</a:t>
            </a:r>
          </a:p>
        </p:txBody>
      </p:sp>
      <p:sp>
        <p:nvSpPr>
          <p:cNvPr id="725" name="Shape 1195"/>
          <p:cNvSpPr txBox="1"/>
          <p:nvPr>
            <p:ph type="body" sz="half" idx="1"/>
          </p:nvPr>
        </p:nvSpPr>
        <p:spPr>
          <a:xfrm>
            <a:off x="566737" y="1052515"/>
            <a:ext cx="8001001" cy="2427286"/>
          </a:xfrm>
          <a:prstGeom prst="rect">
            <a:avLst/>
          </a:prstGeom>
        </p:spPr>
        <p:txBody>
          <a:bodyPr/>
          <a:lstStyle/>
          <a:p>
            <a:pPr marL="207928" indent="-207928" defTabSz="539494">
              <a:spcBef>
                <a:spcPts val="300"/>
              </a:spcBef>
              <a:defRPr sz="1200">
                <a:latin typeface="宋体"/>
                <a:ea typeface="宋体"/>
                <a:cs typeface="宋体"/>
                <a:sym typeface="宋体"/>
              </a:defRPr>
            </a:pPr>
            <a:r>
              <a:t>希尔排序是一种分组插入排序算法。</a:t>
            </a:r>
          </a:p>
          <a:p>
            <a:pPr marL="207928" indent="-207928" defTabSz="539494">
              <a:spcBef>
                <a:spcPts val="300"/>
              </a:spcBef>
              <a:defRPr sz="1200">
                <a:latin typeface="宋体"/>
                <a:ea typeface="宋体"/>
                <a:cs typeface="宋体"/>
                <a:sym typeface="宋体"/>
              </a:defRPr>
            </a:pPr>
            <a:r>
              <a:t>首先取一个整数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baseline="-38203"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=n/2</a:t>
            </a:r>
            <a:r>
              <a:t>，将元素分为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d1</a:t>
            </a:r>
            <a:r>
              <a:t>个组，每组相邻量元素之间距离为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d1</a:t>
            </a:r>
            <a:r>
              <a:t>，在各组内进行直接插入排序；</a:t>
            </a:r>
          </a:p>
          <a:p>
            <a:pPr marL="207928" indent="-207928" defTabSz="539494">
              <a:spcBef>
                <a:spcPts val="300"/>
              </a:spcBef>
              <a:defRPr sz="1200">
                <a:latin typeface="宋体"/>
                <a:ea typeface="宋体"/>
                <a:cs typeface="宋体"/>
                <a:sym typeface="宋体"/>
              </a:defRPr>
            </a:pPr>
            <a:r>
              <a:t>取第二个整数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baseline="-38203"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=d</a:t>
            </a:r>
            <a:r>
              <a:rPr baseline="-38203"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/2</a:t>
            </a:r>
            <a:r>
              <a:t>，重复上述分组排序过程，直到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baseline="-38203"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=1</a:t>
            </a:r>
            <a:r>
              <a:t>，即所有元素在同一组内进行直接插入排序。</a:t>
            </a:r>
          </a:p>
          <a:p>
            <a:pPr marL="207928" indent="-207928" defTabSz="539494">
              <a:spcBef>
                <a:spcPts val="300"/>
              </a:spcBef>
              <a:defRPr sz="1200"/>
            </a:pPr>
          </a:p>
          <a:p>
            <a:pPr marL="207928" indent="-207928" defTabSz="539494">
              <a:spcBef>
                <a:spcPts val="300"/>
              </a:spcBef>
              <a:defRPr sz="1200"/>
            </a:pPr>
          </a:p>
          <a:p>
            <a:pPr marL="207928" indent="-207928" defTabSz="539494">
              <a:spcBef>
                <a:spcPts val="300"/>
              </a:spcBef>
              <a:defRPr sz="1200"/>
            </a:pPr>
          </a:p>
          <a:p>
            <a:pPr marL="207928" indent="-207928" defTabSz="539494">
              <a:spcBef>
                <a:spcPts val="300"/>
              </a:spcBef>
              <a:defRPr sz="1200"/>
            </a:pPr>
          </a:p>
          <a:p>
            <a:pPr marL="207928" indent="-207928" defTabSz="539494">
              <a:spcBef>
                <a:spcPts val="300"/>
              </a:spcBef>
              <a:defRPr sz="1200">
                <a:latin typeface="宋体"/>
                <a:ea typeface="宋体"/>
                <a:cs typeface="宋体"/>
                <a:sym typeface="宋体"/>
              </a:defRPr>
            </a:pPr>
            <a:r>
              <a:t>希尔排序每趟并不使某些元素有序，而是使整体数据越来越接近有序；最后一趟排序使得所有数据有序。</a:t>
            </a:r>
          </a:p>
        </p:txBody>
      </p:sp>
      <p:sp>
        <p:nvSpPr>
          <p:cNvPr id="726" name="Shape 1196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727" name="Shape 1197"/>
          <p:cNvSpPr txBox="1"/>
          <p:nvPr>
            <p:ph type="sldNum" sz="quarter" idx="4294967295"/>
          </p:nvPr>
        </p:nvSpPr>
        <p:spPr>
          <a:xfrm>
            <a:off x="8284929" y="6453189"/>
            <a:ext cx="24946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30" name="Group 1200"/>
          <p:cNvGrpSpPr/>
          <p:nvPr/>
        </p:nvGrpSpPr>
        <p:grpSpPr>
          <a:xfrm>
            <a:off x="2734730" y="3651974"/>
            <a:ext cx="351536" cy="370837"/>
            <a:chOff x="0" y="0"/>
            <a:chExt cx="351534" cy="370835"/>
          </a:xfrm>
        </p:grpSpPr>
        <p:sp>
          <p:nvSpPr>
            <p:cNvPr id="728" name="Shape 1198"/>
            <p:cNvSpPr/>
            <p:nvPr/>
          </p:nvSpPr>
          <p:spPr>
            <a:xfrm>
              <a:off x="-1" y="3977"/>
              <a:ext cx="351535" cy="36289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729" name="Shape 1199"/>
            <p:cNvSpPr txBox="1"/>
            <p:nvPr/>
          </p:nvSpPr>
          <p:spPr>
            <a:xfrm>
              <a:off x="-1" y="-2"/>
              <a:ext cx="35153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733" name="Group 1203"/>
          <p:cNvGrpSpPr/>
          <p:nvPr/>
        </p:nvGrpSpPr>
        <p:grpSpPr>
          <a:xfrm>
            <a:off x="3091243" y="3651974"/>
            <a:ext cx="351538" cy="370837"/>
            <a:chOff x="-1" y="0"/>
            <a:chExt cx="351536" cy="370835"/>
          </a:xfrm>
        </p:grpSpPr>
        <p:sp>
          <p:nvSpPr>
            <p:cNvPr id="731" name="Shape 1201"/>
            <p:cNvSpPr/>
            <p:nvPr/>
          </p:nvSpPr>
          <p:spPr>
            <a:xfrm>
              <a:off x="-2" y="3977"/>
              <a:ext cx="351538" cy="36289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732" name="Shape 1202"/>
            <p:cNvSpPr txBox="1"/>
            <p:nvPr/>
          </p:nvSpPr>
          <p:spPr>
            <a:xfrm>
              <a:off x="-2" y="-2"/>
              <a:ext cx="351538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736" name="Group 1206"/>
          <p:cNvGrpSpPr/>
          <p:nvPr/>
        </p:nvGrpSpPr>
        <p:grpSpPr>
          <a:xfrm>
            <a:off x="3436417" y="3651974"/>
            <a:ext cx="351536" cy="370837"/>
            <a:chOff x="0" y="0"/>
            <a:chExt cx="351534" cy="370835"/>
          </a:xfrm>
        </p:grpSpPr>
        <p:sp>
          <p:nvSpPr>
            <p:cNvPr id="734" name="Shape 1204"/>
            <p:cNvSpPr/>
            <p:nvPr/>
          </p:nvSpPr>
          <p:spPr>
            <a:xfrm>
              <a:off x="-1" y="3977"/>
              <a:ext cx="351535" cy="36289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735" name="Shape 1205"/>
            <p:cNvSpPr txBox="1"/>
            <p:nvPr/>
          </p:nvSpPr>
          <p:spPr>
            <a:xfrm>
              <a:off x="-1" y="-2"/>
              <a:ext cx="35153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739" name="Group 1209"/>
          <p:cNvGrpSpPr/>
          <p:nvPr/>
        </p:nvGrpSpPr>
        <p:grpSpPr>
          <a:xfrm>
            <a:off x="3792929" y="3651974"/>
            <a:ext cx="351536" cy="370837"/>
            <a:chOff x="0" y="0"/>
            <a:chExt cx="351534" cy="370835"/>
          </a:xfrm>
        </p:grpSpPr>
        <p:sp>
          <p:nvSpPr>
            <p:cNvPr id="737" name="Shape 1207"/>
            <p:cNvSpPr/>
            <p:nvPr/>
          </p:nvSpPr>
          <p:spPr>
            <a:xfrm>
              <a:off x="-1" y="3977"/>
              <a:ext cx="351535" cy="36289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738" name="Shape 1208"/>
            <p:cNvSpPr txBox="1"/>
            <p:nvPr/>
          </p:nvSpPr>
          <p:spPr>
            <a:xfrm>
              <a:off x="-1" y="-2"/>
              <a:ext cx="35153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742" name="Group 1212"/>
          <p:cNvGrpSpPr/>
          <p:nvPr/>
        </p:nvGrpSpPr>
        <p:grpSpPr>
          <a:xfrm>
            <a:off x="4149444" y="3651974"/>
            <a:ext cx="351536" cy="370837"/>
            <a:chOff x="0" y="0"/>
            <a:chExt cx="351534" cy="370835"/>
          </a:xfrm>
        </p:grpSpPr>
        <p:sp>
          <p:nvSpPr>
            <p:cNvPr id="740" name="Shape 1210"/>
            <p:cNvSpPr/>
            <p:nvPr/>
          </p:nvSpPr>
          <p:spPr>
            <a:xfrm>
              <a:off x="-1" y="3977"/>
              <a:ext cx="351535" cy="36289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741" name="Shape 1211"/>
            <p:cNvSpPr txBox="1"/>
            <p:nvPr/>
          </p:nvSpPr>
          <p:spPr>
            <a:xfrm>
              <a:off x="-1" y="-2"/>
              <a:ext cx="35153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745" name="Group 1215"/>
          <p:cNvGrpSpPr/>
          <p:nvPr/>
        </p:nvGrpSpPr>
        <p:grpSpPr>
          <a:xfrm>
            <a:off x="4505956" y="3651974"/>
            <a:ext cx="351536" cy="370837"/>
            <a:chOff x="0" y="0"/>
            <a:chExt cx="351534" cy="370835"/>
          </a:xfrm>
        </p:grpSpPr>
        <p:sp>
          <p:nvSpPr>
            <p:cNvPr id="743" name="Shape 1213"/>
            <p:cNvSpPr/>
            <p:nvPr/>
          </p:nvSpPr>
          <p:spPr>
            <a:xfrm>
              <a:off x="-1" y="3977"/>
              <a:ext cx="351535" cy="36289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744" name="Shape 1214"/>
            <p:cNvSpPr txBox="1"/>
            <p:nvPr/>
          </p:nvSpPr>
          <p:spPr>
            <a:xfrm>
              <a:off x="-1" y="-2"/>
              <a:ext cx="35153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748" name="Group 1218"/>
          <p:cNvGrpSpPr/>
          <p:nvPr/>
        </p:nvGrpSpPr>
        <p:grpSpPr>
          <a:xfrm>
            <a:off x="4862471" y="3651974"/>
            <a:ext cx="351536" cy="370837"/>
            <a:chOff x="0" y="0"/>
            <a:chExt cx="351534" cy="370835"/>
          </a:xfrm>
        </p:grpSpPr>
        <p:sp>
          <p:nvSpPr>
            <p:cNvPr id="746" name="Shape 1216"/>
            <p:cNvSpPr/>
            <p:nvPr/>
          </p:nvSpPr>
          <p:spPr>
            <a:xfrm>
              <a:off x="-1" y="3977"/>
              <a:ext cx="351535" cy="36289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747" name="Shape 1217"/>
            <p:cNvSpPr txBox="1"/>
            <p:nvPr/>
          </p:nvSpPr>
          <p:spPr>
            <a:xfrm>
              <a:off x="-1" y="-2"/>
              <a:ext cx="35153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751" name="Group 1221"/>
          <p:cNvGrpSpPr/>
          <p:nvPr/>
        </p:nvGrpSpPr>
        <p:grpSpPr>
          <a:xfrm>
            <a:off x="5207645" y="3651974"/>
            <a:ext cx="351536" cy="370837"/>
            <a:chOff x="0" y="0"/>
            <a:chExt cx="351534" cy="370835"/>
          </a:xfrm>
        </p:grpSpPr>
        <p:sp>
          <p:nvSpPr>
            <p:cNvPr id="749" name="Shape 1219"/>
            <p:cNvSpPr/>
            <p:nvPr/>
          </p:nvSpPr>
          <p:spPr>
            <a:xfrm>
              <a:off x="-1" y="3977"/>
              <a:ext cx="351535" cy="36289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750" name="Shape 1220"/>
            <p:cNvSpPr txBox="1"/>
            <p:nvPr/>
          </p:nvSpPr>
          <p:spPr>
            <a:xfrm>
              <a:off x="-1" y="-2"/>
              <a:ext cx="35153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754" name="Group 1224"/>
          <p:cNvGrpSpPr/>
          <p:nvPr/>
        </p:nvGrpSpPr>
        <p:grpSpPr>
          <a:xfrm>
            <a:off x="5564159" y="3651974"/>
            <a:ext cx="351535" cy="370837"/>
            <a:chOff x="0" y="0"/>
            <a:chExt cx="351534" cy="370835"/>
          </a:xfrm>
        </p:grpSpPr>
        <p:sp>
          <p:nvSpPr>
            <p:cNvPr id="752" name="Shape 1222"/>
            <p:cNvSpPr/>
            <p:nvPr/>
          </p:nvSpPr>
          <p:spPr>
            <a:xfrm>
              <a:off x="-1" y="3977"/>
              <a:ext cx="351535" cy="36289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753" name="Shape 1223"/>
            <p:cNvSpPr txBox="1"/>
            <p:nvPr/>
          </p:nvSpPr>
          <p:spPr>
            <a:xfrm>
              <a:off x="-1" y="-2"/>
              <a:ext cx="351535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755" name="Shape 1225"/>
          <p:cNvSpPr txBox="1"/>
          <p:nvPr/>
        </p:nvSpPr>
        <p:spPr>
          <a:xfrm>
            <a:off x="566737" y="3655952"/>
            <a:ext cx="66018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d=4</a:t>
            </a:r>
          </a:p>
        </p:txBody>
      </p:sp>
      <p:sp>
        <p:nvSpPr>
          <p:cNvPr id="756" name="Shape 1226"/>
          <p:cNvSpPr txBox="1"/>
          <p:nvPr/>
        </p:nvSpPr>
        <p:spPr>
          <a:xfrm>
            <a:off x="561753" y="3649509"/>
            <a:ext cx="660182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d=2</a:t>
            </a:r>
          </a:p>
        </p:txBody>
      </p:sp>
      <p:sp>
        <p:nvSpPr>
          <p:cNvPr id="757" name="Shape 1227"/>
          <p:cNvSpPr txBox="1"/>
          <p:nvPr/>
        </p:nvSpPr>
        <p:spPr>
          <a:xfrm>
            <a:off x="556769" y="3662398"/>
            <a:ext cx="660182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d=1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074311" origin="layout" pathEditMode="relative">
                                      <p:cBhvr>
                                        <p:cTn id="10" dur="20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075701" origin="layout" pathEditMode="relative">
                                      <p:cBhvr>
                                        <p:cTn id="13" dur="20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path" nodeType="with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139351" origin="layout" pathEditMode="relative">
                                      <p:cBhvr>
                                        <p:cTn id="16" dur="20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139351" origin="layout" pathEditMode="relative">
                                      <p:cBhvr>
                                        <p:cTn id="19" dur="20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209031" origin="layout" pathEditMode="relative">
                                      <p:cBhvr>
                                        <p:cTn id="22" dur="20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207181" origin="layout" pathEditMode="relative">
                                      <p:cBhvr>
                                        <p:cTn id="25" dur="20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54523 -0.000229" origin="layout" pathEditMode="relative">
                                      <p:cBhvr>
                                        <p:cTn id="29" dur="200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path" nodeType="with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54510 0.000229" origin="layout" pathEditMode="relative">
                                      <p:cBhvr>
                                        <p:cTn id="32" dur="200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path" nodeType="after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74311 L -0.154511 0.075001" origin="layout" pathEditMode="relative">
                                      <p:cBhvr>
                                        <p:cTn id="35" dur="20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path" nodeType="after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75701 L 0.154692 0.074311" origin="layout" pathEditMode="relative">
                                      <p:cBhvr>
                                        <p:cTn id="38" dur="20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path" nodeType="after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139351 L 0.156065 0.141671" origin="layout" pathEditMode="relative">
                                      <p:cBhvr>
                                        <p:cTn id="41" dur="20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path" nodeType="after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139351 L -0.156082 0.139351" origin="layout" pathEditMode="relative">
                                      <p:cBhvr>
                                        <p:cTn id="44" dur="20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path" nodeType="click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54511 0.075001 L -0.154511 -0.000700" origin="layout" pathEditMode="relative">
                                      <p:cBhvr>
                                        <p:cTn id="48" dur="20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path" nodeType="afterEffect" presetSubtype="0" presetID="-1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54692 0.074311 L 0.154692 -0.000000" origin="layout" pathEditMode="relative">
                                      <p:cBhvr>
                                        <p:cTn id="51" dur="20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path" nodeType="afterEffect" presetSubtype="0" presetID="-1" grpId="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56082 0.139351 L -0.156082 0.000000" origin="layout" pathEditMode="relative">
                                      <p:cBhvr>
                                        <p:cTn id="54" dur="20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path" nodeType="afterEffect" presetSubtype="0" presetID="-1" grpId="1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56065 0.141671 L 0.156065 0.002320" origin="layout" pathEditMode="relative">
                                      <p:cBhvr>
                                        <p:cTn id="57" dur="20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path" nodeType="afterEffect" presetSubtype="0" presetID="-1" grpId="1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209031 L 0.000000 0.000000" origin="layout" pathEditMode="relative">
                                      <p:cBhvr>
                                        <p:cTn id="60" dur="20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path" nodeType="afterEffect" presetSubtype="0" presetID="-1" grpId="1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207181 L 0.000000 0.000000" origin="layout" pathEditMode="relative">
                                      <p:cBhvr>
                                        <p:cTn id="63" dur="20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xit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after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path" nodeType="clickEffect" presetSubtype="0" presetID="-1" grpId="2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54511 -0.000700 L -0.154511 0.075001" origin="layout" pathEditMode="relative">
                                      <p:cBhvr>
                                        <p:cTn id="74" dur="20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path" nodeType="afterEffect" presetSubtype="0" presetID="-1" grpId="2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073841" origin="layout" pathEditMode="relative">
                                      <p:cBhvr>
                                        <p:cTn id="77" dur="20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path" nodeType="afterEffect" presetSubtype="0" presetID="-1" grpId="2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54692 -0.000000 L 0.154692 0.074311" origin="layout" pathEditMode="relative">
                                      <p:cBhvr>
                                        <p:cTn id="80" dur="20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path" nodeType="afterEffect" presetSubtype="0" presetID="-1" grpId="2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073841" origin="layout" pathEditMode="relative">
                                      <p:cBhvr>
                                        <p:cTn id="83" dur="20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path" nodeType="clickEffect" presetSubtype="0" presetID="-1" grpId="2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54523 -0.000229 L -0.078133 0.000000" origin="layout" pathEditMode="relative">
                                      <p:cBhvr>
                                        <p:cTn id="87" dur="200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path" nodeType="afterEffect" presetSubtype="0" presetID="-1" grpId="2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56082 0.000000 L -0.232472 -0.000229" origin="layout" pathEditMode="relative">
                                      <p:cBhvr>
                                        <p:cTn id="90" dur="20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path" nodeType="afterEffect" presetSubtype="0" presetID="-1" grpId="2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54510 0.000229 L 0.232460 0.000229" origin="layout" pathEditMode="relative">
                                      <p:cBhvr>
                                        <p:cTn id="93" dur="200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path" nodeType="afterEffect" presetSubtype="0" presetID="-1" grpId="2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56065 0.002320 L 0.078115 0.002320" origin="layout" pathEditMode="relative">
                                      <p:cBhvr>
                                        <p:cTn id="96" dur="20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path" nodeType="afterEffect" presetSubtype="0" presetID="-1" grpId="3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73841 L 0.000000 0.000000" origin="layout" pathEditMode="relative">
                                      <p:cBhvr>
                                        <p:cTn id="99" dur="20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path" nodeType="afterEffect" presetSubtype="0" presetID="-1" grpId="3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73841 L 0.000000 0.000000" origin="layout" pathEditMode="relative">
                                      <p:cBhvr>
                                        <p:cTn id="102" dur="20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xit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entr" nodeType="after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path" nodeType="clickEffect" presetSubtype="0" presetID="-1" grpId="3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232472 -0.000229 L -0.193582 0.000000" origin="layout" pathEditMode="relative">
                                      <p:cBhvr>
                                        <p:cTn id="113" dur="20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path" nodeType="afterEffect" presetSubtype="0" presetID="-1" grpId="3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54511 0.075001 L -0.193221 0.074767" origin="layout" pathEditMode="relative">
                                      <p:cBhvr>
                                        <p:cTn id="116" dur="20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Class="path" nodeType="afterEffect" presetSubtype="0" presetID="-1" grpId="3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78115 0.002320 L 0.039055 0.002319" origin="layout" pathEditMode="relative">
                                      <p:cBhvr>
                                        <p:cTn id="119" dur="20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path" nodeType="afterEffect" presetSubtype="0" presetID="-1" grpId="3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32460 0.000229 L 0.154340 0.000225" origin="layout" pathEditMode="relative">
                                      <p:cBhvr>
                                        <p:cTn id="122" dur="200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Class="path" nodeType="afterEffect" presetSubtype="0" presetID="-1" grpId="3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77948 0.000005" origin="layout" pathEditMode="relative">
                                      <p:cBhvr>
                                        <p:cTn id="125" dur="20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path" nodeType="afterEffect" presetSubtype="0" presetID="-1" grpId="3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54692 0.074311 L 0.193582 0.074310" origin="layout" pathEditMode="relative">
                                      <p:cBhvr>
                                        <p:cTn id="128" dur="20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Class="path" nodeType="withEffect" presetSubtype="0" presetID="-1" grpId="4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38879 0.000001" origin="layout" pathEditMode="relative">
                                      <p:cBhvr>
                                        <p:cTn id="131" dur="20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Class="path" nodeType="afterEffect" presetSubtype="0" presetID="-1" grpId="4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8890 0.000000" origin="layout" pathEditMode="relative">
                                      <p:cBhvr>
                                        <p:cTn id="134" dur="20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55" grpId="20"/>
      <p:bldP build="whole" bldLvl="1" animBg="1" rev="0" advAuto="0" spid="757" grpId="33"/>
      <p:bldP build="whole" bldLvl="1" animBg="1" rev="0" advAuto="0" spid="755" grpId="1"/>
      <p:bldP build="whole" bldLvl="1" animBg="1" rev="0" advAuto="0" spid="756" grpId="32"/>
      <p:bldP build="whole" bldLvl="1" animBg="1" rev="0" advAuto="0" spid="756" grpId="2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1229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760" name="Shape 1230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希尔排序</a:t>
            </a:r>
          </a:p>
        </p:txBody>
      </p:sp>
      <p:sp>
        <p:nvSpPr>
          <p:cNvPr id="761" name="Shape 1231"/>
          <p:cNvSpPr txBox="1"/>
          <p:nvPr>
            <p:ph type="body" idx="1"/>
          </p:nvPr>
        </p:nvSpPr>
        <p:spPr>
          <a:xfrm>
            <a:off x="478981" y="1179355"/>
            <a:ext cx="8001004" cy="4967290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t>def shell_sort</a:t>
            </a:r>
            <a:r>
              <a:rPr b="0"/>
              <a:t>(li):</a:t>
            </a:r>
            <a:br>
              <a:rPr b="0"/>
            </a:br>
            <a:r>
              <a:rPr b="0"/>
              <a:t>    gap = len(li) // 2</a:t>
            </a:r>
            <a:br>
              <a:rPr b="0"/>
            </a:br>
            <a:r>
              <a:rPr b="0"/>
              <a:t>    </a:t>
            </a:r>
            <a:r>
              <a:t>while </a:t>
            </a:r>
            <a:r>
              <a:rPr b="0"/>
              <a:t>gap &gt; 0:</a:t>
            </a:r>
            <a:br>
              <a:rPr b="0"/>
            </a:br>
            <a:r>
              <a:rPr b="0"/>
              <a:t>        </a:t>
            </a:r>
            <a:r>
              <a:t>for </a:t>
            </a:r>
            <a:r>
              <a:rPr b="0"/>
              <a:t>i </a:t>
            </a:r>
            <a:r>
              <a:t>in </a:t>
            </a:r>
            <a:r>
              <a:rPr b="0"/>
              <a:t>range(gap, len(li)):</a:t>
            </a:r>
            <a:br>
              <a:rPr b="0"/>
            </a:br>
            <a:r>
              <a:rPr b="0"/>
              <a:t>            tmp = li[i]</a:t>
            </a:r>
            <a:br>
              <a:rPr b="0"/>
            </a:br>
            <a:r>
              <a:rPr b="0"/>
              <a:t>            j = i - gap</a:t>
            </a:r>
            <a:br>
              <a:rPr b="0"/>
            </a:br>
            <a:r>
              <a:rPr b="0"/>
              <a:t>            </a:t>
            </a:r>
            <a:r>
              <a:t>while </a:t>
            </a:r>
            <a:r>
              <a:rPr b="0"/>
              <a:t>j &gt;= 0 </a:t>
            </a:r>
            <a:r>
              <a:t>and </a:t>
            </a:r>
            <a:r>
              <a:rPr b="0"/>
              <a:t>tmp &lt; li[j]:</a:t>
            </a:r>
            <a:br>
              <a:rPr b="0"/>
            </a:br>
            <a:r>
              <a:rPr b="0"/>
              <a:t>                li[j + gap] = li[j]</a:t>
            </a:r>
            <a:br>
              <a:rPr b="0"/>
            </a:br>
            <a:r>
              <a:rPr b="0"/>
              <a:t>                j -= gap</a:t>
            </a:r>
            <a:br>
              <a:rPr b="0"/>
            </a:br>
            <a:r>
              <a:rPr b="0"/>
              <a:t>            li[j + gap] = tmp</a:t>
            </a:r>
            <a:br>
              <a:rPr b="0"/>
            </a:br>
            <a:r>
              <a:rPr b="0"/>
              <a:t>        gap /= 2</a:t>
            </a:r>
          </a:p>
        </p:txBody>
      </p:sp>
      <p:sp>
        <p:nvSpPr>
          <p:cNvPr id="762" name="Shape 1232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763" name="Shape 1233"/>
          <p:cNvSpPr txBox="1"/>
          <p:nvPr>
            <p:ph type="sldNum" sz="quarter" idx="4294967295"/>
          </p:nvPr>
        </p:nvSpPr>
        <p:spPr>
          <a:xfrm>
            <a:off x="8284929" y="6453189"/>
            <a:ext cx="24946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64" name="Shape 1234"/>
          <p:cNvSpPr txBox="1"/>
          <p:nvPr/>
        </p:nvSpPr>
        <p:spPr>
          <a:xfrm>
            <a:off x="5023413" y="5081285"/>
            <a:ext cx="3240915" cy="688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时间复杂度：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	O((1+τ)n)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	     	O(1.3n)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64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1236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767" name="Shape 1237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排序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t>小结</a:t>
            </a:r>
          </a:p>
        </p:txBody>
      </p:sp>
      <p:graphicFrame>
        <p:nvGraphicFramePr>
          <p:cNvPr id="768" name="Table 1238"/>
          <p:cNvGraphicFramePr/>
          <p:nvPr/>
        </p:nvGraphicFramePr>
        <p:xfrm>
          <a:off x="566737" y="1052512"/>
          <a:ext cx="8001001" cy="29667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333500"/>
                <a:gridCol w="1333500"/>
                <a:gridCol w="1333500"/>
                <a:gridCol w="1333500"/>
                <a:gridCol w="1333500"/>
                <a:gridCol w="1333500"/>
              </a:tblGrid>
              <a:tr h="185420">
                <a:tc rowSpan="2"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>
                          <a:solidFill>
                            <a:srgbClr val="FFFFFF"/>
                          </a:solidFill>
                          <a:latin typeface="宋体"/>
                          <a:ea typeface="宋体"/>
                          <a:cs typeface="宋体"/>
                          <a:sym typeface="宋体"/>
                        </a:rPr>
                        <a:t>排序方法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>
                          <a:solidFill>
                            <a:srgbClr val="FFFFFF"/>
                          </a:solidFill>
                          <a:latin typeface="宋体"/>
                          <a:ea typeface="宋体"/>
                          <a:cs typeface="宋体"/>
                          <a:sym typeface="宋体"/>
                        </a:rPr>
                        <a:t>时间复杂度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>
                          <a:solidFill>
                            <a:srgbClr val="FFFFFF"/>
                          </a:solidFill>
                          <a:latin typeface="宋体"/>
                          <a:ea typeface="宋体"/>
                          <a:cs typeface="宋体"/>
                          <a:sym typeface="宋体"/>
                        </a:rPr>
                        <a:t>稳定性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>
                          <a:solidFill>
                            <a:srgbClr val="FFFFFF"/>
                          </a:solidFill>
                          <a:latin typeface="宋体"/>
                          <a:ea typeface="宋体"/>
                          <a:cs typeface="宋体"/>
                          <a:sym typeface="宋体"/>
                        </a:rPr>
                        <a:t>代码复杂度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185420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>
                          <a:latin typeface="宋体"/>
                          <a:ea typeface="宋体"/>
                          <a:cs typeface="宋体"/>
                          <a:sym typeface="宋体"/>
                        </a:rPr>
                        <a:t>最坏情况</a:t>
                      </a:r>
                    </a:p>
                  </a:txBody>
                  <a:tcPr marL="45720" marR="45720" marT="45720" marB="45720" anchor="t" anchorCtr="0" horzOverflow="overflow">
                    <a:lnL w="38100">
                      <a:solidFill>
                        <a:srgbClr val="FFFFFF"/>
                      </a:solidFill>
                    </a:lnL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>
                          <a:latin typeface="宋体"/>
                          <a:ea typeface="宋体"/>
                          <a:cs typeface="宋体"/>
                          <a:sym typeface="宋体"/>
                        </a:rPr>
                        <a:t>平均情况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>
                          <a:latin typeface="宋体"/>
                          <a:ea typeface="宋体"/>
                          <a:cs typeface="宋体"/>
                          <a:sym typeface="宋体"/>
                        </a:rPr>
                        <a:t>最好情况</a:t>
                      </a:r>
                    </a:p>
                  </a:txBody>
                  <a:tcPr marL="45720" marR="45720" marT="45720" marB="45720" anchor="t" anchorCtr="0" horzOverflow="overflow">
                    <a:lnR w="381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</a:tcPr>
                </a:tc>
                <a:tc vMerge="1">
                  <a:tcPr/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>
                          <a:latin typeface="宋体"/>
                          <a:ea typeface="宋体"/>
                          <a:cs typeface="宋体"/>
                          <a:sym typeface="宋体"/>
                        </a:rPr>
                        <a:t>冒泡排序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>
                          <a:sym typeface="Calibri"/>
                        </a:defRPr>
                      </a:pPr>
                      <a:r>
                        <a:t>O(n</a:t>
                      </a:r>
                      <a:r>
                        <a:rPr baseline="30000"/>
                        <a:t>2</a:t>
                      </a:r>
                      <a:r>
                        <a:t>)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>
                          <a:sym typeface="Calibri"/>
                        </a:defRPr>
                      </a:pPr>
                      <a:r>
                        <a:t>O(n</a:t>
                      </a:r>
                      <a:r>
                        <a:rPr baseline="30000"/>
                        <a:t>2</a:t>
                      </a:r>
                      <a:r>
                        <a:t>)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>
                          <a:sym typeface="Calibri"/>
                        </a:rPr>
                        <a:t>O(n)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>
                          <a:latin typeface="宋体"/>
                          <a:ea typeface="宋体"/>
                          <a:cs typeface="宋体"/>
                          <a:sym typeface="宋体"/>
                        </a:rPr>
                        <a:t>稳定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>
                          <a:latin typeface="宋体"/>
                          <a:ea typeface="宋体"/>
                          <a:cs typeface="宋体"/>
                          <a:sym typeface="宋体"/>
                        </a:rPr>
                        <a:t>简单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E6E6E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>
                          <a:latin typeface="宋体"/>
                          <a:ea typeface="宋体"/>
                          <a:cs typeface="宋体"/>
                          <a:sym typeface="宋体"/>
                        </a:rPr>
                        <a:t>直接选择排序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300">
                          <a:sym typeface="Calibri"/>
                        </a:defRPr>
                      </a:pPr>
                      <a:r>
                        <a:t>O(n</a:t>
                      </a:r>
                      <a:r>
                        <a:rPr baseline="30000"/>
                        <a:t>2</a:t>
                      </a:r>
                      <a:r>
                        <a:t>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300">
                          <a:sym typeface="Calibri"/>
                        </a:defRPr>
                      </a:pPr>
                      <a:r>
                        <a:t>O(n</a:t>
                      </a:r>
                      <a:r>
                        <a:rPr baseline="30000"/>
                        <a:t>2</a:t>
                      </a:r>
                      <a:r>
                        <a:t>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300">
                          <a:sym typeface="Calibri"/>
                        </a:defRPr>
                      </a:pPr>
                      <a:r>
                        <a:t>O(n</a:t>
                      </a:r>
                      <a:r>
                        <a:rPr baseline="30000"/>
                        <a:t>2</a:t>
                      </a:r>
                      <a:r>
                        <a:t>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>
                          <a:latin typeface="宋体"/>
                          <a:ea typeface="宋体"/>
                          <a:cs typeface="宋体"/>
                          <a:sym typeface="宋体"/>
                        </a:rPr>
                        <a:t>不稳定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>
                          <a:latin typeface="宋体"/>
                          <a:ea typeface="宋体"/>
                          <a:cs typeface="宋体"/>
                          <a:sym typeface="宋体"/>
                        </a:rPr>
                        <a:t>简单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>
                          <a:latin typeface="宋体"/>
                          <a:ea typeface="宋体"/>
                          <a:cs typeface="宋体"/>
                          <a:sym typeface="宋体"/>
                        </a:rPr>
                        <a:t>直接插入排序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>
                          <a:sym typeface="Calibri"/>
                        </a:defRPr>
                      </a:pPr>
                      <a:r>
                        <a:t>O(n</a:t>
                      </a:r>
                      <a:r>
                        <a:rPr baseline="30000"/>
                        <a:t>2</a:t>
                      </a:r>
                      <a:r>
                        <a:t>)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>
                          <a:sym typeface="Calibri"/>
                        </a:defRPr>
                      </a:pPr>
                      <a:r>
                        <a:t>O(n</a:t>
                      </a:r>
                      <a:r>
                        <a:rPr baseline="30000"/>
                        <a:t>2</a:t>
                      </a:r>
                      <a:r>
                        <a:t>)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>
                          <a:sym typeface="Calibri"/>
                        </a:defRPr>
                      </a:pPr>
                      <a:r>
                        <a:t>O(n</a:t>
                      </a:r>
                      <a:r>
                        <a:rPr baseline="30000"/>
                        <a:t>2</a:t>
                      </a:r>
                      <a:r>
                        <a:t>)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>
                          <a:latin typeface="宋体"/>
                          <a:ea typeface="宋体"/>
                          <a:cs typeface="宋体"/>
                          <a:sym typeface="宋体"/>
                        </a:rPr>
                        <a:t>稳定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>
                          <a:latin typeface="宋体"/>
                          <a:ea typeface="宋体"/>
                          <a:cs typeface="宋体"/>
                          <a:sym typeface="宋体"/>
                        </a:rPr>
                        <a:t>简单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>
                          <a:latin typeface="宋体"/>
                          <a:ea typeface="宋体"/>
                          <a:cs typeface="宋体"/>
                          <a:sym typeface="宋体"/>
                        </a:rPr>
                        <a:t>快速排序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300">
                          <a:sym typeface="Calibri"/>
                        </a:defRPr>
                      </a:pPr>
                      <a:r>
                        <a:t>O(n</a:t>
                      </a:r>
                      <a:r>
                        <a:rPr baseline="30000"/>
                        <a:t>2</a:t>
                      </a:r>
                      <a:r>
                        <a:t>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>
                          <a:sym typeface="Calibri"/>
                        </a:rPr>
                        <a:t>O(nlogn)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>
                          <a:sym typeface="Calibri"/>
                        </a:rPr>
                        <a:t>O(nlogn)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>
                          <a:latin typeface="宋体"/>
                          <a:ea typeface="宋体"/>
                          <a:cs typeface="宋体"/>
                          <a:sym typeface="宋体"/>
                        </a:rPr>
                        <a:t>不稳定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>
                          <a:latin typeface="宋体"/>
                          <a:ea typeface="宋体"/>
                          <a:cs typeface="宋体"/>
                          <a:sym typeface="宋体"/>
                        </a:rPr>
                        <a:t>较复杂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>
                          <a:latin typeface="宋体"/>
                          <a:ea typeface="宋体"/>
                          <a:cs typeface="宋体"/>
                          <a:sym typeface="宋体"/>
                        </a:rPr>
                        <a:t>堆排序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>
                          <a:sym typeface="Calibri"/>
                        </a:rPr>
                        <a:t>O(nlogn)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>
                          <a:sym typeface="Calibri"/>
                        </a:rPr>
                        <a:t>O(nlogn)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>
                          <a:sym typeface="Calibri"/>
                        </a:rPr>
                        <a:t>O(nlogn)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>
                          <a:latin typeface="宋体"/>
                          <a:ea typeface="宋体"/>
                          <a:cs typeface="宋体"/>
                          <a:sym typeface="宋体"/>
                        </a:rPr>
                        <a:t>不稳定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>
                          <a:latin typeface="宋体"/>
                          <a:ea typeface="宋体"/>
                          <a:cs typeface="宋体"/>
                          <a:sym typeface="宋体"/>
                        </a:rPr>
                        <a:t>复杂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>
                          <a:latin typeface="宋体"/>
                          <a:ea typeface="宋体"/>
                          <a:cs typeface="宋体"/>
                          <a:sym typeface="宋体"/>
                        </a:rPr>
                        <a:t>归并排序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>
                          <a:sym typeface="Calibri"/>
                        </a:rPr>
                        <a:t>O(nlogn)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>
                          <a:sym typeface="Calibri"/>
                        </a:rPr>
                        <a:t>O(nlogn)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>
                          <a:sym typeface="Calibri"/>
                        </a:rPr>
                        <a:t>O(nlogn)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>
                          <a:latin typeface="宋体"/>
                          <a:ea typeface="宋体"/>
                          <a:cs typeface="宋体"/>
                          <a:sym typeface="宋体"/>
                        </a:rPr>
                        <a:t>稳定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>
                          <a:latin typeface="宋体"/>
                          <a:ea typeface="宋体"/>
                          <a:cs typeface="宋体"/>
                          <a:sym typeface="宋体"/>
                        </a:rPr>
                        <a:t>较复杂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>
                          <a:latin typeface="宋体"/>
                          <a:ea typeface="宋体"/>
                          <a:cs typeface="宋体"/>
                          <a:sym typeface="宋体"/>
                        </a:rPr>
                        <a:t>希尔排序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>
                          <a:sym typeface="Calibri"/>
                        </a:rPr>
                        <a:t>O(1.3n)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300"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>
                          <a:latin typeface="宋体"/>
                          <a:ea typeface="宋体"/>
                          <a:cs typeface="宋体"/>
                          <a:sym typeface="宋体"/>
                        </a:rPr>
                        <a:t>不稳定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sz="1300">
                          <a:latin typeface="宋体"/>
                          <a:ea typeface="宋体"/>
                          <a:cs typeface="宋体"/>
                          <a:sym typeface="宋体"/>
                        </a:rPr>
                        <a:t>较复杂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769" name="Shape 1239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770" name="Shape 1240"/>
          <p:cNvSpPr txBox="1"/>
          <p:nvPr>
            <p:ph type="sldNum" sz="quarter" idx="4294967295"/>
          </p:nvPr>
        </p:nvSpPr>
        <p:spPr>
          <a:xfrm>
            <a:off x="8284929" y="6453189"/>
            <a:ext cx="24946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1242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773" name="Shape 1243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排序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t>赠品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1</a:t>
            </a:r>
          </a:p>
        </p:txBody>
      </p:sp>
      <p:sp>
        <p:nvSpPr>
          <p:cNvPr id="774" name="Shape 1244"/>
          <p:cNvSpPr txBox="1"/>
          <p:nvPr>
            <p:ph type="body" idx="1"/>
          </p:nvPr>
        </p:nvSpPr>
        <p:spPr>
          <a:xfrm>
            <a:off x="478981" y="1179355"/>
            <a:ext cx="8001004" cy="496729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现在有一个列表，列表中的数范围都在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t>到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t>之间，列表长度大约为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t>万。设计算法在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O(n)</a:t>
            </a:r>
            <a:r>
              <a:t>时间复杂度内将列表进行排序。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计数排序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[0-100]</a:t>
            </a:r>
          </a:p>
        </p:txBody>
      </p:sp>
      <p:sp>
        <p:nvSpPr>
          <p:cNvPr id="775" name="Shape 1245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776" name="Shape 1246"/>
          <p:cNvSpPr txBox="1"/>
          <p:nvPr>
            <p:ph type="sldNum" sz="quarter" idx="4294967295"/>
          </p:nvPr>
        </p:nvSpPr>
        <p:spPr>
          <a:xfrm>
            <a:off x="8284929" y="6453189"/>
            <a:ext cx="24946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1248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779" name="Shape 1249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赠品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1-</a:t>
            </a:r>
            <a:r>
              <a:t>计数排序</a:t>
            </a:r>
          </a:p>
        </p:txBody>
      </p:sp>
      <p:sp>
        <p:nvSpPr>
          <p:cNvPr id="780" name="Shape 1250"/>
          <p:cNvSpPr txBox="1"/>
          <p:nvPr>
            <p:ph type="body" idx="1"/>
          </p:nvPr>
        </p:nvSpPr>
        <p:spPr>
          <a:xfrm>
            <a:off x="478981" y="1179355"/>
            <a:ext cx="8001004" cy="4967290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创建一个列表，用来统计每个数出现的次数。</a:t>
            </a:r>
          </a:p>
        </p:txBody>
      </p:sp>
      <p:sp>
        <p:nvSpPr>
          <p:cNvPr id="781" name="Shape 1251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782" name="Shape 1252"/>
          <p:cNvSpPr txBox="1"/>
          <p:nvPr>
            <p:ph type="sldNum" sz="quarter" idx="4294967295"/>
          </p:nvPr>
        </p:nvSpPr>
        <p:spPr>
          <a:xfrm>
            <a:off x="8284929" y="6453189"/>
            <a:ext cx="24946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83" name="Shape 1253"/>
          <p:cNvSpPr txBox="1"/>
          <p:nvPr/>
        </p:nvSpPr>
        <p:spPr>
          <a:xfrm>
            <a:off x="838195" y="2104997"/>
            <a:ext cx="5886698" cy="288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>
                <a:solidFill>
                  <a:srgbClr val="000000"/>
                </a:solidFill>
              </a:rPr>
              <a:t>count_sort</a:t>
            </a:r>
            <a:r>
              <a:rPr b="0">
                <a:solidFill>
                  <a:srgbClr val="000000"/>
                </a:solidFill>
              </a:rPr>
              <a:t>(li</a:t>
            </a:r>
            <a:r>
              <a:rPr b="0"/>
              <a:t>, </a:t>
            </a:r>
            <a:r>
              <a:rPr b="0">
                <a:solidFill>
                  <a:srgbClr val="000000"/>
                </a:solidFill>
              </a:rPr>
              <a:t>max_num):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count = [</a:t>
            </a:r>
            <a:r>
              <a:rPr b="0">
                <a:solidFill>
                  <a:srgbClr val="6897BB"/>
                </a:solidFill>
              </a:rPr>
              <a:t>0 </a:t>
            </a:r>
            <a:r>
              <a:t>for </a:t>
            </a:r>
            <a:r>
              <a:rPr b="0">
                <a:solidFill>
                  <a:srgbClr val="808080"/>
                </a:solidFill>
              </a:rPr>
              <a:t>i </a:t>
            </a:r>
            <a:r>
              <a:t>in </a:t>
            </a:r>
            <a:r>
              <a:rPr b="0">
                <a:solidFill>
                  <a:srgbClr val="8888C6"/>
                </a:solidFill>
              </a:rPr>
              <a:t>range</a:t>
            </a:r>
            <a:r>
              <a:rPr b="0">
                <a:solidFill>
                  <a:srgbClr val="000000"/>
                </a:solidFill>
              </a:rPr>
              <a:t>(max_num + </a:t>
            </a:r>
            <a:r>
              <a:rPr b="0">
                <a:solidFill>
                  <a:srgbClr val="6897BB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)]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</a:t>
            </a:r>
            <a:r>
              <a:t>for </a:t>
            </a:r>
            <a:r>
              <a:rPr b="0">
                <a:solidFill>
                  <a:srgbClr val="000000"/>
                </a:solidFill>
              </a:rPr>
              <a:t>num </a:t>
            </a:r>
            <a:r>
              <a:t>in </a:t>
            </a:r>
            <a:r>
              <a:rPr b="0">
                <a:solidFill>
                  <a:srgbClr val="000000"/>
                </a:solidFill>
              </a:rPr>
              <a:t>li: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count[num] += </a:t>
            </a:r>
            <a:r>
              <a:rPr b="0">
                <a:solidFill>
                  <a:srgbClr val="6897BB"/>
                </a:solidFill>
              </a:rPr>
              <a:t>1</a:t>
            </a:r>
            <a:br>
              <a:rPr b="0">
                <a:solidFill>
                  <a:srgbClr val="6897BB"/>
                </a:solidFill>
              </a:rPr>
            </a:br>
            <a:r>
              <a:rPr b="0">
                <a:solidFill>
                  <a:srgbClr val="6897BB"/>
                </a:solidFill>
              </a:rPr>
              <a:t>    </a:t>
            </a:r>
            <a:r>
              <a:rPr b="0">
                <a:solidFill>
                  <a:srgbClr val="000000"/>
                </a:solidFill>
              </a:rPr>
              <a:t>i = </a:t>
            </a:r>
            <a:r>
              <a:rPr b="0">
                <a:solidFill>
                  <a:srgbClr val="6897BB"/>
                </a:solidFill>
              </a:rPr>
              <a:t>0</a:t>
            </a:r>
            <a:br>
              <a:rPr b="0">
                <a:solidFill>
                  <a:srgbClr val="6897BB"/>
                </a:solidFill>
              </a:rPr>
            </a:br>
            <a:r>
              <a:rPr b="0">
                <a:solidFill>
                  <a:srgbClr val="6897BB"/>
                </a:solidFill>
              </a:rPr>
              <a:t>    </a:t>
            </a:r>
            <a:r>
              <a:t>for </a:t>
            </a:r>
            <a:r>
              <a:rPr b="0">
                <a:solidFill>
                  <a:srgbClr val="000000"/>
                </a:solidFill>
              </a:rPr>
              <a:t>num</a:t>
            </a:r>
            <a:r>
              <a:rPr b="0"/>
              <a:t>,</a:t>
            </a:r>
            <a:r>
              <a:rPr b="0">
                <a:solidFill>
                  <a:srgbClr val="000000"/>
                </a:solidFill>
              </a:rPr>
              <a:t>m </a:t>
            </a:r>
            <a:r>
              <a:t>in </a:t>
            </a:r>
            <a:r>
              <a:rPr b="0">
                <a:solidFill>
                  <a:srgbClr val="8888C6"/>
                </a:solidFill>
              </a:rPr>
              <a:t>enumerate</a:t>
            </a:r>
            <a:r>
              <a:rPr b="0">
                <a:solidFill>
                  <a:srgbClr val="000000"/>
                </a:solidFill>
              </a:rPr>
              <a:t>(count):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</a:t>
            </a:r>
            <a:r>
              <a:t>for </a:t>
            </a:r>
            <a:r>
              <a:rPr b="0">
                <a:solidFill>
                  <a:srgbClr val="000000"/>
                </a:solidFill>
              </a:rPr>
              <a:t>j </a:t>
            </a:r>
            <a:r>
              <a:t>in </a:t>
            </a:r>
            <a:r>
              <a:rPr b="0">
                <a:solidFill>
                  <a:srgbClr val="8888C6"/>
                </a:solidFill>
              </a:rPr>
              <a:t>range</a:t>
            </a:r>
            <a:r>
              <a:rPr b="0">
                <a:solidFill>
                  <a:srgbClr val="000000"/>
                </a:solidFill>
              </a:rPr>
              <a:t>(m):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li[i] = num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  i += </a:t>
            </a:r>
            <a:r>
              <a:rPr b="0">
                <a:solidFill>
                  <a:srgbClr val="6897BB"/>
                </a:solidFill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8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223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179" name="Shape 224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递归：练习</a:t>
            </a:r>
          </a:p>
        </p:txBody>
      </p:sp>
      <p:sp>
        <p:nvSpPr>
          <p:cNvPr id="180" name="Shape 225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181" name="Shape 226"/>
          <p:cNvSpPr txBox="1"/>
          <p:nvPr>
            <p:ph type="sldNum" sz="quarter" idx="4294967295"/>
          </p:nvPr>
        </p:nvSpPr>
        <p:spPr>
          <a:xfrm>
            <a:off x="8357592" y="6453189"/>
            <a:ext cx="176802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2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9059" y="1052515"/>
            <a:ext cx="3841492" cy="49427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1339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786" name="Shape 1340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/>
          <a:p>
            <a:pPr/>
            <a:r>
              <a:t> 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算法</a:t>
            </a:r>
            <a:r>
              <a:t>-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习题</a:t>
            </a:r>
            <a:r>
              <a:t>1</a:t>
            </a:r>
          </a:p>
        </p:txBody>
      </p:sp>
      <p:sp>
        <p:nvSpPr>
          <p:cNvPr id="787" name="Shape 1341"/>
          <p:cNvSpPr txBox="1"/>
          <p:nvPr>
            <p:ph type="body" idx="1"/>
          </p:nvPr>
        </p:nvSpPr>
        <p:spPr>
          <a:xfrm>
            <a:off x="478981" y="1179355"/>
            <a:ext cx="8001004" cy="496729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给定一个列表和一个整数，设计算法找到两个数的下标，使得两个数之和为给定的整数。保证肯定仅有一个结果。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例如，列表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[1,2,5,4]</a:t>
            </a:r>
            <a:r>
              <a:t>与目标整数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t>，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1+2=3</a:t>
            </a:r>
            <a:r>
              <a:t>，结果为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(0, 1).</a:t>
            </a:r>
          </a:p>
          <a:p>
            <a:pPr/>
            <a:r>
              <a:t>https://leetcode.com/problems/two-sum/?tab=Description</a:t>
            </a:r>
          </a:p>
        </p:txBody>
      </p:sp>
      <p:sp>
        <p:nvSpPr>
          <p:cNvPr id="788" name="Shape 1342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789" name="Shape 1343"/>
          <p:cNvSpPr txBox="1"/>
          <p:nvPr>
            <p:ph type="sldNum" sz="quarter" idx="4294967295"/>
          </p:nvPr>
        </p:nvSpPr>
        <p:spPr>
          <a:xfrm>
            <a:off x="8284929" y="6453189"/>
            <a:ext cx="24946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1345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792" name="Shape 1346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算法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t>习题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2</a:t>
            </a:r>
          </a:p>
        </p:txBody>
      </p:sp>
      <p:sp>
        <p:nvSpPr>
          <p:cNvPr id="793" name="Shape 1347"/>
          <p:cNvSpPr txBox="1"/>
          <p:nvPr>
            <p:ph type="body" idx="1"/>
          </p:nvPr>
        </p:nvSpPr>
        <p:spPr>
          <a:xfrm>
            <a:off x="478981" y="1179355"/>
            <a:ext cx="8001004" cy="496729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给定一个升序列表和一个整数，返回该整数在列表中的下标范围。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例如：列表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[1,2,3,3,3,4,4,5]</a:t>
            </a:r>
            <a:r>
              <a:t>，若查找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t>，则返回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(2,4)</a:t>
            </a:r>
            <a:r>
              <a:t>；若查找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t>，则返回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(0,0)</a:t>
            </a:r>
            <a:r>
              <a:t>。</a:t>
            </a:r>
          </a:p>
          <a:p>
            <a:pPr/>
            <a:r>
              <a:t>https://leetcode.com/problems/search-for-a-range/description/</a:t>
            </a:r>
          </a:p>
        </p:txBody>
      </p:sp>
      <p:sp>
        <p:nvSpPr>
          <p:cNvPr id="794" name="Shape 1348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795" name="Shape 1349"/>
          <p:cNvSpPr txBox="1"/>
          <p:nvPr>
            <p:ph type="sldNum" sz="quarter" idx="4294967295"/>
          </p:nvPr>
        </p:nvSpPr>
        <p:spPr>
          <a:xfrm>
            <a:off x="8284929" y="6453189"/>
            <a:ext cx="24946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229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185" name="Shape 230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时间复杂度</a:t>
            </a:r>
          </a:p>
        </p:txBody>
      </p:sp>
      <p:sp>
        <p:nvSpPr>
          <p:cNvPr id="186" name="Shape 231"/>
          <p:cNvSpPr txBox="1"/>
          <p:nvPr>
            <p:ph type="body" idx="1"/>
          </p:nvPr>
        </p:nvSpPr>
        <p:spPr>
          <a:xfrm>
            <a:off x="478981" y="1179355"/>
            <a:ext cx="8001004" cy="4967290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看代码：</a:t>
            </a:r>
          </a:p>
        </p:txBody>
      </p:sp>
      <p:sp>
        <p:nvSpPr>
          <p:cNvPr id="187" name="Shape 232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188" name="Shape 233"/>
          <p:cNvSpPr txBox="1"/>
          <p:nvPr>
            <p:ph type="sldNum" sz="quarter" idx="4294967295"/>
          </p:nvPr>
        </p:nvSpPr>
        <p:spPr>
          <a:xfrm>
            <a:off x="8357592" y="6453189"/>
            <a:ext cx="176802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9" name="Shape 234"/>
          <p:cNvSpPr/>
          <p:nvPr/>
        </p:nvSpPr>
        <p:spPr>
          <a:xfrm>
            <a:off x="655130" y="1913476"/>
            <a:ext cx="2363318" cy="3835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print('Hello World')</a:t>
            </a:r>
          </a:p>
        </p:txBody>
      </p:sp>
      <p:sp>
        <p:nvSpPr>
          <p:cNvPr id="190" name="Shape 235"/>
          <p:cNvSpPr/>
          <p:nvPr/>
        </p:nvSpPr>
        <p:spPr>
          <a:xfrm>
            <a:off x="657832" y="2703333"/>
            <a:ext cx="2805964" cy="6629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t>for </a:t>
            </a:r>
            <a:r>
              <a:rPr b="0"/>
              <a:t>i </a:t>
            </a:r>
            <a:r>
              <a:t>in </a:t>
            </a:r>
            <a:r>
              <a:rPr b="0"/>
              <a:t>range(n):</a:t>
            </a:r>
            <a:br>
              <a:rPr b="0"/>
            </a:br>
            <a:r>
              <a:rPr b="0"/>
              <a:t>    print('Hello World')</a:t>
            </a:r>
          </a:p>
        </p:txBody>
      </p:sp>
      <p:sp>
        <p:nvSpPr>
          <p:cNvPr id="191" name="Shape 236"/>
          <p:cNvSpPr/>
          <p:nvPr/>
        </p:nvSpPr>
        <p:spPr>
          <a:xfrm>
            <a:off x="659765" y="3669388"/>
            <a:ext cx="3186417" cy="9423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t>for </a:t>
            </a:r>
            <a:r>
              <a:rPr b="0"/>
              <a:t>i </a:t>
            </a:r>
            <a:r>
              <a:t>in </a:t>
            </a:r>
            <a:r>
              <a:rPr b="0"/>
              <a:t>range(n):</a:t>
            </a:r>
            <a:br>
              <a:rPr b="0"/>
            </a:br>
            <a:r>
              <a:rPr b="0"/>
              <a:t>    </a:t>
            </a:r>
            <a:r>
              <a:t>for </a:t>
            </a:r>
            <a:r>
              <a:rPr b="0"/>
              <a:t>j </a:t>
            </a:r>
            <a:r>
              <a:t>in </a:t>
            </a:r>
            <a:r>
              <a:rPr b="0"/>
              <a:t>range(n):</a:t>
            </a:r>
            <a:br>
              <a:rPr b="0"/>
            </a:br>
            <a:r>
              <a:rPr b="0"/>
              <a:t>        print('Hello World')</a:t>
            </a:r>
          </a:p>
        </p:txBody>
      </p:sp>
      <p:sp>
        <p:nvSpPr>
          <p:cNvPr id="192" name="Shape 237"/>
          <p:cNvSpPr/>
          <p:nvPr/>
        </p:nvSpPr>
        <p:spPr>
          <a:xfrm>
            <a:off x="626779" y="4921879"/>
            <a:ext cx="3814421" cy="12217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t>for </a:t>
            </a:r>
            <a:r>
              <a:rPr b="0"/>
              <a:t>i </a:t>
            </a:r>
            <a:r>
              <a:t>in </a:t>
            </a:r>
            <a:r>
              <a:rPr b="0"/>
              <a:t>range(n):</a:t>
            </a:r>
            <a:br>
              <a:rPr b="0"/>
            </a:br>
            <a:r>
              <a:rPr b="0"/>
              <a:t>    </a:t>
            </a:r>
            <a:r>
              <a:t>for </a:t>
            </a:r>
            <a:r>
              <a:rPr b="0"/>
              <a:t>j </a:t>
            </a:r>
            <a:r>
              <a:t>in </a:t>
            </a:r>
            <a:r>
              <a:rPr b="0"/>
              <a:t>range(n):</a:t>
            </a:r>
            <a:br>
              <a:rPr b="0"/>
            </a:br>
            <a:r>
              <a:rPr b="0"/>
              <a:t>        </a:t>
            </a:r>
            <a:r>
              <a:t>for </a:t>
            </a:r>
            <a:r>
              <a:rPr b="0"/>
              <a:t>k </a:t>
            </a:r>
            <a:r>
              <a:t>in </a:t>
            </a:r>
            <a:r>
              <a:rPr b="0"/>
              <a:t>range(n):</a:t>
            </a:r>
            <a:br>
              <a:rPr b="0"/>
            </a:br>
            <a:r>
              <a:rPr b="0"/>
              <a:t>            print('Hello World')</a:t>
            </a:r>
          </a:p>
        </p:txBody>
      </p:sp>
      <p:sp>
        <p:nvSpPr>
          <p:cNvPr id="193" name="Shape 238"/>
          <p:cNvSpPr txBox="1"/>
          <p:nvPr/>
        </p:nvSpPr>
        <p:spPr>
          <a:xfrm>
            <a:off x="5096633" y="2134877"/>
            <a:ext cx="3114265" cy="161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t>左面四组代码，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t>哪组运行时间最短？</a:t>
            </a:r>
          </a:p>
        </p:txBody>
      </p:sp>
      <p:sp>
        <p:nvSpPr>
          <p:cNvPr id="194" name="Shape 239"/>
          <p:cNvSpPr txBox="1"/>
          <p:nvPr/>
        </p:nvSpPr>
        <p:spPr>
          <a:xfrm>
            <a:off x="5166564" y="3639906"/>
            <a:ext cx="3114264" cy="161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用什么方式来体现代码（算法）运行的快慢？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1"/>
      <p:bldP build="whole" bldLvl="1" animBg="1" rev="0" advAuto="0" spid="194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241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197" name="Shape 242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时间复杂度</a:t>
            </a:r>
          </a:p>
        </p:txBody>
      </p:sp>
      <p:sp>
        <p:nvSpPr>
          <p:cNvPr id="198" name="Shape 243"/>
          <p:cNvSpPr txBox="1"/>
          <p:nvPr>
            <p:ph type="body" idx="1"/>
          </p:nvPr>
        </p:nvSpPr>
        <p:spPr>
          <a:xfrm>
            <a:off x="478981" y="1179355"/>
            <a:ext cx="8001004" cy="496729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时间复杂度：用来评估算法运行效率的一个东西</a:t>
            </a:r>
          </a:p>
        </p:txBody>
      </p:sp>
      <p:sp>
        <p:nvSpPr>
          <p:cNvPr id="199" name="Shape 244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200" name="Shape 245"/>
          <p:cNvSpPr txBox="1"/>
          <p:nvPr>
            <p:ph type="sldNum" sz="quarter" idx="4294967295"/>
          </p:nvPr>
        </p:nvSpPr>
        <p:spPr>
          <a:xfrm>
            <a:off x="8357592" y="6453189"/>
            <a:ext cx="176802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1" name="Shape 246"/>
          <p:cNvSpPr/>
          <p:nvPr/>
        </p:nvSpPr>
        <p:spPr>
          <a:xfrm>
            <a:off x="622000" y="1637389"/>
            <a:ext cx="2363318" cy="3835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print('Hello World')</a:t>
            </a:r>
          </a:p>
        </p:txBody>
      </p:sp>
      <p:sp>
        <p:nvSpPr>
          <p:cNvPr id="202" name="Shape 247"/>
          <p:cNvSpPr/>
          <p:nvPr/>
        </p:nvSpPr>
        <p:spPr>
          <a:xfrm>
            <a:off x="624704" y="2427246"/>
            <a:ext cx="2805959" cy="6629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t>for </a:t>
            </a:r>
            <a:r>
              <a:rPr b="0"/>
              <a:t>i </a:t>
            </a:r>
            <a:r>
              <a:t>in </a:t>
            </a:r>
            <a:r>
              <a:rPr b="0"/>
              <a:t>range(n):</a:t>
            </a:r>
            <a:br>
              <a:rPr b="0"/>
            </a:br>
            <a:r>
              <a:rPr b="0"/>
              <a:t>    print('Hello World')</a:t>
            </a:r>
          </a:p>
        </p:txBody>
      </p:sp>
      <p:sp>
        <p:nvSpPr>
          <p:cNvPr id="203" name="Shape 248"/>
          <p:cNvSpPr/>
          <p:nvPr/>
        </p:nvSpPr>
        <p:spPr>
          <a:xfrm>
            <a:off x="626636" y="3393302"/>
            <a:ext cx="3186416" cy="9423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t>for </a:t>
            </a:r>
            <a:r>
              <a:rPr b="0"/>
              <a:t>i </a:t>
            </a:r>
            <a:r>
              <a:t>in </a:t>
            </a:r>
            <a:r>
              <a:rPr b="0"/>
              <a:t>range(n):</a:t>
            </a:r>
            <a:br>
              <a:rPr b="0"/>
            </a:br>
            <a:r>
              <a:rPr b="0"/>
              <a:t>    </a:t>
            </a:r>
            <a:r>
              <a:t>for </a:t>
            </a:r>
            <a:r>
              <a:rPr b="0"/>
              <a:t>j </a:t>
            </a:r>
            <a:r>
              <a:t>in </a:t>
            </a:r>
            <a:r>
              <a:rPr b="0"/>
              <a:t>range(n):</a:t>
            </a:r>
            <a:br>
              <a:rPr b="0"/>
            </a:br>
            <a:r>
              <a:rPr b="0"/>
              <a:t>        print('Hello World')</a:t>
            </a:r>
          </a:p>
        </p:txBody>
      </p:sp>
      <p:sp>
        <p:nvSpPr>
          <p:cNvPr id="204" name="Shape 249"/>
          <p:cNvSpPr/>
          <p:nvPr/>
        </p:nvSpPr>
        <p:spPr>
          <a:xfrm>
            <a:off x="593649" y="4645790"/>
            <a:ext cx="3814421" cy="12217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t>for </a:t>
            </a:r>
            <a:r>
              <a:rPr b="0"/>
              <a:t>i </a:t>
            </a:r>
            <a:r>
              <a:t>in </a:t>
            </a:r>
            <a:r>
              <a:rPr b="0"/>
              <a:t>range(n):</a:t>
            </a:r>
            <a:br>
              <a:rPr b="0"/>
            </a:br>
            <a:r>
              <a:rPr b="0"/>
              <a:t>    </a:t>
            </a:r>
            <a:r>
              <a:t>for </a:t>
            </a:r>
            <a:r>
              <a:rPr b="0"/>
              <a:t>j </a:t>
            </a:r>
            <a:r>
              <a:t>in </a:t>
            </a:r>
            <a:r>
              <a:rPr b="0"/>
              <a:t>range(n):</a:t>
            </a:r>
            <a:br>
              <a:rPr b="0"/>
            </a:br>
            <a:r>
              <a:rPr b="0"/>
              <a:t>        </a:t>
            </a:r>
            <a:r>
              <a:t>for </a:t>
            </a:r>
            <a:r>
              <a:rPr b="0"/>
              <a:t>k </a:t>
            </a:r>
            <a:r>
              <a:t>in </a:t>
            </a:r>
            <a:r>
              <a:rPr b="0"/>
              <a:t>range(n):</a:t>
            </a:r>
            <a:br>
              <a:rPr b="0"/>
            </a:br>
            <a:r>
              <a:rPr b="0"/>
              <a:t>            print('Hello World')</a:t>
            </a:r>
          </a:p>
        </p:txBody>
      </p:sp>
      <p:sp>
        <p:nvSpPr>
          <p:cNvPr id="205" name="Shape 250"/>
          <p:cNvSpPr txBox="1"/>
          <p:nvPr/>
        </p:nvSpPr>
        <p:spPr>
          <a:xfrm>
            <a:off x="4549914" y="3655390"/>
            <a:ext cx="93869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O(n</a:t>
            </a:r>
            <a:r>
              <a:rPr baseline="30000"/>
              <a:t>2</a:t>
            </a:r>
            <a:r>
              <a:t>)</a:t>
            </a:r>
          </a:p>
        </p:txBody>
      </p:sp>
      <p:sp>
        <p:nvSpPr>
          <p:cNvPr id="206" name="Shape 251"/>
          <p:cNvSpPr txBox="1"/>
          <p:nvPr/>
        </p:nvSpPr>
        <p:spPr>
          <a:xfrm>
            <a:off x="4558748" y="2559879"/>
            <a:ext cx="73991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O(n)</a:t>
            </a:r>
          </a:p>
        </p:txBody>
      </p:sp>
      <p:sp>
        <p:nvSpPr>
          <p:cNvPr id="207" name="Shape 252"/>
          <p:cNvSpPr txBox="1"/>
          <p:nvPr/>
        </p:nvSpPr>
        <p:spPr>
          <a:xfrm>
            <a:off x="4558748" y="1649032"/>
            <a:ext cx="73991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O(1)</a:t>
            </a:r>
          </a:p>
        </p:txBody>
      </p:sp>
      <p:sp>
        <p:nvSpPr>
          <p:cNvPr id="208" name="Shape 253"/>
          <p:cNvSpPr txBox="1"/>
          <p:nvPr/>
        </p:nvSpPr>
        <p:spPr>
          <a:xfrm>
            <a:off x="4545496" y="4998277"/>
            <a:ext cx="843725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O(n</a:t>
            </a:r>
            <a:r>
              <a:rPr baseline="30000"/>
              <a:t>3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2"/>
      <p:bldP build="whole" bldLvl="1" animBg="1" rev="0" advAuto="0" spid="205" grpId="3"/>
      <p:bldP build="whole" bldLvl="1" animBg="1" rev="0" advAuto="0" spid="207" grpId="1"/>
      <p:bldP build="whole" bldLvl="1" animBg="1" rev="0" advAuto="0" spid="208" grpId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55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211" name="Shape 256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时间复杂度</a:t>
            </a:r>
          </a:p>
        </p:txBody>
      </p:sp>
      <p:sp>
        <p:nvSpPr>
          <p:cNvPr id="212" name="Shape 257"/>
          <p:cNvSpPr txBox="1"/>
          <p:nvPr>
            <p:ph type="body" idx="1"/>
          </p:nvPr>
        </p:nvSpPr>
        <p:spPr>
          <a:xfrm>
            <a:off x="478981" y="1179355"/>
            <a:ext cx="8001004" cy="4967290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那这些代码呢？</a:t>
            </a:r>
          </a:p>
        </p:txBody>
      </p:sp>
      <p:sp>
        <p:nvSpPr>
          <p:cNvPr id="213" name="Shape 258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214" name="Shape 259"/>
          <p:cNvSpPr txBox="1"/>
          <p:nvPr>
            <p:ph type="sldNum" sz="quarter" idx="4294967295"/>
          </p:nvPr>
        </p:nvSpPr>
        <p:spPr>
          <a:xfrm>
            <a:off x="8357592" y="6453189"/>
            <a:ext cx="176802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5" name="Shape 260"/>
          <p:cNvSpPr/>
          <p:nvPr/>
        </p:nvSpPr>
        <p:spPr>
          <a:xfrm>
            <a:off x="732436" y="1626346"/>
            <a:ext cx="2911913" cy="9423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print('Hello World')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print('Hello Python')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print(‘Hello Algorithm’)</a:t>
            </a:r>
          </a:p>
        </p:txBody>
      </p:sp>
      <p:sp>
        <p:nvSpPr>
          <p:cNvPr id="216" name="Shape 261"/>
          <p:cNvSpPr/>
          <p:nvPr/>
        </p:nvSpPr>
        <p:spPr>
          <a:xfrm>
            <a:off x="714984" y="2940521"/>
            <a:ext cx="3186416" cy="12217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t>for </a:t>
            </a:r>
            <a:r>
              <a:rPr b="0"/>
              <a:t>i </a:t>
            </a:r>
            <a:r>
              <a:t>in </a:t>
            </a:r>
            <a:r>
              <a:rPr b="0"/>
              <a:t>range(n):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  print('Hello World’)</a:t>
            </a:r>
            <a:br/>
            <a:r>
              <a:t>    </a:t>
            </a:r>
            <a:r>
              <a:rPr b="1"/>
              <a:t>for </a:t>
            </a:r>
            <a:r>
              <a:t>j </a:t>
            </a:r>
            <a:r>
              <a:rPr b="1"/>
              <a:t>in </a:t>
            </a:r>
            <a:r>
              <a:t>range(n):</a:t>
            </a:r>
            <a:br/>
            <a:r>
              <a:t>        print('Hello World')</a:t>
            </a:r>
          </a:p>
        </p:txBody>
      </p:sp>
      <p:sp>
        <p:nvSpPr>
          <p:cNvPr id="217" name="Shape 262"/>
          <p:cNvSpPr/>
          <p:nvPr/>
        </p:nvSpPr>
        <p:spPr>
          <a:xfrm>
            <a:off x="703939" y="4585996"/>
            <a:ext cx="3186417" cy="9423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t>for </a:t>
            </a:r>
            <a:r>
              <a:rPr b="0"/>
              <a:t>i </a:t>
            </a:r>
            <a:r>
              <a:t>in </a:t>
            </a:r>
            <a:r>
              <a:rPr b="0"/>
              <a:t>range(n):</a:t>
            </a:r>
            <a:br>
              <a:rPr b="0"/>
            </a:br>
            <a:r>
              <a:rPr b="0"/>
              <a:t>    </a:t>
            </a:r>
            <a:r>
              <a:t>for </a:t>
            </a:r>
            <a:r>
              <a:rPr b="0"/>
              <a:t>j </a:t>
            </a:r>
            <a:r>
              <a:t>in </a:t>
            </a:r>
            <a:r>
              <a:rPr b="0"/>
              <a:t>range(i):</a:t>
            </a:r>
            <a:br>
              <a:rPr b="0"/>
            </a:br>
            <a:r>
              <a:rPr b="0"/>
              <a:t>        print('Hello World')</a:t>
            </a:r>
          </a:p>
        </p:txBody>
      </p:sp>
      <p:sp>
        <p:nvSpPr>
          <p:cNvPr id="218" name="Shape 263"/>
          <p:cNvSpPr txBox="1"/>
          <p:nvPr/>
        </p:nvSpPr>
        <p:spPr>
          <a:xfrm>
            <a:off x="4567237" y="1903345"/>
            <a:ext cx="73991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O(3)</a:t>
            </a:r>
          </a:p>
        </p:txBody>
      </p:sp>
      <p:sp>
        <p:nvSpPr>
          <p:cNvPr id="219" name="Shape 264"/>
          <p:cNvSpPr txBox="1"/>
          <p:nvPr/>
        </p:nvSpPr>
        <p:spPr>
          <a:xfrm>
            <a:off x="4554244" y="3351491"/>
            <a:ext cx="1465560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O(n</a:t>
            </a:r>
            <a:r>
              <a:rPr baseline="30000"/>
              <a:t>2</a:t>
            </a:r>
            <a:r>
              <a:t>+n)</a:t>
            </a:r>
          </a:p>
        </p:txBody>
      </p:sp>
      <p:sp>
        <p:nvSpPr>
          <p:cNvPr id="220" name="Shape 265"/>
          <p:cNvSpPr txBox="1"/>
          <p:nvPr/>
        </p:nvSpPr>
        <p:spPr>
          <a:xfrm>
            <a:off x="4554244" y="4862996"/>
            <a:ext cx="1465560" cy="41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O(</a:t>
            </a:r>
            <a:r>
              <a:rPr baseline="30000"/>
              <a:t>1</a:t>
            </a:r>
            <a:r>
              <a:t>/</a:t>
            </a:r>
            <a:r>
              <a:rPr baseline="-25000"/>
              <a:t>2</a:t>
            </a:r>
            <a:r>
              <a:t>n</a:t>
            </a:r>
            <a:r>
              <a:rPr baseline="30000"/>
              <a:t>2</a:t>
            </a:r>
            <a:r>
              <a:t>)</a:t>
            </a:r>
          </a:p>
        </p:txBody>
      </p:sp>
      <p:sp>
        <p:nvSpPr>
          <p:cNvPr id="221" name="Shape 266"/>
          <p:cNvSpPr txBox="1"/>
          <p:nvPr/>
        </p:nvSpPr>
        <p:spPr>
          <a:xfrm>
            <a:off x="6715135" y="1903345"/>
            <a:ext cx="73991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O(1)</a:t>
            </a:r>
          </a:p>
        </p:txBody>
      </p:sp>
      <p:sp>
        <p:nvSpPr>
          <p:cNvPr id="222" name="Shape 267"/>
          <p:cNvSpPr txBox="1"/>
          <p:nvPr/>
        </p:nvSpPr>
        <p:spPr>
          <a:xfrm>
            <a:off x="6702142" y="3351491"/>
            <a:ext cx="1465560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O(n</a:t>
            </a:r>
            <a:r>
              <a:rPr baseline="30000"/>
              <a:t>2</a:t>
            </a:r>
            <a:r>
              <a:t>)</a:t>
            </a:r>
          </a:p>
        </p:txBody>
      </p:sp>
      <p:sp>
        <p:nvSpPr>
          <p:cNvPr id="223" name="Shape 268"/>
          <p:cNvSpPr txBox="1"/>
          <p:nvPr/>
        </p:nvSpPr>
        <p:spPr>
          <a:xfrm>
            <a:off x="6702142" y="4862996"/>
            <a:ext cx="1465560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O(n</a:t>
            </a:r>
            <a:r>
              <a:rPr baseline="30000"/>
              <a:t>2</a:t>
            </a:r>
            <a:r>
              <a:t>)</a:t>
            </a:r>
          </a:p>
        </p:txBody>
      </p:sp>
      <p:sp>
        <p:nvSpPr>
          <p:cNvPr id="224" name="Shape 269"/>
          <p:cNvSpPr/>
          <p:nvPr/>
        </p:nvSpPr>
        <p:spPr>
          <a:xfrm>
            <a:off x="4458730" y="1879600"/>
            <a:ext cx="1442026" cy="349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808"/>
                </a:moveTo>
                <a:lnTo>
                  <a:pt x="6533" y="0"/>
                </a:lnTo>
                <a:lnTo>
                  <a:pt x="10800" y="5888"/>
                </a:lnTo>
                <a:lnTo>
                  <a:pt x="15067" y="0"/>
                </a:lnTo>
                <a:lnTo>
                  <a:pt x="21600" y="808"/>
                </a:lnTo>
                <a:lnTo>
                  <a:pt x="14359" y="10800"/>
                </a:lnTo>
                <a:lnTo>
                  <a:pt x="21600" y="20792"/>
                </a:lnTo>
                <a:lnTo>
                  <a:pt x="15067" y="21600"/>
                </a:lnTo>
                <a:lnTo>
                  <a:pt x="10800" y="15712"/>
                </a:lnTo>
                <a:lnTo>
                  <a:pt x="6533" y="21600"/>
                </a:lnTo>
                <a:lnTo>
                  <a:pt x="0" y="20792"/>
                </a:lnTo>
                <a:lnTo>
                  <a:pt x="7241" y="10800"/>
                </a:lnTo>
                <a:close/>
              </a:path>
            </a:pathLst>
          </a:custGeom>
          <a:solidFill>
            <a:schemeClr val="accent6">
              <a:alpha val="89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b="1">
                <a:ln w="22225">
                  <a:solidFill>
                    <a:schemeClr val="accent2"/>
                  </a:solidFill>
                </a:ln>
                <a:solidFill>
                  <a:srgbClr val="FF8585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1" grpId="5"/>
      <p:bldP build="whole" bldLvl="1" animBg="1" rev="0" advAuto="0" spid="218" grpId="1"/>
      <p:bldP build="whole" bldLvl="1" animBg="1" rev="0" advAuto="0" spid="224" grpId="4"/>
      <p:bldP build="whole" bldLvl="1" animBg="1" rev="0" advAuto="0" spid="220" grpId="3"/>
      <p:bldP build="whole" bldLvl="1" animBg="1" rev="0" advAuto="0" spid="222" grpId="6"/>
      <p:bldP build="whole" bldLvl="1" animBg="1" rev="0" advAuto="0" spid="223" grpId="7"/>
      <p:bldP build="whole" bldLvl="1" animBg="1" rev="0" advAuto="0" spid="219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71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227" name="Shape 272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时间复杂度</a:t>
            </a:r>
          </a:p>
        </p:txBody>
      </p:sp>
      <p:sp>
        <p:nvSpPr>
          <p:cNvPr id="228" name="Shape 273"/>
          <p:cNvSpPr txBox="1"/>
          <p:nvPr>
            <p:ph type="body" idx="1"/>
          </p:nvPr>
        </p:nvSpPr>
        <p:spPr>
          <a:xfrm>
            <a:off x="478981" y="1179355"/>
            <a:ext cx="8001004" cy="496729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类比生活中的一些事件，估计时间：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眨一下眼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口算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“29+68”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烧一壶水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睡一觉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完成一个项目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飞船从地球飞出太阳系</a:t>
            </a:r>
          </a:p>
        </p:txBody>
      </p:sp>
      <p:sp>
        <p:nvSpPr>
          <p:cNvPr id="229" name="Shape 274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230" name="Shape 275"/>
          <p:cNvSpPr txBox="1"/>
          <p:nvPr>
            <p:ph type="sldNum" sz="quarter" idx="4294967295"/>
          </p:nvPr>
        </p:nvSpPr>
        <p:spPr>
          <a:xfrm>
            <a:off x="8357592" y="6453189"/>
            <a:ext cx="176802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1" name="Shape 276"/>
          <p:cNvSpPr txBox="1"/>
          <p:nvPr/>
        </p:nvSpPr>
        <p:spPr>
          <a:xfrm>
            <a:off x="5545778" y="1923800"/>
            <a:ext cx="1698172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一瞬间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t>几毫秒</a:t>
            </a:r>
          </a:p>
        </p:txBody>
      </p:sp>
      <p:sp>
        <p:nvSpPr>
          <p:cNvPr id="232" name="Shape 277"/>
          <p:cNvSpPr txBox="1"/>
          <p:nvPr/>
        </p:nvSpPr>
        <p:spPr>
          <a:xfrm>
            <a:off x="5545778" y="2332712"/>
            <a:ext cx="1698172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几秒</a:t>
            </a:r>
          </a:p>
        </p:txBody>
      </p:sp>
      <p:sp>
        <p:nvSpPr>
          <p:cNvPr id="233" name="Shape 278"/>
          <p:cNvSpPr txBox="1"/>
          <p:nvPr/>
        </p:nvSpPr>
        <p:spPr>
          <a:xfrm>
            <a:off x="5545778" y="2741621"/>
            <a:ext cx="1698172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几分钟</a:t>
            </a:r>
          </a:p>
        </p:txBody>
      </p:sp>
      <p:sp>
        <p:nvSpPr>
          <p:cNvPr id="234" name="Shape 279"/>
          <p:cNvSpPr txBox="1"/>
          <p:nvPr/>
        </p:nvSpPr>
        <p:spPr>
          <a:xfrm>
            <a:off x="5545778" y="3107263"/>
            <a:ext cx="1698172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几小时</a:t>
            </a:r>
          </a:p>
        </p:txBody>
      </p:sp>
      <p:sp>
        <p:nvSpPr>
          <p:cNvPr id="235" name="Shape 280"/>
          <p:cNvSpPr txBox="1"/>
          <p:nvPr/>
        </p:nvSpPr>
        <p:spPr>
          <a:xfrm>
            <a:off x="5545778" y="3508623"/>
            <a:ext cx="228006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几天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t>几星期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t>几个月</a:t>
            </a:r>
          </a:p>
        </p:txBody>
      </p:sp>
      <p:sp>
        <p:nvSpPr>
          <p:cNvPr id="236" name="Shape 281"/>
          <p:cNvSpPr txBox="1"/>
          <p:nvPr/>
        </p:nvSpPr>
        <p:spPr>
          <a:xfrm>
            <a:off x="5545778" y="3942010"/>
            <a:ext cx="228006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几年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2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2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3" grpId="3"/>
      <p:bldP build="whole" bldLvl="1" animBg="1" rev="0" advAuto="0" spid="236" grpId="6"/>
      <p:bldP build="whole" bldLvl="1" animBg="1" rev="0" advAuto="0" spid="231" grpId="1"/>
      <p:bldP build="whole" bldLvl="1" animBg="1" rev="0" advAuto="0" spid="232" grpId="2"/>
      <p:bldP build="whole" bldLvl="1" animBg="1" rev="0" advAuto="0" spid="234" grpId="4"/>
      <p:bldP build="whole" bldLvl="1" animBg="1" rev="0" advAuto="0" spid="235" grpId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83"/>
          <p:cNvSpPr txBox="1"/>
          <p:nvPr/>
        </p:nvSpPr>
        <p:spPr>
          <a:xfrm>
            <a:off x="3124200" y="6381751"/>
            <a:ext cx="28956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算法基础</a:t>
            </a:r>
          </a:p>
        </p:txBody>
      </p:sp>
      <p:sp>
        <p:nvSpPr>
          <p:cNvPr id="239" name="Shape 284"/>
          <p:cNvSpPr txBox="1"/>
          <p:nvPr>
            <p:ph type="title"/>
          </p:nvPr>
        </p:nvSpPr>
        <p:spPr>
          <a:xfrm>
            <a:off x="588169" y="304800"/>
            <a:ext cx="8001001" cy="603252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时间复杂度</a:t>
            </a:r>
          </a:p>
        </p:txBody>
      </p:sp>
      <p:sp>
        <p:nvSpPr>
          <p:cNvPr id="240" name="Shape 285"/>
          <p:cNvSpPr txBox="1"/>
          <p:nvPr/>
        </p:nvSpPr>
        <p:spPr>
          <a:xfrm>
            <a:off x="609600" y="6381751"/>
            <a:ext cx="19812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900">
                <a:latin typeface="Verdana"/>
                <a:ea typeface="Verdana"/>
                <a:cs typeface="Verdana"/>
                <a:sym typeface="Verdana"/>
              </a:defRPr>
            </a:pPr>
            <a:r>
              <a:t>2017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年</a:t>
            </a:r>
            <a:r>
              <a:t>11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日</a:t>
            </a:r>
          </a:p>
        </p:txBody>
      </p:sp>
      <p:sp>
        <p:nvSpPr>
          <p:cNvPr id="241" name="Shape 286"/>
          <p:cNvSpPr txBox="1"/>
          <p:nvPr>
            <p:ph type="sldNum" sz="quarter" idx="4294967295"/>
          </p:nvPr>
        </p:nvSpPr>
        <p:spPr>
          <a:xfrm>
            <a:off x="8357592" y="6453189"/>
            <a:ext cx="176802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2" name="Shape 287"/>
          <p:cNvSpPr txBox="1"/>
          <p:nvPr>
            <p:ph type="body" idx="1"/>
          </p:nvPr>
        </p:nvSpPr>
        <p:spPr>
          <a:xfrm>
            <a:off x="478981" y="1179355"/>
            <a:ext cx="8001004" cy="4967290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那这个代码呢？</a:t>
            </a:r>
          </a:p>
        </p:txBody>
      </p:sp>
      <p:sp>
        <p:nvSpPr>
          <p:cNvPr id="243" name="Shape 288"/>
          <p:cNvSpPr/>
          <p:nvPr/>
        </p:nvSpPr>
        <p:spPr>
          <a:xfrm>
            <a:off x="1029317" y="1697595"/>
            <a:ext cx="1892009" cy="9423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t>while </a:t>
            </a:r>
            <a:r>
              <a:rPr b="0"/>
              <a:t>n &gt; 1:</a:t>
            </a:r>
            <a:br>
              <a:rPr b="0"/>
            </a:br>
            <a:r>
              <a:rPr b="0"/>
              <a:t>    print(n)</a:t>
            </a:r>
            <a:br>
              <a:rPr b="0"/>
            </a:br>
            <a:r>
              <a:rPr b="0"/>
              <a:t>    n = n // 2</a:t>
            </a:r>
          </a:p>
        </p:txBody>
      </p:sp>
      <p:sp>
        <p:nvSpPr>
          <p:cNvPr id="244" name="Shape 289"/>
          <p:cNvSpPr/>
          <p:nvPr/>
        </p:nvSpPr>
        <p:spPr>
          <a:xfrm>
            <a:off x="1332139" y="3166202"/>
            <a:ext cx="1589194" cy="23901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n=64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输出：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64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32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16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8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4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2</a:t>
            </a:r>
          </a:p>
        </p:txBody>
      </p:sp>
      <p:sp>
        <p:nvSpPr>
          <p:cNvPr id="245" name="Shape 290"/>
          <p:cNvSpPr txBox="1"/>
          <p:nvPr/>
        </p:nvSpPr>
        <p:spPr>
          <a:xfrm>
            <a:off x="5599710" y="1620653"/>
            <a:ext cx="2108864" cy="1159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Verdana"/>
                <a:ea typeface="Verdana"/>
                <a:cs typeface="Verdana"/>
                <a:sym typeface="Verdana"/>
              </a:defRPr>
            </a:pPr>
            <a:r>
              <a:t>2</a:t>
            </a:r>
            <a:r>
              <a:rPr baseline="30000"/>
              <a:t>6</a:t>
            </a:r>
            <a:r>
              <a:t>=64</a:t>
            </a:r>
          </a:p>
          <a:p>
            <a:pPr>
              <a:defRPr sz="3200">
                <a:latin typeface="Verdana"/>
                <a:ea typeface="Verdana"/>
                <a:cs typeface="Verdana"/>
                <a:sym typeface="Verdana"/>
              </a:defRPr>
            </a:pPr>
            <a:r>
              <a:t>log</a:t>
            </a:r>
            <a:r>
              <a:rPr baseline="-25000"/>
              <a:t>2</a:t>
            </a:r>
            <a:r>
              <a:t>64=6</a:t>
            </a:r>
          </a:p>
        </p:txBody>
      </p:sp>
      <p:sp>
        <p:nvSpPr>
          <p:cNvPr id="246" name="Shape 291"/>
          <p:cNvSpPr txBox="1"/>
          <p:nvPr/>
        </p:nvSpPr>
        <p:spPr>
          <a:xfrm>
            <a:off x="5641273" y="3574007"/>
            <a:ext cx="2067301" cy="1730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latin typeface="Verdana"/>
                <a:ea typeface="Verdana"/>
                <a:cs typeface="Verdana"/>
                <a:sym typeface="Verdana"/>
              </a:defRPr>
            </a:pPr>
            <a:r>
              <a:t>O(log</a:t>
            </a:r>
            <a:r>
              <a:rPr baseline="-25000"/>
              <a:t>2</a:t>
            </a:r>
            <a:r>
              <a:t>n)</a:t>
            </a:r>
          </a:p>
          <a:p>
            <a:pPr>
              <a:defRPr sz="3200">
                <a:latin typeface="宋体"/>
                <a:ea typeface="宋体"/>
                <a:cs typeface="宋体"/>
                <a:sym typeface="宋体"/>
              </a:defRPr>
            </a:pPr>
            <a:r>
              <a:t>或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defRPr sz="3200">
                <a:latin typeface="Verdana"/>
                <a:ea typeface="Verdana"/>
                <a:cs typeface="Verdana"/>
                <a:sym typeface="Verdana"/>
              </a:defRPr>
            </a:pPr>
            <a:r>
              <a:t>O(logn)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0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4" grpId="1"/>
      <p:bldP build="whole" bldLvl="1" animBg="1" rev="0" advAuto="0" spid="245" grpId="2"/>
      <p:bldP build="whole" bldLvl="1" animBg="1" rev="0" advAuto="0" spid="246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Profile">
  <a:themeElements>
    <a:clrScheme name="Profi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3B2C1"/>
      </a:accent1>
      <a:accent2>
        <a:srgbClr val="CC0000"/>
      </a:accent2>
      <a:accent3>
        <a:srgbClr val="8F8F8F"/>
      </a:accent3>
      <a:accent4>
        <a:srgbClr val="707070"/>
      </a:accent4>
      <a:accent5>
        <a:srgbClr val="CED5DD"/>
      </a:accent5>
      <a:accent6>
        <a:srgbClr val="B90000"/>
      </a:accent6>
      <a:hlink>
        <a:srgbClr val="0000FF"/>
      </a:hlink>
      <a:folHlink>
        <a:srgbClr val="FF00FF"/>
      </a:folHlink>
    </a:clrScheme>
    <a:fontScheme name="Profil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Profi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rofile">
  <a:themeElements>
    <a:clrScheme name="Profi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3B2C1"/>
      </a:accent1>
      <a:accent2>
        <a:srgbClr val="CC0000"/>
      </a:accent2>
      <a:accent3>
        <a:srgbClr val="8F8F8F"/>
      </a:accent3>
      <a:accent4>
        <a:srgbClr val="707070"/>
      </a:accent4>
      <a:accent5>
        <a:srgbClr val="CED5DD"/>
      </a:accent5>
      <a:accent6>
        <a:srgbClr val="B90000"/>
      </a:accent6>
      <a:hlink>
        <a:srgbClr val="0000FF"/>
      </a:hlink>
      <a:folHlink>
        <a:srgbClr val="FF00FF"/>
      </a:folHlink>
    </a:clrScheme>
    <a:fontScheme name="Profil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Profi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