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319" r:id="rId5"/>
    <p:sldId id="320" r:id="rId6"/>
    <p:sldId id="321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FABE7D-EF77-4F0A-B6D4-F499B6D2D510}">
          <p14:sldIdLst>
            <p14:sldId id="256"/>
            <p14:sldId id="257"/>
            <p14:sldId id="273"/>
            <p14:sldId id="319"/>
            <p14:sldId id="320"/>
            <p14:sldId id="321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5" autoAdjust="0"/>
    <p:restoredTop sz="80252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76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dirty="0" smtClean="0"/>
              <a:t>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 사항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용어 정의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기능적 요구 사항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3.1 </a:t>
            </a:r>
            <a:r>
              <a:rPr lang="ko-KR" altLang="en-US" baseline="0" dirty="0" smtClean="0"/>
              <a:t>데이터 수집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3.2 </a:t>
            </a:r>
            <a:r>
              <a:rPr lang="ko-KR" altLang="en-US" baseline="0" dirty="0" smtClean="0"/>
              <a:t>데이터 정제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3.3 </a:t>
            </a:r>
            <a:r>
              <a:rPr lang="ko-KR" altLang="en-US" baseline="0" dirty="0" smtClean="0"/>
              <a:t>데이터 저장</a:t>
            </a:r>
            <a:endParaRPr lang="en-US" altLang="ko-KR" baseline="0" dirty="0" smtClean="0"/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en-US" altLang="ko-KR" baseline="0" dirty="0" smtClean="0"/>
              <a:t>  3.4 </a:t>
            </a:r>
            <a:r>
              <a:rPr lang="ko-KR" altLang="en-US" baseline="0" smtClean="0"/>
              <a:t>예외 처리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9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2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7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2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0865" y="4848246"/>
            <a:ext cx="5594956" cy="1002066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ko-KR" altLang="en-US" sz="2800" dirty="0"/>
              <a:t>빅데이터 분석 기반</a:t>
            </a:r>
            <a:r>
              <a:rPr lang="en-US" altLang="ko-KR" sz="2800" dirty="0"/>
              <a:t> AI </a:t>
            </a:r>
            <a:r>
              <a:rPr lang="ko-KR" altLang="en-US" sz="2800" dirty="0" err="1"/>
              <a:t>커머스</a:t>
            </a:r>
            <a:r>
              <a:rPr lang="ko-KR" altLang="en-US" sz="2800" dirty="0"/>
              <a:t> 서비스 개발자 양성과정</a:t>
            </a:r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sz="2200" dirty="0"/>
              <a:t>팀 </a:t>
            </a:r>
            <a:r>
              <a:rPr lang="en-US" altLang="ko-KR" sz="2200" dirty="0"/>
              <a:t>-</a:t>
            </a:r>
            <a:r>
              <a:rPr lang="ko-KR" altLang="en-US" sz="2200" dirty="0"/>
              <a:t> 코스모스</a:t>
            </a:r>
          </a:p>
          <a:p>
            <a:pPr lvl="0">
              <a:defRPr/>
            </a:pPr>
            <a:r>
              <a:rPr lang="ko-KR" altLang="en-US" sz="2200" dirty="0" err="1"/>
              <a:t>이호제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곽태욱</a:t>
            </a:r>
            <a:r>
              <a:rPr lang="en-US" altLang="ko-KR" sz="2200" dirty="0"/>
              <a:t>,</a:t>
            </a:r>
            <a:r>
              <a:rPr lang="ko-KR" altLang="en-US" sz="2200" dirty="0"/>
              <a:t> 고정원</a:t>
            </a:r>
            <a:r>
              <a:rPr lang="en-US" altLang="ko-KR" sz="2200" dirty="0"/>
              <a:t>,</a:t>
            </a:r>
            <a:r>
              <a:rPr lang="ko-KR" altLang="en-US" sz="2200" dirty="0"/>
              <a:t> 이성우</a:t>
            </a:r>
            <a:r>
              <a:rPr lang="en-US" altLang="ko-KR" sz="2200" dirty="0"/>
              <a:t>,</a:t>
            </a:r>
            <a:r>
              <a:rPr lang="ko-KR" altLang="en-US" sz="2200" dirty="0"/>
              <a:t> 정지연</a:t>
            </a:r>
          </a:p>
        </p:txBody>
      </p:sp>
      <p:sp>
        <p:nvSpPr>
          <p:cNvPr id="4" name="제목 1"/>
          <p:cNvSpPr txBox="1"/>
          <p:nvPr/>
        </p:nvSpPr>
        <p:spPr>
          <a:xfrm>
            <a:off x="3354928" y="2595037"/>
            <a:ext cx="4952756" cy="49190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이커머스</a:t>
            </a:r>
            <a:r>
              <a:rPr lang="ko-KR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노출도 비교분석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4878" y="1308071"/>
            <a:ext cx="3250969" cy="68433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요구사항정의서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7C59B-A54B-1A4E-9B57-D22B0CB52D23}"/>
              </a:ext>
            </a:extLst>
          </p:cNvPr>
          <p:cNvSpPr/>
          <p:nvPr/>
        </p:nvSpPr>
        <p:spPr>
          <a:xfrm>
            <a:off x="5483350" y="34290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7756C72-A991-9246-A223-0C961295BA7D}"/>
              </a:ext>
            </a:extLst>
          </p:cNvPr>
          <p:cNvSpPr txBox="1"/>
          <p:nvPr/>
        </p:nvSpPr>
        <p:spPr>
          <a:xfrm>
            <a:off x="1608561" y="1750647"/>
            <a:ext cx="8639565" cy="10903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워드 클라우드 모델링 패키지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27FE14-2AF6-1F40-A7C1-F009CF654FCD}"/>
              </a:ext>
            </a:extLst>
          </p:cNvPr>
          <p:cNvSpPr/>
          <p:nvPr/>
        </p:nvSpPr>
        <p:spPr>
          <a:xfrm>
            <a:off x="-8020" y="0"/>
            <a:ext cx="12200020" cy="6635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EF6AE-BDA6-6B49-AF9F-FB9775CD1B92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14418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1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2022.09.08</a:t>
                      </a:r>
                      <a:endParaRPr lang="en-US" altLang="ko-KR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 smtClean="0"/>
                        <a:t>곽태욱</a:t>
                      </a:r>
                      <a:endParaRPr lang="en-US" altLang="ko-KR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2022.09.08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 err="1"/>
                        <a:t>수정본</a:t>
                      </a:r>
                      <a:r>
                        <a:rPr lang="ko-KR" altLang="en-US" sz="1400" b="1" dirty="0"/>
                        <a:t>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dirty="0"/>
                        <a:t> 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2022.09.19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 smtClean="0"/>
                        <a:t>곽태욱</a:t>
                      </a: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2022.09.19</a:t>
                      </a: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400" b="1" dirty="0" smtClean="0"/>
                        <a:t>용어 정의 </a:t>
                      </a:r>
                      <a:r>
                        <a:rPr lang="ko-KR" altLang="en-US" sz="1400" b="1" dirty="0" err="1" smtClean="0"/>
                        <a:t>수정본</a:t>
                      </a:r>
                      <a:r>
                        <a:rPr lang="ko-KR" altLang="en-US" sz="1400" b="1" dirty="0" smtClean="0"/>
                        <a:t> 작성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ver</a:t>
                      </a:r>
                      <a:r>
                        <a:rPr lang="en-US" altLang="ko-KR" sz="1400" b="1" dirty="0" smtClean="0"/>
                        <a:t> 0.3)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2022.09.20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 smtClean="0"/>
                        <a:t>곽태욱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 smtClean="0"/>
                        <a:t>2022.10.05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이진영 강사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400" b="1" dirty="0" smtClean="0"/>
                        <a:t>데이터 저장 요구사항 </a:t>
                      </a:r>
                      <a:r>
                        <a:rPr lang="ko-KR" altLang="en-US" sz="1400" b="1" dirty="0" err="1" smtClean="0"/>
                        <a:t>수정본</a:t>
                      </a:r>
                      <a:r>
                        <a:rPr lang="ko-KR" altLang="en-US" sz="1400" b="1" dirty="0" smtClean="0"/>
                        <a:t> 작성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err="1" smtClean="0"/>
                        <a:t>ver</a:t>
                      </a:r>
                      <a:r>
                        <a:rPr lang="en-US" altLang="ko-KR" sz="1400" b="1" dirty="0" smtClean="0"/>
                        <a:t> 0.4)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 smtClean="0"/>
                        <a:t>곽태욱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2022.10.05</a:t>
                      </a: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이진영 강사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err="1" smtClean="0"/>
                        <a:t>최종본</a:t>
                      </a:r>
                      <a:r>
                        <a:rPr lang="ko-KR" altLang="en-US" sz="1400" b="1" smtClean="0"/>
                        <a:t> 검토</a:t>
                      </a:r>
                      <a:r>
                        <a:rPr lang="en-US" altLang="ko-KR" sz="1400" b="1" smtClean="0"/>
                        <a:t>(</a:t>
                      </a:r>
                      <a:r>
                        <a:rPr lang="en-US" altLang="ko-KR" sz="1400" b="1" dirty="0" err="1" smtClean="0"/>
                        <a:t>ver</a:t>
                      </a:r>
                      <a:r>
                        <a:rPr lang="en-US" altLang="ko-KR" sz="1400" b="1" dirty="0" smtClean="0"/>
                        <a:t> 1.0)</a:t>
                      </a:r>
                      <a:endParaRPr lang="ko-KR" altLang="en-US" sz="14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2022.09.23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 smtClean="0"/>
                        <a:t>이호제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 smtClean="0"/>
                        <a:t>2022.10.05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592211" y="1214363"/>
            <a:ext cx="25538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  기본 사항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  용어 정의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  기능적 요구 사항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3.1  </a:t>
            </a: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3.2  </a:t>
            </a: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3.3  </a:t>
            </a:r>
            <a:r>
              <a:rPr lang="ko-KR" altLang="en-US" dirty="0" smtClean="0"/>
              <a:t>데이터 저장</a:t>
            </a:r>
            <a:endParaRPr lang="en-US" altLang="ko-KR" dirty="0" smtClean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     3.4  </a:t>
            </a:r>
            <a:r>
              <a:rPr lang="ko-KR" altLang="en-US" dirty="0" smtClean="0"/>
              <a:t>예외 처리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  </a:t>
            </a:r>
            <a:r>
              <a:rPr lang="en-US" altLang="ko-KR" dirty="0"/>
              <a:t>		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기본 사항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44165" y="2737377"/>
          <a:ext cx="7803744" cy="1242341"/>
        </p:xfrm>
        <a:graphic>
          <a:graphicData uri="http://schemas.openxmlformats.org/drawingml/2006/table">
            <a:tbl>
              <a:tblPr/>
              <a:tblGrid>
                <a:gridCol w="1327804">
                  <a:extLst>
                    <a:ext uri="{9D8B030D-6E8A-4147-A177-3AD203B41FA5}">
                      <a16:colId xmlns:a16="http://schemas.microsoft.com/office/drawing/2014/main" val="1305030737"/>
                    </a:ext>
                  </a:extLst>
                </a:gridCol>
                <a:gridCol w="6475940">
                  <a:extLst>
                    <a:ext uri="{9D8B030D-6E8A-4147-A177-3AD203B41FA5}">
                      <a16:colId xmlns:a16="http://schemas.microsoft.com/office/drawing/2014/main" val="4238936251"/>
                    </a:ext>
                  </a:extLst>
                </a:gridCol>
              </a:tblGrid>
              <a:tr h="12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프로젝트 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SNS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와 쇼핑몰의 상품 노출도 비교분석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8321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8899" y="1878892"/>
            <a:ext cx="15760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1. 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고딕" panose="02010504000101010101" pitchFamily="2" charset="-127"/>
              </a:rPr>
              <a:t>기본 사항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3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954205" y="2002003"/>
            <a:ext cx="8431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용어 정의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2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56199"/>
              </p:ext>
            </p:extLst>
          </p:nvPr>
        </p:nvGraphicFramePr>
        <p:xfrm>
          <a:off x="1444163" y="2737377"/>
          <a:ext cx="9206519" cy="1242341"/>
        </p:xfrm>
        <a:graphic>
          <a:graphicData uri="http://schemas.openxmlformats.org/drawingml/2006/table">
            <a:tbl>
              <a:tblPr/>
              <a:tblGrid>
                <a:gridCol w="1312340">
                  <a:extLst>
                    <a:ext uri="{9D8B030D-6E8A-4147-A177-3AD203B41FA5}">
                      <a16:colId xmlns:a16="http://schemas.microsoft.com/office/drawing/2014/main" val="1305030737"/>
                    </a:ext>
                  </a:extLst>
                </a:gridCol>
                <a:gridCol w="7894179">
                  <a:extLst>
                    <a:ext uri="{9D8B030D-6E8A-4147-A177-3AD203B41FA5}">
                      <a16:colId xmlns:a16="http://schemas.microsoft.com/office/drawing/2014/main" val="4238936251"/>
                    </a:ext>
                  </a:extLst>
                </a:gridCol>
              </a:tblGrid>
              <a:tr h="1242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ID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단위업무별로 관리 번호를 부여한다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RF(Request Function)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으로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시작하고 알파벳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두 자리 순번을 부여한다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8321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8899" y="1878892"/>
            <a:ext cx="15760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휴먼고딕" panose="02010504000101010101" pitchFamily="2" charset="-127"/>
              </a:rPr>
              <a:t>2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. </a:t>
            </a:r>
            <a:r>
              <a:rPr lang="ko-KR" altLang="en-US" sz="2000" b="1" dirty="0" smtClean="0">
                <a:solidFill>
                  <a:srgbClr val="000000"/>
                </a:solidFill>
                <a:ea typeface="휴먼고딕" panose="02010504000101010101" pitchFamily="2" charset="-127"/>
              </a:rPr>
              <a:t>용어 정의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데이터 수집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3.1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4165" y="1349684"/>
            <a:ext cx="19543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3.1 </a:t>
            </a:r>
            <a:r>
              <a:rPr lang="ko-KR" altLang="en-US" sz="2000" b="1" dirty="0" smtClean="0">
                <a:solidFill>
                  <a:srgbClr val="000000"/>
                </a:solidFill>
                <a:ea typeface="휴먼고딕" panose="02010504000101010101" pitchFamily="2" charset="-127"/>
              </a:rPr>
              <a:t>데이터 수집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47651"/>
              </p:ext>
            </p:extLst>
          </p:nvPr>
        </p:nvGraphicFramePr>
        <p:xfrm>
          <a:off x="1444165" y="2556001"/>
          <a:ext cx="8718144" cy="2912446"/>
        </p:xfrm>
        <a:graphic>
          <a:graphicData uri="http://schemas.openxmlformats.org/drawingml/2006/table">
            <a:tbl>
              <a:tblPr/>
              <a:tblGrid>
                <a:gridCol w="768576">
                  <a:extLst>
                    <a:ext uri="{9D8B030D-6E8A-4147-A177-3AD203B41FA5}">
                      <a16:colId xmlns:a16="http://schemas.microsoft.com/office/drawing/2014/main" val="1053024667"/>
                    </a:ext>
                  </a:extLst>
                </a:gridCol>
                <a:gridCol w="220915">
                  <a:extLst>
                    <a:ext uri="{9D8B030D-6E8A-4147-A177-3AD203B41FA5}">
                      <a16:colId xmlns:a16="http://schemas.microsoft.com/office/drawing/2014/main" val="3735158878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3464138505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567722966"/>
                    </a:ext>
                  </a:extLst>
                </a:gridCol>
                <a:gridCol w="676818">
                  <a:extLst>
                    <a:ext uri="{9D8B030D-6E8A-4147-A177-3AD203B41FA5}">
                      <a16:colId xmlns:a16="http://schemas.microsoft.com/office/drawing/2014/main" val="544155423"/>
                    </a:ext>
                  </a:extLst>
                </a:gridCol>
                <a:gridCol w="2008560">
                  <a:extLst>
                    <a:ext uri="{9D8B030D-6E8A-4147-A177-3AD203B41FA5}">
                      <a16:colId xmlns:a16="http://schemas.microsoft.com/office/drawing/2014/main" val="3565949336"/>
                    </a:ext>
                  </a:extLst>
                </a:gridCol>
                <a:gridCol w="1824277">
                  <a:extLst>
                    <a:ext uri="{9D8B030D-6E8A-4147-A177-3AD203B41FA5}">
                      <a16:colId xmlns:a16="http://schemas.microsoft.com/office/drawing/2014/main" val="118568126"/>
                    </a:ext>
                  </a:extLst>
                </a:gridCol>
                <a:gridCol w="1589809">
                  <a:extLst>
                    <a:ext uri="{9D8B030D-6E8A-4147-A177-3AD203B41FA5}">
                      <a16:colId xmlns:a16="http://schemas.microsoft.com/office/drawing/2014/main" val="2361801186"/>
                    </a:ext>
                  </a:extLst>
                </a:gridCol>
              </a:tblGrid>
              <a:tr h="4781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업 무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데이터 수집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2022.09.08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20" dirty="0" err="1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곽태욱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9524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제약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38119"/>
                  </a:ext>
                </a:extLst>
              </a:tr>
              <a:tr h="8968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RFA-01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sns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데이터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비교 분석을 위해 초기 데이터 구축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2.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중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MZ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세대 이용률이 높은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인스타그램으로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 한정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해시 태그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49275"/>
                  </a:ext>
                </a:extLst>
              </a:tr>
              <a:tr h="1022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RFA-02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쇼핑몰 데이터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비교 분석을 위해 초기 데이터 구축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쇼핑몰 중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MZ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세대 이용률이 높은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카카오톡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선물하기로 한정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브랜드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상품명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1112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66786" y="1982942"/>
            <a:ext cx="110323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86406" y="1859832"/>
            <a:ext cx="9743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 설명 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en-US" altLang="ko-KR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sns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인스타그램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에서 해시 태그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endParaRPr lang="en-US" altLang="ko-KR" sz="1600" dirty="0" smtClean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latinLnBrk="0"/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1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         </a:t>
            </a:r>
            <a:r>
              <a:rPr lang="ko-KR" altLang="en-US" sz="1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쇼핑몰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카카오톡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 선물하기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에서는 브랜드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/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상품명을 </a:t>
            </a:r>
            <a:r>
              <a:rPr lang="ko-KR" altLang="en-US" sz="16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수집</a:t>
            </a:r>
            <a:endParaRPr lang="ko-KR" altLang="en-US" sz="16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데이터 정제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3.2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4165" y="1349684"/>
            <a:ext cx="19543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3.2 </a:t>
            </a:r>
            <a:r>
              <a:rPr lang="ko-KR" altLang="en-US" sz="2000" b="1" dirty="0" smtClean="0">
                <a:solidFill>
                  <a:srgbClr val="000000"/>
                </a:solidFill>
                <a:ea typeface="휴먼고딕" panose="02010504000101010101" pitchFamily="2" charset="-127"/>
              </a:rPr>
              <a:t>데이터 정제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66786" y="1982942"/>
            <a:ext cx="110323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86406" y="1982942"/>
            <a:ext cx="97435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 설명 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원하는 단어 및 불필요한 텍스트 제외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10392"/>
              </p:ext>
            </p:extLst>
          </p:nvPr>
        </p:nvGraphicFramePr>
        <p:xfrm>
          <a:off x="1444165" y="2556001"/>
          <a:ext cx="8718144" cy="2906498"/>
        </p:xfrm>
        <a:graphic>
          <a:graphicData uri="http://schemas.openxmlformats.org/drawingml/2006/table">
            <a:tbl>
              <a:tblPr/>
              <a:tblGrid>
                <a:gridCol w="768576">
                  <a:extLst>
                    <a:ext uri="{9D8B030D-6E8A-4147-A177-3AD203B41FA5}">
                      <a16:colId xmlns:a16="http://schemas.microsoft.com/office/drawing/2014/main" val="1053024667"/>
                    </a:ext>
                  </a:extLst>
                </a:gridCol>
                <a:gridCol w="220915">
                  <a:extLst>
                    <a:ext uri="{9D8B030D-6E8A-4147-A177-3AD203B41FA5}">
                      <a16:colId xmlns:a16="http://schemas.microsoft.com/office/drawing/2014/main" val="3735158878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3464138505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567722966"/>
                    </a:ext>
                  </a:extLst>
                </a:gridCol>
                <a:gridCol w="676818">
                  <a:extLst>
                    <a:ext uri="{9D8B030D-6E8A-4147-A177-3AD203B41FA5}">
                      <a16:colId xmlns:a16="http://schemas.microsoft.com/office/drawing/2014/main" val="544155423"/>
                    </a:ext>
                  </a:extLst>
                </a:gridCol>
                <a:gridCol w="2008560">
                  <a:extLst>
                    <a:ext uri="{9D8B030D-6E8A-4147-A177-3AD203B41FA5}">
                      <a16:colId xmlns:a16="http://schemas.microsoft.com/office/drawing/2014/main" val="3565949336"/>
                    </a:ext>
                  </a:extLst>
                </a:gridCol>
                <a:gridCol w="1824277">
                  <a:extLst>
                    <a:ext uri="{9D8B030D-6E8A-4147-A177-3AD203B41FA5}">
                      <a16:colId xmlns:a16="http://schemas.microsoft.com/office/drawing/2014/main" val="118568126"/>
                    </a:ext>
                  </a:extLst>
                </a:gridCol>
                <a:gridCol w="1589809">
                  <a:extLst>
                    <a:ext uri="{9D8B030D-6E8A-4147-A177-3AD203B41FA5}">
                      <a16:colId xmlns:a16="http://schemas.microsoft.com/office/drawing/2014/main" val="2361801186"/>
                    </a:ext>
                  </a:extLst>
                </a:gridCol>
              </a:tblGrid>
              <a:tr h="4781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업 무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데이터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정제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2022.09.08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20" dirty="0" err="1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곽태욱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9524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제약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38119"/>
                  </a:ext>
                </a:extLst>
              </a:tr>
              <a:tr h="8968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RFB-01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sns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 정제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fontAlgn="base" latinLnBrk="1">
                        <a:buNone/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데이터에 대한 정합성 검증을 위해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sns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 중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  <a:p>
                      <a:pPr marL="0" indent="0" fontAlgn="base" latinLnBrk="1"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원하는 단어를 입력 받아 제외하는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기능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49275"/>
                  </a:ext>
                </a:extLst>
              </a:tr>
              <a:tr h="1022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RFB-02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쇼핑몰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 정제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2.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데이터에 대한 정합성 검증을 위해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쇼핑몰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 중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불필요한 텍스트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특수문자 및 숫자 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를 제외하는 기능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1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데이터 저장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3.3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4165" y="1349684"/>
            <a:ext cx="19543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3.3 </a:t>
            </a:r>
            <a:r>
              <a:rPr lang="ko-KR" altLang="en-US" sz="2000" b="1" dirty="0" smtClean="0">
                <a:solidFill>
                  <a:srgbClr val="000000"/>
                </a:solidFill>
                <a:ea typeface="휴먼고딕" panose="02010504000101010101" pitchFamily="2" charset="-127"/>
              </a:rPr>
              <a:t>데이터 저장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66786" y="1982942"/>
            <a:ext cx="110323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86406" y="1982942"/>
            <a:ext cx="97435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 설명 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저장여부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자료형태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저장위치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자료명 선택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8414"/>
              </p:ext>
            </p:extLst>
          </p:nvPr>
        </p:nvGraphicFramePr>
        <p:xfrm>
          <a:off x="1444165" y="2556001"/>
          <a:ext cx="8718144" cy="2906498"/>
        </p:xfrm>
        <a:graphic>
          <a:graphicData uri="http://schemas.openxmlformats.org/drawingml/2006/table">
            <a:tbl>
              <a:tblPr/>
              <a:tblGrid>
                <a:gridCol w="768576">
                  <a:extLst>
                    <a:ext uri="{9D8B030D-6E8A-4147-A177-3AD203B41FA5}">
                      <a16:colId xmlns:a16="http://schemas.microsoft.com/office/drawing/2014/main" val="1053024667"/>
                    </a:ext>
                  </a:extLst>
                </a:gridCol>
                <a:gridCol w="220915">
                  <a:extLst>
                    <a:ext uri="{9D8B030D-6E8A-4147-A177-3AD203B41FA5}">
                      <a16:colId xmlns:a16="http://schemas.microsoft.com/office/drawing/2014/main" val="3735158878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3464138505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567722966"/>
                    </a:ext>
                  </a:extLst>
                </a:gridCol>
                <a:gridCol w="676818">
                  <a:extLst>
                    <a:ext uri="{9D8B030D-6E8A-4147-A177-3AD203B41FA5}">
                      <a16:colId xmlns:a16="http://schemas.microsoft.com/office/drawing/2014/main" val="544155423"/>
                    </a:ext>
                  </a:extLst>
                </a:gridCol>
                <a:gridCol w="2008560">
                  <a:extLst>
                    <a:ext uri="{9D8B030D-6E8A-4147-A177-3AD203B41FA5}">
                      <a16:colId xmlns:a16="http://schemas.microsoft.com/office/drawing/2014/main" val="3565949336"/>
                    </a:ext>
                  </a:extLst>
                </a:gridCol>
                <a:gridCol w="1824277">
                  <a:extLst>
                    <a:ext uri="{9D8B030D-6E8A-4147-A177-3AD203B41FA5}">
                      <a16:colId xmlns:a16="http://schemas.microsoft.com/office/drawing/2014/main" val="118568126"/>
                    </a:ext>
                  </a:extLst>
                </a:gridCol>
                <a:gridCol w="1589809">
                  <a:extLst>
                    <a:ext uri="{9D8B030D-6E8A-4147-A177-3AD203B41FA5}">
                      <a16:colId xmlns:a16="http://schemas.microsoft.com/office/drawing/2014/main" val="2361801186"/>
                    </a:ext>
                  </a:extLst>
                </a:gridCol>
              </a:tblGrid>
              <a:tr h="4781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업 무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데이터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작성일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2022.09.08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2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곽태욱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9524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요구 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요구 사항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제약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38119"/>
                  </a:ext>
                </a:extLst>
              </a:tr>
              <a:tr h="191919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RFC-01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데이터 저장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1.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각 단계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수집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정제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시각화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)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진행 완료 시 저장 여부 선택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2.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자료형태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저장위치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자료명을 입력 받아</a:t>
                      </a:r>
                      <a:r>
                        <a:rPr lang="en-US" altLang="ko-KR" sz="1200" kern="0" spc="0" baseline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저장하는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4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39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31F59-28B3-F847-9CD0-3FBC36026272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6B342EF-D2B7-CC44-BB2E-5C710D7A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spc="-300" dirty="0" smtClean="0">
                <a:solidFill>
                  <a:schemeClr val="bg1"/>
                </a:solidFill>
                <a:latin typeface="+mn-ea"/>
                <a:ea typeface="+mn-ea"/>
              </a:rPr>
              <a:t>예외 처리</a:t>
            </a:r>
            <a:endParaRPr lang="ko-KR" altLang="en-US" sz="1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4AAA65D2-57ED-7343-AD4E-E20176A655CC}"/>
              </a:ext>
            </a:extLst>
          </p:cNvPr>
          <p:cNvCxnSpPr/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2">
            <a:extLst>
              <a:ext uri="{FF2B5EF4-FFF2-40B4-BE49-F238E27FC236}">
                <a16:creationId xmlns:a16="http://schemas.microsoft.com/office/drawing/2014/main" id="{B843FD58-44AD-E84E-886C-8770E50345DD}"/>
              </a:ext>
            </a:extLst>
          </p:cNvPr>
          <p:cNvCxnSpPr/>
          <p:nvPr/>
        </p:nvCxnSpPr>
        <p:spPr>
          <a:xfrm>
            <a:off x="248194" y="641824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8EEA-6118-F040-8E87-C28F7A123F95}"/>
              </a:ext>
            </a:extLst>
          </p:cNvPr>
          <p:cNvSpPr txBox="1"/>
          <p:nvPr/>
        </p:nvSpPr>
        <p:spPr>
          <a:xfrm>
            <a:off x="11430000" y="369454"/>
            <a:ext cx="13087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ulim" panose="020B0600000101010101" pitchFamily="34" charset="-127"/>
              </a:rPr>
              <a:t>3.4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4165" y="1336640"/>
            <a:ext cx="17027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휴먼고딕" panose="02010504000101010101" pitchFamily="2" charset="-127"/>
              </a:rPr>
              <a:t>3.4 </a:t>
            </a:r>
            <a:r>
              <a:rPr lang="ko-KR" altLang="en-US" sz="2000" b="1" dirty="0" smtClean="0">
                <a:solidFill>
                  <a:srgbClr val="000000"/>
                </a:solidFill>
                <a:ea typeface="휴먼고딕" panose="02010504000101010101" pitchFamily="2" charset="-127"/>
              </a:rPr>
              <a:t>예외 처리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81523"/>
              </p:ext>
            </p:extLst>
          </p:nvPr>
        </p:nvGraphicFramePr>
        <p:xfrm>
          <a:off x="1444165" y="2556001"/>
          <a:ext cx="8718144" cy="3279613"/>
        </p:xfrm>
        <a:graphic>
          <a:graphicData uri="http://schemas.openxmlformats.org/drawingml/2006/table">
            <a:tbl>
              <a:tblPr/>
              <a:tblGrid>
                <a:gridCol w="768576">
                  <a:extLst>
                    <a:ext uri="{9D8B030D-6E8A-4147-A177-3AD203B41FA5}">
                      <a16:colId xmlns:a16="http://schemas.microsoft.com/office/drawing/2014/main" val="1053024667"/>
                    </a:ext>
                  </a:extLst>
                </a:gridCol>
                <a:gridCol w="220915">
                  <a:extLst>
                    <a:ext uri="{9D8B030D-6E8A-4147-A177-3AD203B41FA5}">
                      <a16:colId xmlns:a16="http://schemas.microsoft.com/office/drawing/2014/main" val="3735158878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3464138505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567722966"/>
                    </a:ext>
                  </a:extLst>
                </a:gridCol>
                <a:gridCol w="676818">
                  <a:extLst>
                    <a:ext uri="{9D8B030D-6E8A-4147-A177-3AD203B41FA5}">
                      <a16:colId xmlns:a16="http://schemas.microsoft.com/office/drawing/2014/main" val="544155423"/>
                    </a:ext>
                  </a:extLst>
                </a:gridCol>
                <a:gridCol w="2008560">
                  <a:extLst>
                    <a:ext uri="{9D8B030D-6E8A-4147-A177-3AD203B41FA5}">
                      <a16:colId xmlns:a16="http://schemas.microsoft.com/office/drawing/2014/main" val="3565949336"/>
                    </a:ext>
                  </a:extLst>
                </a:gridCol>
                <a:gridCol w="1824277">
                  <a:extLst>
                    <a:ext uri="{9D8B030D-6E8A-4147-A177-3AD203B41FA5}">
                      <a16:colId xmlns:a16="http://schemas.microsoft.com/office/drawing/2014/main" val="118568126"/>
                    </a:ext>
                  </a:extLst>
                </a:gridCol>
                <a:gridCol w="1589809">
                  <a:extLst>
                    <a:ext uri="{9D8B030D-6E8A-4147-A177-3AD203B41FA5}">
                      <a16:colId xmlns:a16="http://schemas.microsoft.com/office/drawing/2014/main" val="2361801186"/>
                    </a:ext>
                  </a:extLst>
                </a:gridCol>
              </a:tblGrid>
              <a:tr h="4781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업 무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예외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2022.09.08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20" dirty="0" err="1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곽태욱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9524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요구 사항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고딕" panose="02010504000101010101" pitchFamily="2" charset="-127"/>
                        </a:rPr>
                        <a:t>제약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38119"/>
                  </a:ext>
                </a:extLst>
              </a:tr>
              <a:tr h="779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RFD-01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메뉴 선택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1.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미입력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오입력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시 예외 처리</a:t>
                      </a: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49275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</a:rPr>
                        <a:t>RFD-02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저장 위치 입력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1.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저장 위치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미입력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시 기본 위치에 저장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2.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입력 받은 위치가 없을 시 위치 생성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11122"/>
                  </a:ext>
                </a:extLst>
              </a:tr>
              <a:tr h="597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RFD-03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12700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자료명 입력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1.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자료명 중복 시 파일명 뒤에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(n)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을 붙여 저장 </a:t>
                      </a:r>
                    </a:p>
                    <a:p>
                      <a:pPr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  *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n 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정수형 숫자로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+mn-cs"/>
                        </a:rPr>
                        <a:t>부터 순차적으로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고딕" panose="02010504000101010101" pitchFamily="2" charset="-127"/>
                        <a:ea typeface="휴먼고딕" panose="02010504000101010101" pitchFamily="2" charset="-127"/>
                        <a:cs typeface="+mn-cs"/>
                      </a:endParaRPr>
                    </a:p>
                  </a:txBody>
                  <a:tcPr marL="12489" marR="12489" marT="12489" marB="12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53157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66786" y="1982942"/>
            <a:ext cx="110323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86406" y="1982942"/>
            <a:ext cx="97435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  <a:tab pos="720725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기능 설명 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미입력</a:t>
            </a:r>
            <a:r>
              <a:rPr lang="en-US" altLang="ko-KR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16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오입력</a:t>
            </a:r>
            <a:r>
              <a:rPr lang="ko-KR" altLang="en-US" sz="1600" dirty="0">
                <a:latin typeface="휴먼고딕" panose="02010504000101010101" pitchFamily="2" charset="-127"/>
                <a:ea typeface="휴먼고딕" panose="02010504000101010101" pitchFamily="2" charset="-127"/>
              </a:rPr>
              <a:t> 시 예외 처리</a:t>
            </a:r>
          </a:p>
        </p:txBody>
      </p:sp>
    </p:spTree>
    <p:extLst>
      <p:ext uri="{BB962C8B-B14F-4D97-AF65-F5344CB8AC3E}">
        <p14:creationId xmlns:p14="http://schemas.microsoft.com/office/powerpoint/2010/main" val="21877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581</Words>
  <Application>Microsoft Office PowerPoint</Application>
  <PresentationFormat>와이드스크린</PresentationFormat>
  <Paragraphs>187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굴림</vt:lpstr>
      <vt:lpstr>나눔스퀘어</vt:lpstr>
      <vt:lpstr>맑은 고딕</vt:lpstr>
      <vt:lpstr>-윤고딕310</vt:lpstr>
      <vt:lpstr>-윤고딕320</vt:lpstr>
      <vt:lpstr>-윤고딕330</vt:lpstr>
      <vt:lpstr>휴먼고딕</vt:lpstr>
      <vt:lpstr>Arial</vt:lpstr>
      <vt:lpstr>Office 테마</vt:lpstr>
      <vt:lpstr>&lt;요구사항정의서&gt;</vt:lpstr>
      <vt:lpstr>PowerPoint 프레젠테이션</vt:lpstr>
      <vt:lpstr>Contents</vt:lpstr>
      <vt:lpstr>기본 사항</vt:lpstr>
      <vt:lpstr>용어 정의</vt:lpstr>
      <vt:lpstr>데이터 수집</vt:lpstr>
      <vt:lpstr>데이터 정제</vt:lpstr>
      <vt:lpstr>데이터 저장</vt:lpstr>
      <vt:lpstr>예외 처리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1474</cp:revision>
  <dcterms:created xsi:type="dcterms:W3CDTF">2019-01-17T10:29:08Z</dcterms:created>
  <dcterms:modified xsi:type="dcterms:W3CDTF">2022-10-05T07:56:19Z</dcterms:modified>
  <cp:version/>
</cp:coreProperties>
</file>