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0" r:id="rId5"/>
    <p:sldId id="257" r:id="rId6"/>
    <p:sldId id="273" r:id="rId7"/>
    <p:sldId id="291" r:id="rId8"/>
    <p:sldId id="283" r:id="rId9"/>
    <p:sldId id="289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8" autoAdjust="0"/>
    <p:restoredTop sz="94694"/>
  </p:normalViewPr>
  <p:slideViewPr>
    <p:cSldViewPr snapToGrid="0">
      <p:cViewPr varScale="1">
        <p:scale>
          <a:sx n="64" d="100"/>
          <a:sy n="64" d="100"/>
        </p:scale>
        <p:origin x="72" y="70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0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8A3D6-A7C1-43DC-A859-492AA53359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아시아경제교육센터</a:t>
            </a:r>
            <a:r>
              <a:rPr lang="en-US" altLang="ko-KR" sz="900">
                <a:solidFill>
                  <a:schemeClr val="accent1"/>
                </a:solidFill>
              </a:rPr>
              <a:t>. All Rights Reserved.</a:t>
            </a:r>
            <a:endParaRPr lang="ko-KR" alt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45DFD63-2C15-FCA4-75D8-2CB9D5D70396}"/>
              </a:ext>
            </a:extLst>
          </p:cNvPr>
          <p:cNvSpPr/>
          <p:nvPr/>
        </p:nvSpPr>
        <p:spPr>
          <a:xfrm>
            <a:off x="-8020" y="1"/>
            <a:ext cx="12200020" cy="40546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02CB0D-D962-D0A5-C243-652EE0C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293"/>
            <a:ext cx="9144000" cy="250370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&lt;</a:t>
            </a:r>
            <a:r>
              <a:rPr lang="ko-KR" altLang="en-US" sz="2000" b="1" dirty="0">
                <a:solidFill>
                  <a:schemeClr val="bg1"/>
                </a:solidFill>
              </a:rPr>
              <a:t>시스템 구조 설계서</a:t>
            </a:r>
            <a:r>
              <a:rPr lang="en-US" altLang="ko-KR" sz="2000" b="1" dirty="0">
                <a:solidFill>
                  <a:schemeClr val="bg1"/>
                </a:solidFill>
              </a:rPr>
              <a:t>&gt;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4400" b="1" dirty="0">
                <a:solidFill>
                  <a:schemeClr val="bg1"/>
                </a:solidFill>
              </a:rPr>
              <a:t>포털 리뷰 기반 영화 추천 시스템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b="1" dirty="0">
                <a:solidFill>
                  <a:schemeClr val="bg1"/>
                </a:solidFill>
              </a:rPr>
              <a:t>ver0.1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E6344-9BD9-EEF5-438C-57DE9EAD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4765"/>
            <a:ext cx="9144000" cy="115617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dirty="0"/>
              <a:t>빅데이터 분석 기반</a:t>
            </a:r>
            <a:r>
              <a:rPr lang="en-US" altLang="ko-KR" sz="1800" dirty="0"/>
              <a:t> AI </a:t>
            </a:r>
            <a:r>
              <a:rPr lang="ko-KR" altLang="en-US" sz="1800" dirty="0"/>
              <a:t>커머스 서비스 개발자 양성과정</a:t>
            </a:r>
          </a:p>
          <a:p>
            <a:pPr lvl="0">
              <a:defRPr/>
            </a:pPr>
            <a:r>
              <a:rPr lang="en-US" altLang="ko-KR" sz="1400" dirty="0"/>
              <a:t>2</a:t>
            </a:r>
            <a:r>
              <a:rPr lang="ko-KR" altLang="en-US" sz="1400" dirty="0"/>
              <a:t>팀 </a:t>
            </a:r>
            <a:r>
              <a:rPr lang="en-US" altLang="ko-KR" sz="1400" dirty="0"/>
              <a:t>– </a:t>
            </a:r>
            <a:r>
              <a:rPr lang="ko-KR" altLang="en-US" sz="1400" dirty="0"/>
              <a:t>인사이드아웃</a:t>
            </a:r>
          </a:p>
          <a:p>
            <a:pPr lvl="0">
              <a:defRPr/>
            </a:pPr>
            <a:r>
              <a:rPr lang="ko-KR" altLang="en-US" sz="1400" dirty="0"/>
              <a:t>고정원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고내리</a:t>
            </a:r>
            <a:r>
              <a:rPr lang="en-US" altLang="ko-KR" sz="1400" dirty="0"/>
              <a:t>, </a:t>
            </a:r>
            <a:r>
              <a:rPr lang="ko-KR" altLang="en-US" sz="1400" dirty="0"/>
              <a:t>권지민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이호제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DF551D-282D-0DCD-47AC-7CF3F6DC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45" y="6404104"/>
            <a:ext cx="2175710" cy="2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2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24052"/>
              </p:ext>
            </p:extLst>
          </p:nvPr>
        </p:nvGraphicFramePr>
        <p:xfrm>
          <a:off x="516731" y="939623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0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/>
                        <a:t>2022.10.18</a:t>
                      </a:r>
                      <a:endParaRPr lang="ko-KR" altLang="en-US" sz="1400" b="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0" dirty="0"/>
                        <a:t>고정원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고내리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권지민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이호제</a:t>
                      </a:r>
                      <a:endParaRPr lang="en-US" altLang="ko-KR" sz="1200" b="0" dirty="0" err="1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2022.10.19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en-US" altLang="ko-KR" sz="1200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7AC08-20A4-A7B0-6FF7-70BF695651EC}"/>
              </a:ext>
            </a:extLst>
          </p:cNvPr>
          <p:cNvSpPr txBox="1"/>
          <p:nvPr/>
        </p:nvSpPr>
        <p:spPr>
          <a:xfrm>
            <a:off x="481012" y="2832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000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25C4F9-ED9C-D544-A0D3-D60EBAF30657}"/>
              </a:ext>
            </a:extLst>
          </p:cNvPr>
          <p:cNvCxnSpPr/>
          <p:nvPr/>
        </p:nvCxnSpPr>
        <p:spPr>
          <a:xfrm>
            <a:off x="520700" y="737616"/>
            <a:ext cx="1108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817343-9880-FF0B-1BD9-5E6576E2A4A9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 이력 관리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33748" y="2040799"/>
            <a:ext cx="3772507" cy="16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시스템 구조 설계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1.1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dirty="0"/>
              <a:t>1.2 </a:t>
            </a:r>
            <a:r>
              <a:rPr lang="ko-KR" altLang="en-US" dirty="0"/>
              <a:t>시스템 전체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3273B-9673-57E1-9F2E-2208D159D65B}"/>
              </a:ext>
            </a:extLst>
          </p:cNvPr>
          <p:cNvSpPr txBox="1"/>
          <p:nvPr/>
        </p:nvSpPr>
        <p:spPr>
          <a:xfrm>
            <a:off x="4964908" y="1021264"/>
            <a:ext cx="21422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 구성도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연결선 53">
            <a:extLst>
              <a:ext uri="{FF2B5EF4-FFF2-40B4-BE49-F238E27FC236}">
                <a16:creationId xmlns:a16="http://schemas.microsoft.com/office/drawing/2014/main" id="{2B94297A-0A1F-D022-7B50-1E8B7D981DF9}"/>
              </a:ext>
            </a:extLst>
          </p:cNvPr>
          <p:cNvCxnSpPr>
            <a:cxnSpLocks/>
          </p:cNvCxnSpPr>
          <p:nvPr/>
        </p:nvCxnSpPr>
        <p:spPr>
          <a:xfrm>
            <a:off x="5852042" y="1624498"/>
            <a:ext cx="0" cy="4693176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39">
            <a:extLst>
              <a:ext uri="{FF2B5EF4-FFF2-40B4-BE49-F238E27FC236}">
                <a16:creationId xmlns:a16="http://schemas.microsoft.com/office/drawing/2014/main" id="{3F8FD161-933B-A235-75E7-97D5F41EF185}"/>
              </a:ext>
            </a:extLst>
          </p:cNvPr>
          <p:cNvCxnSpPr>
            <a:cxnSpLocks/>
          </p:cNvCxnSpPr>
          <p:nvPr/>
        </p:nvCxnSpPr>
        <p:spPr>
          <a:xfrm flipH="1" flipV="1">
            <a:off x="4418079" y="4113658"/>
            <a:ext cx="2720823" cy="23822"/>
          </a:xfrm>
          <a:prstGeom prst="line">
            <a:avLst/>
          </a:prstGeom>
          <a:ln w="28575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C4D2F-8B60-5F3A-C97D-5D39625509DB}"/>
              </a:ext>
            </a:extLst>
          </p:cNvPr>
          <p:cNvSpPr/>
          <p:nvPr/>
        </p:nvSpPr>
        <p:spPr>
          <a:xfrm>
            <a:off x="4882936" y="3087869"/>
            <a:ext cx="1997383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5A410-39D6-22E0-1CB1-7752223B7FFB}"/>
              </a:ext>
            </a:extLst>
          </p:cNvPr>
          <p:cNvSpPr txBox="1"/>
          <p:nvPr/>
        </p:nvSpPr>
        <p:spPr>
          <a:xfrm>
            <a:off x="4884242" y="4313052"/>
            <a:ext cx="2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DB </a:t>
            </a:r>
            <a:r>
              <a:rPr lang="ko-KR" altLang="en-US" sz="1400" b="1" dirty="0"/>
              <a:t>서버</a:t>
            </a:r>
            <a:r>
              <a:rPr lang="en-US" altLang="ko-KR" sz="1400" dirty="0"/>
              <a:t> (MySQL)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927CF0-5A64-4846-A669-8A9D1FF2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92" y="3246541"/>
            <a:ext cx="1226255" cy="1070048"/>
          </a:xfrm>
          <a:prstGeom prst="rect">
            <a:avLst/>
          </a:prstGeom>
        </p:spPr>
      </p:pic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4A19D6D1-9F4B-16AA-9AA8-6A3CB23356EF}"/>
              </a:ext>
            </a:extLst>
          </p:cNvPr>
          <p:cNvSpPr/>
          <p:nvPr/>
        </p:nvSpPr>
        <p:spPr>
          <a:xfrm>
            <a:off x="3190554" y="3852419"/>
            <a:ext cx="1453006" cy="54167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웹크롤러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CF81E9BE-25F3-E7AC-D753-DB50349EBCE5}"/>
              </a:ext>
            </a:extLst>
          </p:cNvPr>
          <p:cNvSpPr/>
          <p:nvPr/>
        </p:nvSpPr>
        <p:spPr>
          <a:xfrm>
            <a:off x="842786" y="4406994"/>
            <a:ext cx="1711459" cy="909451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영화관입장권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통합전산망</a:t>
            </a:r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89DA2BD3-12E2-4322-5E3F-EE302F94A793}"/>
              </a:ext>
            </a:extLst>
          </p:cNvPr>
          <p:cNvSpPr/>
          <p:nvPr/>
        </p:nvSpPr>
        <p:spPr>
          <a:xfrm>
            <a:off x="792975" y="3082678"/>
            <a:ext cx="1761270" cy="448727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영화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84F044-AAAB-16B1-37D3-803546225E2E}"/>
              </a:ext>
            </a:extLst>
          </p:cNvPr>
          <p:cNvSpPr/>
          <p:nvPr/>
        </p:nvSpPr>
        <p:spPr>
          <a:xfrm>
            <a:off x="4593187" y="406495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7" name="직선 연결선 51">
            <a:extLst>
              <a:ext uri="{FF2B5EF4-FFF2-40B4-BE49-F238E27FC236}">
                <a16:creationId xmlns:a16="http://schemas.microsoft.com/office/drawing/2014/main" id="{6DA53014-F2C6-5427-39F6-D71AE9C658C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916541" y="4123257"/>
            <a:ext cx="274013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B62DB49F-8F6E-C3C3-DDC4-5B2A7FA3AF89}"/>
              </a:ext>
            </a:extLst>
          </p:cNvPr>
          <p:cNvSpPr/>
          <p:nvPr/>
        </p:nvSpPr>
        <p:spPr>
          <a:xfrm>
            <a:off x="2520983" y="483673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AC3393-DEAF-A3B9-BE9A-098C2B67DEEB}"/>
              </a:ext>
            </a:extLst>
          </p:cNvPr>
          <p:cNvSpPr/>
          <p:nvPr/>
        </p:nvSpPr>
        <p:spPr>
          <a:xfrm>
            <a:off x="2471175" y="3246541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55C93736-5C4B-35CC-3A7D-14D23564F50D}"/>
              </a:ext>
            </a:extLst>
          </p:cNvPr>
          <p:cNvSpPr/>
          <p:nvPr/>
        </p:nvSpPr>
        <p:spPr>
          <a:xfrm>
            <a:off x="7683237" y="4552837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리뷰의 감정분석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96A611-A89E-4066-082B-E7791ED3CB1D}"/>
              </a:ext>
            </a:extLst>
          </p:cNvPr>
          <p:cNvSpPr/>
          <p:nvPr/>
        </p:nvSpPr>
        <p:spPr>
          <a:xfrm>
            <a:off x="7618148" y="4736171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사각형: 둥근 모서리 7">
            <a:extLst>
              <a:ext uri="{FF2B5EF4-FFF2-40B4-BE49-F238E27FC236}">
                <a16:creationId xmlns:a16="http://schemas.microsoft.com/office/drawing/2014/main" id="{CD171DF2-E73B-4292-3A58-04F20338AE67}"/>
              </a:ext>
            </a:extLst>
          </p:cNvPr>
          <p:cNvSpPr/>
          <p:nvPr/>
        </p:nvSpPr>
        <p:spPr>
          <a:xfrm>
            <a:off x="7683237" y="3186325"/>
            <a:ext cx="1696529" cy="880267"/>
          </a:xfrm>
          <a:prstGeom prst="roundRect">
            <a:avLst>
              <a:gd name="adj" fmla="val 90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영화 정보 별 관계 분석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관객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리뷰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ko-KR" altLang="en-US" sz="1200" dirty="0" err="1">
                <a:solidFill>
                  <a:schemeClr val="tx1"/>
                </a:solidFill>
              </a:rPr>
              <a:t>별점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614A01-69A6-4F56-6524-0BFAA78E9ECD}"/>
              </a:ext>
            </a:extLst>
          </p:cNvPr>
          <p:cNvSpPr/>
          <p:nvPr/>
        </p:nvSpPr>
        <p:spPr>
          <a:xfrm>
            <a:off x="7618148" y="359318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5" name="직선 연결선 41">
            <a:extLst>
              <a:ext uri="{FF2B5EF4-FFF2-40B4-BE49-F238E27FC236}">
                <a16:creationId xmlns:a16="http://schemas.microsoft.com/office/drawing/2014/main" id="{B16B11B6-F757-626B-147C-0507194FEEE1}"/>
              </a:ext>
            </a:extLst>
          </p:cNvPr>
          <p:cNvCxnSpPr>
            <a:cxnSpLocks/>
          </p:cNvCxnSpPr>
          <p:nvPr/>
        </p:nvCxnSpPr>
        <p:spPr>
          <a:xfrm>
            <a:off x="7142583" y="3640078"/>
            <a:ext cx="0" cy="1167805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51">
            <a:extLst>
              <a:ext uri="{FF2B5EF4-FFF2-40B4-BE49-F238E27FC236}">
                <a16:creationId xmlns:a16="http://schemas.microsoft.com/office/drawing/2014/main" id="{20265AFF-1F89-0B90-CD50-0979EABE9454}"/>
              </a:ext>
            </a:extLst>
          </p:cNvPr>
          <p:cNvCxnSpPr>
            <a:cxnSpLocks/>
          </p:cNvCxnSpPr>
          <p:nvPr/>
        </p:nvCxnSpPr>
        <p:spPr>
          <a:xfrm flipH="1">
            <a:off x="7138901" y="3640078"/>
            <a:ext cx="520524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51">
            <a:extLst>
              <a:ext uri="{FF2B5EF4-FFF2-40B4-BE49-F238E27FC236}">
                <a16:creationId xmlns:a16="http://schemas.microsoft.com/office/drawing/2014/main" id="{67CC742E-73E5-BED8-9159-7CD4C25F8E3D}"/>
              </a:ext>
            </a:extLst>
          </p:cNvPr>
          <p:cNvCxnSpPr>
            <a:cxnSpLocks/>
          </p:cNvCxnSpPr>
          <p:nvPr/>
        </p:nvCxnSpPr>
        <p:spPr>
          <a:xfrm flipH="1">
            <a:off x="7138901" y="4791474"/>
            <a:ext cx="520524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348C9A-B743-77F2-E50B-2892F6D31179}"/>
              </a:ext>
            </a:extLst>
          </p:cNvPr>
          <p:cNvSpPr txBox="1"/>
          <p:nvPr/>
        </p:nvSpPr>
        <p:spPr>
          <a:xfrm>
            <a:off x="8400454" y="1557062"/>
            <a:ext cx="777948" cy="3738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C6BCA0-68FD-B469-16DE-CAD50A897930}"/>
              </a:ext>
            </a:extLst>
          </p:cNvPr>
          <p:cNvSpPr txBox="1"/>
          <p:nvPr/>
        </p:nvSpPr>
        <p:spPr>
          <a:xfrm>
            <a:off x="1208956" y="1621969"/>
            <a:ext cx="1220498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수집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8DF2FF-177C-6AC7-5018-96876869EDAD}"/>
              </a:ext>
            </a:extLst>
          </p:cNvPr>
          <p:cNvSpPr txBox="1"/>
          <p:nvPr/>
        </p:nvSpPr>
        <p:spPr>
          <a:xfrm>
            <a:off x="2709903" y="1621970"/>
            <a:ext cx="934223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02706A-2A69-8DDE-F0D2-52E20116E00C}"/>
              </a:ext>
            </a:extLst>
          </p:cNvPr>
          <p:cNvSpPr txBox="1"/>
          <p:nvPr/>
        </p:nvSpPr>
        <p:spPr>
          <a:xfrm rot="16200000">
            <a:off x="2412727" y="16219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A189D-D497-62F1-BFFE-E3DD685B46F7}"/>
              </a:ext>
            </a:extLst>
          </p:cNvPr>
          <p:cNvGrpSpPr/>
          <p:nvPr/>
        </p:nvGrpSpPr>
        <p:grpSpPr>
          <a:xfrm flipH="1">
            <a:off x="2554245" y="3296435"/>
            <a:ext cx="364877" cy="1633268"/>
            <a:chOff x="8434421" y="3928806"/>
            <a:chExt cx="554591" cy="1244235"/>
          </a:xfrm>
        </p:grpSpPr>
        <p:cxnSp>
          <p:nvCxnSpPr>
            <p:cNvPr id="45" name="직선 연결선 41">
              <a:extLst>
                <a:ext uri="{FF2B5EF4-FFF2-40B4-BE49-F238E27FC236}">
                  <a16:creationId xmlns:a16="http://schemas.microsoft.com/office/drawing/2014/main" id="{023FB53B-1046-0FD6-1707-91799ADCCEE9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51">
              <a:extLst>
                <a:ext uri="{FF2B5EF4-FFF2-40B4-BE49-F238E27FC236}">
                  <a16:creationId xmlns:a16="http://schemas.microsoft.com/office/drawing/2014/main" id="{F88CB3BB-79FD-DEBE-948A-183298EDA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51">
              <a:extLst>
                <a:ext uri="{FF2B5EF4-FFF2-40B4-BE49-F238E27FC236}">
                  <a16:creationId xmlns:a16="http://schemas.microsoft.com/office/drawing/2014/main" id="{6146BEBF-335C-4E2E-E1B1-377BE8407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E5AE62F-CAC4-065E-F593-747DB8086E2F}"/>
              </a:ext>
            </a:extLst>
          </p:cNvPr>
          <p:cNvSpPr txBox="1"/>
          <p:nvPr/>
        </p:nvSpPr>
        <p:spPr>
          <a:xfrm>
            <a:off x="9516632" y="1557062"/>
            <a:ext cx="777948" cy="3738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시각화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661B72-45DB-2709-9005-8E2D1A6BEAF9}"/>
              </a:ext>
            </a:extLst>
          </p:cNvPr>
          <p:cNvSpPr txBox="1"/>
          <p:nvPr/>
        </p:nvSpPr>
        <p:spPr>
          <a:xfrm rot="16200000">
            <a:off x="9157238" y="16219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사각형: 둥근 모서리 7">
            <a:extLst>
              <a:ext uri="{FF2B5EF4-FFF2-40B4-BE49-F238E27FC236}">
                <a16:creationId xmlns:a16="http://schemas.microsoft.com/office/drawing/2014/main" id="{87647CAC-94C7-FDC4-43D6-AE2E3ED47D66}"/>
              </a:ext>
            </a:extLst>
          </p:cNvPr>
          <p:cNvSpPr/>
          <p:nvPr/>
        </p:nvSpPr>
        <p:spPr>
          <a:xfrm>
            <a:off x="9885159" y="3747101"/>
            <a:ext cx="1624113" cy="94745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원형 분포 그래프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 그래프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히트맵</a:t>
            </a:r>
            <a:r>
              <a:rPr lang="ko-KR" altLang="en-US" sz="1200" dirty="0">
                <a:solidFill>
                  <a:schemeClr val="tx1"/>
                </a:solidFill>
              </a:rPr>
              <a:t> 그래프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58E8201-1247-10A5-DB41-B12EFA0A9FD9}"/>
              </a:ext>
            </a:extLst>
          </p:cNvPr>
          <p:cNvSpPr/>
          <p:nvPr/>
        </p:nvSpPr>
        <p:spPr>
          <a:xfrm>
            <a:off x="9802096" y="4173869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0" name="직선 연결선 51">
            <a:extLst>
              <a:ext uri="{FF2B5EF4-FFF2-40B4-BE49-F238E27FC236}">
                <a16:creationId xmlns:a16="http://schemas.microsoft.com/office/drawing/2014/main" id="{571E46CE-AF80-788F-277E-068FFA987675}"/>
              </a:ext>
            </a:extLst>
          </p:cNvPr>
          <p:cNvCxnSpPr>
            <a:cxnSpLocks/>
          </p:cNvCxnSpPr>
          <p:nvPr/>
        </p:nvCxnSpPr>
        <p:spPr>
          <a:xfrm flipH="1">
            <a:off x="9573691" y="4237136"/>
            <a:ext cx="274013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ECEEE38-1933-593E-9E11-7C81D32C607D}"/>
              </a:ext>
            </a:extLst>
          </p:cNvPr>
          <p:cNvGrpSpPr/>
          <p:nvPr/>
        </p:nvGrpSpPr>
        <p:grpSpPr>
          <a:xfrm flipH="1">
            <a:off x="9213242" y="3650072"/>
            <a:ext cx="364877" cy="1186663"/>
            <a:chOff x="8434421" y="3928806"/>
            <a:chExt cx="554591" cy="1244235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E25B3B-0A57-F3E0-60CF-BE6FA8238E88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51">
              <a:extLst>
                <a:ext uri="{FF2B5EF4-FFF2-40B4-BE49-F238E27FC236}">
                  <a16:creationId xmlns:a16="http://schemas.microsoft.com/office/drawing/2014/main" id="{F42621CA-B6A5-3135-D6F2-5588D6635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51">
              <a:extLst>
                <a:ext uri="{FF2B5EF4-FFF2-40B4-BE49-F238E27FC236}">
                  <a16:creationId xmlns:a16="http://schemas.microsoft.com/office/drawing/2014/main" id="{F4DE04AB-CAF4-622A-26F6-2717C7E6B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F070A0-AFA8-4F54-5FCF-46CF2CDA0DB2}"/>
              </a:ext>
            </a:extLst>
          </p:cNvPr>
          <p:cNvSpPr txBox="1"/>
          <p:nvPr/>
        </p:nvSpPr>
        <p:spPr>
          <a:xfrm>
            <a:off x="3774795" y="1621969"/>
            <a:ext cx="934223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정제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D36AC-5D39-1F1A-6445-AB7B8385DA2B}"/>
              </a:ext>
            </a:extLst>
          </p:cNvPr>
          <p:cNvSpPr txBox="1"/>
          <p:nvPr/>
        </p:nvSpPr>
        <p:spPr>
          <a:xfrm rot="16200000">
            <a:off x="3477619" y="1621969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5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나눔스퀘어라운드 Regular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 전체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A1D05-4DC0-0EEE-0EBC-A755E5BDB380}"/>
              </a:ext>
            </a:extLst>
          </p:cNvPr>
          <p:cNvSpPr txBox="1"/>
          <p:nvPr/>
        </p:nvSpPr>
        <p:spPr>
          <a:xfrm>
            <a:off x="5060854" y="1043036"/>
            <a:ext cx="21422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 전체 구조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70A0FF1-C56E-7A83-1AB2-D11E81DE5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54573"/>
              </p:ext>
            </p:extLst>
          </p:nvPr>
        </p:nvGraphicFramePr>
        <p:xfrm>
          <a:off x="744583" y="1552641"/>
          <a:ext cx="10863217" cy="5031435"/>
        </p:xfrm>
        <a:graphic>
          <a:graphicData uri="http://schemas.openxmlformats.org/drawingml/2006/table">
            <a:tbl>
              <a:tblPr/>
              <a:tblGrid>
                <a:gridCol w="1789067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9074150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</a:tblGrid>
              <a:tr h="5920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시스템 기능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4468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네이버 영화 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446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(KOBIS)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9081798"/>
                  </a:ext>
                </a:extLst>
              </a:tr>
              <a:tr h="439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(DB)</a:t>
                      </a:r>
                      <a:endParaRPr lang="ko-KR" altLang="en-US" sz="1600" dirty="0"/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네이버 영화 리뷰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730692"/>
                  </a:ext>
                </a:extLst>
              </a:tr>
              <a:tr h="43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(KOBIS)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정보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 수 등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46054"/>
                  </a:ext>
                </a:extLst>
              </a:tr>
              <a:tr h="89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(KOBIS)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정제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날짜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중복 값 설정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Nan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53493"/>
                  </a:ext>
                </a:extLst>
              </a:tr>
              <a:tr h="89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분석</a:t>
                      </a:r>
                      <a:endParaRPr lang="ko-KR" altLang="en-US" sz="1600" dirty="0"/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리뷰의 감성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긍정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분석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관객 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네이버 총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별점의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상관관계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4921388"/>
                  </a:ext>
                </a:extLst>
              </a:tr>
              <a:tr h="879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시각화</a:t>
                      </a:r>
                      <a:endParaRPr lang="ko-KR" altLang="en-US" sz="1600" dirty="0"/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원형 분포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히트맵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그래프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75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67" y="1794967"/>
            <a:ext cx="3268065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9BD95E-15ED-32D9-CE74-EFBDEFE2C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7905392" y="5775604"/>
            <a:ext cx="362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400">
                <a:solidFill>
                  <a:schemeClr val="bg1"/>
                </a:solidFill>
              </a:rPr>
              <a:t>Thank You!</a:t>
            </a:r>
            <a:endParaRPr lang="ko-KR" altLang="en-US" sz="2400" b="1" spc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F445B9-1A69-4823-AF81-5D3292BF3E06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98dc5a2-bed3-4c75-8862-0610efb8e41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259</Words>
  <Application>Microsoft Office PowerPoint</Application>
  <PresentationFormat>와이드스크린</PresentationFormat>
  <Paragraphs>85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&lt;시스템 구조 설계서&gt;  포털 리뷰 기반 영화 추천 시스템  ver0.1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고청명(교학처 학생지원팀(안성))</cp:lastModifiedBy>
  <cp:revision>138</cp:revision>
  <dcterms:created xsi:type="dcterms:W3CDTF">2019-01-17T10:29:08Z</dcterms:created>
  <dcterms:modified xsi:type="dcterms:W3CDTF">2022-10-19T01:35:09Z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