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91" r:id="rId5"/>
    <p:sldId id="257" r:id="rId6"/>
    <p:sldId id="273" r:id="rId7"/>
    <p:sldId id="283" r:id="rId8"/>
    <p:sldId id="286" r:id="rId9"/>
    <p:sldId id="285" r:id="rId10"/>
    <p:sldId id="287" r:id="rId11"/>
    <p:sldId id="289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7" autoAdjust="0"/>
    <p:restoredTop sz="94694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77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D1C7-E3A1-4C62-AD78-508699C873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4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12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5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46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83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8A3D6-A7C1-43DC-A859-492AA53359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3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877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아시아경제교육센터</a:t>
            </a:r>
            <a:r>
              <a:rPr lang="en-US" altLang="ko-KR" sz="900">
                <a:solidFill>
                  <a:schemeClr val="accent1"/>
                </a:solidFill>
              </a:rPr>
              <a:t>. All Rights Reserved.</a:t>
            </a:r>
            <a:endParaRPr lang="ko-KR" altLang="en-US" sz="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45DFD63-2C15-FCA4-75D8-2CB9D5D70396}"/>
              </a:ext>
            </a:extLst>
          </p:cNvPr>
          <p:cNvSpPr/>
          <p:nvPr/>
        </p:nvSpPr>
        <p:spPr>
          <a:xfrm>
            <a:off x="-8020" y="0"/>
            <a:ext cx="12200020" cy="4429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02CB0D-D962-D0A5-C243-652EE0C5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0370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정의서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5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ver0.2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59E6344-9BD9-EEF5-438C-57DE9EAD9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커머스 서비스 개발자 양성과정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8A11D5-BCB7-0E19-39FF-3735D95ED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107" y="0"/>
            <a:ext cx="2390078" cy="5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9687"/>
              </p:ext>
            </p:extLst>
          </p:nvPr>
        </p:nvGraphicFramePr>
        <p:xfrm>
          <a:off x="516731" y="939623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8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22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03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/>
                        <a:t>2022.10.18</a:t>
                      </a:r>
                      <a:endParaRPr lang="ko-KR" altLang="en-US" sz="1400" b="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0" dirty="0"/>
                        <a:t>고정원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고내리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권지민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이호제</a:t>
                      </a:r>
                      <a:endParaRPr lang="en-US" altLang="ko-KR" sz="1200" b="0" dirty="0" err="1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2022.10.19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400" b="1" dirty="0" err="1"/>
                        <a:t>수정본</a:t>
                      </a:r>
                      <a:r>
                        <a:rPr lang="ko-KR" altLang="en-US" sz="1400" b="1" dirty="0"/>
                        <a:t>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dirty="0"/>
                        <a:t> 0.2)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dirty="0"/>
                        <a:t>2022.10.19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고정원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고내리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권지민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이호제</a:t>
                      </a:r>
                      <a:endParaRPr lang="en-US" altLang="ko-KR" sz="1200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/>
                        <a:t>2022.10.20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57AC08-20A4-A7B0-6FF7-70BF695651EC}"/>
              </a:ext>
            </a:extLst>
          </p:cNvPr>
          <p:cNvSpPr txBox="1"/>
          <p:nvPr/>
        </p:nvSpPr>
        <p:spPr>
          <a:xfrm>
            <a:off x="481012" y="2832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000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7925C4F9-ED9C-D544-A0D3-D60EBAF30657}"/>
              </a:ext>
            </a:extLst>
          </p:cNvPr>
          <p:cNvCxnSpPr/>
          <p:nvPr/>
        </p:nvCxnSpPr>
        <p:spPr>
          <a:xfrm>
            <a:off x="520700" y="737616"/>
            <a:ext cx="1108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817343-9880-FF0B-1BD9-5E6576E2A4A9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변경 이력 관리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800" spc="-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733748" y="2040799"/>
            <a:ext cx="3772507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3CF97014-50D5-9AAA-9E9E-CF3DE622EF2F}"/>
              </a:ext>
            </a:extLst>
          </p:cNvPr>
          <p:cNvSpPr/>
          <p:nvPr/>
        </p:nvSpPr>
        <p:spPr>
          <a:xfrm>
            <a:off x="521633" y="965973"/>
            <a:ext cx="708112" cy="708112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dirty="0"/>
              <a:t>1</a:t>
            </a:r>
            <a:endParaRPr kumimoji="1" lang="x-none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690895" y="5536575"/>
            <a:ext cx="265985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(RQC: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Collection)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=""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227EBA4-3BF2-257B-A815-CBA4C2E06425}"/>
              </a:ext>
            </a:extLst>
          </p:cNvPr>
          <p:cNvSpPr txBox="1"/>
          <p:nvPr/>
        </p:nvSpPr>
        <p:spPr>
          <a:xfrm>
            <a:off x="2556163" y="1617933"/>
            <a:ext cx="905163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수집 대상 웹사이트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 1.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pPr algn="r"/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48901"/>
              </p:ext>
            </p:extLst>
          </p:nvPr>
        </p:nvGraphicFramePr>
        <p:xfrm>
          <a:off x="791852" y="2302673"/>
          <a:ext cx="10735756" cy="3220650"/>
        </p:xfrm>
        <a:graphic>
          <a:graphicData uri="http://schemas.openxmlformats.org/drawingml/2006/table">
            <a:tbl>
              <a:tblPr/>
              <a:tblGrid>
                <a:gridCol w="121493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1438541">
                  <a:extLst>
                    <a:ext uri="{9D8B030D-6E8A-4147-A177-3AD203B41FA5}">
                      <a16:colId xmlns="" xmlns:a16="http://schemas.microsoft.com/office/drawing/2014/main" val="630777643"/>
                    </a:ext>
                  </a:extLst>
                </a:gridCol>
                <a:gridCol w="8082279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581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12744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포털 리뷰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비교 분석을 위해 초기 데이터 구축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포털 중 가장 대중적인 네이버 영화의 리뷰 한정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각 영화의 리뷰 정보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총 </a:t>
                      </a:r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리뷰번호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136425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통합전산망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비교 분석을 위해 초기 데이터 구축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영화관입장권통합전산망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(KOBIS)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기준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각 영화의 정보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장르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감독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주연배우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3CF97014-50D5-9AAA-9E9E-CF3DE622EF2F}"/>
              </a:ext>
            </a:extLst>
          </p:cNvPr>
          <p:cNvSpPr/>
          <p:nvPr/>
        </p:nvSpPr>
        <p:spPr>
          <a:xfrm>
            <a:off x="521633" y="965973"/>
            <a:ext cx="708112" cy="708112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2</a:t>
            </a:r>
            <a:endParaRPr kumimoji="1" lang="x-none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712338" y="4744758"/>
            <a:ext cx="249367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(RQS: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Storage)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337925-9170-6FF7-DD68-E9AF0E55C7B8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D7BC46-FD4C-F5E1-05D2-6B8B58746BA1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8FCD285-B63B-ABE1-8905-F168C9E65E1A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Straight Connector 62">
            <a:extLst>
              <a:ext uri="{FF2B5EF4-FFF2-40B4-BE49-F238E27FC236}">
                <a16:creationId xmlns="" xmlns:a16="http://schemas.microsoft.com/office/drawing/2014/main" id="{EC9DC263-97E9-1867-252A-E105C98FCAB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CB3A055D-A4AC-E8FB-889D-43072665DF4B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BB12EFB8-0037-ADAC-1650-751F0322D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76668"/>
              </p:ext>
            </p:extLst>
          </p:nvPr>
        </p:nvGraphicFramePr>
        <p:xfrm>
          <a:off x="791851" y="2271863"/>
          <a:ext cx="10735758" cy="2445911"/>
        </p:xfrm>
        <a:graphic>
          <a:graphicData uri="http://schemas.openxmlformats.org/drawingml/2006/table">
            <a:tbl>
              <a:tblPr/>
              <a:tblGrid>
                <a:gridCol w="1229280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1905948">
                  <a:extLst>
                    <a:ext uri="{9D8B030D-6E8A-4147-A177-3AD203B41FA5}">
                      <a16:colId xmlns="" xmlns:a16="http://schemas.microsoft.com/office/drawing/2014/main" val="630777643"/>
                    </a:ext>
                  </a:extLst>
                </a:gridCol>
                <a:gridCol w="7600530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556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188973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RQS-01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저장에 한정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수집된 데이터를 장르에 따라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차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각 영화 타이틀 별 요약정보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–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</a:t>
                      </a:r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점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–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순으로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차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DB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최종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2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5FE3A6A2-95DA-269F-FFEC-824F7377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952"/>
              </p:ext>
            </p:extLst>
          </p:nvPr>
        </p:nvGraphicFramePr>
        <p:xfrm>
          <a:off x="765705" y="2222951"/>
          <a:ext cx="10863217" cy="2313854"/>
        </p:xfrm>
        <a:graphic>
          <a:graphicData uri="http://schemas.openxmlformats.org/drawingml/2006/table">
            <a:tbl>
              <a:tblPr/>
              <a:tblGrid>
                <a:gridCol w="1243874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1928576">
                  <a:extLst>
                    <a:ext uri="{9D8B030D-6E8A-4147-A177-3AD203B41FA5}">
                      <a16:colId xmlns="" xmlns:a16="http://schemas.microsoft.com/office/drawing/2014/main" val="630777643"/>
                    </a:ext>
                  </a:extLst>
                </a:gridCol>
                <a:gridCol w="7690767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614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169933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RQR-01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데이터의 누적 관객수 중복 시 높은 값을 기준으로 설정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개봉일과 같은 날짜 데이터는 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 순으로 하이픈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 재정렬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Nan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값 발생 시 수치형 데이터는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범주형 데이터는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표현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3CF97014-50D5-9AAA-9E9E-CF3DE622EF2F}"/>
              </a:ext>
            </a:extLst>
          </p:cNvPr>
          <p:cNvSpPr/>
          <p:nvPr/>
        </p:nvSpPr>
        <p:spPr>
          <a:xfrm>
            <a:off x="521633" y="965973"/>
            <a:ext cx="708112" cy="708112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3</a:t>
            </a:r>
            <a:endParaRPr kumimoji="1" lang="x-none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659689" y="4563309"/>
            <a:ext cx="277346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(RQR: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Refinement)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CBF0C09-163C-2D8C-E2CD-951A48418BDC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473E21E-26F9-0B2E-F8C0-FE52810AA82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7EA19E5-498B-FBA8-E8D3-C09C0419E8CA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Straight Connector 62">
            <a:extLst>
              <a:ext uri="{FF2B5EF4-FFF2-40B4-BE49-F238E27FC236}">
                <a16:creationId xmlns="" xmlns:a16="http://schemas.microsoft.com/office/drawing/2014/main" id="{7A826112-70DC-6CE5-FF6D-FC6C2FEBD24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775D2393-9970-CBAF-E24F-13E3F9793C01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</a:p>
        </p:txBody>
      </p:sp>
    </p:spTree>
    <p:extLst>
      <p:ext uri="{BB962C8B-B14F-4D97-AF65-F5344CB8AC3E}">
        <p14:creationId xmlns:p14="http://schemas.microsoft.com/office/powerpoint/2010/main" val="74923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5FE3A6A2-95DA-269F-FFEC-824F7377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53764"/>
              </p:ext>
            </p:extLst>
          </p:nvPr>
        </p:nvGraphicFramePr>
        <p:xfrm>
          <a:off x="765705" y="2204098"/>
          <a:ext cx="10863217" cy="3334644"/>
        </p:xfrm>
        <a:graphic>
          <a:graphicData uri="http://schemas.openxmlformats.org/drawingml/2006/table">
            <a:tbl>
              <a:tblPr/>
              <a:tblGrid>
                <a:gridCol w="1142226">
                  <a:extLst>
                    <a:ext uri="{9D8B030D-6E8A-4147-A177-3AD203B41FA5}">
                      <a16:colId xmlns="" xmlns:a16="http://schemas.microsoft.com/office/drawing/2014/main" val="605626204"/>
                    </a:ext>
                  </a:extLst>
                </a:gridCol>
                <a:gridCol w="1688123">
                  <a:extLst>
                    <a:ext uri="{9D8B030D-6E8A-4147-A177-3AD203B41FA5}">
                      <a16:colId xmlns="" xmlns:a16="http://schemas.microsoft.com/office/drawing/2014/main" val="630777643"/>
                    </a:ext>
                  </a:extLst>
                </a:gridCol>
                <a:gridCol w="8032868">
                  <a:extLst>
                    <a:ext uri="{9D8B030D-6E8A-4147-A177-3AD203B41FA5}">
                      <a16:colId xmlns="" xmlns:a16="http://schemas.microsoft.com/office/drawing/2014/main" val="3269892993"/>
                    </a:ext>
                  </a:extLst>
                </a:gridCol>
              </a:tblGrid>
              <a:tr h="4831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449479"/>
                  </a:ext>
                </a:extLst>
              </a:tr>
              <a:tr h="117772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분석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네이버 리뷰를 감성 분석하여 긍정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부정 리뷰로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긍정지수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 </a:t>
                      </a:r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별점에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대한 관계 분석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41817974"/>
                  </a:ext>
                </a:extLst>
              </a:tr>
              <a:tr h="167375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분석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시각화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감성 리뷰의 분포도를 원형 그래프로 시각화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긍정지수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 </a:t>
                      </a:r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별점의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관계를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다중 그래프와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히트맵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그래프로 시각화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65461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3CF97014-50D5-9AAA-9E9E-CF3DE622EF2F}"/>
              </a:ext>
            </a:extLst>
          </p:cNvPr>
          <p:cNvSpPr/>
          <p:nvPr/>
        </p:nvSpPr>
        <p:spPr>
          <a:xfrm>
            <a:off x="521633" y="965973"/>
            <a:ext cx="708112" cy="708112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dirty="0"/>
              <a:t>4</a:t>
            </a:r>
            <a:endParaRPr kumimoji="1" lang="x-none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672941" y="5565246"/>
            <a:ext cx="251558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(RQV: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Visualize)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1A95D0-59BE-3ACD-362F-3FC1FB6D6CE1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80D601-0778-0DDA-094F-72E45232B7EE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6B1F9BB-CC08-11A8-2373-48878DED6493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A907A857-3AD5-1929-2297-CC8D246EE827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cxnSp>
        <p:nvCxnSpPr>
          <p:cNvPr id="10" name="Straight Connector 62">
            <a:extLst>
              <a:ext uri="{FF2B5EF4-FFF2-40B4-BE49-F238E27FC236}">
                <a16:creationId xmlns="" xmlns:a16="http://schemas.microsoft.com/office/drawing/2014/main" id="{CA4A5F32-3A63-792E-56F3-15DFA7AF9748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2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967" y="1794967"/>
            <a:ext cx="3268065" cy="3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5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C9BD95E-15ED-32D9-CE74-EFBDEFE2C7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7905392" y="5775604"/>
            <a:ext cx="362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400">
                <a:solidFill>
                  <a:schemeClr val="bg1"/>
                </a:solidFill>
              </a:rPr>
              <a:t>Thank You!</a:t>
            </a:r>
            <a:endParaRPr lang="ko-KR" altLang="en-US" sz="2400" b="1" spc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F445B9-1A69-4823-AF81-5D3292BF3E06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f98dc5a2-bed3-4c75-8862-0610efb8e41f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472</Words>
  <Application>Microsoft Office PowerPoint</Application>
  <PresentationFormat>와이드스크린</PresentationFormat>
  <Paragraphs>122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나눔스퀘어</vt:lpstr>
      <vt:lpstr>나눔스퀘어라운드 Regular</vt:lpstr>
      <vt:lpstr>맑은 고딕</vt:lpstr>
      <vt:lpstr>-윤고딕310</vt:lpstr>
      <vt:lpstr>-윤고딕320</vt:lpstr>
      <vt:lpstr>Arial</vt:lpstr>
      <vt:lpstr>Office 테마</vt:lpstr>
      <vt:lpstr>&lt;요구사항 정의서&gt; 필름 이너사이드 &lt;포털 리뷰 기반 영화 추천 시스템&gt; ver0.2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User</cp:lastModifiedBy>
  <cp:revision>141</cp:revision>
  <dcterms:created xsi:type="dcterms:W3CDTF">2019-01-17T10:29:08Z</dcterms:created>
  <dcterms:modified xsi:type="dcterms:W3CDTF">2022-10-19T08:26:00Z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