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9" r:id="rId2"/>
    <p:sldId id="257" r:id="rId3"/>
    <p:sldId id="340" r:id="rId4"/>
    <p:sldId id="350" r:id="rId5"/>
    <p:sldId id="341" r:id="rId6"/>
    <p:sldId id="342" r:id="rId7"/>
    <p:sldId id="343" r:id="rId8"/>
    <p:sldId id="349" r:id="rId9"/>
    <p:sldId id="344" r:id="rId10"/>
    <p:sldId id="345" r:id="rId11"/>
    <p:sldId id="346" r:id="rId12"/>
    <p:sldId id="347" r:id="rId13"/>
    <p:sldId id="348" r:id="rId14"/>
    <p:sldId id="351" r:id="rId15"/>
    <p:sldId id="283" r:id="rId16"/>
    <p:sldId id="286" r:id="rId17"/>
    <p:sldId id="285" r:id="rId18"/>
    <p:sldId id="337" r:id="rId19"/>
    <p:sldId id="291" r:id="rId20"/>
    <p:sldId id="339" r:id="rId21"/>
    <p:sldId id="353" r:id="rId22"/>
    <p:sldId id="352" r:id="rId23"/>
    <p:sldId id="354" r:id="rId24"/>
    <p:sldId id="355" r:id="rId25"/>
    <p:sldId id="330" r:id="rId26"/>
    <p:sldId id="33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18437F-8E5A-FF4D-B1E8-F4F19024A799}">
          <p14:sldIdLst>
            <p14:sldId id="329"/>
            <p14:sldId id="257"/>
            <p14:sldId id="340"/>
          </p14:sldIdLst>
        </p14:section>
        <p14:section name="프로젝트 개요" id="{B509CD6B-B1EE-6548-8F5D-D3610921ADD1}">
          <p14:sldIdLst>
            <p14:sldId id="350"/>
            <p14:sldId id="341"/>
            <p14:sldId id="342"/>
            <p14:sldId id="343"/>
          </p14:sldIdLst>
        </p14:section>
        <p14:section name="프로젝트 계획" id="{FEF5BD75-B84E-AB4C-8417-C99FF75671C7}">
          <p14:sldIdLst>
            <p14:sldId id="349"/>
            <p14:sldId id="344"/>
            <p14:sldId id="345"/>
            <p14:sldId id="346"/>
            <p14:sldId id="347"/>
            <p14:sldId id="348"/>
          </p14:sldIdLst>
        </p14:section>
        <p14:section name="설계와 구현" id="{5C37E47A-A6C6-684A-98BA-97C60617D4DE}">
          <p14:sldIdLst>
            <p14:sldId id="351"/>
            <p14:sldId id="283"/>
            <p14:sldId id="286"/>
            <p14:sldId id="285"/>
            <p14:sldId id="337"/>
            <p14:sldId id="291"/>
            <p14:sldId id="339"/>
            <p14:sldId id="353"/>
          </p14:sldIdLst>
        </p14:section>
        <p14:section name="결과물" id="{157D7AF7-BA80-244D-B777-D3CFE0992FE3}">
          <p14:sldIdLst>
            <p14:sldId id="352"/>
            <p14:sldId id="354"/>
            <p14:sldId id="355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17"/>
    <a:srgbClr val="3C1C62"/>
    <a:srgbClr val="6F41A2"/>
    <a:srgbClr val="5F2D9A"/>
    <a:srgbClr val="1F163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 autoAdjust="0"/>
    <p:restoredTop sz="84762" autoAdjust="0"/>
  </p:normalViewPr>
  <p:slideViewPr>
    <p:cSldViewPr snapToGrid="0">
      <p:cViewPr varScale="1">
        <p:scale>
          <a:sx n="62" d="100"/>
          <a:sy n="62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5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6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25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A193-E255-8247-B41F-D1D4EE488BF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965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5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6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3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A193-E255-8247-B41F-D1D4EE488BF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7555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80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A193-E255-8247-B41F-D1D4EE488BF7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150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844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523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37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A193-E255-8247-B41F-D1D4EE488BF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55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3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7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5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A193-E255-8247-B41F-D1D4EE488BF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31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8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24FDF22E-B7B5-961E-7FE5-B567BFD3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731E9-851D-8B28-B376-248B343ABA17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8537E-41B7-5786-0AA3-905150E6B8D4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E3F8693-15A7-630C-5F0F-0922160C551B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A1D5B5B4-63EE-DF94-DCBA-D751A5FB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B95DCCE3-9343-FDA0-3846-4F09439E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D9BFE-D942-3C9A-CAE7-83819306E922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1137D-01B7-C92B-DEE6-213FB32F69FA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9C62251D-6843-5EAE-B2DA-0DE0753F861F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0AA607A6-350B-3D42-29C8-001A9C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C4C867E1-3CE0-9AAA-96AD-D19A84F7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DFE5DF-7A58-574A-57A3-12EBC3380971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64A5AB-435D-A3E7-D58D-CC4804ACCC7F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09CB24E-63AE-7A91-F7F7-62C0D79D4E1D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CACEC6DB-E27E-5FC6-58B3-2FC89762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50A823B1-03B7-CAA0-A72E-055AFE9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D18B1-337E-F7A4-2357-D367834D6705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E3199-A3CF-058D-AF19-84017E39A5A6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60E16D1-6A09-395D-7D2E-0B783B9523A2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7FB907C3-0B98-D767-2B5D-7A412B8B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2">
            <a:extLst>
              <a:ext uri="{FF2B5EF4-FFF2-40B4-BE49-F238E27FC236}">
                <a16:creationId xmlns:a16="http://schemas.microsoft.com/office/drawing/2014/main" id="{698CE0D1-454C-5E14-E27D-CE39172D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F296F-FC26-03C9-47BF-7F6A2D66F81E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09F99-D03D-A01E-62B9-6FE3AF6DE07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43B269D6-AA48-0F21-6009-F7013D522CDB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4" name="제목 16">
            <a:extLst>
              <a:ext uri="{FF2B5EF4-FFF2-40B4-BE49-F238E27FC236}">
                <a16:creationId xmlns:a16="http://schemas.microsoft.com/office/drawing/2014/main" id="{B39377A5-EFA0-5609-8E85-FCF18E9F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9B807-1C3D-5591-4F76-A7D38A17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1A898-EAEF-90C7-20E4-E8532558F944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79BF2-1EA7-D384-1F08-1806A43F6538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1A7657F-B7CE-104D-8E0B-419E411A7FB4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0" name="제목 16">
            <a:extLst>
              <a:ext uri="{FF2B5EF4-FFF2-40B4-BE49-F238E27FC236}">
                <a16:creationId xmlns:a16="http://schemas.microsoft.com/office/drawing/2014/main" id="{C6257AD1-1F3F-9860-F055-498981CA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EC34-07D4-0EBD-4B69-1316239F6963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E478F-9C59-6DA1-5EB2-54B5A86EE54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7685E9-8AE0-9ACB-0805-AC6475875378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8" name="제목 16">
            <a:extLst>
              <a:ext uri="{FF2B5EF4-FFF2-40B4-BE49-F238E27FC236}">
                <a16:creationId xmlns:a16="http://schemas.microsoft.com/office/drawing/2014/main" id="{46AC6D0A-B50A-538B-ABDE-D6B481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8EC71B21-CB37-20C0-8251-1AEAF04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9E6F-37A2-DE32-35E6-3E85A4B6CB9F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9CA71-31EA-6F08-D7A2-1085C39AF55B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36659685-2951-D775-7043-A4F8DA723073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80926F3D-2973-1E2E-0190-3860A2B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301A1660-BBA1-6765-B2CF-CDAB8FC9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C1E14E-946C-0E6D-A6C2-41251788D72F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F18CB0-E51B-B3F6-E295-228935D8528A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7DCA1AF-1965-50FF-119A-6E7FB5A1AD3D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588D5832-B2B5-2A55-165E-C995BE9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7132-A3F1-42AC-AAAC-B228FCAC0F02}" type="datetime1">
              <a:rPr lang="ko-KR" altLang="en-US" smtClean="0"/>
              <a:t>2022-10-27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97C4A-FF4C-B5DE-C686-906C927F570B}"/>
              </a:ext>
            </a:extLst>
          </p:cNvPr>
          <p:cNvSpPr/>
          <p:nvPr/>
        </p:nvSpPr>
        <p:spPr>
          <a:xfrm>
            <a:off x="3396342" y="225515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77AE-B603-A64C-92DA-76AD19EC87F7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25A0F03-F1DE-B48D-B1CB-17FF01381952}"/>
              </a:ext>
            </a:extLst>
          </p:cNvPr>
          <p:cNvGrpSpPr/>
          <p:nvPr/>
        </p:nvGrpSpPr>
        <p:grpSpPr>
          <a:xfrm>
            <a:off x="2865501" y="1291114"/>
            <a:ext cx="6473380" cy="421481"/>
            <a:chOff x="2865501" y="935517"/>
            <a:chExt cx="6473380" cy="421481"/>
          </a:xfrm>
        </p:grpSpPr>
        <p:sp>
          <p:nvSpPr>
            <p:cNvPr id="18" name="L 도형 17">
              <a:extLst>
                <a:ext uri="{FF2B5EF4-FFF2-40B4-BE49-F238E27FC236}">
                  <a16:creationId xmlns:a16="http://schemas.microsoft.com/office/drawing/2014/main" id="{DE2AB78F-DA20-85AF-CAC8-912DE96C367F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 도형 18">
              <a:extLst>
                <a:ext uri="{FF2B5EF4-FFF2-40B4-BE49-F238E27FC236}">
                  <a16:creationId xmlns:a16="http://schemas.microsoft.com/office/drawing/2014/main" id="{AE3CC339-8EF2-7B77-5199-2570B7D74BCC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21160CF-C4C2-88FF-2457-80D8914B9285}"/>
              </a:ext>
            </a:extLst>
          </p:cNvPr>
          <p:cNvSpPr txBox="1"/>
          <p:nvPr/>
        </p:nvSpPr>
        <p:spPr>
          <a:xfrm>
            <a:off x="3048000" y="164416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9D2F-9180-DB8A-6262-7F9E2EF14AE8}"/>
              </a:ext>
            </a:extLst>
          </p:cNvPr>
          <p:cNvSpPr txBox="1"/>
          <p:nvPr/>
        </p:nvSpPr>
        <p:spPr>
          <a:xfrm>
            <a:off x="3048000" y="344572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발표</a:t>
            </a:r>
            <a:endParaRPr lang="ko-KR" altLang="en-US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4CB7C-317A-F926-99F4-274D13EE667C}"/>
              </a:ext>
            </a:extLst>
          </p:cNvPr>
          <p:cNvSpPr txBox="1"/>
          <p:nvPr/>
        </p:nvSpPr>
        <p:spPr>
          <a:xfrm>
            <a:off x="3048000" y="225018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018D-CEB4-2B05-AC8E-EF018BB528FB}"/>
              </a:ext>
            </a:extLst>
          </p:cNvPr>
          <p:cNvSpPr txBox="1"/>
          <p:nvPr/>
        </p:nvSpPr>
        <p:spPr>
          <a:xfrm>
            <a:off x="3048000" y="38103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ver0.1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286076-28DA-7C33-B547-D86EEDEFD785}"/>
              </a:ext>
            </a:extLst>
          </p:cNvPr>
          <p:cNvGrpSpPr/>
          <p:nvPr/>
        </p:nvGrpSpPr>
        <p:grpSpPr>
          <a:xfrm rot="10800000">
            <a:off x="2865501" y="3780311"/>
            <a:ext cx="6473380" cy="421481"/>
            <a:chOff x="2865501" y="935517"/>
            <a:chExt cx="6473380" cy="421481"/>
          </a:xfrm>
        </p:grpSpPr>
        <p:sp>
          <p:nvSpPr>
            <p:cNvPr id="51" name="L 도형 50">
              <a:extLst>
                <a:ext uri="{FF2B5EF4-FFF2-40B4-BE49-F238E27FC236}">
                  <a16:creationId xmlns:a16="http://schemas.microsoft.com/office/drawing/2014/main" id="{ECCAE900-19BC-4886-25F5-418F57DBBF00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4DBB9C84-3BDB-06F7-249F-46681C1F5671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6D6F0D-324C-E7E6-DDAF-EDB188CC6F51}"/>
              </a:ext>
            </a:extLst>
          </p:cNvPr>
          <p:cNvGrpSpPr/>
          <p:nvPr/>
        </p:nvGrpSpPr>
        <p:grpSpPr>
          <a:xfrm>
            <a:off x="546332" y="212621"/>
            <a:ext cx="2304353" cy="554031"/>
            <a:chOff x="546332" y="114300"/>
            <a:chExt cx="2304353" cy="55403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04106C8-246F-8401-35D3-F778AB66B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89706" l="7383" r="93960">
                          <a14:foregroundMark x1="18456" y1="45588" x2="18456" y2="50000"/>
                          <a14:foregroundMark x1="22148" y1="45588" x2="22148" y2="50000"/>
                          <a14:foregroundMark x1="24497" y1="48529" x2="24497" y2="50000"/>
                          <a14:foregroundMark x1="30201" y1="45588" x2="30201" y2="48529"/>
                          <a14:foregroundMark x1="36222" y1="44202" x2="35906" y2="45588"/>
                          <a14:foregroundMark x1="36577" y1="42647" x2="36428" y2="43302"/>
                          <a14:foregroundMark x1="39597" y1="64706" x2="39597" y2="65120"/>
                          <a14:foregroundMark x1="46309" y1="45588" x2="46309" y2="50000"/>
                          <a14:foregroundMark x1="42953" y1="42647" x2="43289" y2="45588"/>
                          <a14:foregroundMark x1="47987" y1="42647" x2="47987" y2="47059"/>
                          <a14:foregroundMark x1="55034" y1="41176" x2="55705" y2="41176"/>
                          <a14:foregroundMark x1="55705" y1="60294" x2="56040" y2="64706"/>
                          <a14:foregroundMark x1="65436" y1="54412" x2="66107" y2="55882"/>
                          <a14:foregroundMark x1="61074" y1="42647" x2="61745" y2="47059"/>
                          <a14:foregroundMark x1="13423" y1="55882" x2="13423" y2="60294"/>
                          <a14:foregroundMark x1="13087" y1="47059" x2="13423" y2="50000"/>
                          <a14:foregroundMark x1="11409" y1="51471" x2="11409" y2="54412"/>
                          <a14:foregroundMark x1="70470" y1="47059" x2="69799" y2="51471"/>
                          <a14:foregroundMark x1="73154" y1="44118" x2="73154" y2="48529"/>
                          <a14:foregroundMark x1="75168" y1="45588" x2="75168" y2="47059"/>
                          <a14:foregroundMark x1="77517" y1="48529" x2="77517" y2="51471"/>
                          <a14:foregroundMark x1="70470" y1="66176" x2="70805" y2="69118"/>
                          <a14:foregroundMark x1="83221" y1="50000" x2="83893" y2="54412"/>
                          <a14:foregroundMark x1="88926" y1="33824" x2="88926" y2="39706"/>
                          <a14:foregroundMark x1="93624" y1="33824" x2="93960" y2="38235"/>
                          <a14:foregroundMark x1="13087" y1="60294" x2="13087" y2="67647"/>
                          <a14:foregroundMark x1="30201" y1="58824" x2="30201" y2="69118"/>
                          <a14:foregroundMark x1="47987" y1="54412" x2="48346" y2="62284"/>
                          <a14:foregroundMark x1="48322" y1="58824" x2="48322" y2="70588"/>
                          <a14:foregroundMark x1="88591" y1="32353" x2="88591" y2="41176"/>
                          <a14:foregroundMark x1="53356" y1="42647" x2="52349" y2="42647"/>
                          <a14:foregroundMark x1="58054" y1="45588" x2="58389" y2="54412"/>
                          <a14:foregroundMark x1="70470" y1="39706" x2="70470" y2="42647"/>
                          <a14:foregroundMark x1="75168" y1="38235" x2="75168" y2="41176"/>
                          <a14:foregroundMark x1="78188" y1="42647" x2="80537" y2="42647"/>
                          <a14:foregroundMark x1="83893" y1="38235" x2="83557" y2="47059"/>
                          <a14:foregroundMark x1="79866" y1="52941" x2="78523" y2="51471"/>
                          <a14:foregroundMark x1="77852" y1="60294" x2="77852" y2="63235"/>
                          <a14:foregroundMark x1="74832" y1="72059" x2="73826" y2="72059"/>
                          <a14:foregroundMark x1="13087" y1="41176" x2="13087" y2="44118"/>
                          <a14:foregroundMark x1="22148" y1="39706" x2="22819" y2="45588"/>
                          <a14:foregroundMark x1="30201" y1="38235" x2="30537" y2="42647"/>
                          <a14:foregroundMark x1="22148" y1="73529" x2="22483" y2="60294"/>
                          <a14:foregroundMark x1="39262" y1="39706" x2="38926" y2="51471"/>
                          <a14:foregroundMark x1="38255" y1="54412" x2="38926" y2="54412"/>
                          <a14:backgroundMark x1="63423" y1="60294" x2="64094" y2="60294"/>
                          <a14:backgroundMark x1="12752" y1="54412" x2="12752" y2="55882"/>
                          <a14:backgroundMark x1="36242" y1="55882" x2="35570" y2="57353"/>
                          <a14:backgroundMark x1="38255" y1="55882" x2="37919" y2="55882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85274" b="-1585"/>
            <a:stretch/>
          </p:blipFill>
          <p:spPr>
            <a:xfrm>
              <a:off x="2498725" y="114300"/>
              <a:ext cx="351960" cy="554031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1FD289-F3D4-91FB-6E34-C6EC2CE75E31}"/>
                </a:ext>
              </a:extLst>
            </p:cNvPr>
            <p:cNvSpPr txBox="1"/>
            <p:nvPr/>
          </p:nvSpPr>
          <p:spPr>
            <a:xfrm>
              <a:off x="546332" y="182990"/>
              <a:ext cx="2082568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6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아시아경제</a:t>
              </a:r>
              <a:r>
                <a:rPr lang="ko-KR" altLang="en-US" sz="16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교육센터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F84480-5E81-D6F9-2D08-64E9B3F2C1C0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12D91-E4F5-6841-4C69-EAE5459AEEFC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0CC9-C129-22A7-8BA5-BF3DB87FE82F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/>
              <a:t>개발 프로세스</a:t>
            </a:r>
            <a:r>
              <a:rPr lang="en-US" altLang="ko-KR" dirty="0"/>
              <a:t>(SDP)</a:t>
            </a:r>
            <a:endParaRPr lang="ko-KR" altLang="en-US" dirty="0"/>
          </a:p>
        </p:txBody>
      </p:sp>
      <p:sp>
        <p:nvSpPr>
          <p:cNvPr id="2" name="사각형: 둥근 모서리 25">
            <a:extLst>
              <a:ext uri="{FF2B5EF4-FFF2-40B4-BE49-F238E27FC236}">
                <a16:creationId xmlns:a16="http://schemas.microsoft.com/office/drawing/2014/main" id="{EE12F604-F74F-7656-E406-0AF308914B7C}"/>
              </a:ext>
            </a:extLst>
          </p:cNvPr>
          <p:cNvSpPr>
            <a:spLocks/>
          </p:cNvSpPr>
          <p:nvPr/>
        </p:nvSpPr>
        <p:spPr>
          <a:xfrm>
            <a:off x="468312" y="2925976"/>
            <a:ext cx="11126788" cy="2092605"/>
          </a:xfrm>
          <a:prstGeom prst="roundRect">
            <a:avLst/>
          </a:prstGeom>
          <a:ln w="38100">
            <a:solidFill>
              <a:srgbClr val="5F2D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BEEDE-C70F-C66C-84BA-79F4F206DC7D}"/>
              </a:ext>
            </a:extLst>
          </p:cNvPr>
          <p:cNvSpPr txBox="1"/>
          <p:nvPr/>
        </p:nvSpPr>
        <p:spPr>
          <a:xfrm>
            <a:off x="4063908" y="1754479"/>
            <a:ext cx="409901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개발 프로세스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(SDP)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1B214A-C406-D753-B49A-8BBD2E286D68}"/>
              </a:ext>
            </a:extLst>
          </p:cNvPr>
          <p:cNvGrpSpPr/>
          <p:nvPr/>
        </p:nvGrpSpPr>
        <p:grpSpPr>
          <a:xfrm>
            <a:off x="744172" y="3277899"/>
            <a:ext cx="10829069" cy="374207"/>
            <a:chOff x="799446" y="3196707"/>
            <a:chExt cx="10829069" cy="3742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B9AE6C-C717-CFB7-2866-6D1247F7B0D1}"/>
                </a:ext>
              </a:extLst>
            </p:cNvPr>
            <p:cNvSpPr txBox="1">
              <a:spLocks/>
            </p:cNvSpPr>
            <p:nvPr/>
          </p:nvSpPr>
          <p:spPr>
            <a:xfrm>
              <a:off x="799446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DF4C8-1616-62B1-2F33-B386FC167945}"/>
                </a:ext>
              </a:extLst>
            </p:cNvPr>
            <p:cNvSpPr txBox="1"/>
            <p:nvPr/>
          </p:nvSpPr>
          <p:spPr>
            <a:xfrm>
              <a:off x="2796368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B3707-5424-857C-E624-BC3AD6E03D7B}"/>
                </a:ext>
              </a:extLst>
            </p:cNvPr>
            <p:cNvSpPr txBox="1"/>
            <p:nvPr/>
          </p:nvSpPr>
          <p:spPr>
            <a:xfrm>
              <a:off x="5101265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E711E-C0A2-083D-EAFD-234321A8BF87}"/>
                </a:ext>
              </a:extLst>
            </p:cNvPr>
            <p:cNvSpPr txBox="1"/>
            <p:nvPr/>
          </p:nvSpPr>
          <p:spPr>
            <a:xfrm>
              <a:off x="6866412" y="3200596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E8E435-8C7F-B418-1594-89428121B7FA}"/>
                </a:ext>
              </a:extLst>
            </p:cNvPr>
            <p:cNvSpPr txBox="1"/>
            <p:nvPr/>
          </p:nvSpPr>
          <p:spPr>
            <a:xfrm>
              <a:off x="9612634" y="3201582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배포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AC3F9C-E8D2-11C3-DCBA-75B6B06B4128}"/>
              </a:ext>
            </a:extLst>
          </p:cNvPr>
          <p:cNvGrpSpPr/>
          <p:nvPr/>
        </p:nvGrpSpPr>
        <p:grpSpPr>
          <a:xfrm>
            <a:off x="749227" y="3883559"/>
            <a:ext cx="10620404" cy="692497"/>
            <a:chOff x="850221" y="3573767"/>
            <a:chExt cx="10620404" cy="692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6BB34-1C05-AAFE-8270-A9EC2ACAD108}"/>
                </a:ext>
              </a:extLst>
            </p:cNvPr>
            <p:cNvSpPr txBox="1">
              <a:spLocks/>
            </p:cNvSpPr>
            <p:nvPr/>
          </p:nvSpPr>
          <p:spPr>
            <a:xfrm>
              <a:off x="8502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5DED27-48E5-1B29-1CB1-443788EDB00D}"/>
                </a:ext>
              </a:extLst>
            </p:cNvPr>
            <p:cNvSpPr txBox="1"/>
            <p:nvPr/>
          </p:nvSpPr>
          <p:spPr>
            <a:xfrm>
              <a:off x="2811905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27EC06-7887-C6C9-8C72-6AD4D8CA8C8A}"/>
                </a:ext>
              </a:extLst>
            </p:cNvPr>
            <p:cNvSpPr txBox="1"/>
            <p:nvPr/>
          </p:nvSpPr>
          <p:spPr>
            <a:xfrm>
              <a:off x="5120975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48EB82-94FC-5AA7-0B9D-0581B0092BFB}"/>
                </a:ext>
              </a:extLst>
            </p:cNvPr>
            <p:cNvSpPr txBox="1"/>
            <p:nvPr/>
          </p:nvSpPr>
          <p:spPr>
            <a:xfrm>
              <a:off x="6911732" y="3573767"/>
              <a:ext cx="2179027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수집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정제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시각화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352F72-769E-F6B7-15FC-024FF502D9C9}"/>
                </a:ext>
              </a:extLst>
            </p:cNvPr>
            <p:cNvSpPr txBox="1"/>
            <p:nvPr/>
          </p:nvSpPr>
          <p:spPr>
            <a:xfrm>
              <a:off x="9670720" y="3573767"/>
              <a:ext cx="179990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통합테스트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5483605-2484-3F09-1A71-FDDCC17D1D05}"/>
              </a:ext>
            </a:extLst>
          </p:cNvPr>
          <p:cNvGrpSpPr/>
          <p:nvPr/>
        </p:nvGrpSpPr>
        <p:grpSpPr>
          <a:xfrm>
            <a:off x="2331435" y="3961529"/>
            <a:ext cx="7097512" cy="336628"/>
            <a:chOff x="2487823" y="3561797"/>
            <a:chExt cx="7097512" cy="336628"/>
          </a:xfrm>
          <a:solidFill>
            <a:srgbClr val="5F2D9A"/>
          </a:solidFill>
        </p:grpSpPr>
        <p:sp>
          <p:nvSpPr>
            <p:cNvPr id="39" name="이등변 삼각형 18">
              <a:extLst>
                <a:ext uri="{FF2B5EF4-FFF2-40B4-BE49-F238E27FC236}">
                  <a16:creationId xmlns:a16="http://schemas.microsoft.com/office/drawing/2014/main" id="{A0B30761-7202-1BCE-B29D-0F588AFB9E04}"/>
                </a:ext>
              </a:extLst>
            </p:cNvPr>
            <p:cNvSpPr/>
            <p:nvPr/>
          </p:nvSpPr>
          <p:spPr>
            <a:xfrm rot="5400000">
              <a:off x="2465902" y="3583718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19">
              <a:extLst>
                <a:ext uri="{FF2B5EF4-FFF2-40B4-BE49-F238E27FC236}">
                  <a16:creationId xmlns:a16="http://schemas.microsoft.com/office/drawing/2014/main" id="{AA39F61F-9E9E-2C6C-6922-73FB579B206C}"/>
                </a:ext>
              </a:extLst>
            </p:cNvPr>
            <p:cNvSpPr/>
            <p:nvPr/>
          </p:nvSpPr>
          <p:spPr>
            <a:xfrm rot="5400000">
              <a:off x="4726645" y="3598606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이등변 삼각형 20">
              <a:extLst>
                <a:ext uri="{FF2B5EF4-FFF2-40B4-BE49-F238E27FC236}">
                  <a16:creationId xmlns:a16="http://schemas.microsoft.com/office/drawing/2014/main" id="{EF50451C-9AF1-9F04-FC29-E5505589D8B0}"/>
                </a:ext>
              </a:extLst>
            </p:cNvPr>
            <p:cNvSpPr/>
            <p:nvPr/>
          </p:nvSpPr>
          <p:spPr>
            <a:xfrm rot="5400000">
              <a:off x="6542888" y="3598609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이등변 삼각형 21">
              <a:extLst>
                <a:ext uri="{FF2B5EF4-FFF2-40B4-BE49-F238E27FC236}">
                  <a16:creationId xmlns:a16="http://schemas.microsoft.com/office/drawing/2014/main" id="{1289FED9-DCCA-9E80-E8FC-B9853D363F47}"/>
                </a:ext>
              </a:extLst>
            </p:cNvPr>
            <p:cNvSpPr/>
            <p:nvPr/>
          </p:nvSpPr>
          <p:spPr>
            <a:xfrm rot="5400000">
              <a:off x="9289406" y="3602497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208D6B-75A9-F3AB-ED4A-9B1192823A8F}"/>
              </a:ext>
            </a:extLst>
          </p:cNvPr>
          <p:cNvSpPr txBox="1"/>
          <p:nvPr/>
        </p:nvSpPr>
        <p:spPr>
          <a:xfrm>
            <a:off x="4265612" y="2156533"/>
            <a:ext cx="355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S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oftware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D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evelopment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P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rocess</a:t>
            </a:r>
            <a:endParaRPr lang="x-none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90F576-0793-1B39-6D1E-7F39EA72C800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/>
              <a:t>개발환경</a:t>
            </a:r>
          </a:p>
        </p:txBody>
      </p:sp>
      <p:sp>
        <p:nvSpPr>
          <p:cNvPr id="3" name="사각형: 둥근 모서리 7">
            <a:extLst>
              <a:ext uri="{FF2B5EF4-FFF2-40B4-BE49-F238E27FC236}">
                <a16:creationId xmlns:a16="http://schemas.microsoft.com/office/drawing/2014/main" id="{4E2AC4FB-9FC3-A3AB-191A-80236A02079F}"/>
              </a:ext>
            </a:extLst>
          </p:cNvPr>
          <p:cNvSpPr/>
          <p:nvPr/>
        </p:nvSpPr>
        <p:spPr>
          <a:xfrm>
            <a:off x="1933057" y="20032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B0EDF-759F-572C-77A3-199DF83673BB}"/>
              </a:ext>
            </a:extLst>
          </p:cNvPr>
          <p:cNvSpPr txBox="1"/>
          <p:nvPr/>
        </p:nvSpPr>
        <p:spPr>
          <a:xfrm>
            <a:off x="2518966" y="2338004"/>
            <a:ext cx="7154065" cy="246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Window 10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1.72.2,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Python, MySQL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56C5D-2E7E-59B3-B78A-2D50DEDCC1D8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B486E-9509-1368-95A8-DAE9E05E4A78}"/>
              </a:ext>
            </a:extLst>
          </p:cNvPr>
          <p:cNvSpPr txBox="1"/>
          <p:nvPr/>
        </p:nvSpPr>
        <p:spPr>
          <a:xfrm>
            <a:off x="4046489" y="1435790"/>
            <a:ext cx="409901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2360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2.4 </a:t>
            </a:r>
            <a:r>
              <a:rPr lang="ko-KR" altLang="en-US" dirty="0"/>
              <a:t>조직구성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F9B1606-F93C-99EA-8B3D-74FB3657E5BE}"/>
              </a:ext>
            </a:extLst>
          </p:cNvPr>
          <p:cNvSpPr/>
          <p:nvPr/>
        </p:nvSpPr>
        <p:spPr>
          <a:xfrm>
            <a:off x="3758735" y="1480830"/>
            <a:ext cx="4611027" cy="461102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C3BC11-547E-D152-ACBD-E5553C892C0D}"/>
              </a:ext>
            </a:extLst>
          </p:cNvPr>
          <p:cNvSpPr/>
          <p:nvPr/>
        </p:nvSpPr>
        <p:spPr>
          <a:xfrm>
            <a:off x="2567606" y="1717470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1ABD3-DBFE-A9F5-5218-BAF15693FAFC}"/>
              </a:ext>
            </a:extLst>
          </p:cNvPr>
          <p:cNvSpPr txBox="1"/>
          <p:nvPr/>
        </p:nvSpPr>
        <p:spPr>
          <a:xfrm>
            <a:off x="2725386" y="1892278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346C3-0F60-49FC-4198-0A5967E2773A}"/>
              </a:ext>
            </a:extLst>
          </p:cNvPr>
          <p:cNvSpPr txBox="1"/>
          <p:nvPr/>
        </p:nvSpPr>
        <p:spPr>
          <a:xfrm>
            <a:off x="2725386" y="2662020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D393692C-0A39-B7C0-A877-604A02DDF5E3}"/>
              </a:ext>
            </a:extLst>
          </p:cNvPr>
          <p:cNvSpPr/>
          <p:nvPr/>
        </p:nvSpPr>
        <p:spPr>
          <a:xfrm>
            <a:off x="7350958" y="1710119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93B89-76FB-4080-E850-919B08EC5DE7}"/>
              </a:ext>
            </a:extLst>
          </p:cNvPr>
          <p:cNvSpPr txBox="1"/>
          <p:nvPr/>
        </p:nvSpPr>
        <p:spPr>
          <a:xfrm>
            <a:off x="7508738" y="1884927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49E6C-51B1-630E-A32D-FA3D4331B156}"/>
              </a:ext>
            </a:extLst>
          </p:cNvPr>
          <p:cNvSpPr txBox="1"/>
          <p:nvPr/>
        </p:nvSpPr>
        <p:spPr>
          <a:xfrm>
            <a:off x="7508738" y="2654669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10A9A2B4-7A84-D695-89E1-273EA44C7799}"/>
              </a:ext>
            </a:extLst>
          </p:cNvPr>
          <p:cNvSpPr/>
          <p:nvPr/>
        </p:nvSpPr>
        <p:spPr>
          <a:xfrm>
            <a:off x="2567606" y="3911963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17C60-5907-0BDB-68ED-3DAC546D6D9D}"/>
              </a:ext>
            </a:extLst>
          </p:cNvPr>
          <p:cNvSpPr txBox="1"/>
          <p:nvPr/>
        </p:nvSpPr>
        <p:spPr>
          <a:xfrm>
            <a:off x="2725386" y="4086771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F119E-D68D-AE86-DFE4-96EACA22004A}"/>
              </a:ext>
            </a:extLst>
          </p:cNvPr>
          <p:cNvSpPr txBox="1"/>
          <p:nvPr/>
        </p:nvSpPr>
        <p:spPr>
          <a:xfrm>
            <a:off x="2725386" y="4856513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13E319B8-5C8E-2ED4-74C7-BAC97A6D1DB7}"/>
              </a:ext>
            </a:extLst>
          </p:cNvPr>
          <p:cNvSpPr/>
          <p:nvPr/>
        </p:nvSpPr>
        <p:spPr>
          <a:xfrm>
            <a:off x="7350958" y="3911722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82DE3-8C83-F248-FBB3-027D28061370}"/>
              </a:ext>
            </a:extLst>
          </p:cNvPr>
          <p:cNvSpPr txBox="1"/>
          <p:nvPr/>
        </p:nvSpPr>
        <p:spPr>
          <a:xfrm>
            <a:off x="7508738" y="4086530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F9CC4-9A3D-1A13-11FB-00087E8604BC}"/>
              </a:ext>
            </a:extLst>
          </p:cNvPr>
          <p:cNvSpPr txBox="1"/>
          <p:nvPr/>
        </p:nvSpPr>
        <p:spPr>
          <a:xfrm>
            <a:off x="7508738" y="4856272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6A18B-2243-92F7-9FD2-F194FA603B63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2-5.</a:t>
            </a:r>
            <a:r>
              <a:rPr lang="ko-KR" altLang="en-US" dirty="0"/>
              <a:t> </a:t>
            </a:r>
            <a:r>
              <a:rPr lang="en-US" altLang="ko-KR" dirty="0"/>
              <a:t>WBS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ore-KR" dirty="0"/>
              <a:t>Work Breakdown Structure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FB7C8E-1E32-149A-71B7-3B203706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9" y="917907"/>
            <a:ext cx="11459342" cy="5517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16EB3-F7AA-0A41-9202-949094C1A6A6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647175-7D20-EC8C-BFD3-DD07ED6193C1}"/>
              </a:ext>
            </a:extLst>
          </p:cNvPr>
          <p:cNvSpPr/>
          <p:nvPr/>
        </p:nvSpPr>
        <p:spPr>
          <a:xfrm>
            <a:off x="744219" y="970398"/>
            <a:ext cx="1014549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FFD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400" b="1" spc="-150" dirty="0">
              <a:solidFill>
                <a:srgbClr val="FFDC1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F5B48E-EF3D-A76B-D2B6-E70078589867}"/>
              </a:ext>
            </a:extLst>
          </p:cNvPr>
          <p:cNvSpPr/>
          <p:nvPr/>
        </p:nvSpPr>
        <p:spPr>
          <a:xfrm>
            <a:off x="6582028" y="2238561"/>
            <a:ext cx="2227437" cy="8776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 설계와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4AB43-3AEA-D431-C01D-EF8C7594AF95}"/>
              </a:ext>
            </a:extLst>
          </p:cNvPr>
          <p:cNvSpPr txBox="1"/>
          <p:nvPr/>
        </p:nvSpPr>
        <p:spPr>
          <a:xfrm>
            <a:off x="8664828" y="3230577"/>
            <a:ext cx="391160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F180F-5F49-4E3D-249E-65B1B5FAD56D}"/>
              </a:ext>
            </a:extLst>
          </p:cNvPr>
          <p:cNvSpPr txBox="1"/>
          <p:nvPr/>
        </p:nvSpPr>
        <p:spPr>
          <a:xfrm>
            <a:off x="6620128" y="3190778"/>
            <a:ext cx="2981835" cy="79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3-1. </a:t>
            </a:r>
            <a:r>
              <a:rPr lang="ko-KR" altLang="en-US" dirty="0"/>
              <a:t>요구사항 정의 </a:t>
            </a:r>
            <a:endParaRPr lang="en-US" altLang="ko-KR" dirty="0"/>
          </a:p>
          <a:p>
            <a:r>
              <a:rPr lang="en-US" altLang="ko-KR" dirty="0"/>
              <a:t>3-2. </a:t>
            </a:r>
            <a:r>
              <a:rPr lang="ko-KR" altLang="en-US" dirty="0"/>
              <a:t>시스템 구조 설계</a:t>
            </a:r>
            <a:endParaRPr lang="en-US" altLang="ko-KR" dirty="0"/>
          </a:p>
          <a:p>
            <a:r>
              <a:rPr lang="en-US" altLang="ko-KR" dirty="0"/>
              <a:t>3-3. UI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8F445-5A0B-4C48-9E6D-6C6373CB6BCB}"/>
              </a:ext>
            </a:extLst>
          </p:cNvPr>
          <p:cNvGrpSpPr/>
          <p:nvPr/>
        </p:nvGrpSpPr>
        <p:grpSpPr>
          <a:xfrm>
            <a:off x="879164" y="2224840"/>
            <a:ext cx="10767499" cy="2278714"/>
            <a:chOff x="879164" y="2224840"/>
            <a:chExt cx="10767499" cy="22787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C141BC-0367-ECBE-B84B-30017BD02DED}"/>
                </a:ext>
              </a:extLst>
            </p:cNvPr>
            <p:cNvSpPr/>
            <p:nvPr/>
          </p:nvSpPr>
          <p:spPr>
            <a:xfrm>
              <a:off x="879164" y="2230086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4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ko-KR" altLang="en-US" sz="1600" b="1" spc="-150" dirty="0">
                <a:solidFill>
                  <a:schemeClr val="bg1">
                    <a:alpha val="24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1867F-9047-2B79-F11D-A9B607BC8CDF}"/>
                </a:ext>
              </a:extLst>
            </p:cNvPr>
            <p:cNvSpPr/>
            <p:nvPr/>
          </p:nvSpPr>
          <p:spPr>
            <a:xfrm>
              <a:off x="3756059" y="2239895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4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4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계획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296FED-8924-9C57-2190-85C744318DE7}"/>
                </a:ext>
              </a:extLst>
            </p:cNvPr>
            <p:cNvSpPr txBox="1"/>
            <p:nvPr/>
          </p:nvSpPr>
          <p:spPr>
            <a:xfrm>
              <a:off x="5845245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lang="en-US" altLang="ko-KR" sz="1050" spc="-50">
                <a:solidFill>
                  <a:schemeClr val="bg1">
                    <a:alpha val="24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FFEE78-DFC0-51FD-C0B3-459907FC2B8D}"/>
                </a:ext>
              </a:extLst>
            </p:cNvPr>
            <p:cNvSpPr txBox="1"/>
            <p:nvPr/>
          </p:nvSpPr>
          <p:spPr>
            <a:xfrm>
              <a:off x="2970067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4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08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0375C0-701B-4490-BEF8-92599CE32F2C}"/>
                </a:ext>
              </a:extLst>
            </p:cNvPr>
            <p:cNvSpPr/>
            <p:nvPr/>
          </p:nvSpPr>
          <p:spPr>
            <a:xfrm>
              <a:off x="9422348" y="2224840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4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</a:t>
              </a:r>
              <a:endParaRPr lang="ko-KR" altLang="en-US" sz="1600" b="1" spc="-150" dirty="0">
                <a:solidFill>
                  <a:schemeClr val="bg1">
                    <a:alpha val="24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96AC0-887E-E715-BE25-08ACCE78151D}"/>
                </a:ext>
              </a:extLst>
            </p:cNvPr>
            <p:cNvSpPr txBox="1"/>
            <p:nvPr/>
          </p:nvSpPr>
          <p:spPr>
            <a:xfrm>
              <a:off x="11255503" y="3207047"/>
              <a:ext cx="391160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F42B6-8E06-B1A5-C387-85F7ED589474}"/>
                </a:ext>
              </a:extLst>
            </p:cNvPr>
            <p:cNvSpPr txBox="1"/>
            <p:nvPr/>
          </p:nvSpPr>
          <p:spPr>
            <a:xfrm>
              <a:off x="917264" y="3241720"/>
              <a:ext cx="2644153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1-1.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개발배경 및 개발목적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1-2.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프로젝트 컨셉 소개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1-3.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기대효과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42599-71C7-9936-8DB3-9F7DB0EB1AAA}"/>
                </a:ext>
              </a:extLst>
            </p:cNvPr>
            <p:cNvSpPr txBox="1"/>
            <p:nvPr/>
          </p:nvSpPr>
          <p:spPr>
            <a:xfrm>
              <a:off x="3795166" y="3230577"/>
              <a:ext cx="2450312" cy="127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2-1.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정보 구조도</a:t>
              </a:r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(IA)</a:t>
              </a: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2-2.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개발 프로세스</a:t>
              </a:r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(SDP)</a:t>
              </a: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2-3.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 개발환경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2-4.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 조직구성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2-5.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WBS</a:t>
              </a:r>
              <a:r>
                <a:rPr lang="en-US" altLang="ko-KR" sz="900" dirty="0">
                  <a:solidFill>
                    <a:schemeClr val="bg1">
                      <a:alpha val="24000"/>
                    </a:schemeClr>
                  </a:solidFill>
                </a:rPr>
                <a:t>(</a:t>
              </a:r>
              <a:r>
                <a:rPr lang="en-US" altLang="ko-Kore-KR" sz="900" dirty="0">
                  <a:solidFill>
                    <a:schemeClr val="bg1">
                      <a:alpha val="24000"/>
                    </a:schemeClr>
                  </a:solidFill>
                </a:rPr>
                <a:t>Work Breakdown Structure</a:t>
              </a:r>
              <a:r>
                <a:rPr lang="en-US" altLang="ko-KR" sz="900" dirty="0">
                  <a:solidFill>
                    <a:schemeClr val="bg1">
                      <a:alpha val="24000"/>
                    </a:schemeClr>
                  </a:solidFill>
                </a:rPr>
                <a:t>)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FEEADD-FFD3-81B9-B06E-BE46D35FAF2B}"/>
                </a:ext>
              </a:extLst>
            </p:cNvPr>
            <p:cNvSpPr txBox="1"/>
            <p:nvPr/>
          </p:nvSpPr>
          <p:spPr>
            <a:xfrm>
              <a:off x="9475833" y="3181864"/>
              <a:ext cx="1756886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4-1.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프로젝트 산출물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4000"/>
                    </a:schemeClr>
                  </a:solidFill>
                </a:rPr>
                <a:t>4-2. </a:t>
              </a:r>
              <a:r>
                <a:rPr lang="ko-KR" altLang="en-US" dirty="0">
                  <a:solidFill>
                    <a:schemeClr val="bg1">
                      <a:alpha val="24000"/>
                    </a:schemeClr>
                  </a:solidFill>
                </a:rPr>
                <a:t>참여인원 소감</a:t>
              </a:r>
              <a:endParaRPr lang="en-US" altLang="ko-KR" dirty="0">
                <a:solidFill>
                  <a:schemeClr val="bg1">
                    <a:alpha val="24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24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90895" y="5536575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(RQC: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Collection)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2556163" y="1617933"/>
            <a:ext cx="90516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 대상 웹사이트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 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algn="r"/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/>
        </p:nvGraphicFramePr>
        <p:xfrm>
          <a:off x="791852" y="2302673"/>
          <a:ext cx="10735756" cy="3220650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438541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8082279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8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2744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리뷰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포털 중 가장 대중적인 네이버 영화의 리뷰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각 영화의 리뷰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3642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통합전산망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기준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영화의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C53E56-6D59-3D19-97C4-9C28F81F00B3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64E0EC-B9DC-47C6-A31F-C5C7D749EC4B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요구사항 정의 </a:t>
            </a:r>
            <a:r>
              <a:rPr lang="en-US" altLang="ko-KR" dirty="0"/>
              <a:t>|</a:t>
            </a:r>
            <a:r>
              <a:rPr lang="ko-KR" altLang="en-US" dirty="0"/>
              <a:t> 데이터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12338" y="4744758"/>
            <a:ext cx="249367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(RQS: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Storage)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B12EFB8-0037-ADAC-1650-751F0322DDDF}"/>
              </a:ext>
            </a:extLst>
          </p:cNvPr>
          <p:cNvGraphicFramePr>
            <a:graphicFrameLocks noGrp="1"/>
          </p:cNvGraphicFramePr>
          <p:nvPr/>
        </p:nvGraphicFramePr>
        <p:xfrm>
          <a:off x="791851" y="2271863"/>
          <a:ext cx="10735758" cy="2445911"/>
        </p:xfrm>
        <a:graphic>
          <a:graphicData uri="http://schemas.openxmlformats.org/drawingml/2006/table">
            <a:tbl>
              <a:tblPr/>
              <a:tblGrid>
                <a:gridCol w="1229280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05948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0053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556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88973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저장에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수집된 데이터를 장르에 따라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 타이틀 별 요약정보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순으로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최종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5AD3D5-7C4A-E57B-7B3A-78259E8A2F5D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3FA4B36-5456-C3B0-838F-672B458D5B41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요구사항 정의 </a:t>
            </a:r>
            <a:r>
              <a:rPr lang="en-US" altLang="ko-KR" dirty="0"/>
              <a:t>|</a:t>
            </a:r>
            <a:r>
              <a:rPr lang="ko-KR" altLang="en-US" dirty="0"/>
              <a:t> 데이터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92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/>
        </p:nvGraphicFramePr>
        <p:xfrm>
          <a:off x="765705" y="2222951"/>
          <a:ext cx="10863217" cy="2313854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28576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69076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61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6993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데이터의 누적 관객수 중복 시 높은 값을 기준으로 설정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개봉일과 같은 날짜 데이터는 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 순으로 하이픈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 재정렬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NaN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 발생 시 수치형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범주형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표현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59689" y="4563309"/>
            <a:ext cx="27734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(RQR: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Refinement)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8A22B-E3C2-733D-54AB-0890F0DCDF32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E173CE-61C6-2474-ED34-A28C152A1139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요구사항 정의 </a:t>
            </a:r>
            <a:r>
              <a:rPr lang="en-US" altLang="ko-KR" dirty="0"/>
              <a:t>|</a:t>
            </a:r>
            <a:r>
              <a:rPr lang="ko-KR" altLang="en-US" dirty="0"/>
              <a:t> 데이터 정제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23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E3A6A2-95DA-269F-FFEC-824F73777D85}"/>
              </a:ext>
            </a:extLst>
          </p:cNvPr>
          <p:cNvGraphicFramePr>
            <a:graphicFrameLocks noGrp="1"/>
          </p:cNvGraphicFramePr>
          <p:nvPr/>
        </p:nvGraphicFramePr>
        <p:xfrm>
          <a:off x="765705" y="2204098"/>
          <a:ext cx="10863217" cy="3334644"/>
        </p:xfrm>
        <a:graphic>
          <a:graphicData uri="http://schemas.openxmlformats.org/drawingml/2006/table">
            <a:tbl>
              <a:tblPr/>
              <a:tblGrid>
                <a:gridCol w="114222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8032868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48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17772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리뷰를 감성 분석하여 긍정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 리뷰로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대한 관계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6737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 리뷰의 분포도를 원형 그래프로 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관계를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다중 그래프와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히트맵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그래프로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672941" y="5565246"/>
            <a:ext cx="2515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(RQV: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Visualize)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6DCB73-451F-E968-29B2-D87FF20AE329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4C7014A-64AC-0EA8-B9C8-054C83FA296E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요구사항 정의 </a:t>
            </a:r>
            <a:r>
              <a:rPr lang="en-US" altLang="ko-KR" dirty="0"/>
              <a:t>|</a:t>
            </a:r>
            <a:r>
              <a:rPr lang="ko-KR" altLang="en-US" dirty="0"/>
              <a:t> 데이터 분석</a:t>
            </a:r>
            <a:r>
              <a:rPr lang="en-US" altLang="ko-KR" dirty="0"/>
              <a:t>&amp;</a:t>
            </a:r>
            <a:r>
              <a:rPr lang="ko-KR" altLang="en-US" dirty="0"/>
              <a:t>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92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6E12EC-D507-4774-1E0E-0A4D6B89086E}"/>
              </a:ext>
            </a:extLst>
          </p:cNvPr>
          <p:cNvGrpSpPr/>
          <p:nvPr/>
        </p:nvGrpSpPr>
        <p:grpSpPr>
          <a:xfrm flipH="1">
            <a:off x="9258962" y="3434172"/>
            <a:ext cx="364877" cy="1186663"/>
            <a:chOff x="8434421" y="3928806"/>
            <a:chExt cx="554591" cy="124423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DE0590C-F307-F180-B2D4-500A38472247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51">
              <a:extLst>
                <a:ext uri="{FF2B5EF4-FFF2-40B4-BE49-F238E27FC236}">
                  <a16:creationId xmlns:a16="http://schemas.microsoft.com/office/drawing/2014/main" id="{1C510BEE-5E4D-BF11-2257-1B0D3753C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51">
              <a:extLst>
                <a:ext uri="{FF2B5EF4-FFF2-40B4-BE49-F238E27FC236}">
                  <a16:creationId xmlns:a16="http://schemas.microsoft.com/office/drawing/2014/main" id="{05C9FFCE-ED3D-81FD-3CF1-185BB190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53">
            <a:extLst>
              <a:ext uri="{FF2B5EF4-FFF2-40B4-BE49-F238E27FC236}">
                <a16:creationId xmlns:a16="http://schemas.microsoft.com/office/drawing/2014/main" id="{53E5F494-9729-13E1-BA4F-459A25316CC7}"/>
              </a:ext>
            </a:extLst>
          </p:cNvPr>
          <p:cNvCxnSpPr>
            <a:cxnSpLocks/>
          </p:cNvCxnSpPr>
          <p:nvPr/>
        </p:nvCxnSpPr>
        <p:spPr>
          <a:xfrm>
            <a:off x="5897762" y="1640962"/>
            <a:ext cx="0" cy="4460812"/>
          </a:xfrm>
          <a:prstGeom prst="line">
            <a:avLst/>
          </a:prstGeom>
          <a:ln w="38100">
            <a:solidFill>
              <a:srgbClr val="5F2D9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9">
            <a:extLst>
              <a:ext uri="{FF2B5EF4-FFF2-40B4-BE49-F238E27FC236}">
                <a16:creationId xmlns:a16="http://schemas.microsoft.com/office/drawing/2014/main" id="{FB176962-FA42-5068-5182-6098330937AD}"/>
              </a:ext>
            </a:extLst>
          </p:cNvPr>
          <p:cNvCxnSpPr>
            <a:cxnSpLocks/>
          </p:cNvCxnSpPr>
          <p:nvPr/>
        </p:nvCxnSpPr>
        <p:spPr>
          <a:xfrm flipH="1" flipV="1">
            <a:off x="4463799" y="3897758"/>
            <a:ext cx="2720823" cy="23822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A7171B-6335-E180-22DC-00E2865F8819}"/>
              </a:ext>
            </a:extLst>
          </p:cNvPr>
          <p:cNvSpPr/>
          <p:nvPr/>
        </p:nvSpPr>
        <p:spPr>
          <a:xfrm>
            <a:off x="4928656" y="28719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9F69-C757-026E-A1AF-9110A2F877A9}"/>
              </a:ext>
            </a:extLst>
          </p:cNvPr>
          <p:cNvSpPr txBox="1"/>
          <p:nvPr/>
        </p:nvSpPr>
        <p:spPr>
          <a:xfrm>
            <a:off x="4929962" y="40971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1F7629-0BA2-2659-4A53-B60B25C7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030641"/>
            <a:ext cx="1226255" cy="1070048"/>
          </a:xfrm>
          <a:prstGeom prst="rect">
            <a:avLst/>
          </a:prstGeom>
        </p:spPr>
      </p:pic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5129EBCD-1988-0DBF-10E2-4CE680A77E15}"/>
              </a:ext>
            </a:extLst>
          </p:cNvPr>
          <p:cNvSpPr/>
          <p:nvPr/>
        </p:nvSpPr>
        <p:spPr>
          <a:xfrm>
            <a:off x="3236274" y="36365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51">
            <a:extLst>
              <a:ext uri="{FF2B5EF4-FFF2-40B4-BE49-F238E27FC236}">
                <a16:creationId xmlns:a16="http://schemas.microsoft.com/office/drawing/2014/main" id="{A9EFBDAA-DB2F-7C92-E801-1BB71D40E5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962261" y="3907357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6B1E3EC8-0802-39B4-6C6F-9AF84A00217F}"/>
              </a:ext>
            </a:extLst>
          </p:cNvPr>
          <p:cNvSpPr/>
          <p:nvPr/>
        </p:nvSpPr>
        <p:spPr>
          <a:xfrm>
            <a:off x="7728957" y="43369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69EC1699-4BD6-3B4F-B3D7-2D816B35EC46}"/>
              </a:ext>
            </a:extLst>
          </p:cNvPr>
          <p:cNvSpPr/>
          <p:nvPr/>
        </p:nvSpPr>
        <p:spPr>
          <a:xfrm>
            <a:off x="7728957" y="29704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관계 분석</a:t>
            </a:r>
          </a:p>
        </p:txBody>
      </p:sp>
      <p:cxnSp>
        <p:nvCxnSpPr>
          <p:cNvPr id="23" name="직선 연결선 41">
            <a:extLst>
              <a:ext uri="{FF2B5EF4-FFF2-40B4-BE49-F238E27FC236}">
                <a16:creationId xmlns:a16="http://schemas.microsoft.com/office/drawing/2014/main" id="{77DC87FE-8A2D-5C6C-F1AC-767EEA680692}"/>
              </a:ext>
            </a:extLst>
          </p:cNvPr>
          <p:cNvCxnSpPr>
            <a:cxnSpLocks/>
          </p:cNvCxnSpPr>
          <p:nvPr/>
        </p:nvCxnSpPr>
        <p:spPr>
          <a:xfrm>
            <a:off x="7188303" y="3424178"/>
            <a:ext cx="0" cy="1167805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51">
            <a:extLst>
              <a:ext uri="{FF2B5EF4-FFF2-40B4-BE49-F238E27FC236}">
                <a16:creationId xmlns:a16="http://schemas.microsoft.com/office/drawing/2014/main" id="{837F110F-9E06-72CA-E301-74192756051C}"/>
              </a:ext>
            </a:extLst>
          </p:cNvPr>
          <p:cNvCxnSpPr>
            <a:cxnSpLocks/>
          </p:cNvCxnSpPr>
          <p:nvPr/>
        </p:nvCxnSpPr>
        <p:spPr>
          <a:xfrm flipH="1">
            <a:off x="7184621" y="3424178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51">
            <a:extLst>
              <a:ext uri="{FF2B5EF4-FFF2-40B4-BE49-F238E27FC236}">
                <a16:creationId xmlns:a16="http://schemas.microsoft.com/office/drawing/2014/main" id="{81199FA2-2B0A-1ED4-1BF9-2242E4E03320}"/>
              </a:ext>
            </a:extLst>
          </p:cNvPr>
          <p:cNvCxnSpPr>
            <a:cxnSpLocks/>
          </p:cNvCxnSpPr>
          <p:nvPr/>
        </p:nvCxnSpPr>
        <p:spPr>
          <a:xfrm flipH="1">
            <a:off x="7184621" y="4575574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AFB898-7C75-0311-6C9E-D0E4E2954B7C}"/>
              </a:ext>
            </a:extLst>
          </p:cNvPr>
          <p:cNvSpPr txBox="1"/>
          <p:nvPr/>
        </p:nvSpPr>
        <p:spPr>
          <a:xfrm rot="16200000">
            <a:off x="2382247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F01837-7F5D-D828-DC0A-D7CD5ECFD5AC}"/>
              </a:ext>
            </a:extLst>
          </p:cNvPr>
          <p:cNvGrpSpPr/>
          <p:nvPr/>
        </p:nvGrpSpPr>
        <p:grpSpPr>
          <a:xfrm flipH="1">
            <a:off x="2599965" y="3080535"/>
            <a:ext cx="364877" cy="1633268"/>
            <a:chOff x="8434421" y="3928806"/>
            <a:chExt cx="554591" cy="1244235"/>
          </a:xfrm>
        </p:grpSpPr>
        <p:cxnSp>
          <p:nvCxnSpPr>
            <p:cNvPr id="28" name="직선 연결선 41">
              <a:extLst>
                <a:ext uri="{FF2B5EF4-FFF2-40B4-BE49-F238E27FC236}">
                  <a16:creationId xmlns:a16="http://schemas.microsoft.com/office/drawing/2014/main" id="{95BAE0FC-53B6-9A60-CDA1-9C8741702E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51">
              <a:extLst>
                <a:ext uri="{FF2B5EF4-FFF2-40B4-BE49-F238E27FC236}">
                  <a16:creationId xmlns:a16="http://schemas.microsoft.com/office/drawing/2014/main" id="{BF1BACCF-6E95-9D1C-0F2F-FF8A221D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51">
              <a:extLst>
                <a:ext uri="{FF2B5EF4-FFF2-40B4-BE49-F238E27FC236}">
                  <a16:creationId xmlns:a16="http://schemas.microsoft.com/office/drawing/2014/main" id="{DC17D940-71BC-6213-DE12-4740E704E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7">
            <a:extLst>
              <a:ext uri="{FF2B5EF4-FFF2-40B4-BE49-F238E27FC236}">
                <a16:creationId xmlns:a16="http://schemas.microsoft.com/office/drawing/2014/main" id="{105382DD-314E-7336-5C3C-AE9B660C5A18}"/>
              </a:ext>
            </a:extLst>
          </p:cNvPr>
          <p:cNvSpPr/>
          <p:nvPr/>
        </p:nvSpPr>
        <p:spPr>
          <a:xfrm>
            <a:off x="9930879" y="35312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연결선 51">
            <a:extLst>
              <a:ext uri="{FF2B5EF4-FFF2-40B4-BE49-F238E27FC236}">
                <a16:creationId xmlns:a16="http://schemas.microsoft.com/office/drawing/2014/main" id="{B5EA67B8-4E01-F56D-34BF-40E89F31A492}"/>
              </a:ext>
            </a:extLst>
          </p:cNvPr>
          <p:cNvCxnSpPr>
            <a:cxnSpLocks/>
          </p:cNvCxnSpPr>
          <p:nvPr/>
        </p:nvCxnSpPr>
        <p:spPr>
          <a:xfrm flipH="1">
            <a:off x="9619411" y="4021236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D8D35A-48D2-2427-4EC9-8F4474A26C31}"/>
              </a:ext>
            </a:extLst>
          </p:cNvPr>
          <p:cNvSpPr txBox="1"/>
          <p:nvPr/>
        </p:nvSpPr>
        <p:spPr>
          <a:xfrm rot="16200000">
            <a:off x="3624939" y="16931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사각형: 둥근 모서리 7">
            <a:extLst>
              <a:ext uri="{FF2B5EF4-FFF2-40B4-BE49-F238E27FC236}">
                <a16:creationId xmlns:a16="http://schemas.microsoft.com/office/drawing/2014/main" id="{924AAC06-540E-DFB4-8B60-96BFD8DA8F51}"/>
              </a:ext>
            </a:extLst>
          </p:cNvPr>
          <p:cNvSpPr/>
          <p:nvPr/>
        </p:nvSpPr>
        <p:spPr>
          <a:xfrm>
            <a:off x="441713" y="4178196"/>
            <a:ext cx="2158253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7">
            <a:extLst>
              <a:ext uri="{FF2B5EF4-FFF2-40B4-BE49-F238E27FC236}">
                <a16:creationId xmlns:a16="http://schemas.microsoft.com/office/drawing/2014/main" id="{4551C6FC-7056-E8FB-0C8F-99FDD2244165}"/>
              </a:ext>
            </a:extLst>
          </p:cNvPr>
          <p:cNvSpPr/>
          <p:nvPr/>
        </p:nvSpPr>
        <p:spPr>
          <a:xfrm>
            <a:off x="441713" y="2779870"/>
            <a:ext cx="2158252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8068EAF-94A2-A31A-D3E2-24DD18109BF3}"/>
              </a:ext>
            </a:extLst>
          </p:cNvPr>
          <p:cNvSpPr/>
          <p:nvPr/>
        </p:nvSpPr>
        <p:spPr>
          <a:xfrm>
            <a:off x="4638907" y="384905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F708FB3-32CB-4982-3A09-35D927F746E4}"/>
              </a:ext>
            </a:extLst>
          </p:cNvPr>
          <p:cNvSpPr/>
          <p:nvPr/>
        </p:nvSpPr>
        <p:spPr>
          <a:xfrm>
            <a:off x="7663868" y="452027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EEC6BC0-3272-59B3-08BE-AD9BE1A9E09A}"/>
              </a:ext>
            </a:extLst>
          </p:cNvPr>
          <p:cNvSpPr/>
          <p:nvPr/>
        </p:nvSpPr>
        <p:spPr>
          <a:xfrm>
            <a:off x="7663868" y="337728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F333D1-6179-1A68-ABAE-90E5E0D0A708}"/>
              </a:ext>
            </a:extLst>
          </p:cNvPr>
          <p:cNvSpPr/>
          <p:nvPr/>
        </p:nvSpPr>
        <p:spPr>
          <a:xfrm>
            <a:off x="2566703" y="462083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8CBFEA0-91A4-84EB-FC7D-1FABB1CE2A14}"/>
              </a:ext>
            </a:extLst>
          </p:cNvPr>
          <p:cNvSpPr/>
          <p:nvPr/>
        </p:nvSpPr>
        <p:spPr>
          <a:xfrm>
            <a:off x="2516895" y="303064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94CAF08-35FB-83CC-D829-1B2693D84276}"/>
              </a:ext>
            </a:extLst>
          </p:cNvPr>
          <p:cNvSpPr/>
          <p:nvPr/>
        </p:nvSpPr>
        <p:spPr>
          <a:xfrm>
            <a:off x="9847816" y="3964319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사각형: 둥근 모서리 41">
            <a:extLst>
              <a:ext uri="{FF2B5EF4-FFF2-40B4-BE49-F238E27FC236}">
                <a16:creationId xmlns:a16="http://schemas.microsoft.com/office/drawing/2014/main" id="{2E403AE7-F472-91E4-1B40-E7003CFEA67B}"/>
              </a:ext>
            </a:extLst>
          </p:cNvPr>
          <p:cNvSpPr/>
          <p:nvPr/>
        </p:nvSpPr>
        <p:spPr>
          <a:xfrm>
            <a:off x="914401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44" name="사각형: 둥근 모서리 41">
            <a:extLst>
              <a:ext uri="{FF2B5EF4-FFF2-40B4-BE49-F238E27FC236}">
                <a16:creationId xmlns:a16="http://schemas.microsoft.com/office/drawing/2014/main" id="{014B5598-F1D5-0E41-7775-DDEFAB0DBBBC}"/>
              </a:ext>
            </a:extLst>
          </p:cNvPr>
          <p:cNvSpPr/>
          <p:nvPr/>
        </p:nvSpPr>
        <p:spPr>
          <a:xfrm>
            <a:off x="27178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사각형: 둥근 모서리 41">
            <a:extLst>
              <a:ext uri="{FF2B5EF4-FFF2-40B4-BE49-F238E27FC236}">
                <a16:creationId xmlns:a16="http://schemas.microsoft.com/office/drawing/2014/main" id="{7AE0A348-AAE0-6F58-B306-9506B399E24D}"/>
              </a:ext>
            </a:extLst>
          </p:cNvPr>
          <p:cNvSpPr/>
          <p:nvPr/>
        </p:nvSpPr>
        <p:spPr>
          <a:xfrm>
            <a:off x="40005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00F141-2319-00D6-5454-E649CF68D045}"/>
              </a:ext>
            </a:extLst>
          </p:cNvPr>
          <p:cNvSpPr txBox="1"/>
          <p:nvPr/>
        </p:nvSpPr>
        <p:spPr>
          <a:xfrm rot="16200000">
            <a:off x="7930239" y="16931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9" name="사각형: 둥근 모서리 41">
            <a:extLst>
              <a:ext uri="{FF2B5EF4-FFF2-40B4-BE49-F238E27FC236}">
                <a16:creationId xmlns:a16="http://schemas.microsoft.com/office/drawing/2014/main" id="{1C5133F7-79E2-E9D2-CE44-7FBF185F7104}"/>
              </a:ext>
            </a:extLst>
          </p:cNvPr>
          <p:cNvSpPr/>
          <p:nvPr/>
        </p:nvSpPr>
        <p:spPr>
          <a:xfrm>
            <a:off x="7023101" y="1588621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50" name="사각형: 둥근 모서리 41">
            <a:extLst>
              <a:ext uri="{FF2B5EF4-FFF2-40B4-BE49-F238E27FC236}">
                <a16:creationId xmlns:a16="http://schemas.microsoft.com/office/drawing/2014/main" id="{75D61B3C-AAAB-A6DF-CC46-7D500296BC43}"/>
              </a:ext>
            </a:extLst>
          </p:cNvPr>
          <p:cNvSpPr/>
          <p:nvPr/>
        </p:nvSpPr>
        <p:spPr>
          <a:xfrm>
            <a:off x="8305800" y="1588621"/>
            <a:ext cx="1076975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49C3834-CFB8-C207-B3EA-A8E71497232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시스템 구조 설계 </a:t>
            </a:r>
            <a:r>
              <a:rPr lang="en-US" altLang="ko-KR" dirty="0"/>
              <a:t>|</a:t>
            </a:r>
            <a:r>
              <a:rPr lang="ko-KR" altLang="en-US" dirty="0"/>
              <a:t> 시스템 구성도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58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163" y="131355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9200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Straight Connector 62">
            <a:extLst>
              <a:ext uri="{FF2B5EF4-FFF2-40B4-BE49-F238E27FC236}">
                <a16:creationId xmlns:a16="http://schemas.microsoft.com/office/drawing/2014/main" id="{204EB197-33AD-2C45-BC89-E8A7A6D6B01E}"/>
              </a:ext>
            </a:extLst>
          </p:cNvPr>
          <p:cNvCxnSpPr/>
          <p:nvPr/>
        </p:nvCxnSpPr>
        <p:spPr>
          <a:xfrm>
            <a:off x="230777" y="6333288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A1D05-4DC0-0EEE-0EBC-A755E5BDB380}"/>
              </a:ext>
            </a:extLst>
          </p:cNvPr>
          <p:cNvSpPr txBox="1"/>
          <p:nvPr/>
        </p:nvSpPr>
        <p:spPr>
          <a:xfrm>
            <a:off x="4871379" y="980645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 설명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0A0FF1-C56E-7A83-1AB2-D11E81DE5007}"/>
              </a:ext>
            </a:extLst>
          </p:cNvPr>
          <p:cNvGraphicFramePr>
            <a:graphicFrameLocks noGrp="1"/>
          </p:cNvGraphicFramePr>
          <p:nvPr/>
        </p:nvGraphicFramePr>
        <p:xfrm>
          <a:off x="744583" y="1390081"/>
          <a:ext cx="10863217" cy="5031435"/>
        </p:xfrm>
        <a:graphic>
          <a:graphicData uri="http://schemas.openxmlformats.org/drawingml/2006/table">
            <a:tbl>
              <a:tblPr/>
              <a:tblGrid>
                <a:gridCol w="1789067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9074150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</a:tblGrid>
              <a:tr h="592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기능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446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(https://movie.naver.com/</a:t>
                      </a:r>
                      <a:r>
                        <a:rPr lang="en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446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(https://www.kobis.or.kr</a:t>
                      </a:r>
                      <a:r>
                        <a:rPr lang="en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9081798"/>
                  </a:ext>
                </a:extLst>
              </a:tr>
              <a:tr h="439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(DB)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리뷰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730692"/>
                  </a:ext>
                </a:extLst>
              </a:tr>
              <a:tr h="43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46054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값 설정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NaN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53493"/>
                  </a:ext>
                </a:extLst>
              </a:tr>
              <a:tr h="89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리뷰의 감성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관객 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긍정지수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총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별점의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관계 분석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921388"/>
                  </a:ext>
                </a:extLst>
              </a:tr>
              <a:tr h="879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시각화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원형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 그래프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히트맵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750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3.1</a:t>
            </a:r>
            <a:r>
              <a:rPr lang="ko-KR" altLang="en-US" dirty="0"/>
              <a:t> 시스템 구조 설계 </a:t>
            </a:r>
            <a:r>
              <a:rPr lang="en-US" altLang="ko-KR" dirty="0"/>
              <a:t>|</a:t>
            </a:r>
            <a:r>
              <a:rPr lang="ko-KR" altLang="en-US" dirty="0"/>
              <a:t> 시스템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67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3.3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화면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63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647175-7D20-EC8C-BFD3-DD07ED6193C1}"/>
              </a:ext>
            </a:extLst>
          </p:cNvPr>
          <p:cNvSpPr/>
          <p:nvPr/>
        </p:nvSpPr>
        <p:spPr>
          <a:xfrm>
            <a:off x="744219" y="970398"/>
            <a:ext cx="1014549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FFD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400" b="1" spc="-150" dirty="0">
              <a:solidFill>
                <a:srgbClr val="FFDC1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375C0-701B-4490-BEF8-92599CE32F2C}"/>
              </a:ext>
            </a:extLst>
          </p:cNvPr>
          <p:cNvSpPr/>
          <p:nvPr/>
        </p:nvSpPr>
        <p:spPr>
          <a:xfrm>
            <a:off x="9422348" y="2224840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</a:t>
            </a:r>
            <a:endParaRPr lang="ko-KR" altLang="en-US" sz="1600" b="1" spc="-15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96AC0-887E-E715-BE25-08ACCE78151D}"/>
              </a:ext>
            </a:extLst>
          </p:cNvPr>
          <p:cNvSpPr txBox="1"/>
          <p:nvPr/>
        </p:nvSpPr>
        <p:spPr>
          <a:xfrm>
            <a:off x="11255503" y="3207047"/>
            <a:ext cx="39116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F28BCE-08BA-985D-20FC-9FD6F0CFA9EC}"/>
              </a:ext>
            </a:extLst>
          </p:cNvPr>
          <p:cNvGrpSpPr/>
          <p:nvPr/>
        </p:nvGrpSpPr>
        <p:grpSpPr>
          <a:xfrm>
            <a:off x="879164" y="2230086"/>
            <a:ext cx="8722799" cy="2273468"/>
            <a:chOff x="879164" y="2230086"/>
            <a:chExt cx="8722799" cy="22734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C141BC-0367-ECBE-B84B-30017BD02DED}"/>
                </a:ext>
              </a:extLst>
            </p:cNvPr>
            <p:cNvSpPr/>
            <p:nvPr/>
          </p:nvSpPr>
          <p:spPr>
            <a:xfrm>
              <a:off x="879164" y="2230086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ko-KR" altLang="en-US" sz="1600" b="1" spc="-150" dirty="0">
                <a:solidFill>
                  <a:schemeClr val="bg1">
                    <a:alpha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1867F-9047-2B79-F11D-A9B607BC8CDF}"/>
                </a:ext>
              </a:extLst>
            </p:cNvPr>
            <p:cNvSpPr/>
            <p:nvPr/>
          </p:nvSpPr>
          <p:spPr>
            <a:xfrm>
              <a:off x="3756059" y="2239895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계획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F5B48E-EF3D-A76B-D2B6-E70078589867}"/>
                </a:ext>
              </a:extLst>
            </p:cNvPr>
            <p:cNvSpPr/>
            <p:nvPr/>
          </p:nvSpPr>
          <p:spPr>
            <a:xfrm>
              <a:off x="6582028" y="2238561"/>
              <a:ext cx="2227437" cy="8776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설계와 구현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296FED-8924-9C57-2190-85C744318DE7}"/>
                </a:ext>
              </a:extLst>
            </p:cNvPr>
            <p:cNvSpPr txBox="1"/>
            <p:nvPr/>
          </p:nvSpPr>
          <p:spPr>
            <a:xfrm>
              <a:off x="5845245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D4AB43-3AEA-D431-C01D-EF8C7594AF95}"/>
                </a:ext>
              </a:extLst>
            </p:cNvPr>
            <p:cNvSpPr txBox="1"/>
            <p:nvPr/>
          </p:nvSpPr>
          <p:spPr>
            <a:xfrm>
              <a:off x="8664828" y="3230577"/>
              <a:ext cx="391160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FFEE78-DFC0-51FD-C0B3-459907FC2B8D}"/>
                </a:ext>
              </a:extLst>
            </p:cNvPr>
            <p:cNvSpPr txBox="1"/>
            <p:nvPr/>
          </p:nvSpPr>
          <p:spPr>
            <a:xfrm>
              <a:off x="2970067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08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F42B6-8E06-B1A5-C387-85F7ED589474}"/>
                </a:ext>
              </a:extLst>
            </p:cNvPr>
            <p:cNvSpPr txBox="1"/>
            <p:nvPr/>
          </p:nvSpPr>
          <p:spPr>
            <a:xfrm>
              <a:off x="917264" y="3241720"/>
              <a:ext cx="2644153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개발배경 및 개발목적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프로젝트 컨셉 소개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1-3.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기대효과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42599-71C7-9936-8DB3-9F7DB0EB1AAA}"/>
                </a:ext>
              </a:extLst>
            </p:cNvPr>
            <p:cNvSpPr txBox="1"/>
            <p:nvPr/>
          </p:nvSpPr>
          <p:spPr>
            <a:xfrm>
              <a:off x="3795166" y="3230577"/>
              <a:ext cx="2450312" cy="127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정보 구조도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(IA)</a:t>
              </a: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개발 프로세스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(SDP)</a:t>
              </a: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2-3.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개발환경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2-4.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조직구성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2-5.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WBS</a:t>
              </a:r>
              <a:r>
                <a:rPr lang="en-US" altLang="ko-KR" sz="900" dirty="0">
                  <a:solidFill>
                    <a:schemeClr val="bg1">
                      <a:alpha val="25000"/>
                    </a:schemeClr>
                  </a:solidFill>
                </a:rPr>
                <a:t>(</a:t>
              </a:r>
              <a:r>
                <a:rPr lang="en-US" altLang="ko-Kore-KR" sz="900" dirty="0">
                  <a:solidFill>
                    <a:schemeClr val="bg1">
                      <a:alpha val="25000"/>
                    </a:schemeClr>
                  </a:solidFill>
                </a:rPr>
                <a:t>Work Breakdown Structure</a:t>
              </a:r>
              <a:r>
                <a:rPr lang="en-US" altLang="ko-KR" sz="900" dirty="0">
                  <a:solidFill>
                    <a:schemeClr val="bg1">
                      <a:alpha val="25000"/>
                    </a:schemeClr>
                  </a:solidFill>
                </a:rPr>
                <a:t>)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9F180F-5F49-4E3D-249E-65B1B5FAD56D}"/>
                </a:ext>
              </a:extLst>
            </p:cNvPr>
            <p:cNvSpPr txBox="1"/>
            <p:nvPr/>
          </p:nvSpPr>
          <p:spPr>
            <a:xfrm>
              <a:off x="6620128" y="3190778"/>
              <a:ext cx="2981835" cy="79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요구사항 정의 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3-3. UI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화면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FEEADD-FFD3-81B9-B06E-BE46D35FAF2B}"/>
              </a:ext>
            </a:extLst>
          </p:cNvPr>
          <p:cNvSpPr txBox="1"/>
          <p:nvPr/>
        </p:nvSpPr>
        <p:spPr>
          <a:xfrm>
            <a:off x="9475833" y="3181864"/>
            <a:ext cx="1756886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4-1. </a:t>
            </a:r>
            <a:r>
              <a:rPr lang="ko-KR" altLang="en-US" dirty="0"/>
              <a:t>프로젝트 산출물</a:t>
            </a:r>
            <a:endParaRPr lang="en-US" altLang="ko-KR" dirty="0"/>
          </a:p>
          <a:p>
            <a:r>
              <a:rPr lang="en-US" altLang="ko-KR" dirty="0"/>
              <a:t>4-2. </a:t>
            </a:r>
            <a:r>
              <a:rPr lang="ko-KR" altLang="en-US" dirty="0"/>
              <a:t>참여인원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00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4.1</a:t>
            </a:r>
            <a:r>
              <a:rPr lang="ko-KR" altLang="en-US" dirty="0"/>
              <a:t> 프로젝트 산출물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42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참여인원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79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06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647175-7D20-EC8C-BFD3-DD07ED6193C1}"/>
              </a:ext>
            </a:extLst>
          </p:cNvPr>
          <p:cNvSpPr/>
          <p:nvPr/>
        </p:nvSpPr>
        <p:spPr>
          <a:xfrm>
            <a:off x="744219" y="970398"/>
            <a:ext cx="1014549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FFD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400" b="1" spc="-150" dirty="0">
              <a:solidFill>
                <a:srgbClr val="FFDC1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141BC-0367-ECBE-B84B-30017BD02DED}"/>
              </a:ext>
            </a:extLst>
          </p:cNvPr>
          <p:cNvSpPr/>
          <p:nvPr/>
        </p:nvSpPr>
        <p:spPr>
          <a:xfrm>
            <a:off x="879164" y="2230086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sz="1600" b="1" spc="-15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61867F-9047-2B79-F11D-A9B607BC8CDF}"/>
              </a:ext>
            </a:extLst>
          </p:cNvPr>
          <p:cNvSpPr/>
          <p:nvPr/>
        </p:nvSpPr>
        <p:spPr>
          <a:xfrm>
            <a:off x="3756059" y="2239895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F5B48E-EF3D-A76B-D2B6-E70078589867}"/>
              </a:ext>
            </a:extLst>
          </p:cNvPr>
          <p:cNvSpPr/>
          <p:nvPr/>
        </p:nvSpPr>
        <p:spPr>
          <a:xfrm>
            <a:off x="6582028" y="2238561"/>
            <a:ext cx="2227437" cy="8776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 설계와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96FED-8924-9C57-2190-85C744318DE7}"/>
              </a:ext>
            </a:extLst>
          </p:cNvPr>
          <p:cNvSpPr txBox="1"/>
          <p:nvPr/>
        </p:nvSpPr>
        <p:spPr>
          <a:xfrm>
            <a:off x="5845245" y="3241720"/>
            <a:ext cx="391160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4AB43-3AEA-D431-C01D-EF8C7594AF95}"/>
              </a:ext>
            </a:extLst>
          </p:cNvPr>
          <p:cNvSpPr txBox="1"/>
          <p:nvPr/>
        </p:nvSpPr>
        <p:spPr>
          <a:xfrm>
            <a:off x="8664828" y="3230577"/>
            <a:ext cx="391160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FEE78-DFC0-51FD-C0B3-459907FC2B8D}"/>
              </a:ext>
            </a:extLst>
          </p:cNvPr>
          <p:cNvSpPr txBox="1"/>
          <p:nvPr/>
        </p:nvSpPr>
        <p:spPr>
          <a:xfrm>
            <a:off x="2970067" y="3241720"/>
            <a:ext cx="391160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375C0-701B-4490-BEF8-92599CE32F2C}"/>
              </a:ext>
            </a:extLst>
          </p:cNvPr>
          <p:cNvSpPr/>
          <p:nvPr/>
        </p:nvSpPr>
        <p:spPr>
          <a:xfrm>
            <a:off x="9422348" y="2224840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</a:t>
            </a:r>
            <a:endParaRPr lang="ko-KR" altLang="en-US" sz="1600" b="1" spc="-15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96AC0-887E-E715-BE25-08ACCE78151D}"/>
              </a:ext>
            </a:extLst>
          </p:cNvPr>
          <p:cNvSpPr txBox="1"/>
          <p:nvPr/>
        </p:nvSpPr>
        <p:spPr>
          <a:xfrm>
            <a:off x="11255503" y="3207047"/>
            <a:ext cx="39116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F42B6-8E06-B1A5-C387-85F7ED589474}"/>
              </a:ext>
            </a:extLst>
          </p:cNvPr>
          <p:cNvSpPr txBox="1"/>
          <p:nvPr/>
        </p:nvSpPr>
        <p:spPr>
          <a:xfrm>
            <a:off x="917264" y="3241720"/>
            <a:ext cx="2644153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1-1. </a:t>
            </a:r>
            <a:r>
              <a:rPr lang="ko-KR" altLang="en-US" dirty="0"/>
              <a:t>개발배경 및 개발목적</a:t>
            </a:r>
            <a:endParaRPr lang="en-US" altLang="ko-KR" dirty="0"/>
          </a:p>
          <a:p>
            <a:r>
              <a:rPr lang="en-US" altLang="ko-KR" dirty="0"/>
              <a:t>1-2. </a:t>
            </a:r>
            <a:r>
              <a:rPr lang="ko-KR" altLang="en-US" dirty="0"/>
              <a:t>프로젝트 컨셉 소개</a:t>
            </a:r>
            <a:endParaRPr lang="en-US" altLang="ko-KR" dirty="0"/>
          </a:p>
          <a:p>
            <a:r>
              <a:rPr lang="en-US" altLang="ko-KR" dirty="0"/>
              <a:t>1-3.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42599-71C7-9936-8DB3-9F7DB0EB1AAA}"/>
              </a:ext>
            </a:extLst>
          </p:cNvPr>
          <p:cNvSpPr txBox="1"/>
          <p:nvPr/>
        </p:nvSpPr>
        <p:spPr>
          <a:xfrm>
            <a:off x="3795166" y="3230577"/>
            <a:ext cx="2450312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2-1. </a:t>
            </a:r>
            <a:r>
              <a:rPr lang="ko-KR" altLang="en-US" dirty="0"/>
              <a:t>정보 구조도</a:t>
            </a:r>
            <a:r>
              <a:rPr lang="en-US" altLang="ko-KR" dirty="0"/>
              <a:t>(IA)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개발 프로세스</a:t>
            </a:r>
            <a:r>
              <a:rPr lang="en-US" altLang="ko-KR" dirty="0"/>
              <a:t>(SDP)</a:t>
            </a:r>
          </a:p>
          <a:p>
            <a:r>
              <a:rPr lang="en-US" altLang="ko-KR" dirty="0"/>
              <a:t>2-3.</a:t>
            </a:r>
            <a:r>
              <a:rPr lang="ko-KR" altLang="en-US" dirty="0"/>
              <a:t> 개발환경</a:t>
            </a:r>
            <a:endParaRPr lang="en-US" altLang="ko-KR" dirty="0"/>
          </a:p>
          <a:p>
            <a:r>
              <a:rPr lang="en-US" altLang="ko-KR" dirty="0"/>
              <a:t>2-4.</a:t>
            </a:r>
            <a:r>
              <a:rPr lang="ko-KR" altLang="en-US" dirty="0"/>
              <a:t> 조직구성</a:t>
            </a:r>
            <a:endParaRPr lang="en-US" altLang="ko-KR" dirty="0"/>
          </a:p>
          <a:p>
            <a:r>
              <a:rPr lang="en-US" altLang="ko-KR" dirty="0"/>
              <a:t>2-5.</a:t>
            </a:r>
            <a:r>
              <a:rPr lang="ko-KR" altLang="en-US" dirty="0"/>
              <a:t> </a:t>
            </a:r>
            <a:r>
              <a:rPr lang="en-US" altLang="ko-KR" dirty="0"/>
              <a:t>WBS</a:t>
            </a:r>
            <a:r>
              <a:rPr lang="en-US" altLang="ko-KR" sz="900" dirty="0"/>
              <a:t>(</a:t>
            </a:r>
            <a:r>
              <a:rPr lang="en-US" altLang="ko-Kore-KR" sz="900" dirty="0"/>
              <a:t>Work Breakdown Structure</a:t>
            </a:r>
            <a:r>
              <a:rPr lang="en-US" altLang="ko-KR" sz="900" dirty="0"/>
              <a:t>)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F180F-5F49-4E3D-249E-65B1B5FAD56D}"/>
              </a:ext>
            </a:extLst>
          </p:cNvPr>
          <p:cNvSpPr txBox="1"/>
          <p:nvPr/>
        </p:nvSpPr>
        <p:spPr>
          <a:xfrm>
            <a:off x="6620128" y="3190778"/>
            <a:ext cx="2981835" cy="79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3-1. </a:t>
            </a:r>
            <a:r>
              <a:rPr lang="ko-KR" altLang="en-US" dirty="0"/>
              <a:t>요구사항 정의 </a:t>
            </a:r>
            <a:endParaRPr lang="en-US" altLang="ko-KR" dirty="0"/>
          </a:p>
          <a:p>
            <a:r>
              <a:rPr lang="en-US" altLang="ko-KR" dirty="0"/>
              <a:t>3-2. </a:t>
            </a:r>
            <a:r>
              <a:rPr lang="ko-KR" altLang="en-US" dirty="0"/>
              <a:t>시스템 구조 설계</a:t>
            </a:r>
            <a:endParaRPr lang="en-US" altLang="ko-KR" dirty="0"/>
          </a:p>
          <a:p>
            <a:r>
              <a:rPr lang="en-US" altLang="ko-KR" dirty="0"/>
              <a:t>3-3. UI </a:t>
            </a:r>
            <a:r>
              <a:rPr lang="ko-KR" altLang="en-US" dirty="0"/>
              <a:t>화면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EEADD-FFD3-81B9-B06E-BE46D35FAF2B}"/>
              </a:ext>
            </a:extLst>
          </p:cNvPr>
          <p:cNvSpPr txBox="1"/>
          <p:nvPr/>
        </p:nvSpPr>
        <p:spPr>
          <a:xfrm>
            <a:off x="9475833" y="3181864"/>
            <a:ext cx="1756886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4-1. </a:t>
            </a:r>
            <a:r>
              <a:rPr lang="ko-KR" altLang="en-US" dirty="0"/>
              <a:t>프로젝트 산출물</a:t>
            </a:r>
            <a:endParaRPr lang="en-US" altLang="ko-KR" dirty="0"/>
          </a:p>
          <a:p>
            <a:r>
              <a:rPr lang="en-US" altLang="ko-KR" dirty="0"/>
              <a:t>4-2. </a:t>
            </a:r>
            <a:r>
              <a:rPr lang="ko-KR" altLang="en-US" dirty="0"/>
              <a:t>참여인원 소감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1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647175-7D20-EC8C-BFD3-DD07ED6193C1}"/>
              </a:ext>
            </a:extLst>
          </p:cNvPr>
          <p:cNvSpPr/>
          <p:nvPr/>
        </p:nvSpPr>
        <p:spPr>
          <a:xfrm>
            <a:off x="744219" y="970398"/>
            <a:ext cx="1014549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FFD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400" b="1" spc="-150" dirty="0">
              <a:solidFill>
                <a:srgbClr val="FFDC1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141BC-0367-ECBE-B84B-30017BD02DED}"/>
              </a:ext>
            </a:extLst>
          </p:cNvPr>
          <p:cNvSpPr/>
          <p:nvPr/>
        </p:nvSpPr>
        <p:spPr>
          <a:xfrm>
            <a:off x="879164" y="2230086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sz="1600" b="1" spc="-15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FEE78-DFC0-51FD-C0B3-459907FC2B8D}"/>
              </a:ext>
            </a:extLst>
          </p:cNvPr>
          <p:cNvSpPr txBox="1"/>
          <p:nvPr/>
        </p:nvSpPr>
        <p:spPr>
          <a:xfrm>
            <a:off x="2970067" y="3241720"/>
            <a:ext cx="391160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F42B6-8E06-B1A5-C387-85F7ED589474}"/>
              </a:ext>
            </a:extLst>
          </p:cNvPr>
          <p:cNvSpPr txBox="1"/>
          <p:nvPr/>
        </p:nvSpPr>
        <p:spPr>
          <a:xfrm>
            <a:off x="917264" y="3241720"/>
            <a:ext cx="2644153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1-1. </a:t>
            </a:r>
            <a:r>
              <a:rPr lang="ko-KR" altLang="en-US" dirty="0"/>
              <a:t>개발배경 및 개발목적</a:t>
            </a:r>
            <a:endParaRPr lang="en-US" altLang="ko-KR" dirty="0"/>
          </a:p>
          <a:p>
            <a:r>
              <a:rPr lang="en-US" altLang="ko-KR" dirty="0"/>
              <a:t>1-2. </a:t>
            </a:r>
            <a:r>
              <a:rPr lang="ko-KR" altLang="en-US" dirty="0"/>
              <a:t>프로젝트 컨셉 소개</a:t>
            </a:r>
            <a:endParaRPr lang="en-US" altLang="ko-KR" dirty="0"/>
          </a:p>
          <a:p>
            <a:r>
              <a:rPr lang="en-US" altLang="ko-KR" dirty="0"/>
              <a:t>1-3.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6CD4-1C09-F1AD-A9E0-F85E5CDC0EF2}"/>
              </a:ext>
            </a:extLst>
          </p:cNvPr>
          <p:cNvGrpSpPr/>
          <p:nvPr/>
        </p:nvGrpSpPr>
        <p:grpSpPr>
          <a:xfrm>
            <a:off x="3756059" y="2224840"/>
            <a:ext cx="7890604" cy="2278714"/>
            <a:chOff x="3756059" y="2224840"/>
            <a:chExt cx="7890604" cy="22787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1867F-9047-2B79-F11D-A9B607BC8CDF}"/>
                </a:ext>
              </a:extLst>
            </p:cNvPr>
            <p:cNvSpPr/>
            <p:nvPr/>
          </p:nvSpPr>
          <p:spPr>
            <a:xfrm>
              <a:off x="3756059" y="2239895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계획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F5B48E-EF3D-A76B-D2B6-E70078589867}"/>
                </a:ext>
              </a:extLst>
            </p:cNvPr>
            <p:cNvSpPr/>
            <p:nvPr/>
          </p:nvSpPr>
          <p:spPr>
            <a:xfrm>
              <a:off x="6582028" y="2238561"/>
              <a:ext cx="2227437" cy="8776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설계와 구현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296FED-8924-9C57-2190-85C744318DE7}"/>
                </a:ext>
              </a:extLst>
            </p:cNvPr>
            <p:cNvSpPr txBox="1"/>
            <p:nvPr/>
          </p:nvSpPr>
          <p:spPr>
            <a:xfrm>
              <a:off x="5845245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D4AB43-3AEA-D431-C01D-EF8C7594AF95}"/>
                </a:ext>
              </a:extLst>
            </p:cNvPr>
            <p:cNvSpPr txBox="1"/>
            <p:nvPr/>
          </p:nvSpPr>
          <p:spPr>
            <a:xfrm>
              <a:off x="8664828" y="3230577"/>
              <a:ext cx="391160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0375C0-701B-4490-BEF8-92599CE32F2C}"/>
                </a:ext>
              </a:extLst>
            </p:cNvPr>
            <p:cNvSpPr/>
            <p:nvPr/>
          </p:nvSpPr>
          <p:spPr>
            <a:xfrm>
              <a:off x="9422348" y="2224840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</a:t>
              </a:r>
              <a:endParaRPr lang="ko-KR" altLang="en-US" sz="1600" b="1" spc="-150" dirty="0">
                <a:solidFill>
                  <a:schemeClr val="bg1">
                    <a:alpha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96AC0-887E-E715-BE25-08ACCE78151D}"/>
                </a:ext>
              </a:extLst>
            </p:cNvPr>
            <p:cNvSpPr txBox="1"/>
            <p:nvPr/>
          </p:nvSpPr>
          <p:spPr>
            <a:xfrm>
              <a:off x="11255503" y="3207047"/>
              <a:ext cx="391160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42599-71C7-9936-8DB3-9F7DB0EB1AAA}"/>
                </a:ext>
              </a:extLst>
            </p:cNvPr>
            <p:cNvSpPr txBox="1"/>
            <p:nvPr/>
          </p:nvSpPr>
          <p:spPr>
            <a:xfrm>
              <a:off x="3795166" y="3230577"/>
              <a:ext cx="2450312" cy="127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정보 구조도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(IA)</a:t>
              </a: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개발 프로세스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(SDP)</a:t>
              </a: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2-3.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개발환경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2-4.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조직구성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2-5.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WBS</a:t>
              </a:r>
              <a:r>
                <a:rPr lang="en-US" altLang="ko-KR" sz="900" dirty="0">
                  <a:solidFill>
                    <a:schemeClr val="bg1">
                      <a:alpha val="25000"/>
                    </a:schemeClr>
                  </a:solidFill>
                </a:rPr>
                <a:t>(</a:t>
              </a:r>
              <a:r>
                <a:rPr lang="en-US" altLang="ko-Kore-KR" sz="900" dirty="0">
                  <a:solidFill>
                    <a:schemeClr val="bg1">
                      <a:alpha val="25000"/>
                    </a:schemeClr>
                  </a:solidFill>
                </a:rPr>
                <a:t>Work Breakdown Structure</a:t>
              </a:r>
              <a:r>
                <a:rPr lang="en-US" altLang="ko-KR" sz="900" dirty="0">
                  <a:solidFill>
                    <a:schemeClr val="bg1">
                      <a:alpha val="25000"/>
                    </a:schemeClr>
                  </a:solidFill>
                </a:rPr>
                <a:t>)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9F180F-5F49-4E3D-249E-65B1B5FAD56D}"/>
                </a:ext>
              </a:extLst>
            </p:cNvPr>
            <p:cNvSpPr txBox="1"/>
            <p:nvPr/>
          </p:nvSpPr>
          <p:spPr>
            <a:xfrm>
              <a:off x="6620128" y="3190778"/>
              <a:ext cx="2981835" cy="79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요구사항 정의 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3-3. UI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화면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FEEADD-FFD3-81B9-B06E-BE46D35FAF2B}"/>
                </a:ext>
              </a:extLst>
            </p:cNvPr>
            <p:cNvSpPr txBox="1"/>
            <p:nvPr/>
          </p:nvSpPr>
          <p:spPr>
            <a:xfrm>
              <a:off x="9475833" y="3181864"/>
              <a:ext cx="1756886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4-1.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프로젝트 산출물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4-2.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참여인원 소감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/>
              <a:t>1.1 </a:t>
            </a:r>
            <a:r>
              <a:rPr lang="ko-KR" altLang="en-US" dirty="0"/>
              <a:t>개발배경 및 근거</a:t>
            </a:r>
            <a:endParaRPr lang="ko-Kore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569C89-8AAB-73B0-F07A-8FB3F1433401}"/>
              </a:ext>
            </a:extLst>
          </p:cNvPr>
          <p:cNvSpPr/>
          <p:nvPr/>
        </p:nvSpPr>
        <p:spPr>
          <a:xfrm>
            <a:off x="33349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EE8F9-9F9B-4964-FD38-D48AF033B9C4}"/>
              </a:ext>
            </a:extLst>
          </p:cNvPr>
          <p:cNvSpPr txBox="1"/>
          <p:nvPr/>
        </p:nvSpPr>
        <p:spPr>
          <a:xfrm>
            <a:off x="813792" y="2511807"/>
            <a:ext cx="3047008" cy="355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OTT(Over the Top)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리뷰작성 공간의 부재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 데이터의 집중화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포털 사이트의 영화 리뷰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블로그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D51FB5-40DD-301D-41D9-24B6CD06AAA3}"/>
              </a:ext>
            </a:extLst>
          </p:cNvPr>
          <p:cNvSpPr/>
          <p:nvPr/>
        </p:nvSpPr>
        <p:spPr>
          <a:xfrm>
            <a:off x="4188788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0ECA6-D8A0-E23C-5072-4BA215AED330}"/>
              </a:ext>
            </a:extLst>
          </p:cNvPr>
          <p:cNvSpPr txBox="1"/>
          <p:nvPr/>
        </p:nvSpPr>
        <p:spPr>
          <a:xfrm>
            <a:off x="4172759" y="1590243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신뢰도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152D90-4FB6-B879-C99F-3D71164DA963}"/>
              </a:ext>
            </a:extLst>
          </p:cNvPr>
          <p:cNvSpPr/>
          <p:nvPr/>
        </p:nvSpPr>
        <p:spPr>
          <a:xfrm>
            <a:off x="785091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82C10-2506-D398-68AB-D7466B9F7875}"/>
              </a:ext>
            </a:extLst>
          </p:cNvPr>
          <p:cNvSpPr txBox="1"/>
          <p:nvPr/>
        </p:nvSpPr>
        <p:spPr>
          <a:xfrm>
            <a:off x="7943890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판매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통계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1FC6-22CB-C877-8DBB-ED4E23B589BA}"/>
              </a:ext>
            </a:extLst>
          </p:cNvPr>
          <p:cNvSpPr txBox="1"/>
          <p:nvPr/>
        </p:nvSpPr>
        <p:spPr>
          <a:xfrm>
            <a:off x="427414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포털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292788-E8F5-0BC2-7EB9-8C8AC180A3BF}"/>
              </a:ext>
            </a:extLst>
          </p:cNvPr>
          <p:cNvGrpSpPr/>
          <p:nvPr/>
        </p:nvGrpSpPr>
        <p:grpSpPr>
          <a:xfrm rot="5400000">
            <a:off x="-806092" y="4140855"/>
            <a:ext cx="3039993" cy="86857"/>
            <a:chOff x="178420" y="1237785"/>
            <a:chExt cx="3039993" cy="868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7B0009B-BB66-BB17-A407-A884BF93C78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50FFDE70-F266-E648-138E-05184039272A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9569FF9A-3136-651F-28B4-D7022475C216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70" name="직선 연결선 319">
                    <a:extLst>
                      <a:ext uri="{FF2B5EF4-FFF2-40B4-BE49-F238E27FC236}">
                        <a16:creationId xmlns:a16="http://schemas.microsoft.com/office/drawing/2014/main" id="{A3F8907A-464B-7B5B-DCBC-796570DC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320">
                    <a:extLst>
                      <a:ext uri="{FF2B5EF4-FFF2-40B4-BE49-F238E27FC236}">
                        <a16:creationId xmlns:a16="http://schemas.microsoft.com/office/drawing/2014/main" id="{43F275DD-547F-B38E-6F2A-6B66B4F78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5B4F92C2-FC97-E764-E2D1-6D77E0FEDA75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8" name="직선 연결선 317">
                    <a:extLst>
                      <a:ext uri="{FF2B5EF4-FFF2-40B4-BE49-F238E27FC236}">
                        <a16:creationId xmlns:a16="http://schemas.microsoft.com/office/drawing/2014/main" id="{5C954533-7E56-ABD8-63D7-8B44BDED6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318">
                    <a:extLst>
                      <a:ext uri="{FF2B5EF4-FFF2-40B4-BE49-F238E27FC236}">
                        <a16:creationId xmlns:a16="http://schemas.microsoft.com/office/drawing/2014/main" id="{5ED70875-D3BF-96BF-81A0-D444939E51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009D6B4-2BE4-CD97-EC5E-4EE9287E22F5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6" name="직선 연결선 315">
                    <a:extLst>
                      <a:ext uri="{FF2B5EF4-FFF2-40B4-BE49-F238E27FC236}">
                        <a16:creationId xmlns:a16="http://schemas.microsoft.com/office/drawing/2014/main" id="{07065C49-71E1-E7FD-08B0-268055A5B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316">
                    <a:extLst>
                      <a:ext uri="{FF2B5EF4-FFF2-40B4-BE49-F238E27FC236}">
                        <a16:creationId xmlns:a16="http://schemas.microsoft.com/office/drawing/2014/main" id="{4C64EF98-D108-881F-D918-25E91F1C7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E32BBD56-FBEF-4409-8D73-7E179C357B53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4" name="직선 연결선 313">
                    <a:extLst>
                      <a:ext uri="{FF2B5EF4-FFF2-40B4-BE49-F238E27FC236}">
                        <a16:creationId xmlns:a16="http://schemas.microsoft.com/office/drawing/2014/main" id="{44201343-D84C-F9D8-2BCF-72064C762A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314">
                    <a:extLst>
                      <a:ext uri="{FF2B5EF4-FFF2-40B4-BE49-F238E27FC236}">
                        <a16:creationId xmlns:a16="http://schemas.microsoft.com/office/drawing/2014/main" id="{5E143939-E35E-D32D-9306-666BDBCAE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0FD9EA9-3DE4-7543-8558-576A415E8777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64A84B90-D48E-C091-C6E2-EF0AC2951AFD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8" name="직선 연결선 307">
                    <a:extLst>
                      <a:ext uri="{FF2B5EF4-FFF2-40B4-BE49-F238E27FC236}">
                        <a16:creationId xmlns:a16="http://schemas.microsoft.com/office/drawing/2014/main" id="{DD9B0C44-78E8-66E9-3641-619F6493C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308">
                    <a:extLst>
                      <a:ext uri="{FF2B5EF4-FFF2-40B4-BE49-F238E27FC236}">
                        <a16:creationId xmlns:a16="http://schemas.microsoft.com/office/drawing/2014/main" id="{95C4AD53-632D-6D17-7C7B-4C3391727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29E1D82B-0FC1-77DC-2C15-694D98F575C8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6" name="직선 연결선 305">
                    <a:extLst>
                      <a:ext uri="{FF2B5EF4-FFF2-40B4-BE49-F238E27FC236}">
                        <a16:creationId xmlns:a16="http://schemas.microsoft.com/office/drawing/2014/main" id="{2EE949EC-2CC1-D982-2726-CF1E87E537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306">
                    <a:extLst>
                      <a:ext uri="{FF2B5EF4-FFF2-40B4-BE49-F238E27FC236}">
                        <a16:creationId xmlns:a16="http://schemas.microsoft.com/office/drawing/2014/main" id="{3F7183CB-43E4-35D0-9B82-FADF5B78C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F39C3224-8B6C-4A52-CC3A-C4E9D4FEA1F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4" name="직선 연결선 303">
                    <a:extLst>
                      <a:ext uri="{FF2B5EF4-FFF2-40B4-BE49-F238E27FC236}">
                        <a16:creationId xmlns:a16="http://schemas.microsoft.com/office/drawing/2014/main" id="{CA50A994-2A2A-A32F-5027-D925F4D245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304">
                    <a:extLst>
                      <a:ext uri="{FF2B5EF4-FFF2-40B4-BE49-F238E27FC236}">
                        <a16:creationId xmlns:a16="http://schemas.microsoft.com/office/drawing/2014/main" id="{4CF8D044-367C-B074-4808-6832CB8DC6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FE958E05-CCEF-D6EE-83B9-C1646A05C900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2" name="직선 연결선 301">
                    <a:extLst>
                      <a:ext uri="{FF2B5EF4-FFF2-40B4-BE49-F238E27FC236}">
                        <a16:creationId xmlns:a16="http://schemas.microsoft.com/office/drawing/2014/main" id="{848FBF65-6BAD-95F7-434D-7D8121F40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302">
                    <a:extLst>
                      <a:ext uri="{FF2B5EF4-FFF2-40B4-BE49-F238E27FC236}">
                        <a16:creationId xmlns:a16="http://schemas.microsoft.com/office/drawing/2014/main" id="{A04B888C-1B11-CC7D-3A7A-84A4481E2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513B509-A9DF-D50D-102B-5128F825B3C8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DD7AE50-9533-F243-6400-0EC0FD5C7DB8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9EF74916-EF2C-FA40-189C-3B4E14F821C8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4" name="직선 연결선 293">
                    <a:extLst>
                      <a:ext uri="{FF2B5EF4-FFF2-40B4-BE49-F238E27FC236}">
                        <a16:creationId xmlns:a16="http://schemas.microsoft.com/office/drawing/2014/main" id="{73B672D6-2EFC-6E97-F79D-1236CF58B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294">
                    <a:extLst>
                      <a:ext uri="{FF2B5EF4-FFF2-40B4-BE49-F238E27FC236}">
                        <a16:creationId xmlns:a16="http://schemas.microsoft.com/office/drawing/2014/main" id="{013A753B-9B59-7DBF-FC67-C75059AF15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41C3A32-955A-2779-D00E-8600940E0A8A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" name="직선 연결선 291">
                    <a:extLst>
                      <a:ext uri="{FF2B5EF4-FFF2-40B4-BE49-F238E27FC236}">
                        <a16:creationId xmlns:a16="http://schemas.microsoft.com/office/drawing/2014/main" id="{1D5EDDA3-EA26-A4E6-350C-8E53D65DF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292">
                    <a:extLst>
                      <a:ext uri="{FF2B5EF4-FFF2-40B4-BE49-F238E27FC236}">
                        <a16:creationId xmlns:a16="http://schemas.microsoft.com/office/drawing/2014/main" id="{49F83151-6D7F-5E8E-02C2-ED9870B8B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E74BE517-5306-981E-56C7-DA385F5F530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" name="직선 연결선 289">
                    <a:extLst>
                      <a:ext uri="{FF2B5EF4-FFF2-40B4-BE49-F238E27FC236}">
                        <a16:creationId xmlns:a16="http://schemas.microsoft.com/office/drawing/2014/main" id="{9D99BD77-399A-7DC4-9B69-582A1EAF8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290">
                    <a:extLst>
                      <a:ext uri="{FF2B5EF4-FFF2-40B4-BE49-F238E27FC236}">
                        <a16:creationId xmlns:a16="http://schemas.microsoft.com/office/drawing/2014/main" id="{FFA3191C-D1A6-6FE9-66D5-10827453C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9AB9EDA8-2B75-F459-1E8F-E676E487BE4A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8" name="직선 연결선 287">
                    <a:extLst>
                      <a:ext uri="{FF2B5EF4-FFF2-40B4-BE49-F238E27FC236}">
                        <a16:creationId xmlns:a16="http://schemas.microsoft.com/office/drawing/2014/main" id="{668C1E8A-762A-799C-AF01-5D949791E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288">
                    <a:extLst>
                      <a:ext uri="{FF2B5EF4-FFF2-40B4-BE49-F238E27FC236}">
                        <a16:creationId xmlns:a16="http://schemas.microsoft.com/office/drawing/2014/main" id="{657E95FF-9E98-60BA-F9DF-B3EB53A7C6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C58540F-21EA-B61B-B9D2-54E758A44FCE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4B784174-7F6A-A04E-78CB-0A7B302FF0C8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" name="직선 연결선 281">
                    <a:extLst>
                      <a:ext uri="{FF2B5EF4-FFF2-40B4-BE49-F238E27FC236}">
                        <a16:creationId xmlns:a16="http://schemas.microsoft.com/office/drawing/2014/main" id="{0B4051E3-718E-BA3D-4E59-D351848F4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282">
                    <a:extLst>
                      <a:ext uri="{FF2B5EF4-FFF2-40B4-BE49-F238E27FC236}">
                        <a16:creationId xmlns:a16="http://schemas.microsoft.com/office/drawing/2014/main" id="{2F388B7D-247C-EEEF-DB9F-428B69C10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AEDA49D8-8B4A-650B-3B7F-B02FE1188109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" name="직선 연결선 279">
                    <a:extLst>
                      <a:ext uri="{FF2B5EF4-FFF2-40B4-BE49-F238E27FC236}">
                        <a16:creationId xmlns:a16="http://schemas.microsoft.com/office/drawing/2014/main" id="{18158DE3-DFC2-57F2-CB55-3335728E3B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280">
                    <a:extLst>
                      <a:ext uri="{FF2B5EF4-FFF2-40B4-BE49-F238E27FC236}">
                        <a16:creationId xmlns:a16="http://schemas.microsoft.com/office/drawing/2014/main" id="{F5190B9A-7874-ECEF-5B3A-78B7B3391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E13BD607-5A8E-7212-8DAF-4EFE83F183F5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" name="직선 연결선 277">
                    <a:extLst>
                      <a:ext uri="{FF2B5EF4-FFF2-40B4-BE49-F238E27FC236}">
                        <a16:creationId xmlns:a16="http://schemas.microsoft.com/office/drawing/2014/main" id="{843133A7-1B4C-6632-D388-2AE1B5312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78">
                    <a:extLst>
                      <a:ext uri="{FF2B5EF4-FFF2-40B4-BE49-F238E27FC236}">
                        <a16:creationId xmlns:a16="http://schemas.microsoft.com/office/drawing/2014/main" id="{F57F85D9-FACE-429A-9A12-9ABB3E9E8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E70DE76E-BB8D-D291-F6B4-DB88756AF660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3" name="직선 연결선 275">
                    <a:extLst>
                      <a:ext uri="{FF2B5EF4-FFF2-40B4-BE49-F238E27FC236}">
                        <a16:creationId xmlns:a16="http://schemas.microsoft.com/office/drawing/2014/main" id="{AB9F6214-B6C5-B839-C02F-9A98E088F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76">
                    <a:extLst>
                      <a:ext uri="{FF2B5EF4-FFF2-40B4-BE49-F238E27FC236}">
                        <a16:creationId xmlns:a16="http://schemas.microsoft.com/office/drawing/2014/main" id="{BCBD9536-1919-29A5-AD67-06403A7724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437">
                    <a:extLst>
                      <a:ext uri="{FF2B5EF4-FFF2-40B4-BE49-F238E27FC236}">
                        <a16:creationId xmlns:a16="http://schemas.microsoft.com/office/drawing/2014/main" id="{FE84B57A-8608-B8BE-EA06-1EE7FC642A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438">
                    <a:extLst>
                      <a:ext uri="{FF2B5EF4-FFF2-40B4-BE49-F238E27FC236}">
                        <a16:creationId xmlns:a16="http://schemas.microsoft.com/office/drawing/2014/main" id="{9C4A66E8-0315-C427-6153-3B27DC3238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439">
                    <a:extLst>
                      <a:ext uri="{FF2B5EF4-FFF2-40B4-BE49-F238E27FC236}">
                        <a16:creationId xmlns:a16="http://schemas.microsoft.com/office/drawing/2014/main" id="{D40C2341-BC96-6657-5E9C-F15C938C6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C9F5CB-7C7F-1B7E-90D2-AA10B2C82744}"/>
              </a:ext>
            </a:extLst>
          </p:cNvPr>
          <p:cNvSpPr txBox="1"/>
          <p:nvPr/>
        </p:nvSpPr>
        <p:spPr>
          <a:xfrm>
            <a:off x="4782860" y="2511807"/>
            <a:ext cx="2921293" cy="279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리뷰내용의 다른 방향성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점수는 높으나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내용은 부정적 내용일 경우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평가의 신뢰도 영향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4C12FC-D56C-4AE6-2524-D7314CD19F49}"/>
              </a:ext>
            </a:extLst>
          </p:cNvPr>
          <p:cNvSpPr txBox="1"/>
          <p:nvPr/>
        </p:nvSpPr>
        <p:spPr>
          <a:xfrm>
            <a:off x="8404174" y="2511807"/>
            <a:ext cx="3268760" cy="2815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티켓 판매 매출을 반영한 순위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영화순위와 차이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신뢰도 높은 </a:t>
            </a:r>
            <a:r>
              <a:rPr lang="en-US" altLang="ko-KR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16E859-495D-08B9-6991-32F87DBED335}"/>
              </a:ext>
            </a:extLst>
          </p:cNvPr>
          <p:cNvGrpSpPr/>
          <p:nvPr/>
        </p:nvGrpSpPr>
        <p:grpSpPr>
          <a:xfrm rot="5400000">
            <a:off x="3440238" y="3793432"/>
            <a:ext cx="2345140" cy="86857"/>
            <a:chOff x="178420" y="1237785"/>
            <a:chExt cx="2345140" cy="86857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BB00E5B-1985-9DCD-CF99-ED5A6518A4F3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698E36E-EAD0-24D6-1AE9-D6D42EDC69C0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EB506348-093F-8BF2-9D4A-F26A2F54AAAB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9" name="직선 연결선 380">
                    <a:extLst>
                      <a:ext uri="{FF2B5EF4-FFF2-40B4-BE49-F238E27FC236}">
                        <a16:creationId xmlns:a16="http://schemas.microsoft.com/office/drawing/2014/main" id="{F5C38B92-25EE-1125-AFF1-B42535A72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381">
                    <a:extLst>
                      <a:ext uri="{FF2B5EF4-FFF2-40B4-BE49-F238E27FC236}">
                        <a16:creationId xmlns:a16="http://schemas.microsoft.com/office/drawing/2014/main" id="{12751241-474A-2D44-0D48-BD2353A68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91962613-816E-4A8C-8207-BD240361697C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7" name="직선 연결선 378">
                    <a:extLst>
                      <a:ext uri="{FF2B5EF4-FFF2-40B4-BE49-F238E27FC236}">
                        <a16:creationId xmlns:a16="http://schemas.microsoft.com/office/drawing/2014/main" id="{3E6F2019-5415-28F9-57BB-87179A022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379">
                    <a:extLst>
                      <a:ext uri="{FF2B5EF4-FFF2-40B4-BE49-F238E27FC236}">
                        <a16:creationId xmlns:a16="http://schemas.microsoft.com/office/drawing/2014/main" id="{8305155F-7F1C-24ED-B2CF-59054F8D0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FED78F1C-4AF6-F256-6038-C63D90BEDD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5" name="직선 연결선 376">
                    <a:extLst>
                      <a:ext uri="{FF2B5EF4-FFF2-40B4-BE49-F238E27FC236}">
                        <a16:creationId xmlns:a16="http://schemas.microsoft.com/office/drawing/2014/main" id="{2E9AB775-658C-DADB-5ED1-E47DF63FE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377">
                    <a:extLst>
                      <a:ext uri="{FF2B5EF4-FFF2-40B4-BE49-F238E27FC236}">
                        <a16:creationId xmlns:a16="http://schemas.microsoft.com/office/drawing/2014/main" id="{FA87A037-879A-C1D7-DC64-DDE67B1C31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E831045D-2E3B-04AB-A345-9FB08CF6EEC9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3" name="직선 연결선 374">
                    <a:extLst>
                      <a:ext uri="{FF2B5EF4-FFF2-40B4-BE49-F238E27FC236}">
                        <a16:creationId xmlns:a16="http://schemas.microsoft.com/office/drawing/2014/main" id="{9E1B5415-95B0-F504-E4FE-D0C483040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375">
                    <a:extLst>
                      <a:ext uri="{FF2B5EF4-FFF2-40B4-BE49-F238E27FC236}">
                        <a16:creationId xmlns:a16="http://schemas.microsoft.com/office/drawing/2014/main" id="{FA0C3396-0B06-BEC7-F74A-E3F06A288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08CACF9E-CD41-3803-D142-B0A30E0CD805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FD8F3A45-A017-1C51-0799-F165E5E9533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7" name="직선 연결선 368">
                    <a:extLst>
                      <a:ext uri="{FF2B5EF4-FFF2-40B4-BE49-F238E27FC236}">
                        <a16:creationId xmlns:a16="http://schemas.microsoft.com/office/drawing/2014/main" id="{876401AD-EE3B-22DD-5C49-3DC594E685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369">
                    <a:extLst>
                      <a:ext uri="{FF2B5EF4-FFF2-40B4-BE49-F238E27FC236}">
                        <a16:creationId xmlns:a16="http://schemas.microsoft.com/office/drawing/2014/main" id="{6166B919-FABC-A42A-CADE-95F6F0A816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1AC3F0EF-51B4-1E69-63CE-218B33E7C4E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5" name="직선 연결선 366">
                    <a:extLst>
                      <a:ext uri="{FF2B5EF4-FFF2-40B4-BE49-F238E27FC236}">
                        <a16:creationId xmlns:a16="http://schemas.microsoft.com/office/drawing/2014/main" id="{F080C500-5E19-E7D8-DC62-9164226B9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367">
                    <a:extLst>
                      <a:ext uri="{FF2B5EF4-FFF2-40B4-BE49-F238E27FC236}">
                        <a16:creationId xmlns:a16="http://schemas.microsoft.com/office/drawing/2014/main" id="{02055173-4084-6447-3C41-BEE4DBBEA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A146A425-18A9-D503-436A-34B29265ADE6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3" name="직선 연결선 364">
                    <a:extLst>
                      <a:ext uri="{FF2B5EF4-FFF2-40B4-BE49-F238E27FC236}">
                        <a16:creationId xmlns:a16="http://schemas.microsoft.com/office/drawing/2014/main" id="{A47D4AB5-B6B7-4306-AB10-4D02010FF9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365">
                    <a:extLst>
                      <a:ext uri="{FF2B5EF4-FFF2-40B4-BE49-F238E27FC236}">
                        <a16:creationId xmlns:a16="http://schemas.microsoft.com/office/drawing/2014/main" id="{7B8E16E8-88EC-035D-018E-AF59C7CCEE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FB734476-739C-E694-9D8C-D4B69A8967B6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1" name="직선 연결선 362">
                    <a:extLst>
                      <a:ext uri="{FF2B5EF4-FFF2-40B4-BE49-F238E27FC236}">
                        <a16:creationId xmlns:a16="http://schemas.microsoft.com/office/drawing/2014/main" id="{1C080AC9-A094-9E91-9C1A-C490E25A6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363">
                    <a:extLst>
                      <a:ext uri="{FF2B5EF4-FFF2-40B4-BE49-F238E27FC236}">
                        <a16:creationId xmlns:a16="http://schemas.microsoft.com/office/drawing/2014/main" id="{459BD484-EB1D-7C7C-8EDA-DD9D0DF0F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03DDF05-C72C-BC35-1D5E-64678DFBEC5F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31EC720-8B08-980D-B35E-1EE4D32C22F7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D4D41D31-1D27-81B7-FD6F-03121C85A55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93" name="직선 연결선 354">
                    <a:extLst>
                      <a:ext uri="{FF2B5EF4-FFF2-40B4-BE49-F238E27FC236}">
                        <a16:creationId xmlns:a16="http://schemas.microsoft.com/office/drawing/2014/main" id="{4F95C255-3A1A-0914-25C3-182A51C5A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355">
                    <a:extLst>
                      <a:ext uri="{FF2B5EF4-FFF2-40B4-BE49-F238E27FC236}">
                        <a16:creationId xmlns:a16="http://schemas.microsoft.com/office/drawing/2014/main" id="{1D148A72-D58F-979D-96F9-E4FF37B6C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ABE44C56-1E05-CAD8-38D7-F9479480FCC9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91" name="직선 연결선 352">
                    <a:extLst>
                      <a:ext uri="{FF2B5EF4-FFF2-40B4-BE49-F238E27FC236}">
                        <a16:creationId xmlns:a16="http://schemas.microsoft.com/office/drawing/2014/main" id="{68F9D44E-DEC4-B44C-B31A-2108E25BE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353">
                    <a:extLst>
                      <a:ext uri="{FF2B5EF4-FFF2-40B4-BE49-F238E27FC236}">
                        <a16:creationId xmlns:a16="http://schemas.microsoft.com/office/drawing/2014/main" id="{A83AF2F7-3848-09F6-0314-96A1A24BB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8B6801C3-82EC-D9A2-7DCC-DB05EF4E709D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9" name="직선 연결선 350">
                    <a:extLst>
                      <a:ext uri="{FF2B5EF4-FFF2-40B4-BE49-F238E27FC236}">
                        <a16:creationId xmlns:a16="http://schemas.microsoft.com/office/drawing/2014/main" id="{FEFF1131-CF22-D85F-B7D9-B74D4324A8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351">
                    <a:extLst>
                      <a:ext uri="{FF2B5EF4-FFF2-40B4-BE49-F238E27FC236}">
                        <a16:creationId xmlns:a16="http://schemas.microsoft.com/office/drawing/2014/main" id="{0E8EEBF5-B5A8-19C0-9A93-EAEAE36A0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0467327E-8270-D471-023B-468E650AC19E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7" name="직선 연결선 348">
                    <a:extLst>
                      <a:ext uri="{FF2B5EF4-FFF2-40B4-BE49-F238E27FC236}">
                        <a16:creationId xmlns:a16="http://schemas.microsoft.com/office/drawing/2014/main" id="{3B26D07C-F7C1-0BB5-8595-F9600A8FF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349">
                    <a:extLst>
                      <a:ext uri="{FF2B5EF4-FFF2-40B4-BE49-F238E27FC236}">
                        <a16:creationId xmlns:a16="http://schemas.microsoft.com/office/drawing/2014/main" id="{963DB59F-0E96-93F2-EFFE-F794FFE23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9638EAB1-988D-11C7-F977-DB68C193E0A4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15F0D0E-10B0-2905-0321-216AAE0A7FA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1" name="직선 연결선 342">
                    <a:extLst>
                      <a:ext uri="{FF2B5EF4-FFF2-40B4-BE49-F238E27FC236}">
                        <a16:creationId xmlns:a16="http://schemas.microsoft.com/office/drawing/2014/main" id="{32240432-7D1B-D61C-5236-665C2213F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343">
                    <a:extLst>
                      <a:ext uri="{FF2B5EF4-FFF2-40B4-BE49-F238E27FC236}">
                        <a16:creationId xmlns:a16="http://schemas.microsoft.com/office/drawing/2014/main" id="{739855ED-D5DC-D57E-1157-A814C1AA3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직선 연결선 340">
                  <a:extLst>
                    <a:ext uri="{FF2B5EF4-FFF2-40B4-BE49-F238E27FC236}">
                      <a16:creationId xmlns:a16="http://schemas.microsoft.com/office/drawing/2014/main" id="{7E5C6A11-D9BC-D542-21C7-012032618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14BB253-7297-56F1-9DE7-57638133D8A4}"/>
              </a:ext>
            </a:extLst>
          </p:cNvPr>
          <p:cNvGrpSpPr/>
          <p:nvPr/>
        </p:nvGrpSpPr>
        <p:grpSpPr>
          <a:xfrm rot="5400000">
            <a:off x="7059738" y="3793433"/>
            <a:ext cx="2345140" cy="86857"/>
            <a:chOff x="178420" y="1237785"/>
            <a:chExt cx="2345140" cy="86857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89CECEB-61C6-AE54-3BD1-FC9F6800EFEA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991CE7F-C138-C7B1-2F74-3532F1EBD943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DE45D568-CD09-10E3-6567-F25FC9FAE94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6" name="직선 연결선 435">
                    <a:extLst>
                      <a:ext uri="{FF2B5EF4-FFF2-40B4-BE49-F238E27FC236}">
                        <a16:creationId xmlns:a16="http://schemas.microsoft.com/office/drawing/2014/main" id="{33EDA070-A06B-27A4-BB5B-906103A496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436">
                    <a:extLst>
                      <a:ext uri="{FF2B5EF4-FFF2-40B4-BE49-F238E27FC236}">
                        <a16:creationId xmlns:a16="http://schemas.microsoft.com/office/drawing/2014/main" id="{0AD43B94-2FAE-39F0-3F4D-35892A90E4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그룹 156">
                  <a:extLst>
                    <a:ext uri="{FF2B5EF4-FFF2-40B4-BE49-F238E27FC236}">
                      <a16:creationId xmlns:a16="http://schemas.microsoft.com/office/drawing/2014/main" id="{CCFE38E0-DD41-3167-9E5B-ED0E99C861DF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4" name="직선 연결선 433">
                    <a:extLst>
                      <a:ext uri="{FF2B5EF4-FFF2-40B4-BE49-F238E27FC236}">
                        <a16:creationId xmlns:a16="http://schemas.microsoft.com/office/drawing/2014/main" id="{76365252-81BC-6500-AE5A-8040F5C9B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434">
                    <a:extLst>
                      <a:ext uri="{FF2B5EF4-FFF2-40B4-BE49-F238E27FC236}">
                        <a16:creationId xmlns:a16="http://schemas.microsoft.com/office/drawing/2014/main" id="{259268E5-D0AD-EACA-F92B-CC93B5218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8A66B4-F156-3806-A64B-0579CEF2360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2" name="직선 연결선 431">
                    <a:extLst>
                      <a:ext uri="{FF2B5EF4-FFF2-40B4-BE49-F238E27FC236}">
                        <a16:creationId xmlns:a16="http://schemas.microsoft.com/office/drawing/2014/main" id="{39797EF0-285E-91CA-B498-66125810E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432">
                    <a:extLst>
                      <a:ext uri="{FF2B5EF4-FFF2-40B4-BE49-F238E27FC236}">
                        <a16:creationId xmlns:a16="http://schemas.microsoft.com/office/drawing/2014/main" id="{CA5521D1-B8E5-5490-2940-C0283EC70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3D5AD018-EB9B-299E-62C8-ADE2798E523A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0" name="직선 연결선 429">
                    <a:extLst>
                      <a:ext uri="{FF2B5EF4-FFF2-40B4-BE49-F238E27FC236}">
                        <a16:creationId xmlns:a16="http://schemas.microsoft.com/office/drawing/2014/main" id="{9A213599-3230-7300-ABDC-25B2F73960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430">
                    <a:extLst>
                      <a:ext uri="{FF2B5EF4-FFF2-40B4-BE49-F238E27FC236}">
                        <a16:creationId xmlns:a16="http://schemas.microsoft.com/office/drawing/2014/main" id="{8D3E8366-E734-8CCD-E594-A7FC2B7E6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84B4D4B2-F31D-2015-3C3B-3A71E530CD2A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A6A435B7-F45D-10D7-143F-E0ABB287B203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4" name="직선 연결선 423">
                    <a:extLst>
                      <a:ext uri="{FF2B5EF4-FFF2-40B4-BE49-F238E27FC236}">
                        <a16:creationId xmlns:a16="http://schemas.microsoft.com/office/drawing/2014/main" id="{E11EEE75-7F23-ED33-C3D7-248C3F295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424">
                    <a:extLst>
                      <a:ext uri="{FF2B5EF4-FFF2-40B4-BE49-F238E27FC236}">
                        <a16:creationId xmlns:a16="http://schemas.microsoft.com/office/drawing/2014/main" id="{B77780B4-61FA-219F-57AC-92E470E53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6ED65964-BE52-526E-C1EB-9B481055470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2" name="직선 연결선 421">
                    <a:extLst>
                      <a:ext uri="{FF2B5EF4-FFF2-40B4-BE49-F238E27FC236}">
                        <a16:creationId xmlns:a16="http://schemas.microsoft.com/office/drawing/2014/main" id="{D3857839-33A0-D6CB-8DA5-AF692BA37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422">
                    <a:extLst>
                      <a:ext uri="{FF2B5EF4-FFF2-40B4-BE49-F238E27FC236}">
                        <a16:creationId xmlns:a16="http://schemas.microsoft.com/office/drawing/2014/main" id="{9F7F2887-4E92-F1B3-6C4E-587228A78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3BE59DE6-093A-1C52-2026-BF9752D81D85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0" name="직선 연결선 419">
                    <a:extLst>
                      <a:ext uri="{FF2B5EF4-FFF2-40B4-BE49-F238E27FC236}">
                        <a16:creationId xmlns:a16="http://schemas.microsoft.com/office/drawing/2014/main" id="{C9964F44-60A0-A14A-A0AD-532D605B2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420">
                    <a:extLst>
                      <a:ext uri="{FF2B5EF4-FFF2-40B4-BE49-F238E27FC236}">
                        <a16:creationId xmlns:a16="http://schemas.microsoft.com/office/drawing/2014/main" id="{7764E96A-6B10-BA3C-2AC1-6C153E9073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F24EAFA-EF97-0C4F-3C6C-2EEEA7B5953D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48" name="직선 연결선 417">
                    <a:extLst>
                      <a:ext uri="{FF2B5EF4-FFF2-40B4-BE49-F238E27FC236}">
                        <a16:creationId xmlns:a16="http://schemas.microsoft.com/office/drawing/2014/main" id="{7EB0976B-B5CF-A0E6-3872-D8F7EBF57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418">
                    <a:extLst>
                      <a:ext uri="{FF2B5EF4-FFF2-40B4-BE49-F238E27FC236}">
                        <a16:creationId xmlns:a16="http://schemas.microsoft.com/office/drawing/2014/main" id="{15149DB0-3963-4A72-A6B7-5DC7E19E21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8175B666-A257-20F9-E4C5-E5D8BC946A6B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9E618394-2067-2373-67A3-C7F4E8A3F0F9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D4D476C2-2FE6-EEF5-DCC7-3819C6CF3434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40" name="직선 연결선 409">
                    <a:extLst>
                      <a:ext uri="{FF2B5EF4-FFF2-40B4-BE49-F238E27FC236}">
                        <a16:creationId xmlns:a16="http://schemas.microsoft.com/office/drawing/2014/main" id="{8D9B8A00-9687-9C02-AB93-F32D6EAA6A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410">
                    <a:extLst>
                      <a:ext uri="{FF2B5EF4-FFF2-40B4-BE49-F238E27FC236}">
                        <a16:creationId xmlns:a16="http://schemas.microsoft.com/office/drawing/2014/main" id="{7861107F-F25F-CCF0-6964-B8E025E79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33F86C7F-8ACB-62F6-079E-0A25AB67144E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8" name="직선 연결선 407">
                    <a:extLst>
                      <a:ext uri="{FF2B5EF4-FFF2-40B4-BE49-F238E27FC236}">
                        <a16:creationId xmlns:a16="http://schemas.microsoft.com/office/drawing/2014/main" id="{7079D4AE-A725-4360-FA94-43F963EC2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408">
                    <a:extLst>
                      <a:ext uri="{FF2B5EF4-FFF2-40B4-BE49-F238E27FC236}">
                        <a16:creationId xmlns:a16="http://schemas.microsoft.com/office/drawing/2014/main" id="{5E19172E-8DB7-2E0F-FA23-C20AC8E6E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C2E3CA0A-6EF2-3521-B07C-BB13FDB846E1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6" name="직선 연결선 405">
                    <a:extLst>
                      <a:ext uri="{FF2B5EF4-FFF2-40B4-BE49-F238E27FC236}">
                        <a16:creationId xmlns:a16="http://schemas.microsoft.com/office/drawing/2014/main" id="{571CFDA3-5A52-85AF-C948-877F9A00F7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406">
                    <a:extLst>
                      <a:ext uri="{FF2B5EF4-FFF2-40B4-BE49-F238E27FC236}">
                        <a16:creationId xmlns:a16="http://schemas.microsoft.com/office/drawing/2014/main" id="{4CBF8917-20BD-E4AC-BDC8-06D0CBFF1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CF75EBC3-A953-C61C-228F-6590A8E6C6E6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4" name="직선 연결선 403">
                    <a:extLst>
                      <a:ext uri="{FF2B5EF4-FFF2-40B4-BE49-F238E27FC236}">
                        <a16:creationId xmlns:a16="http://schemas.microsoft.com/office/drawing/2014/main" id="{8233CAB6-99F8-0A93-D394-4BA4B7F21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404">
                    <a:extLst>
                      <a:ext uri="{FF2B5EF4-FFF2-40B4-BE49-F238E27FC236}">
                        <a16:creationId xmlns:a16="http://schemas.microsoft.com/office/drawing/2014/main" id="{4F097C98-E170-51AE-292F-FDCC4B4200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1A1A1230-BE10-7AD3-1A85-3CCEB78635E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F13BD5A3-1D02-A239-5B58-86974E22D79D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28" name="직선 연결선 397">
                    <a:extLst>
                      <a:ext uri="{FF2B5EF4-FFF2-40B4-BE49-F238E27FC236}">
                        <a16:creationId xmlns:a16="http://schemas.microsoft.com/office/drawing/2014/main" id="{10A87CD2-6A35-8009-504E-A2C02B45A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398">
                    <a:extLst>
                      <a:ext uri="{FF2B5EF4-FFF2-40B4-BE49-F238E27FC236}">
                        <a16:creationId xmlns:a16="http://schemas.microsoft.com/office/drawing/2014/main" id="{7ACC2E67-436A-4863-D94E-97BCC6F0E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직선 연결선 395">
                  <a:extLst>
                    <a:ext uri="{FF2B5EF4-FFF2-40B4-BE49-F238E27FC236}">
                      <a16:creationId xmlns:a16="http://schemas.microsoft.com/office/drawing/2014/main" id="{4BBCB417-ED95-374B-1403-4388E9D1D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6D926B53-B867-18E2-9406-B5777BEB8915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1.2 </a:t>
            </a:r>
            <a:r>
              <a:rPr lang="ko-KR" altLang="en-US" dirty="0"/>
              <a:t>개발목적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68606D-7CC5-E866-8558-718878D40CC8}"/>
              </a:ext>
            </a:extLst>
          </p:cNvPr>
          <p:cNvSpPr/>
          <p:nvPr/>
        </p:nvSpPr>
        <p:spPr>
          <a:xfrm rot="10800000" flipV="1">
            <a:off x="5570473" y="2465979"/>
            <a:ext cx="1457751" cy="370016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214">
            <a:extLst>
              <a:ext uri="{FF2B5EF4-FFF2-40B4-BE49-F238E27FC236}">
                <a16:creationId xmlns:a16="http://schemas.microsoft.com/office/drawing/2014/main" id="{B05F4CED-6D0E-B2C0-36D5-6FA3C8C0DD0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7028224" y="2650987"/>
            <a:ext cx="1643626" cy="977493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58CB8-583B-5BA8-DF32-CE14DD073AD0}"/>
              </a:ext>
            </a:extLst>
          </p:cNvPr>
          <p:cNvSpPr/>
          <p:nvPr/>
        </p:nvSpPr>
        <p:spPr>
          <a:xfrm rot="10800000">
            <a:off x="5570473" y="4434649"/>
            <a:ext cx="1457751" cy="369401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35">
            <a:extLst>
              <a:ext uri="{FF2B5EF4-FFF2-40B4-BE49-F238E27FC236}">
                <a16:creationId xmlns:a16="http://schemas.microsoft.com/office/drawing/2014/main" id="{80C80BD9-CE2E-9719-2DBB-5BFD070CBBA8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7028224" y="3637385"/>
            <a:ext cx="1643626" cy="9819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5F87C7FC-74DC-5EA1-75DE-F45B7C3252F8}"/>
              </a:ext>
            </a:extLst>
          </p:cNvPr>
          <p:cNvSpPr/>
          <p:nvPr/>
        </p:nvSpPr>
        <p:spPr>
          <a:xfrm rot="10800000">
            <a:off x="7619627" y="2573801"/>
            <a:ext cx="2120118" cy="212011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연결선 13">
            <a:extLst>
              <a:ext uri="{FF2B5EF4-FFF2-40B4-BE49-F238E27FC236}">
                <a16:creationId xmlns:a16="http://schemas.microsoft.com/office/drawing/2014/main" id="{308D7599-0849-FB2B-1EC5-8140B538A7FA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2730D8C-7B7E-8373-7A77-2D1160624149}"/>
              </a:ext>
            </a:extLst>
          </p:cNvPr>
          <p:cNvSpPr txBox="1"/>
          <p:nvPr/>
        </p:nvSpPr>
        <p:spPr>
          <a:xfrm>
            <a:off x="5570473" y="2357633"/>
            <a:ext cx="1677436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재분석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E3AA0D5-BD00-6ECC-C4E1-4157256EC311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745EA23-6B24-DA34-C468-41058FF850B1}"/>
              </a:ext>
            </a:extLst>
          </p:cNvPr>
          <p:cNvSpPr txBox="1"/>
          <p:nvPr/>
        </p:nvSpPr>
        <p:spPr>
          <a:xfrm>
            <a:off x="989338" y="2455953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리뷰를 감성분석으로 재분석하여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평가의 허점을 보완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C7D1AA-8B86-C480-3DAF-FEFE1142C33B}"/>
              </a:ext>
            </a:extLst>
          </p:cNvPr>
          <p:cNvSpPr txBox="1"/>
          <p:nvPr/>
        </p:nvSpPr>
        <p:spPr>
          <a:xfrm>
            <a:off x="5680467" y="4331086"/>
            <a:ext cx="135904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8953F9A-9C39-CFB3-3C7F-8A39E5E2AAF8}"/>
              </a:ext>
            </a:extLst>
          </p:cNvPr>
          <p:cNvSpPr txBox="1"/>
          <p:nvPr/>
        </p:nvSpPr>
        <p:spPr>
          <a:xfrm>
            <a:off x="989338" y="4429406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리뷰의 긍정지수와 실 흥행결과라고 할 수 있는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관람객의 관계를 분석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C98FC9E-B7AA-A7F3-F301-ACDDD759953B}"/>
              </a:ext>
            </a:extLst>
          </p:cNvPr>
          <p:cNvSpPr txBox="1"/>
          <p:nvPr/>
        </p:nvSpPr>
        <p:spPr>
          <a:xfrm>
            <a:off x="7687072" y="3308496"/>
            <a:ext cx="2008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영화의 객관적 </a:t>
            </a:r>
            <a:endParaRPr lang="en-US" altLang="ko-KR" sz="2300" b="1" spc="-150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정보 제공</a:t>
            </a:r>
            <a:endParaRPr lang="en-US" altLang="ko-KR" sz="2300" b="1" spc="-150" dirty="0">
              <a:solidFill>
                <a:srgbClr val="FFDC17"/>
              </a:solidFill>
            </a:endParaRPr>
          </a:p>
        </p:txBody>
      </p:sp>
      <p:cxnSp>
        <p:nvCxnSpPr>
          <p:cNvPr id="178" name="직선 연결선 216">
            <a:extLst>
              <a:ext uri="{FF2B5EF4-FFF2-40B4-BE49-F238E27FC236}">
                <a16:creationId xmlns:a16="http://schemas.microsoft.com/office/drawing/2014/main" id="{6FA82627-E5F0-F074-2146-48BD0E538EFE}"/>
              </a:ext>
            </a:extLst>
          </p:cNvPr>
          <p:cNvCxnSpPr>
            <a:cxnSpLocks/>
          </p:cNvCxnSpPr>
          <p:nvPr/>
        </p:nvCxnSpPr>
        <p:spPr>
          <a:xfrm flipV="1">
            <a:off x="8682300" y="-254000"/>
            <a:ext cx="0" cy="739140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1.3 </a:t>
            </a:r>
            <a:r>
              <a:rPr lang="ko-KR" altLang="en-US" dirty="0"/>
              <a:t>기대효과</a:t>
            </a:r>
            <a:endParaRPr lang="ko-Kore-KR" altLang="en-US" dirty="0"/>
          </a:p>
        </p:txBody>
      </p:sp>
      <p:cxnSp>
        <p:nvCxnSpPr>
          <p:cNvPr id="170" name="직선 연결선 13">
            <a:extLst>
              <a:ext uri="{FF2B5EF4-FFF2-40B4-BE49-F238E27FC236}">
                <a16:creationId xmlns:a16="http://schemas.microsoft.com/office/drawing/2014/main" id="{308D7599-0849-FB2B-1EC5-8140B538A7FA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E3AA0D5-BD00-6ECC-C4E1-4157256EC311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7" name="직선 연결선 216">
            <a:extLst>
              <a:ext uri="{FF2B5EF4-FFF2-40B4-BE49-F238E27FC236}">
                <a16:creationId xmlns:a16="http://schemas.microsoft.com/office/drawing/2014/main" id="{32DE71DC-C9AD-6E8E-723C-B9B008B3C332}"/>
              </a:ext>
            </a:extLst>
          </p:cNvPr>
          <p:cNvCxnSpPr>
            <a:cxnSpLocks/>
          </p:cNvCxnSpPr>
          <p:nvPr/>
        </p:nvCxnSpPr>
        <p:spPr>
          <a:xfrm flipV="1">
            <a:off x="7808250" y="-254000"/>
            <a:ext cx="0" cy="739140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0263893-3AEC-A776-7794-D492D0FD6205}"/>
              </a:ext>
            </a:extLst>
          </p:cNvPr>
          <p:cNvSpPr/>
          <p:nvPr/>
        </p:nvSpPr>
        <p:spPr>
          <a:xfrm rot="10800000">
            <a:off x="2637007" y="2443678"/>
            <a:ext cx="2380364" cy="23803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406E4-6E57-0807-73C5-F7582523C0A3}"/>
              </a:ext>
            </a:extLst>
          </p:cNvPr>
          <p:cNvSpPr txBox="1"/>
          <p:nvPr/>
        </p:nvSpPr>
        <p:spPr>
          <a:xfrm>
            <a:off x="2757631" y="3308496"/>
            <a:ext cx="21627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영화의 객관적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정보 제공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D5EFA0-7D84-BBF6-E814-F79A56DC46C0}"/>
              </a:ext>
            </a:extLst>
          </p:cNvPr>
          <p:cNvSpPr/>
          <p:nvPr/>
        </p:nvSpPr>
        <p:spPr>
          <a:xfrm rot="10800000">
            <a:off x="4823412" y="2286791"/>
            <a:ext cx="2694138" cy="26941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E21AC5-ED89-28EB-8751-C85E402426BF}"/>
              </a:ext>
            </a:extLst>
          </p:cNvPr>
          <p:cNvSpPr/>
          <p:nvPr/>
        </p:nvSpPr>
        <p:spPr>
          <a:xfrm rot="10800000">
            <a:off x="6262778" y="2196559"/>
            <a:ext cx="2874602" cy="2874600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6AA15-B4DA-3712-B308-7EE87EA89ADC}"/>
              </a:ext>
            </a:extLst>
          </p:cNvPr>
          <p:cNvSpPr txBox="1"/>
          <p:nvPr/>
        </p:nvSpPr>
        <p:spPr>
          <a:xfrm>
            <a:off x="6653124" y="2878879"/>
            <a:ext cx="20585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영화 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예비 관람색의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합리적 소비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유도</a:t>
            </a:r>
            <a:endParaRPr lang="en-US" altLang="ko-KR" sz="2300" b="1" dirty="0">
              <a:solidFill>
                <a:srgbClr val="FFDC17"/>
              </a:solidFill>
            </a:endParaRPr>
          </a:p>
        </p:txBody>
      </p:sp>
      <p:sp>
        <p:nvSpPr>
          <p:cNvPr id="11" name="이등변 삼각형 27">
            <a:extLst>
              <a:ext uri="{FF2B5EF4-FFF2-40B4-BE49-F238E27FC236}">
                <a16:creationId xmlns:a16="http://schemas.microsoft.com/office/drawing/2014/main" id="{11C14D4F-2372-1D90-47E0-7DC2CB46278E}"/>
              </a:ext>
            </a:extLst>
          </p:cNvPr>
          <p:cNvSpPr/>
          <p:nvPr/>
        </p:nvSpPr>
        <p:spPr>
          <a:xfrm rot="5400000">
            <a:off x="5420863" y="3391631"/>
            <a:ext cx="559815" cy="482599"/>
          </a:xfrm>
          <a:prstGeom prst="triangle">
            <a:avLst/>
          </a:prstGeom>
          <a:solidFill>
            <a:srgbClr val="FFDC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647175-7D20-EC8C-BFD3-DD07ED6193C1}"/>
              </a:ext>
            </a:extLst>
          </p:cNvPr>
          <p:cNvSpPr/>
          <p:nvPr/>
        </p:nvSpPr>
        <p:spPr>
          <a:xfrm>
            <a:off x="744219" y="970398"/>
            <a:ext cx="1014549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FFD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400" b="1" spc="-150" dirty="0">
              <a:solidFill>
                <a:srgbClr val="FFDC17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61867F-9047-2B79-F11D-A9B607BC8CDF}"/>
              </a:ext>
            </a:extLst>
          </p:cNvPr>
          <p:cNvSpPr/>
          <p:nvPr/>
        </p:nvSpPr>
        <p:spPr>
          <a:xfrm>
            <a:off x="3756059" y="2239895"/>
            <a:ext cx="1990635" cy="8720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ts val="3280"/>
              </a:lnSpc>
            </a:pPr>
            <a:r>
              <a:rPr lang="en-US" altLang="ko-KR" sz="1600" b="1" spc="-150" dirty="0">
                <a:solidFill>
                  <a:srgbClr val="FFDC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>
              <a:lnSpc>
                <a:spcPts val="3280"/>
              </a:lnSpc>
            </a:pPr>
            <a:r>
              <a:rPr lang="ko-KR" altLang="en-US" sz="1600" b="1" spc="-1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96FED-8924-9C57-2190-85C744318DE7}"/>
              </a:ext>
            </a:extLst>
          </p:cNvPr>
          <p:cNvSpPr txBox="1"/>
          <p:nvPr/>
        </p:nvSpPr>
        <p:spPr>
          <a:xfrm>
            <a:off x="5845245" y="3241720"/>
            <a:ext cx="391160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</a:p>
          <a:p>
            <a:pPr defTabSz="412750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altLang="ko-KR" sz="1050" spc="-50">
              <a:solidFill>
                <a:schemeClr val="bg1">
                  <a:alpha val="46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42599-71C7-9936-8DB3-9F7DB0EB1AAA}"/>
              </a:ext>
            </a:extLst>
          </p:cNvPr>
          <p:cNvSpPr txBox="1"/>
          <p:nvPr/>
        </p:nvSpPr>
        <p:spPr>
          <a:xfrm>
            <a:off x="3795166" y="3230577"/>
            <a:ext cx="2450312" cy="12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defRPr>
            </a:lvl1pPr>
          </a:lstStyle>
          <a:p>
            <a:r>
              <a:rPr lang="en-US" altLang="ko-KR" dirty="0"/>
              <a:t>2-1. </a:t>
            </a:r>
            <a:r>
              <a:rPr lang="ko-KR" altLang="en-US" dirty="0"/>
              <a:t>정보 구조도</a:t>
            </a:r>
            <a:r>
              <a:rPr lang="en-US" altLang="ko-KR" dirty="0"/>
              <a:t>(IA)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개발 프로세스</a:t>
            </a:r>
            <a:r>
              <a:rPr lang="en-US" altLang="ko-KR" dirty="0"/>
              <a:t>(SDP)</a:t>
            </a:r>
          </a:p>
          <a:p>
            <a:r>
              <a:rPr lang="en-US" altLang="ko-KR" dirty="0"/>
              <a:t>2-3.</a:t>
            </a:r>
            <a:r>
              <a:rPr lang="ko-KR" altLang="en-US" dirty="0"/>
              <a:t> 개발환경</a:t>
            </a:r>
            <a:endParaRPr lang="en-US" altLang="ko-KR" dirty="0"/>
          </a:p>
          <a:p>
            <a:r>
              <a:rPr lang="en-US" altLang="ko-KR" dirty="0"/>
              <a:t>2-4.</a:t>
            </a:r>
            <a:r>
              <a:rPr lang="ko-KR" altLang="en-US" dirty="0"/>
              <a:t> 조직구성</a:t>
            </a:r>
            <a:endParaRPr lang="en-US" altLang="ko-KR" dirty="0"/>
          </a:p>
          <a:p>
            <a:r>
              <a:rPr lang="en-US" altLang="ko-KR" dirty="0"/>
              <a:t>2-5.</a:t>
            </a:r>
            <a:r>
              <a:rPr lang="ko-KR" altLang="en-US" dirty="0"/>
              <a:t> </a:t>
            </a:r>
            <a:r>
              <a:rPr lang="en-US" altLang="ko-KR" dirty="0"/>
              <a:t>WBS</a:t>
            </a:r>
            <a:r>
              <a:rPr lang="en-US" altLang="ko-KR" sz="900" dirty="0"/>
              <a:t>(</a:t>
            </a:r>
            <a:r>
              <a:rPr lang="en-US" altLang="ko-Kore-KR" sz="900" dirty="0"/>
              <a:t>Work Breakdown Structure</a:t>
            </a:r>
            <a:r>
              <a:rPr lang="en-US" altLang="ko-KR" sz="900" dirty="0"/>
              <a:t>)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7C51FB-2733-5B3D-6868-07A0624A04C6}"/>
              </a:ext>
            </a:extLst>
          </p:cNvPr>
          <p:cNvGrpSpPr/>
          <p:nvPr/>
        </p:nvGrpSpPr>
        <p:grpSpPr>
          <a:xfrm>
            <a:off x="879164" y="2224840"/>
            <a:ext cx="10767499" cy="1805109"/>
            <a:chOff x="879164" y="2224840"/>
            <a:chExt cx="10767499" cy="18051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C141BC-0367-ECBE-B84B-30017BD02DED}"/>
                </a:ext>
              </a:extLst>
            </p:cNvPr>
            <p:cNvSpPr/>
            <p:nvPr/>
          </p:nvSpPr>
          <p:spPr>
            <a:xfrm>
              <a:off x="879164" y="2230086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  <a:endParaRPr lang="ko-KR" altLang="en-US" sz="1600" b="1" spc="-150" dirty="0">
                <a:solidFill>
                  <a:schemeClr val="bg1">
                    <a:alpha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F5B48E-EF3D-A76B-D2B6-E70078589867}"/>
                </a:ext>
              </a:extLst>
            </p:cNvPr>
            <p:cNvSpPr/>
            <p:nvPr/>
          </p:nvSpPr>
          <p:spPr>
            <a:xfrm>
              <a:off x="6582028" y="2238561"/>
              <a:ext cx="2227437" cy="8776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설계와 구현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D4AB43-3AEA-D431-C01D-EF8C7594AF95}"/>
                </a:ext>
              </a:extLst>
            </p:cNvPr>
            <p:cNvSpPr txBox="1"/>
            <p:nvPr/>
          </p:nvSpPr>
          <p:spPr>
            <a:xfrm>
              <a:off x="8664828" y="3230577"/>
              <a:ext cx="391160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FFEE78-DFC0-51FD-C0B3-459907FC2B8D}"/>
                </a:ext>
              </a:extLst>
            </p:cNvPr>
            <p:cNvSpPr txBox="1"/>
            <p:nvPr/>
          </p:nvSpPr>
          <p:spPr>
            <a:xfrm>
              <a:off x="2970067" y="3241720"/>
              <a:ext cx="391160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50" spc="-50">
                <a:solidFill>
                  <a:schemeClr val="bg1">
                    <a:alpha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08</a:t>
              </a:r>
            </a:p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0375C0-701B-4490-BEF8-92599CE32F2C}"/>
                </a:ext>
              </a:extLst>
            </p:cNvPr>
            <p:cNvSpPr/>
            <p:nvPr/>
          </p:nvSpPr>
          <p:spPr>
            <a:xfrm>
              <a:off x="9422348" y="2224840"/>
              <a:ext cx="1990635" cy="87209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3280"/>
                </a:lnSpc>
              </a:pPr>
              <a:r>
                <a:rPr lang="en-US" altLang="ko-KR" sz="1600" b="1" spc="-150" dirty="0">
                  <a:solidFill>
                    <a:srgbClr val="FFDC17">
                      <a:alpha val="25000"/>
                    </a:srgb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</a:p>
            <a:p>
              <a:pPr>
                <a:lnSpc>
                  <a:spcPts val="3280"/>
                </a:lnSpc>
              </a:pPr>
              <a:r>
                <a:rPr lang="ko-KR" altLang="en-US" sz="1600" b="1" spc="-150" dirty="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</a:t>
              </a:r>
              <a:endParaRPr lang="ko-KR" altLang="en-US" sz="1600" b="1" spc="-150" dirty="0">
                <a:solidFill>
                  <a:schemeClr val="bg1">
                    <a:alpha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96AC0-887E-E715-BE25-08ACCE78151D}"/>
                </a:ext>
              </a:extLst>
            </p:cNvPr>
            <p:cNvSpPr txBox="1"/>
            <p:nvPr/>
          </p:nvSpPr>
          <p:spPr>
            <a:xfrm>
              <a:off x="11255503" y="3207047"/>
              <a:ext cx="391160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12750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F42B6-8E06-B1A5-C387-85F7ED589474}"/>
                </a:ext>
              </a:extLst>
            </p:cNvPr>
            <p:cNvSpPr txBox="1"/>
            <p:nvPr/>
          </p:nvSpPr>
          <p:spPr>
            <a:xfrm>
              <a:off x="917264" y="3241720"/>
              <a:ext cx="2644153" cy="78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개발배경 및 개발목적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프로젝트 컨셉 소개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1-3.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기대효과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9F180F-5F49-4E3D-249E-65B1B5FAD56D}"/>
                </a:ext>
              </a:extLst>
            </p:cNvPr>
            <p:cNvSpPr txBox="1"/>
            <p:nvPr/>
          </p:nvSpPr>
          <p:spPr>
            <a:xfrm>
              <a:off x="6620128" y="3190778"/>
              <a:ext cx="2981835" cy="79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요구사항 정의 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3-3. UI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화면 설계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FEEADD-FFD3-81B9-B06E-BE46D35FAF2B}"/>
                </a:ext>
              </a:extLst>
            </p:cNvPr>
            <p:cNvSpPr txBox="1"/>
            <p:nvPr/>
          </p:nvSpPr>
          <p:spPr>
            <a:xfrm>
              <a:off x="9475833" y="3181864"/>
              <a:ext cx="1756886" cy="54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/>
                </a:defRPr>
              </a:lvl1pPr>
            </a:lstStyle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4-1.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프로젝트 산출물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4-2.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참여인원 소감</a:t>
              </a:r>
              <a:endParaRPr lang="en-US" altLang="ko-KR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25063" y="298290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/>
              <a:t>정보 구조도</a:t>
            </a:r>
            <a:r>
              <a:rPr lang="en-US" altLang="ko-KR" dirty="0"/>
              <a:t>(IA)</a:t>
            </a:r>
            <a:endParaRPr lang="ko-Kore-KR" altLang="en-US" dirty="0"/>
          </a:p>
        </p:txBody>
      </p:sp>
      <p:sp>
        <p:nvSpPr>
          <p:cNvPr id="3" name="사각형: 둥근 모서리 38">
            <a:extLst>
              <a:ext uri="{FF2B5EF4-FFF2-40B4-BE49-F238E27FC236}">
                <a16:creationId xmlns:a16="http://schemas.microsoft.com/office/drawing/2014/main" id="{959554C8-7110-9C90-C668-8CE17385B1C9}"/>
              </a:ext>
            </a:extLst>
          </p:cNvPr>
          <p:cNvSpPr/>
          <p:nvPr/>
        </p:nvSpPr>
        <p:spPr>
          <a:xfrm>
            <a:off x="5036245" y="1721772"/>
            <a:ext cx="3452082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40">
            <a:extLst>
              <a:ext uri="{FF2B5EF4-FFF2-40B4-BE49-F238E27FC236}">
                <a16:creationId xmlns:a16="http://schemas.microsoft.com/office/drawing/2014/main" id="{59FB268B-137A-0C7C-9D63-E6373FEC4A41}"/>
              </a:ext>
            </a:extLst>
          </p:cNvPr>
          <p:cNvSpPr/>
          <p:nvPr/>
        </p:nvSpPr>
        <p:spPr>
          <a:xfrm>
            <a:off x="812269" y="1721772"/>
            <a:ext cx="3765336" cy="3712692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41">
            <a:extLst>
              <a:ext uri="{FF2B5EF4-FFF2-40B4-BE49-F238E27FC236}">
                <a16:creationId xmlns:a16="http://schemas.microsoft.com/office/drawing/2014/main" id="{B87EC42A-EE22-36A5-4ED7-40F553551A55}"/>
              </a:ext>
            </a:extLst>
          </p:cNvPr>
          <p:cNvSpPr/>
          <p:nvPr/>
        </p:nvSpPr>
        <p:spPr>
          <a:xfrm>
            <a:off x="2225682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</a:p>
        </p:txBody>
      </p:sp>
      <p:sp>
        <p:nvSpPr>
          <p:cNvPr id="12" name="사각형: 둥근 모서리 36">
            <a:extLst>
              <a:ext uri="{FF2B5EF4-FFF2-40B4-BE49-F238E27FC236}">
                <a16:creationId xmlns:a16="http://schemas.microsoft.com/office/drawing/2014/main" id="{810A4A60-AD68-DF66-2225-353454E0186E}"/>
              </a:ext>
            </a:extLst>
          </p:cNvPr>
          <p:cNvSpPr/>
          <p:nvPr/>
        </p:nvSpPr>
        <p:spPr>
          <a:xfrm>
            <a:off x="8957311" y="1721772"/>
            <a:ext cx="2396319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C78E4-ED77-66D3-A084-3C38FAE50A57}"/>
              </a:ext>
            </a:extLst>
          </p:cNvPr>
          <p:cNvSpPr txBox="1"/>
          <p:nvPr/>
        </p:nvSpPr>
        <p:spPr>
          <a:xfrm>
            <a:off x="9476502" y="4182016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FB95D-078A-2882-D2E2-AFEF00C1C685}"/>
              </a:ext>
            </a:extLst>
          </p:cNvPr>
          <p:cNvSpPr txBox="1"/>
          <p:nvPr/>
        </p:nvSpPr>
        <p:spPr>
          <a:xfrm>
            <a:off x="966422" y="2567813"/>
            <a:ext cx="37197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b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F964-1E56-62EA-68FA-BDDC5FA73161}"/>
              </a:ext>
            </a:extLst>
          </p:cNvPr>
          <p:cNvSpPr txBox="1"/>
          <p:nvPr/>
        </p:nvSpPr>
        <p:spPr>
          <a:xfrm>
            <a:off x="1479665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4D544-EB79-10FD-F78F-1C4034C459F1}"/>
              </a:ext>
            </a:extLst>
          </p:cNvPr>
          <p:cNvSpPr txBox="1"/>
          <p:nvPr/>
        </p:nvSpPr>
        <p:spPr>
          <a:xfrm>
            <a:off x="1080742" y="3547556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F10D4-1389-64F5-898F-5CEC4F841C5B}"/>
              </a:ext>
            </a:extLst>
          </p:cNvPr>
          <p:cNvSpPr txBox="1"/>
          <p:nvPr/>
        </p:nvSpPr>
        <p:spPr>
          <a:xfrm>
            <a:off x="879909" y="4291378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37">
            <a:extLst>
              <a:ext uri="{FF2B5EF4-FFF2-40B4-BE49-F238E27FC236}">
                <a16:creationId xmlns:a16="http://schemas.microsoft.com/office/drawing/2014/main" id="{356A7A84-7281-BBFE-DD1D-C8134FCD99D2}"/>
              </a:ext>
            </a:extLst>
          </p:cNvPr>
          <p:cNvSpPr/>
          <p:nvPr/>
        </p:nvSpPr>
        <p:spPr>
          <a:xfrm>
            <a:off x="9685000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39">
            <a:extLst>
              <a:ext uri="{FF2B5EF4-FFF2-40B4-BE49-F238E27FC236}">
                <a16:creationId xmlns:a16="http://schemas.microsoft.com/office/drawing/2014/main" id="{EB96194E-0083-7A02-46A9-E94A59F07EA8}"/>
              </a:ext>
            </a:extLst>
          </p:cNvPr>
          <p:cNvSpPr/>
          <p:nvPr/>
        </p:nvSpPr>
        <p:spPr>
          <a:xfrm>
            <a:off x="5940322" y="1523836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7">
            <a:extLst>
              <a:ext uri="{FF2B5EF4-FFF2-40B4-BE49-F238E27FC236}">
                <a16:creationId xmlns:a16="http://schemas.microsoft.com/office/drawing/2014/main" id="{3E2479F5-7BC5-F4BA-D886-D636525296A2}"/>
              </a:ext>
            </a:extLst>
          </p:cNvPr>
          <p:cNvCxnSpPr>
            <a:cxnSpLocks/>
          </p:cNvCxnSpPr>
          <p:nvPr/>
        </p:nvCxnSpPr>
        <p:spPr>
          <a:xfrm>
            <a:off x="966422" y="3353986"/>
            <a:ext cx="34926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63DA9F-348B-5738-DD63-8809885FDE27}"/>
              </a:ext>
            </a:extLst>
          </p:cNvPr>
          <p:cNvSpPr txBox="1"/>
          <p:nvPr/>
        </p:nvSpPr>
        <p:spPr>
          <a:xfrm>
            <a:off x="5131167" y="2567813"/>
            <a:ext cx="37197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감성 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A136-60F6-5513-7473-BDC3A5722EC8}"/>
              </a:ext>
            </a:extLst>
          </p:cNvPr>
          <p:cNvSpPr txBox="1"/>
          <p:nvPr/>
        </p:nvSpPr>
        <p:spPr>
          <a:xfrm>
            <a:off x="5652342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EADA3-123E-8E1B-DAB9-C710ABCC20BC}"/>
              </a:ext>
            </a:extLst>
          </p:cNvPr>
          <p:cNvSpPr txBox="1"/>
          <p:nvPr/>
        </p:nvSpPr>
        <p:spPr>
          <a:xfrm>
            <a:off x="9490764" y="2544698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">
            <a:extLst>
              <a:ext uri="{FF2B5EF4-FFF2-40B4-BE49-F238E27FC236}">
                <a16:creationId xmlns:a16="http://schemas.microsoft.com/office/drawing/2014/main" id="{62C7C813-EE29-B18F-840C-90870CD1814A}"/>
              </a:ext>
            </a:extLst>
          </p:cNvPr>
          <p:cNvCxnSpPr>
            <a:cxnSpLocks/>
          </p:cNvCxnSpPr>
          <p:nvPr/>
        </p:nvCxnSpPr>
        <p:spPr>
          <a:xfrm>
            <a:off x="5257630" y="3355771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1BB682-F7CA-B34A-FF9F-769E61CE2D66}"/>
              </a:ext>
            </a:extLst>
          </p:cNvPr>
          <p:cNvSpPr txBox="1"/>
          <p:nvPr/>
        </p:nvSpPr>
        <p:spPr>
          <a:xfrm>
            <a:off x="5200852" y="3480789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05A07-2DD0-58AA-9332-5DE05A48D734}"/>
              </a:ext>
            </a:extLst>
          </p:cNvPr>
          <p:cNvSpPr txBox="1"/>
          <p:nvPr/>
        </p:nvSpPr>
        <p:spPr>
          <a:xfrm>
            <a:off x="5118550" y="4224611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150D3-CE0D-7F32-BE27-F92953F2C559}"/>
              </a:ext>
            </a:extLst>
          </p:cNvPr>
          <p:cNvSpPr txBox="1"/>
          <p:nvPr/>
        </p:nvSpPr>
        <p:spPr>
          <a:xfrm>
            <a:off x="775083" y="5769942"/>
            <a:ext cx="9051637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9EABB-BFB3-9372-44A9-85C6C556EC77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45348B9-CCEA-3DBC-2CCE-1B686B834CBB}"/>
              </a:ext>
            </a:extLst>
          </p:cNvPr>
          <p:cNvSpPr txBox="1">
            <a:spLocks/>
          </p:cNvSpPr>
          <p:nvPr/>
        </p:nvSpPr>
        <p:spPr>
          <a:xfrm>
            <a:off x="812269" y="618083"/>
            <a:ext cx="4428005" cy="43333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sz="1400" dirty="0"/>
              <a:t>(IA, Information Architecture)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67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1587</Words>
  <Application>Microsoft Office PowerPoint</Application>
  <PresentationFormat>와이드스크린</PresentationFormat>
  <Paragraphs>434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Doppio One</vt:lpstr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고청명(교학처 학생지원팀(안성))</cp:lastModifiedBy>
  <cp:revision>159</cp:revision>
  <dcterms:created xsi:type="dcterms:W3CDTF">2022-10-17T02:41:20Z</dcterms:created>
  <dcterms:modified xsi:type="dcterms:W3CDTF">2022-10-27T04:03:37Z</dcterms:modified>
</cp:coreProperties>
</file>