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3" r:id="rId4"/>
    <p:sldId id="316" r:id="rId5"/>
    <p:sldId id="320" r:id="rId6"/>
    <p:sldId id="317" r:id="rId7"/>
    <p:sldId id="325" r:id="rId8"/>
    <p:sldId id="319" r:id="rId9"/>
    <p:sldId id="321" r:id="rId10"/>
    <p:sldId id="322" r:id="rId11"/>
    <p:sldId id="323" r:id="rId12"/>
    <p:sldId id="324" r:id="rId13"/>
    <p:sldId id="264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65027" autoAdjust="0"/>
  </p:normalViewPr>
  <p:slideViewPr>
    <p:cSldViewPr snapToGrid="0">
      <p:cViewPr varScale="1">
        <p:scale>
          <a:sx n="61" d="100"/>
          <a:sy n="61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73EEE73-1661-4DE1-EF2A-0152B49D3A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716FD0-5DEC-4040-BECC-12C60D4D7C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2B513-BFAA-4E78-81E2-9F85D3E68AE5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FEDE26-B8E6-3CEC-51D4-04BC28EDF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D554B1-2492-A646-F437-9CE2A1E11C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44F8B-6047-4492-9E84-248D82FC2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681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C0C2D-40C9-42C8-9BBF-DDCCF60189F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7D1C7-E3A1-4C62-AD78-508699C8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2898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F8663-2C57-18A7-DC49-CDEFB179FF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76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03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D1C7-E3A1-4C62-AD78-508699C873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783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8A3D6-A7C1-43DC-A859-492AA53359C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3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/>
              <a:t>개발목적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개발근거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개발목적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기대효과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시스템 개요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조직구성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IA </a:t>
            </a:r>
            <a:r>
              <a:rPr lang="ko-KR" altLang="en-US" dirty="0"/>
              <a:t>구조도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 프로세스</a:t>
            </a:r>
            <a:r>
              <a:rPr lang="en-US" altLang="ko-KR" dirty="0"/>
              <a:t>(SDLP)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개발환경 및 일정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WBS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34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r>
              <a:rPr lang="ko-KR" altLang="en-US" dirty="0"/>
              <a:t>개발환경 및 근거</a:t>
            </a:r>
          </a:p>
          <a:p>
            <a:endParaRPr lang="ko-KR" altLang="en-US" dirty="0"/>
          </a:p>
          <a:p>
            <a:r>
              <a:rPr lang="ko-KR" altLang="en-US" dirty="0"/>
              <a:t>현재 대부분의 </a:t>
            </a:r>
            <a:r>
              <a:rPr lang="en-US" altLang="ko-KR" dirty="0"/>
              <a:t>OTT(Over the Top) </a:t>
            </a:r>
            <a:r>
              <a:rPr lang="ko-KR" altLang="en-US" dirty="0"/>
              <a:t>서비스내에서 별도의 리뷰 작성 공간이 없으므로</a:t>
            </a:r>
            <a:r>
              <a:rPr lang="en-US" altLang="ko-KR" dirty="0"/>
              <a:t>, </a:t>
            </a:r>
            <a:r>
              <a:rPr lang="ko-KR" altLang="en-US" dirty="0"/>
              <a:t>포털 사이트 또는 블로그로 개인 리뷰를 적고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영화 리뷰의 </a:t>
            </a:r>
            <a:r>
              <a:rPr lang="ko-KR" altLang="en-US" dirty="0" err="1"/>
              <a:t>별점과</a:t>
            </a:r>
            <a:r>
              <a:rPr lang="ko-KR" altLang="en-US" dirty="0"/>
              <a:t> 내용이 서로 방향성이 달라 데이터 신뢰도가 떨어지는 경우가 발생하고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071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개발환경 및 근거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포털의 영화 순위와 영화진흥위원회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(KOFIC)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순위가 다른 경우 발생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실제 티켓 매출을 반영하여 신뢰할 수 있는 영화진흥위원회</a:t>
            </a:r>
            <a:r>
              <a:rPr lang="en-US" altLang="ko-KR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(KOFIC)</a:t>
            </a:r>
            <a:r>
              <a:rPr lang="ko-KR" alt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통계 데이터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기반으로 사용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52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r>
              <a:rPr lang="ko-KR" altLang="en-US" dirty="0"/>
              <a:t>개발목적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영화 리뷰에서 긍정성과 부정성을 분석하여 개인 리뷰를 명확히 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바탕으로 포털 리뷰의 품질과 실제 흥행 결과와의 상관관계 분석을 하고자 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8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r>
              <a:rPr lang="ko-KR" altLang="en-US" dirty="0"/>
              <a:t>기대효과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영화 </a:t>
            </a:r>
            <a:r>
              <a:rPr lang="ko-KR" altLang="en-US" dirty="0" err="1"/>
              <a:t>마켓팅이나</a:t>
            </a:r>
            <a:r>
              <a:rPr lang="ko-KR" altLang="en-US" dirty="0"/>
              <a:t> 홍보</a:t>
            </a:r>
            <a:r>
              <a:rPr lang="en-US" altLang="ko-KR" dirty="0"/>
              <a:t>, </a:t>
            </a:r>
            <a:r>
              <a:rPr lang="ko-KR" altLang="en-US" dirty="0"/>
              <a:t>정확하지 않은 리뷰를 정제</a:t>
            </a:r>
            <a:r>
              <a:rPr lang="en-US" altLang="ko-KR" dirty="0"/>
              <a:t>(</a:t>
            </a:r>
            <a:r>
              <a:rPr lang="ko-KR" altLang="en-US" dirty="0"/>
              <a:t>긍정</a:t>
            </a:r>
            <a:r>
              <a:rPr lang="en-US" altLang="ko-KR" dirty="0"/>
              <a:t>/</a:t>
            </a:r>
            <a:r>
              <a:rPr lang="ko-KR" altLang="en-US" dirty="0"/>
              <a:t>부정</a:t>
            </a:r>
            <a:r>
              <a:rPr lang="en-US" altLang="ko-KR" dirty="0"/>
              <a:t>) </a:t>
            </a:r>
            <a:r>
              <a:rPr lang="ko-KR" altLang="en-US" dirty="0"/>
              <a:t>하여 </a:t>
            </a:r>
            <a:endParaRPr lang="en-US" altLang="ko-KR" dirty="0"/>
          </a:p>
          <a:p>
            <a:r>
              <a:rPr lang="ko-KR" altLang="en-US" dirty="0"/>
              <a:t>영화를 관람하고자 하는 예비 관람객이 합리적인</a:t>
            </a:r>
            <a:r>
              <a:rPr lang="en-US" altLang="ko-KR" dirty="0"/>
              <a:t> </a:t>
            </a:r>
            <a:r>
              <a:rPr lang="ko-KR" altLang="en-US" dirty="0"/>
              <a:t>소비를 할 수 있도록 정보를 제공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4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0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80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0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74B7E-458D-5587-C28F-99A1C4B37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BA60AD-F6B0-EDD6-4F54-80DEA998C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60BB7-D59C-ABC7-9510-F3BD48F4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AED-3D37-403E-90C6-BAC745893271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10268-B99A-47CD-D52E-7C57117D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A8B83-AAFF-F6A1-E250-F6A39DA4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74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737A0-5F53-579A-6C20-D10EACF5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82CAD6-6AB8-7318-583F-D0513A526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E0F01-15F0-5FCA-3CCC-B4FB6E58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D454-03E2-465B-AAB1-C42A2598AC64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8E82C-6F90-6869-FCC2-DD54C36D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F7FF2-C3DD-B591-4D6C-E2FB2529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8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B66EFB-B982-B5E0-D06A-71E4CCF6C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9B5853-7A27-8DD0-FE90-647BC449D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2BC06-17EC-1C77-F899-286C43B8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330-A02B-4CF2-B29F-762E58357E4B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DC6AB-8E1E-53A1-7056-EDC01899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D3236-74C4-DF4A-BC9C-666ECF97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3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3E2F6-AB1D-6C54-90E8-08668523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83032-71F6-868F-F9BD-250D3333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B8F8B-5E35-E7FB-8CCA-224797D7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B5F0-1FBC-457D-B9AB-8DF14BE412D2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6EECB-523A-1CE9-3EE6-ECDC0CFA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D14B4-F201-02EC-00A5-BC78908F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68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669E8-FC65-96E7-09E5-ACF1A4B5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B9B72-E4E9-6D91-79AB-2472034CD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5DEBFC-5A98-25D9-59FC-FD8E5A4D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798C-BCDC-4904-9896-03DC0BD87AC0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FE8E9-8C6F-4093-D692-DFABD561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19DF3-5E19-4D66-2CA4-8AAC6433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31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44DBE-4B78-5FF7-B289-73911359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9360B-3F7A-20EA-9E06-CAC7D8CF1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A7267B-039D-3A7E-37CA-DAF526129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734A6-C804-773D-283B-3286EBFD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CC02-CEF3-48B1-A63E-7E3F879D01E8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585B61-B8DE-D05A-7373-A34DB3E5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B110C-FD71-72BD-A39D-E3A5DD38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0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32FFF-D256-5CFB-3DED-9356F74C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53A190-C0AD-488A-3D28-683D70F02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D9470-6374-DE55-BF6D-1D802D2A6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C69268-C46E-30F8-91C5-1F290526E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A31591-16AF-ED3E-C1EE-E8DEDDDB9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BCC1BB-D42B-D8E7-3301-6F854A2C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25FB-D147-459E-8B77-2C9B9F187E24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110173-6990-EB1F-0490-FF129AB9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3960FB-F2EF-09EE-2909-D9A5190D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6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A6D74-1661-EC07-6EC7-7BF81120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A527E0-A8C1-9D35-3EB0-FD476B21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661C-12CC-4613-B635-B5B20CC80571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89423E-FE9E-CE8A-73E6-F95A6566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CC7CFA-46CF-4C90-3C94-0C2C51CB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5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538EA4-FB4A-486B-D067-7D2F1336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103A-3EBD-4A8F-9091-0D9C5AD97394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A5B665-2ADA-EA1B-7169-D7071F60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36ED3E-A6C7-8E1B-8279-8AE57A3A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1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1D98E-DB20-9BDA-206A-E8F2400E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5B6CF-AB49-CD55-B21A-F7D6A43CC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C8700-964D-236D-16F0-34771E594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710ADA-71A8-27BB-2D0E-4B5263B1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EBFB-5E37-4089-B801-785D0C2FD9FF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D597BD-7DB2-9682-02EF-2D5960D1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645EA9-F4A5-6D97-8F86-3AC86CD9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6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89CAB-9FF8-D8B3-A0CC-18E7A75A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8D7BCC-27D0-0A50-EB18-4D4E8C33B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46FAB-C925-8F4E-FB52-E65D8E697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E76C25-6BE5-B6C0-DA3C-7BE8B1D2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C362-5968-4767-8F92-F57390779BC2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E6455-1DC2-44FF-A1A3-B4B64658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7F69BE-8F52-77F4-387E-0258FB9B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7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83245F-A16D-6C88-9649-1323AC7F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11C085-A356-7789-D12B-C2596611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FBFC6-9EE2-04D7-1B73-23BAC543A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D764D-D041-484C-97B1-ED149F840BF8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7C6D8-F7A1-369D-E159-007D5D36D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26E20-8CDA-7823-AD3C-88BFA4372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8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45DFD63-2C15-FCA4-75D8-2CB9D5D70396}"/>
              </a:ext>
            </a:extLst>
          </p:cNvPr>
          <p:cNvSpPr/>
          <p:nvPr/>
        </p:nvSpPr>
        <p:spPr>
          <a:xfrm>
            <a:off x="-8020" y="0"/>
            <a:ext cx="12200020" cy="4429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02CB0D-D962-D0A5-C243-652EE0C59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50370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&lt;</a:t>
            </a:r>
            <a:r>
              <a:rPr lang="ko-KR" altLang="en-US" sz="2000" dirty="0"/>
              <a:t>프로젝트 계획서</a:t>
            </a:r>
            <a:r>
              <a:rPr lang="en-US" altLang="ko-KR" sz="2000" dirty="0"/>
              <a:t>&gt;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4400" b="1" dirty="0"/>
              <a:t>포털 리뷰 기반 영화 추천 시스템</a:t>
            </a:r>
            <a:br>
              <a:rPr lang="en-US" altLang="ko-KR" sz="4400" b="1" dirty="0"/>
            </a:br>
            <a:br>
              <a:rPr lang="en-US" altLang="ko-KR" sz="4400" b="1" dirty="0"/>
            </a:br>
            <a:r>
              <a:rPr lang="en-US" altLang="ko-KR" sz="2000" b="1" dirty="0"/>
              <a:t>ver.01</a:t>
            </a:r>
            <a:endParaRPr lang="ko-KR" altLang="en-US" sz="2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9E6344-9BD9-EEF5-438C-57DE9EAD9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800" dirty="0"/>
              <a:t>빅데이터 분석 기반</a:t>
            </a:r>
            <a:r>
              <a:rPr lang="en-US" altLang="ko-KR" sz="1800" dirty="0"/>
              <a:t> AI </a:t>
            </a:r>
            <a:r>
              <a:rPr lang="ko-KR" altLang="en-US" sz="1800" dirty="0"/>
              <a:t>커머스 서비스 개발자 양성과정</a:t>
            </a:r>
          </a:p>
          <a:p>
            <a:pPr lvl="0">
              <a:defRPr/>
            </a:pPr>
            <a:r>
              <a:rPr lang="en-US" altLang="ko-KR" sz="1400" dirty="0"/>
              <a:t>2</a:t>
            </a:r>
            <a:r>
              <a:rPr lang="ko-KR" altLang="en-US" sz="1400" dirty="0"/>
              <a:t>팀 </a:t>
            </a:r>
            <a:r>
              <a:rPr lang="en-US" altLang="ko-KR" sz="1400" dirty="0"/>
              <a:t>– </a:t>
            </a:r>
            <a:r>
              <a:rPr lang="ko-KR" altLang="en-US" sz="1400" dirty="0"/>
              <a:t>인사이드아웃</a:t>
            </a:r>
          </a:p>
          <a:p>
            <a:pPr lvl="0">
              <a:defRPr/>
            </a:pPr>
            <a:r>
              <a:rPr lang="ko-KR" altLang="en-US" sz="1400" dirty="0"/>
              <a:t>고정원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고내리</a:t>
            </a:r>
            <a:r>
              <a:rPr lang="en-US" altLang="ko-KR" sz="1400" dirty="0"/>
              <a:t>, </a:t>
            </a:r>
            <a:r>
              <a:rPr lang="ko-KR" altLang="en-US" sz="1400" dirty="0"/>
              <a:t>권지민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이호제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A11D5-BCB7-0E19-39FF-3735D95ED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4107" y="0"/>
            <a:ext cx="2390078" cy="54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2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3F0CFEC-5400-E3B6-57AA-32503D05E54F}"/>
              </a:ext>
            </a:extLst>
          </p:cNvPr>
          <p:cNvSpPr>
            <a:spLocks/>
          </p:cNvSpPr>
          <p:nvPr/>
        </p:nvSpPr>
        <p:spPr>
          <a:xfrm>
            <a:off x="481012" y="2759059"/>
            <a:ext cx="11126788" cy="20926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52400" dist="50800" dir="5400000" sx="98000" sy="98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id="{416D7FFB-6118-E146-9E57-F06C33DD4F1E}"/>
              </a:ext>
            </a:extLst>
          </p:cNvPr>
          <p:cNvCxnSpPr/>
          <p:nvPr/>
        </p:nvCxnSpPr>
        <p:spPr>
          <a:xfrm>
            <a:off x="248194" y="633941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2.3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개발 프로세스</a:t>
            </a:r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(SDLP)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61A49-CC6E-8655-9F58-2E982D80F310}"/>
              </a:ext>
            </a:extLst>
          </p:cNvPr>
          <p:cNvSpPr txBox="1"/>
          <p:nvPr/>
        </p:nvSpPr>
        <p:spPr>
          <a:xfrm>
            <a:off x="4585216" y="1485806"/>
            <a:ext cx="295806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 프로세스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(SDLP)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08E078F-D989-41CE-7458-722215C209C8}"/>
              </a:ext>
            </a:extLst>
          </p:cNvPr>
          <p:cNvGrpSpPr/>
          <p:nvPr/>
        </p:nvGrpSpPr>
        <p:grpSpPr>
          <a:xfrm>
            <a:off x="617172" y="3196707"/>
            <a:ext cx="10854469" cy="328040"/>
            <a:chOff x="672446" y="3196707"/>
            <a:chExt cx="10854469" cy="3280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A6D314-54D6-EC8E-3FE0-E61933439638}"/>
                </a:ext>
              </a:extLst>
            </p:cNvPr>
            <p:cNvSpPr txBox="1">
              <a:spLocks/>
            </p:cNvSpPr>
            <p:nvPr/>
          </p:nvSpPr>
          <p:spPr>
            <a:xfrm>
              <a:off x="672446" y="3196707"/>
              <a:ext cx="2015881" cy="3231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요구 분석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1915A0-8FCA-3253-9DF7-91C8E0934019}"/>
                </a:ext>
              </a:extLst>
            </p:cNvPr>
            <p:cNvSpPr txBox="1"/>
            <p:nvPr/>
          </p:nvSpPr>
          <p:spPr>
            <a:xfrm>
              <a:off x="2882093" y="3196707"/>
              <a:ext cx="2015881" cy="3231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기본 설계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D6A1CF-F76D-9B7E-4DAB-91F3E12051C3}"/>
                </a:ext>
              </a:extLst>
            </p:cNvPr>
            <p:cNvSpPr txBox="1"/>
            <p:nvPr/>
          </p:nvSpPr>
          <p:spPr>
            <a:xfrm>
              <a:off x="5091740" y="3196707"/>
              <a:ext cx="2015881" cy="3231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상세 설계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B82863-E87B-C435-0DCD-A66B17F05760}"/>
                </a:ext>
              </a:extLst>
            </p:cNvPr>
            <p:cNvSpPr txBox="1"/>
            <p:nvPr/>
          </p:nvSpPr>
          <p:spPr>
            <a:xfrm>
              <a:off x="7301387" y="3200596"/>
              <a:ext cx="2015881" cy="3231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개발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E8024A-81F6-B7A8-293F-05A6A8BC4F84}"/>
                </a:ext>
              </a:extLst>
            </p:cNvPr>
            <p:cNvSpPr txBox="1"/>
            <p:nvPr/>
          </p:nvSpPr>
          <p:spPr>
            <a:xfrm>
              <a:off x="9511034" y="3201582"/>
              <a:ext cx="2015881" cy="3231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테스트 및 인수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F9416D1-DB5A-3F4B-2CFE-3DCDB0876C6E}"/>
              </a:ext>
            </a:extLst>
          </p:cNvPr>
          <p:cNvGrpSpPr/>
          <p:nvPr/>
        </p:nvGrpSpPr>
        <p:grpSpPr>
          <a:xfrm>
            <a:off x="883847" y="3573767"/>
            <a:ext cx="10587794" cy="692497"/>
            <a:chOff x="939121" y="3573767"/>
            <a:chExt cx="10587794" cy="6924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33486F-A6DE-0C7E-0C5B-E674BF3C3764}"/>
                </a:ext>
              </a:extLst>
            </p:cNvPr>
            <p:cNvSpPr txBox="1">
              <a:spLocks/>
            </p:cNvSpPr>
            <p:nvPr/>
          </p:nvSpPr>
          <p:spPr>
            <a:xfrm>
              <a:off x="939121" y="3573767"/>
              <a:ext cx="1532754" cy="29238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요구사항 정의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94C884-AE6A-1A3D-A9A7-539388AA931D}"/>
                </a:ext>
              </a:extLst>
            </p:cNvPr>
            <p:cNvSpPr txBox="1"/>
            <p:nvPr/>
          </p:nvSpPr>
          <p:spPr>
            <a:xfrm>
              <a:off x="2935730" y="3573767"/>
              <a:ext cx="1799905" cy="49244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시스템 구조 정의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기능 정의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73DFF0-BA80-48C2-447C-30380D776B14}"/>
                </a:ext>
              </a:extLst>
            </p:cNvPr>
            <p:cNvSpPr txBox="1"/>
            <p:nvPr/>
          </p:nvSpPr>
          <p:spPr>
            <a:xfrm>
              <a:off x="5314650" y="3573767"/>
              <a:ext cx="1684745" cy="49244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UI 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상세 설계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DB 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설계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D5B864-9390-663B-2BDB-49EFF00F81BD}"/>
                </a:ext>
              </a:extLst>
            </p:cNvPr>
            <p:cNvSpPr txBox="1"/>
            <p:nvPr/>
          </p:nvSpPr>
          <p:spPr>
            <a:xfrm>
              <a:off x="7578410" y="3573767"/>
              <a:ext cx="1684745" cy="69249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UI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구현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단위</a:t>
              </a: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/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통합 테스트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376E96-E15B-BEF1-6154-5452C5F0FA73}"/>
                </a:ext>
              </a:extLst>
            </p:cNvPr>
            <p:cNvSpPr txBox="1"/>
            <p:nvPr/>
          </p:nvSpPr>
          <p:spPr>
            <a:xfrm>
              <a:off x="9842170" y="3573767"/>
              <a:ext cx="1684745" cy="49244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시스템 설치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인수 테스트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AAE7F67-654B-B082-6C26-5DFDDE5F2E30}"/>
              </a:ext>
            </a:extLst>
          </p:cNvPr>
          <p:cNvSpPr txBox="1"/>
          <p:nvPr/>
        </p:nvSpPr>
        <p:spPr>
          <a:xfrm>
            <a:off x="5036466" y="5565153"/>
            <a:ext cx="2015881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프로젝트 완료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1DDF903-ED91-A36A-9DC7-B7D88B25B962}"/>
              </a:ext>
            </a:extLst>
          </p:cNvPr>
          <p:cNvGrpSpPr/>
          <p:nvPr/>
        </p:nvGrpSpPr>
        <p:grpSpPr>
          <a:xfrm>
            <a:off x="2511525" y="3561797"/>
            <a:ext cx="7065762" cy="336628"/>
            <a:chOff x="2551323" y="3561797"/>
            <a:chExt cx="7065762" cy="336628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B19908F-C0E1-6A0E-E727-DDA91F550DC1}"/>
                </a:ext>
              </a:extLst>
            </p:cNvPr>
            <p:cNvSpPr/>
            <p:nvPr/>
          </p:nvSpPr>
          <p:spPr>
            <a:xfrm rot="5400000">
              <a:off x="2529402" y="3583718"/>
              <a:ext cx="317849" cy="274008"/>
            </a:xfrm>
            <a:prstGeom prst="triangle">
              <a:avLst/>
            </a:prstGeom>
            <a:solidFill>
              <a:srgbClr val="5FC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1340E403-D80E-AC2C-9ACA-3D11F2B7CD4C}"/>
                </a:ext>
              </a:extLst>
            </p:cNvPr>
            <p:cNvSpPr/>
            <p:nvPr/>
          </p:nvSpPr>
          <p:spPr>
            <a:xfrm rot="5400000">
              <a:off x="4793320" y="3598606"/>
              <a:ext cx="317849" cy="274008"/>
            </a:xfrm>
            <a:prstGeom prst="triangle">
              <a:avLst/>
            </a:prstGeom>
            <a:solidFill>
              <a:srgbClr val="5FC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C4065FF9-C6C3-1358-D4A5-16DB881621CA}"/>
                </a:ext>
              </a:extLst>
            </p:cNvPr>
            <p:cNvSpPr/>
            <p:nvPr/>
          </p:nvSpPr>
          <p:spPr>
            <a:xfrm rot="5400000">
              <a:off x="7057238" y="3598609"/>
              <a:ext cx="317849" cy="274008"/>
            </a:xfrm>
            <a:prstGeom prst="triangle">
              <a:avLst/>
            </a:prstGeom>
            <a:solidFill>
              <a:srgbClr val="5FC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38863EE8-5D6B-A4F7-14F2-C7BCB2129107}"/>
                </a:ext>
              </a:extLst>
            </p:cNvPr>
            <p:cNvSpPr/>
            <p:nvPr/>
          </p:nvSpPr>
          <p:spPr>
            <a:xfrm rot="5400000">
              <a:off x="9321156" y="3602497"/>
              <a:ext cx="317849" cy="274008"/>
            </a:xfrm>
            <a:prstGeom prst="triangle">
              <a:avLst/>
            </a:prstGeom>
            <a:solidFill>
              <a:srgbClr val="5FC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B48843A1-68D2-CCF5-4368-1357CEE3BE8D}"/>
              </a:ext>
            </a:extLst>
          </p:cNvPr>
          <p:cNvSpPr/>
          <p:nvPr/>
        </p:nvSpPr>
        <p:spPr>
          <a:xfrm rot="10800000">
            <a:off x="5885482" y="5098186"/>
            <a:ext cx="317849" cy="274008"/>
          </a:xfrm>
          <a:prstGeom prst="triangl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395780-D5A6-4D8E-9A29-DAA36C149C1A}"/>
              </a:ext>
            </a:extLst>
          </p:cNvPr>
          <p:cNvSpPr txBox="1"/>
          <p:nvPr/>
        </p:nvSpPr>
        <p:spPr>
          <a:xfrm>
            <a:off x="4670559" y="1831778"/>
            <a:ext cx="2747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sz="1200" b="1" dirty="0">
                <a:solidFill>
                  <a:srgbClr val="5F6368"/>
                </a:solidFill>
                <a:effectLst/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S</a:t>
            </a:r>
            <a:r>
              <a:rPr lang="en" altLang="ko-Kore-KR" sz="1200" i="0" dirty="0">
                <a:solidFill>
                  <a:srgbClr val="5F636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oftware </a:t>
            </a:r>
            <a:r>
              <a:rPr lang="en" altLang="ko-Kore-KR" sz="1200" b="1" dirty="0">
                <a:solidFill>
                  <a:srgbClr val="5F6368"/>
                </a:solidFill>
                <a:effectLst/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D</a:t>
            </a:r>
            <a:r>
              <a:rPr lang="en" altLang="ko-Kore-KR" sz="1200" i="0" dirty="0">
                <a:solidFill>
                  <a:srgbClr val="5F636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evelopment </a:t>
            </a:r>
            <a:r>
              <a:rPr lang="en" altLang="ko-Kore-KR" sz="1200" b="1" i="0" dirty="0">
                <a:solidFill>
                  <a:srgbClr val="5F636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</a:t>
            </a:r>
            <a:r>
              <a:rPr lang="en" altLang="ko-Kore-KR" sz="1200" i="0" dirty="0">
                <a:solidFill>
                  <a:srgbClr val="5F636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ife </a:t>
            </a:r>
            <a:r>
              <a:rPr lang="en" altLang="ko-Kore-KR" sz="1200" b="1" dirty="0">
                <a:solidFill>
                  <a:srgbClr val="5F6368"/>
                </a:solidFill>
                <a:effectLst/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P</a:t>
            </a:r>
            <a:r>
              <a:rPr lang="en" altLang="ko-Kore-KR" sz="1200" i="0" dirty="0">
                <a:solidFill>
                  <a:srgbClr val="5F636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rocess</a:t>
            </a:r>
            <a:endParaRPr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A2DC7D-528A-4702-83A7-C904C5D325D0}"/>
              </a:ext>
            </a:extLst>
          </p:cNvPr>
          <p:cNvSpPr txBox="1"/>
          <p:nvPr/>
        </p:nvSpPr>
        <p:spPr>
          <a:xfrm>
            <a:off x="10429979" y="44512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시스템 개요 </a:t>
            </a:r>
          </a:p>
        </p:txBody>
      </p:sp>
    </p:spTree>
    <p:extLst>
      <p:ext uri="{BB962C8B-B14F-4D97-AF65-F5344CB8AC3E}">
        <p14:creationId xmlns:p14="http://schemas.microsoft.com/office/powerpoint/2010/main" val="2487930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id="{416D7FFB-6118-E146-9E57-F06C33DD4F1E}"/>
              </a:ext>
            </a:extLst>
          </p:cNvPr>
          <p:cNvCxnSpPr/>
          <p:nvPr/>
        </p:nvCxnSpPr>
        <p:spPr>
          <a:xfrm>
            <a:off x="248194" y="633941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3.1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개발환경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9F8D2-C973-FC48-F6FB-FE798F7AF319}"/>
              </a:ext>
            </a:extLst>
          </p:cNvPr>
          <p:cNvSpPr txBox="1"/>
          <p:nvPr/>
        </p:nvSpPr>
        <p:spPr>
          <a:xfrm>
            <a:off x="9968314" y="404511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개발환경 및 일정</a:t>
            </a:r>
          </a:p>
        </p:txBody>
      </p:sp>
      <p:sp>
        <p:nvSpPr>
          <p:cNvPr id="2" name="사각형: 둥근 모서리 7">
            <a:extLst>
              <a:ext uri="{FF2B5EF4-FFF2-40B4-BE49-F238E27FC236}">
                <a16:creationId xmlns:a16="http://schemas.microsoft.com/office/drawing/2014/main" id="{E453560A-DA96-CD9E-8F90-08EFD57A2A4C}"/>
              </a:ext>
            </a:extLst>
          </p:cNvPr>
          <p:cNvSpPr/>
          <p:nvPr/>
        </p:nvSpPr>
        <p:spPr>
          <a:xfrm>
            <a:off x="1933057" y="2142968"/>
            <a:ext cx="8325885" cy="3160644"/>
          </a:xfrm>
          <a:prstGeom prst="roundRect">
            <a:avLst>
              <a:gd name="adj" fmla="val 11875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BD888-F97A-C26B-0111-15F0F8562E34}"/>
              </a:ext>
            </a:extLst>
          </p:cNvPr>
          <p:cNvSpPr txBox="1"/>
          <p:nvPr/>
        </p:nvSpPr>
        <p:spPr>
          <a:xfrm>
            <a:off x="2518966" y="2477704"/>
            <a:ext cx="7154065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(Software Configuration Management)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Git Hub</a:t>
            </a: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IDE(Integrated Development Environment)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b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</a:b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 Code 1.72.2, MySQL Workbench 8.0.3</a:t>
            </a: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Language : Python 3.10.6, MySQL 5</a:t>
            </a: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EFE4C-BEE1-4D7E-7890-EEAACD28686E}"/>
              </a:ext>
            </a:extLst>
          </p:cNvPr>
          <p:cNvSpPr txBox="1"/>
          <p:nvPr/>
        </p:nvSpPr>
        <p:spPr>
          <a:xfrm>
            <a:off x="5509186" y="1271015"/>
            <a:ext cx="1173623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122834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id="{416D7FFB-6118-E146-9E57-F06C33DD4F1E}"/>
              </a:ext>
            </a:extLst>
          </p:cNvPr>
          <p:cNvCxnSpPr/>
          <p:nvPr/>
        </p:nvCxnSpPr>
        <p:spPr>
          <a:xfrm>
            <a:off x="248194" y="634519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3.2 WBS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0EC284-7D1C-B92E-3AA3-F5951DE17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13" y="893547"/>
            <a:ext cx="4555956" cy="15686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99215A-A256-800E-17D1-55C460FFF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13" y="2577746"/>
            <a:ext cx="9664631" cy="4132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33C7CB-381F-9F8F-9E18-036950DF491B}"/>
              </a:ext>
            </a:extLst>
          </p:cNvPr>
          <p:cNvSpPr txBox="1"/>
          <p:nvPr/>
        </p:nvSpPr>
        <p:spPr>
          <a:xfrm>
            <a:off x="9968314" y="404511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개발환경 및 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E9742-65E3-2747-4FFF-7A099648BFC9}"/>
              </a:ext>
            </a:extLst>
          </p:cNvPr>
          <p:cNvSpPr txBox="1"/>
          <p:nvPr/>
        </p:nvSpPr>
        <p:spPr>
          <a:xfrm>
            <a:off x="3285522" y="496765"/>
            <a:ext cx="22926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WBS(Work Breakdown Structure)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0432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573BCD-219B-4FC5-AB04-74448B03A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967" y="1794967"/>
            <a:ext cx="3268065" cy="32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75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C9BD95E-15ED-32D9-CE74-EFBDEFE2C7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DDAC9-DC1E-4705-95FF-D7828587A22C}"/>
              </a:ext>
            </a:extLst>
          </p:cNvPr>
          <p:cNvSpPr txBox="1"/>
          <p:nvPr/>
        </p:nvSpPr>
        <p:spPr>
          <a:xfrm>
            <a:off x="7905392" y="5775604"/>
            <a:ext cx="3625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1400">
                <a:solidFill>
                  <a:schemeClr val="bg1"/>
                </a:solidFill>
              </a:rPr>
              <a:t>Thank You!</a:t>
            </a:r>
            <a:endParaRPr lang="ko-KR" altLang="en-US" sz="2400" b="1" spc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0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spc="600">
                <a:solidFill>
                  <a:schemeClr val="bg1"/>
                </a:solidFill>
              </a:rPr>
              <a:t>변경 이력 관리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473404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77863"/>
              </p:ext>
            </p:extLst>
          </p:nvPr>
        </p:nvGraphicFramePr>
        <p:xfrm>
          <a:off x="742950" y="1070592"/>
          <a:ext cx="11132123" cy="5009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검토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 dirty="0"/>
                        <a:t>초안 작성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en-US" altLang="ko-KR" sz="1400" b="1" dirty="0" err="1"/>
                        <a:t>ver</a:t>
                      </a:r>
                      <a:r>
                        <a:rPr lang="en-US" altLang="ko-KR" sz="1400" b="1" baseline="0" dirty="0"/>
                        <a:t> 0.1)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/>
                        <a:t>2022.10.17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dirty="0"/>
                        <a:t>고정원</a:t>
                      </a:r>
                      <a:endParaRPr lang="en-US" altLang="ko-KR" sz="1400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/>
                        <a:t>2022.10.18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/>
                        <a:t>이진영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155B620-47F5-9A44-BB25-4FDF604DD03B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B627DCF-7F3A-B54D-864D-719F7946FC00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변경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이력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AAF135A-A71D-B846-A54A-8CC21F2E1779}"/>
              </a:ext>
            </a:extLst>
          </p:cNvPr>
          <p:cNvGrpSpPr/>
          <p:nvPr/>
        </p:nvGrpSpPr>
        <p:grpSpPr>
          <a:xfrm>
            <a:off x="248194" y="773843"/>
            <a:ext cx="11730446" cy="5396200"/>
            <a:chOff x="1579402" y="773843"/>
            <a:chExt cx="9337980" cy="5396200"/>
          </a:xfrm>
        </p:grpSpPr>
        <p:cxnSp>
          <p:nvCxnSpPr>
            <p:cNvPr id="11" name="Straight Connector 62">
              <a:extLst>
                <a:ext uri="{FF2B5EF4-FFF2-40B4-BE49-F238E27FC236}">
                  <a16:creationId xmlns:a16="http://schemas.microsoft.com/office/drawing/2014/main" id="{F638D303-64E0-AA43-86ED-58E8FC9D952C}"/>
                </a:ext>
              </a:extLst>
            </p:cNvPr>
            <p:cNvCxnSpPr/>
            <p:nvPr/>
          </p:nvCxnSpPr>
          <p:spPr>
            <a:xfrm>
              <a:off x="1579402" y="7738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2">
              <a:extLst>
                <a:ext uri="{FF2B5EF4-FFF2-40B4-BE49-F238E27FC236}">
                  <a16:creationId xmlns:a16="http://schemas.microsoft.com/office/drawing/2014/main" id="{204EB197-33AD-2C45-BC89-E8A7A6D6B01E}"/>
                </a:ext>
              </a:extLst>
            </p:cNvPr>
            <p:cNvCxnSpPr/>
            <p:nvPr/>
          </p:nvCxnSpPr>
          <p:spPr>
            <a:xfrm>
              <a:off x="1579402" y="61700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2E84541-2DEA-801B-F7E6-E062CB27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338656"/>
            <a:ext cx="4572000" cy="1090344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Contents</a:t>
            </a:r>
            <a:endParaRPr lang="ko-KR" altLang="en-US" sz="2800" spc="-3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13B5E-9BE9-BF44-9E41-43B6F3F7B0FE}"/>
              </a:ext>
            </a:extLst>
          </p:cNvPr>
          <p:cNvSpPr txBox="1"/>
          <p:nvPr/>
        </p:nvSpPr>
        <p:spPr>
          <a:xfrm>
            <a:off x="5450320" y="347260"/>
            <a:ext cx="3772507" cy="6098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/>
              <a:t>개발환경 및 목적</a:t>
            </a: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r>
              <a:rPr lang="en-US" altLang="ko-KR" dirty="0"/>
              <a:t>1.1 </a:t>
            </a:r>
            <a:r>
              <a:rPr lang="ko-KR" altLang="en-US" dirty="0"/>
              <a:t>개발환경 및 근거</a:t>
            </a: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r>
              <a:rPr lang="en-US" altLang="ko-KR" dirty="0"/>
              <a:t>1.2 </a:t>
            </a:r>
            <a:r>
              <a:rPr lang="ko-KR" altLang="en-US" dirty="0"/>
              <a:t>개발목적</a:t>
            </a: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r>
              <a:rPr lang="en-US" altLang="ko-KR" dirty="0"/>
              <a:t>1.3 </a:t>
            </a:r>
            <a:r>
              <a:rPr lang="ko-KR" altLang="en-US" dirty="0"/>
              <a:t>기대효과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시스템 개요</a:t>
            </a: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r>
              <a:rPr lang="en-US" altLang="ko-KR" dirty="0"/>
              <a:t>2.1 </a:t>
            </a:r>
            <a:r>
              <a:rPr lang="ko-KR" altLang="en-US" dirty="0"/>
              <a:t>조직구성</a:t>
            </a: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r>
              <a:rPr lang="en-US" altLang="ko-KR" dirty="0"/>
              <a:t>2.2 IA </a:t>
            </a:r>
            <a:r>
              <a:rPr lang="ko-KR" altLang="en-US" dirty="0"/>
              <a:t>구조도</a:t>
            </a: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r>
              <a:rPr lang="en-US" altLang="ko-KR" dirty="0"/>
              <a:t>2.3 </a:t>
            </a:r>
            <a:r>
              <a:rPr lang="ko-KR" altLang="en-US" dirty="0"/>
              <a:t>개발 프로세스</a:t>
            </a:r>
            <a:r>
              <a:rPr lang="en-US" altLang="ko-KR" dirty="0"/>
              <a:t>(SDLP)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개발환경 및 일정</a:t>
            </a: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r>
              <a:rPr lang="en-US" altLang="ko-KR" dirty="0"/>
              <a:t>3.1 </a:t>
            </a:r>
            <a:r>
              <a:rPr lang="ko-KR" altLang="en-US" dirty="0"/>
              <a:t>개발환경</a:t>
            </a: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r>
              <a:rPr lang="en-US" altLang="ko-KR" dirty="0"/>
              <a:t>3.2 WBS</a:t>
            </a:r>
          </a:p>
        </p:txBody>
      </p:sp>
    </p:spTree>
    <p:extLst>
      <p:ext uri="{BB962C8B-B14F-4D97-AF65-F5344CB8AC3E}">
        <p14:creationId xmlns:p14="http://schemas.microsoft.com/office/powerpoint/2010/main" val="377879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id="{416D7FFB-6118-E146-9E57-F06C33DD4F1E}"/>
              </a:ext>
            </a:extLst>
          </p:cNvPr>
          <p:cNvCxnSpPr/>
          <p:nvPr/>
        </p:nvCxnSpPr>
        <p:spPr>
          <a:xfrm>
            <a:off x="248194" y="633941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1.1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개발환경 및 근거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3D5B8-E9A6-F990-BE5E-78ADC2341295}"/>
              </a:ext>
            </a:extLst>
          </p:cNvPr>
          <p:cNvSpPr txBox="1"/>
          <p:nvPr/>
        </p:nvSpPr>
        <p:spPr>
          <a:xfrm>
            <a:off x="9881752" y="147570"/>
            <a:ext cx="231024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/>
              <a:t>개발환경 및 목적</a:t>
            </a:r>
            <a:endParaRPr lang="en-US" altLang="ko-KR" dirty="0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CD0D7BB7-9CCE-7C1F-9700-6257C04DA681}"/>
              </a:ext>
            </a:extLst>
          </p:cNvPr>
          <p:cNvCxnSpPr/>
          <p:nvPr/>
        </p:nvCxnSpPr>
        <p:spPr>
          <a:xfrm>
            <a:off x="2743200" y="1094282"/>
            <a:ext cx="0" cy="1180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21">
            <a:extLst>
              <a:ext uri="{FF2B5EF4-FFF2-40B4-BE49-F238E27FC236}">
                <a16:creationId xmlns:a16="http://schemas.microsoft.com/office/drawing/2014/main" id="{1F14671F-3894-8A78-26D5-94DB50C781D8}"/>
              </a:ext>
            </a:extLst>
          </p:cNvPr>
          <p:cNvCxnSpPr>
            <a:cxnSpLocks/>
          </p:cNvCxnSpPr>
          <p:nvPr/>
        </p:nvCxnSpPr>
        <p:spPr>
          <a:xfrm>
            <a:off x="2743200" y="4745421"/>
            <a:ext cx="0" cy="114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4A2B9A-068C-18B1-230A-B30003AD1FF0}"/>
              </a:ext>
            </a:extLst>
          </p:cNvPr>
          <p:cNvSpPr txBox="1"/>
          <p:nvPr/>
        </p:nvSpPr>
        <p:spPr>
          <a:xfrm>
            <a:off x="2188065" y="2274749"/>
            <a:ext cx="7422968" cy="2404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대부분의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OTT(Over the Top)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서비스내에는 별도의 리뷰 작성이 없는 현황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→ 포털 사이트 영화 리뷰 또는 개인 블로그를 활용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하지만 영화 리뷰의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별점과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내용이 서로 방향성이 다르므로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→ 데이터 신뢰도가 떨어지는 경우가 발생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381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id="{416D7FFB-6118-E146-9E57-F06C33DD4F1E}"/>
              </a:ext>
            </a:extLst>
          </p:cNvPr>
          <p:cNvCxnSpPr/>
          <p:nvPr/>
        </p:nvCxnSpPr>
        <p:spPr>
          <a:xfrm>
            <a:off x="248194" y="633941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C248E05-892B-F3E3-1EB5-D27353B0818A}"/>
              </a:ext>
            </a:extLst>
          </p:cNvPr>
          <p:cNvSpPr txBox="1"/>
          <p:nvPr/>
        </p:nvSpPr>
        <p:spPr>
          <a:xfrm>
            <a:off x="2207174" y="2498894"/>
            <a:ext cx="9274214" cy="1983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포털의 영화 순위와 영화관입장권통합전산망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(KOBIS)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순위가 다른 경우 발생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실제 티켓 매출을 반영하여 신뢰할 수 있는 영화관입장권통합전산망</a:t>
            </a:r>
            <a:r>
              <a:rPr lang="en-US" altLang="ko-KR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(KOBIS)</a:t>
            </a:r>
            <a:r>
              <a:rPr lang="ko-KR" alt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통계 데이터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기반으로 사용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BC998FF-6A60-229E-8D60-78CA207DD29A}"/>
              </a:ext>
            </a:extLst>
          </p:cNvPr>
          <p:cNvCxnSpPr/>
          <p:nvPr/>
        </p:nvCxnSpPr>
        <p:spPr>
          <a:xfrm>
            <a:off x="2743200" y="1094282"/>
            <a:ext cx="0" cy="1180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21">
            <a:extLst>
              <a:ext uri="{FF2B5EF4-FFF2-40B4-BE49-F238E27FC236}">
                <a16:creationId xmlns:a16="http://schemas.microsoft.com/office/drawing/2014/main" id="{B7BC62B8-002C-AC20-1E3A-7995266E1075}"/>
              </a:ext>
            </a:extLst>
          </p:cNvPr>
          <p:cNvCxnSpPr>
            <a:cxnSpLocks/>
          </p:cNvCxnSpPr>
          <p:nvPr/>
        </p:nvCxnSpPr>
        <p:spPr>
          <a:xfrm>
            <a:off x="2743200" y="4745421"/>
            <a:ext cx="0" cy="114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5D5760-0C43-7F3A-3710-C06E3A28D33B}"/>
              </a:ext>
            </a:extLst>
          </p:cNvPr>
          <p:cNvSpPr txBox="1"/>
          <p:nvPr/>
        </p:nvSpPr>
        <p:spPr>
          <a:xfrm>
            <a:off x="9881752" y="147570"/>
            <a:ext cx="231024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/>
              <a:t>개발환경 및 목적</a:t>
            </a:r>
            <a:endParaRPr lang="en-US" altLang="ko-KR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DC9F107-8A3D-62CF-A63E-08A8DD4274B7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>
                <a:solidFill>
                  <a:schemeClr val="bg1"/>
                </a:solidFill>
                <a:latin typeface="+mn-ea"/>
                <a:ea typeface="+mn-ea"/>
              </a:rPr>
              <a:t>1.1 </a:t>
            </a:r>
            <a:r>
              <a:rPr lang="ko-KR" altLang="en-US" sz="1800">
                <a:solidFill>
                  <a:schemeClr val="bg1"/>
                </a:solidFill>
                <a:latin typeface="+mn-ea"/>
                <a:ea typeface="+mn-ea"/>
              </a:rPr>
              <a:t>개발환경 및 근거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224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id="{416D7FFB-6118-E146-9E57-F06C33DD4F1E}"/>
              </a:ext>
            </a:extLst>
          </p:cNvPr>
          <p:cNvCxnSpPr/>
          <p:nvPr/>
        </p:nvCxnSpPr>
        <p:spPr>
          <a:xfrm>
            <a:off x="248194" y="633941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4F6B09-0430-E5F2-762F-68C9DB3FA87B}"/>
              </a:ext>
            </a:extLst>
          </p:cNvPr>
          <p:cNvSpPr txBox="1"/>
          <p:nvPr/>
        </p:nvSpPr>
        <p:spPr>
          <a:xfrm>
            <a:off x="2188065" y="2274749"/>
            <a:ext cx="7260732" cy="2097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영화의 </a:t>
            </a:r>
            <a:r>
              <a:rPr lang="ko-KR" alt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포털 리뷰에서 긍정성과 부정성을 파악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후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명확한 개인 리뷰 분석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이를 바탕으로 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실제 흥행결과와의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상관관계를 비교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분석하여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사용자에게 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객관성 있는 영화 정보를 제공</a:t>
            </a:r>
            <a:endParaRPr lang="en-US" altLang="ko-KR" b="1" u="sng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857DDDEF-5717-4EFE-3244-2686723B7B65}"/>
              </a:ext>
            </a:extLst>
          </p:cNvPr>
          <p:cNvCxnSpPr/>
          <p:nvPr/>
        </p:nvCxnSpPr>
        <p:spPr>
          <a:xfrm>
            <a:off x="2743200" y="1094282"/>
            <a:ext cx="0" cy="1180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21">
            <a:extLst>
              <a:ext uri="{FF2B5EF4-FFF2-40B4-BE49-F238E27FC236}">
                <a16:creationId xmlns:a16="http://schemas.microsoft.com/office/drawing/2014/main" id="{A013C378-5C21-4FD4-C16D-65683D923C41}"/>
              </a:ext>
            </a:extLst>
          </p:cNvPr>
          <p:cNvCxnSpPr>
            <a:cxnSpLocks/>
          </p:cNvCxnSpPr>
          <p:nvPr/>
        </p:nvCxnSpPr>
        <p:spPr>
          <a:xfrm>
            <a:off x="2743200" y="4258434"/>
            <a:ext cx="0" cy="163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39D2CF-9FC9-D23B-710C-00A32F408E9F}"/>
              </a:ext>
            </a:extLst>
          </p:cNvPr>
          <p:cNvSpPr txBox="1"/>
          <p:nvPr/>
        </p:nvSpPr>
        <p:spPr>
          <a:xfrm>
            <a:off x="9881752" y="147570"/>
            <a:ext cx="231024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/>
              <a:t>개발환경 및 목적</a:t>
            </a:r>
            <a:endParaRPr lang="en-US" altLang="ko-KR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7051B8B-FF60-418D-CB45-07A75745F987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개발목적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97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id="{416D7FFB-6118-E146-9E57-F06C33DD4F1E}"/>
              </a:ext>
            </a:extLst>
          </p:cNvPr>
          <p:cNvCxnSpPr/>
          <p:nvPr/>
        </p:nvCxnSpPr>
        <p:spPr>
          <a:xfrm>
            <a:off x="248194" y="633941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1.3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기대효과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4F6B09-0430-E5F2-762F-68C9DB3FA87B}"/>
              </a:ext>
            </a:extLst>
          </p:cNvPr>
          <p:cNvSpPr txBox="1"/>
          <p:nvPr/>
        </p:nvSpPr>
        <p:spPr>
          <a:xfrm>
            <a:off x="2188063" y="2274749"/>
            <a:ext cx="8739325" cy="1543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영화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마켓팅이나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홍보성 글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신뢰성이 낮은 리뷰를 정제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긍정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부정 분석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하여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영화를 관람하고자 하는 예비 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관람객이 합리적인 소비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할 수 있도록 정보를 제공</a:t>
            </a:r>
            <a:endParaRPr lang="en-US" altLang="ko-KR" b="1" u="sng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857DDDEF-5717-4EFE-3244-2686723B7B65}"/>
              </a:ext>
            </a:extLst>
          </p:cNvPr>
          <p:cNvCxnSpPr/>
          <p:nvPr/>
        </p:nvCxnSpPr>
        <p:spPr>
          <a:xfrm>
            <a:off x="2743200" y="1094282"/>
            <a:ext cx="0" cy="1180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21">
            <a:extLst>
              <a:ext uri="{FF2B5EF4-FFF2-40B4-BE49-F238E27FC236}">
                <a16:creationId xmlns:a16="http://schemas.microsoft.com/office/drawing/2014/main" id="{A013C378-5C21-4FD4-C16D-65683D923C41}"/>
              </a:ext>
            </a:extLst>
          </p:cNvPr>
          <p:cNvCxnSpPr>
            <a:cxnSpLocks/>
          </p:cNvCxnSpPr>
          <p:nvPr/>
        </p:nvCxnSpPr>
        <p:spPr>
          <a:xfrm>
            <a:off x="2743200" y="4051738"/>
            <a:ext cx="0" cy="1839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1F719C-0082-98F7-FEF5-FCFF0CCF2B3C}"/>
              </a:ext>
            </a:extLst>
          </p:cNvPr>
          <p:cNvSpPr txBox="1"/>
          <p:nvPr/>
        </p:nvSpPr>
        <p:spPr>
          <a:xfrm>
            <a:off x="9881752" y="147570"/>
            <a:ext cx="231024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/>
              <a:t>개발환경 및 목적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09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id="{416D7FFB-6118-E146-9E57-F06C33DD4F1E}"/>
              </a:ext>
            </a:extLst>
          </p:cNvPr>
          <p:cNvCxnSpPr/>
          <p:nvPr/>
        </p:nvCxnSpPr>
        <p:spPr>
          <a:xfrm>
            <a:off x="248194" y="633941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2.1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조직구성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9F8D2-C973-FC48-F6FB-FE798F7AF319}"/>
              </a:ext>
            </a:extLst>
          </p:cNvPr>
          <p:cNvSpPr txBox="1"/>
          <p:nvPr/>
        </p:nvSpPr>
        <p:spPr>
          <a:xfrm>
            <a:off x="10429979" y="44512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시스템 개요 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75D2958-77CB-3F3B-D980-2BDD8C9E1F32}"/>
              </a:ext>
            </a:extLst>
          </p:cNvPr>
          <p:cNvSpPr/>
          <p:nvPr/>
        </p:nvSpPr>
        <p:spPr>
          <a:xfrm>
            <a:off x="5065442" y="1689202"/>
            <a:ext cx="1997613" cy="1072860"/>
          </a:xfrm>
          <a:prstGeom prst="roundRect">
            <a:avLst>
              <a:gd name="adj" fmla="val 6252"/>
            </a:avLst>
          </a:prstGeom>
          <a:solidFill>
            <a:schemeClr val="bg1"/>
          </a:solidFill>
          <a:ln>
            <a:noFill/>
          </a:ln>
          <a:effectLst>
            <a:outerShdw blurRad="190500" dist="38100" sx="95000" sy="95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EE435-DDE6-253F-58F0-B5F4C8274DC3}"/>
              </a:ext>
            </a:extLst>
          </p:cNvPr>
          <p:cNvSpPr txBox="1"/>
          <p:nvPr/>
        </p:nvSpPr>
        <p:spPr>
          <a:xfrm>
            <a:off x="5169019" y="1780500"/>
            <a:ext cx="1790457" cy="823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팀장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고정원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B2B7EDB-CA4E-36CE-9035-20E0DDD2D7AB}"/>
              </a:ext>
            </a:extLst>
          </p:cNvPr>
          <p:cNvSpPr/>
          <p:nvPr/>
        </p:nvSpPr>
        <p:spPr>
          <a:xfrm>
            <a:off x="2200441" y="3782698"/>
            <a:ext cx="1710739" cy="981563"/>
          </a:xfrm>
          <a:prstGeom prst="roundRect">
            <a:avLst>
              <a:gd name="adj" fmla="val 6252"/>
            </a:avLst>
          </a:prstGeom>
          <a:solidFill>
            <a:schemeClr val="bg1"/>
          </a:solidFill>
          <a:ln>
            <a:noFill/>
          </a:ln>
          <a:effectLst>
            <a:outerShdw blurRad="190500" dist="38100" sx="95000" sy="95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075AC-7EB1-EA85-DC9F-A08A7C63336A}"/>
              </a:ext>
            </a:extLst>
          </p:cNvPr>
          <p:cNvSpPr txBox="1"/>
          <p:nvPr/>
        </p:nvSpPr>
        <p:spPr>
          <a:xfrm>
            <a:off x="2399421" y="3827886"/>
            <a:ext cx="1312779" cy="837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팀원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+mn-ea"/>
              </a:rPr>
              <a:t>고내리</a:t>
            </a:r>
            <a:endParaRPr lang="ko-KR" altLang="en-US" dirty="0">
              <a:latin typeface="+mn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7314502-C6DE-D2B4-F1A8-4363AE323836}"/>
              </a:ext>
            </a:extLst>
          </p:cNvPr>
          <p:cNvSpPr/>
          <p:nvPr/>
        </p:nvSpPr>
        <p:spPr>
          <a:xfrm>
            <a:off x="5208879" y="3782698"/>
            <a:ext cx="1710739" cy="981563"/>
          </a:xfrm>
          <a:prstGeom prst="roundRect">
            <a:avLst>
              <a:gd name="adj" fmla="val 6252"/>
            </a:avLst>
          </a:prstGeom>
          <a:solidFill>
            <a:schemeClr val="bg1"/>
          </a:solidFill>
          <a:ln>
            <a:noFill/>
          </a:ln>
          <a:effectLst>
            <a:outerShdw blurRad="190500" dist="38100" sx="95000" sy="95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95071-A5A2-6585-493F-1D849C1AB05D}"/>
              </a:ext>
            </a:extLst>
          </p:cNvPr>
          <p:cNvSpPr txBox="1"/>
          <p:nvPr/>
        </p:nvSpPr>
        <p:spPr>
          <a:xfrm>
            <a:off x="5407859" y="3827886"/>
            <a:ext cx="1312779" cy="837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팀원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권지민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C287E5D-F5C5-8D6C-128A-55BB35AFED7C}"/>
              </a:ext>
            </a:extLst>
          </p:cNvPr>
          <p:cNvSpPr/>
          <p:nvPr/>
        </p:nvSpPr>
        <p:spPr>
          <a:xfrm>
            <a:off x="8217317" y="3782698"/>
            <a:ext cx="1710739" cy="981563"/>
          </a:xfrm>
          <a:prstGeom prst="roundRect">
            <a:avLst>
              <a:gd name="adj" fmla="val 6252"/>
            </a:avLst>
          </a:prstGeom>
          <a:solidFill>
            <a:schemeClr val="bg1"/>
          </a:solidFill>
          <a:ln>
            <a:noFill/>
          </a:ln>
          <a:effectLst>
            <a:outerShdw blurRad="190500" dist="38100" sx="95000" sy="95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8E8F7-DAA4-717F-41EE-E3443DC3DB83}"/>
              </a:ext>
            </a:extLst>
          </p:cNvPr>
          <p:cNvSpPr txBox="1"/>
          <p:nvPr/>
        </p:nvSpPr>
        <p:spPr>
          <a:xfrm>
            <a:off x="8416297" y="3827886"/>
            <a:ext cx="1312779" cy="837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팀원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+mn-ea"/>
              </a:rPr>
              <a:t>이호제</a:t>
            </a:r>
            <a:endParaRPr lang="ko-KR" altLang="en-US" dirty="0"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6E4ADFD-EDF8-B11A-D6AC-82A426622136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64249" y="2762062"/>
            <a:ext cx="0" cy="10206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왼쪽 대괄호 12">
            <a:extLst>
              <a:ext uri="{FF2B5EF4-FFF2-40B4-BE49-F238E27FC236}">
                <a16:creationId xmlns:a16="http://schemas.microsoft.com/office/drawing/2014/main" id="{0C7CAE98-E630-522D-123C-C511CB117658}"/>
              </a:ext>
            </a:extLst>
          </p:cNvPr>
          <p:cNvSpPr/>
          <p:nvPr/>
        </p:nvSpPr>
        <p:spPr>
          <a:xfrm rot="5400000">
            <a:off x="5908676" y="610875"/>
            <a:ext cx="323848" cy="6019800"/>
          </a:xfrm>
          <a:prstGeom prst="leftBracke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DB1851-5558-C2A4-B82A-4D16CA783AAC}"/>
              </a:ext>
            </a:extLst>
          </p:cNvPr>
          <p:cNvSpPr txBox="1"/>
          <p:nvPr/>
        </p:nvSpPr>
        <p:spPr>
          <a:xfrm>
            <a:off x="4901981" y="1102565"/>
            <a:ext cx="232453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조직구성</a:t>
            </a:r>
          </a:p>
          <a:p>
            <a:pPr algn="ctr"/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46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id="{416D7FFB-6118-E146-9E57-F06C33DD4F1E}"/>
              </a:ext>
            </a:extLst>
          </p:cNvPr>
          <p:cNvCxnSpPr/>
          <p:nvPr/>
        </p:nvCxnSpPr>
        <p:spPr>
          <a:xfrm>
            <a:off x="248194" y="633941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2.2 IA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구조도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사각형: 둥근 모서리 38">
            <a:extLst>
              <a:ext uri="{FF2B5EF4-FFF2-40B4-BE49-F238E27FC236}">
                <a16:creationId xmlns:a16="http://schemas.microsoft.com/office/drawing/2014/main" id="{8B22F94F-F922-3C01-80B8-4EE119F12C75}"/>
              </a:ext>
            </a:extLst>
          </p:cNvPr>
          <p:cNvSpPr/>
          <p:nvPr/>
        </p:nvSpPr>
        <p:spPr>
          <a:xfrm>
            <a:off x="5036245" y="2177031"/>
            <a:ext cx="3452082" cy="3907124"/>
          </a:xfrm>
          <a:prstGeom prst="roundRect">
            <a:avLst/>
          </a:prstGeom>
          <a:ln>
            <a:solidFill>
              <a:srgbClr val="5FCA7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40">
            <a:extLst>
              <a:ext uri="{FF2B5EF4-FFF2-40B4-BE49-F238E27FC236}">
                <a16:creationId xmlns:a16="http://schemas.microsoft.com/office/drawing/2014/main" id="{34F959F6-B44D-03C8-7F02-0F883FDCFA17}"/>
              </a:ext>
            </a:extLst>
          </p:cNvPr>
          <p:cNvSpPr/>
          <p:nvPr/>
        </p:nvSpPr>
        <p:spPr>
          <a:xfrm>
            <a:off x="812269" y="2177030"/>
            <a:ext cx="3765336" cy="3907125"/>
          </a:xfrm>
          <a:prstGeom prst="roundRect">
            <a:avLst/>
          </a:prstGeom>
          <a:ln>
            <a:solidFill>
              <a:srgbClr val="5FCA7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1">
            <a:extLst>
              <a:ext uri="{FF2B5EF4-FFF2-40B4-BE49-F238E27FC236}">
                <a16:creationId xmlns:a16="http://schemas.microsoft.com/office/drawing/2014/main" id="{1741AD8B-CD7C-D589-D699-6A7A86064AA2}"/>
              </a:ext>
            </a:extLst>
          </p:cNvPr>
          <p:cNvSpPr/>
          <p:nvPr/>
        </p:nvSpPr>
        <p:spPr>
          <a:xfrm>
            <a:off x="2225682" y="1979095"/>
            <a:ext cx="940942" cy="469311"/>
          </a:xfrm>
          <a:prstGeom prst="roundRect">
            <a:avLst>
              <a:gd name="adj" fmla="val 50000"/>
            </a:avLst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수집</a:t>
            </a:r>
          </a:p>
        </p:txBody>
      </p:sp>
      <p:sp>
        <p:nvSpPr>
          <p:cNvPr id="6" name="사각형: 둥근 모서리 36">
            <a:extLst>
              <a:ext uri="{FF2B5EF4-FFF2-40B4-BE49-F238E27FC236}">
                <a16:creationId xmlns:a16="http://schemas.microsoft.com/office/drawing/2014/main" id="{68DD38C9-17DF-C2AC-01D5-96E996B945D9}"/>
              </a:ext>
            </a:extLst>
          </p:cNvPr>
          <p:cNvSpPr/>
          <p:nvPr/>
        </p:nvSpPr>
        <p:spPr>
          <a:xfrm>
            <a:off x="8957311" y="2177031"/>
            <a:ext cx="2396319" cy="3907124"/>
          </a:xfrm>
          <a:prstGeom prst="roundRect">
            <a:avLst/>
          </a:prstGeom>
          <a:ln>
            <a:solidFill>
              <a:srgbClr val="5FCA7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CD1E3-B820-32FA-C5E6-68885C75A598}"/>
              </a:ext>
            </a:extLst>
          </p:cNvPr>
          <p:cNvSpPr txBox="1"/>
          <p:nvPr/>
        </p:nvSpPr>
        <p:spPr>
          <a:xfrm>
            <a:off x="4003386" y="1098741"/>
            <a:ext cx="403703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IA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구조도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93A8A-0660-38E5-A04B-8EC91815E3C6}"/>
              </a:ext>
            </a:extLst>
          </p:cNvPr>
          <p:cNvSpPr txBox="1"/>
          <p:nvPr/>
        </p:nvSpPr>
        <p:spPr>
          <a:xfrm>
            <a:off x="9476502" y="2731029"/>
            <a:ext cx="1329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effectLst/>
              </a:rPr>
              <a:t>파일 저장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C125B-936A-C641-2D26-3A1FD3CB4086}"/>
              </a:ext>
            </a:extLst>
          </p:cNvPr>
          <p:cNvSpPr txBox="1"/>
          <p:nvPr/>
        </p:nvSpPr>
        <p:spPr>
          <a:xfrm>
            <a:off x="9476502" y="4637275"/>
            <a:ext cx="1329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DB </a:t>
            </a:r>
            <a:r>
              <a:rPr lang="ko-KR" altLang="en-US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F3A73-544C-E1D5-15FA-92B024EF73E6}"/>
              </a:ext>
            </a:extLst>
          </p:cNvPr>
          <p:cNvSpPr txBox="1"/>
          <p:nvPr/>
        </p:nvSpPr>
        <p:spPr>
          <a:xfrm>
            <a:off x="9513575" y="3166347"/>
            <a:ext cx="132941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46E777-9E17-D6DA-4E4D-682753108456}"/>
              </a:ext>
            </a:extLst>
          </p:cNvPr>
          <p:cNvSpPr txBox="1"/>
          <p:nvPr/>
        </p:nvSpPr>
        <p:spPr>
          <a:xfrm>
            <a:off x="1084953" y="3023072"/>
            <a:ext cx="371973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effectLst/>
              </a:rPr>
              <a:t>추출 정보 </a:t>
            </a:r>
            <a:r>
              <a:rPr lang="en-US" altLang="ko-KR" sz="1500" dirty="0">
                <a:effectLst/>
              </a:rPr>
              <a:t>: </a:t>
            </a:r>
            <a:r>
              <a:rPr lang="ko-KR" altLang="en-US" sz="1500" dirty="0">
                <a:effectLst/>
              </a:rPr>
              <a:t>본문</a:t>
            </a:r>
            <a:r>
              <a:rPr lang="en-US" altLang="ko-KR" sz="1500" dirty="0">
                <a:effectLst/>
              </a:rPr>
              <a:t>, </a:t>
            </a:r>
            <a:r>
              <a:rPr lang="ko-KR" altLang="en-US" sz="1500" dirty="0" err="1">
                <a:effectLst/>
              </a:rPr>
              <a:t>별점</a:t>
            </a:r>
            <a:r>
              <a:rPr lang="en-US" altLang="ko-KR" sz="1500" dirty="0">
                <a:effectLst/>
              </a:rPr>
              <a:t>, </a:t>
            </a:r>
            <a:r>
              <a:rPr lang="ko-KR" altLang="en-US" sz="1500" dirty="0">
                <a:effectLst/>
              </a:rPr>
              <a:t>총 </a:t>
            </a:r>
            <a:r>
              <a:rPr lang="ko-KR" altLang="en-US" sz="1500" dirty="0" err="1">
                <a:effectLst/>
              </a:rPr>
              <a:t>별점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BA2B2-66CB-FD32-E079-8F235A16B516}"/>
              </a:ext>
            </a:extLst>
          </p:cNvPr>
          <p:cNvSpPr txBox="1"/>
          <p:nvPr/>
        </p:nvSpPr>
        <p:spPr>
          <a:xfrm>
            <a:off x="1479665" y="2546363"/>
            <a:ext cx="2165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effectLst/>
              </a:rPr>
              <a:t>네이버 영화 리뷰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9527D5-0399-C167-AEF0-71E39A9B3D9C}"/>
              </a:ext>
            </a:extLst>
          </p:cNvPr>
          <p:cNvSpPr txBox="1"/>
          <p:nvPr/>
        </p:nvSpPr>
        <p:spPr>
          <a:xfrm>
            <a:off x="1080742" y="4054331"/>
            <a:ext cx="302105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effectLst/>
              </a:rPr>
              <a:t>KOBIS</a:t>
            </a:r>
          </a:p>
          <a:p>
            <a:pPr algn="ctr"/>
            <a:r>
              <a:rPr lang="en-US" altLang="ko-KR" sz="1500" dirty="0">
                <a:effectLst/>
              </a:rPr>
              <a:t>(</a:t>
            </a:r>
            <a:r>
              <a:rPr lang="ko-KR" altLang="en-US" sz="1500" dirty="0">
                <a:effectLst/>
              </a:rPr>
              <a:t>영화관입장권통합전산망</a:t>
            </a:r>
            <a:r>
              <a:rPr lang="en-US" altLang="ko-KR" sz="1500" dirty="0">
                <a:effectLst/>
              </a:rPr>
              <a:t>)</a:t>
            </a:r>
            <a:endParaRPr lang="ko-KR" alt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81FFBE-6552-7E3A-1F32-8FC201A895A5}"/>
              </a:ext>
            </a:extLst>
          </p:cNvPr>
          <p:cNvSpPr txBox="1"/>
          <p:nvPr/>
        </p:nvSpPr>
        <p:spPr>
          <a:xfrm>
            <a:off x="998440" y="4746637"/>
            <a:ext cx="3579165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effectLst/>
              </a:rPr>
              <a:t>추출 정보 </a:t>
            </a:r>
            <a:r>
              <a:rPr lang="en-US" altLang="ko-KR" sz="1500" dirty="0">
                <a:effectLst/>
              </a:rPr>
              <a:t>:</a:t>
            </a:r>
            <a:br>
              <a:rPr lang="en-US" altLang="ko-KR" sz="1500" dirty="0">
                <a:effectLst/>
              </a:rPr>
            </a:br>
            <a:r>
              <a:rPr lang="ko-KR" altLang="en-US" sz="1500" dirty="0"/>
              <a:t>영화 이름</a:t>
            </a:r>
            <a:r>
              <a:rPr lang="en-US" altLang="ko-KR" sz="1500" dirty="0"/>
              <a:t>, </a:t>
            </a:r>
            <a:r>
              <a:rPr lang="ko-KR" altLang="en-US" sz="1500" dirty="0"/>
              <a:t>일별 관객수</a:t>
            </a:r>
            <a:r>
              <a:rPr lang="en-US" altLang="ko-KR" sz="1500" dirty="0"/>
              <a:t>, </a:t>
            </a:r>
            <a:br>
              <a:rPr lang="en-US" altLang="ko-KR" sz="1500" dirty="0"/>
            </a:br>
            <a:r>
              <a:rPr lang="ko-KR" altLang="en-US" sz="1500" dirty="0"/>
              <a:t>개봉일</a:t>
            </a:r>
            <a:r>
              <a:rPr lang="en-US" altLang="ko-KR" sz="1500" dirty="0"/>
              <a:t>, </a:t>
            </a:r>
            <a:r>
              <a:rPr lang="ko-KR" altLang="en-US" sz="1500" dirty="0"/>
              <a:t>요약정보</a:t>
            </a:r>
            <a:r>
              <a:rPr lang="en-US" altLang="ko-KR" sz="1500" dirty="0"/>
              <a:t>, </a:t>
            </a:r>
            <a:r>
              <a:rPr lang="ko-KR" altLang="en-US" sz="1500" dirty="0"/>
              <a:t>감독</a:t>
            </a:r>
            <a:r>
              <a:rPr lang="en-US" altLang="ko-KR" sz="1500" dirty="0"/>
              <a:t>, </a:t>
            </a:r>
            <a:r>
              <a:rPr lang="ko-KR" altLang="en-US" sz="1500" dirty="0"/>
              <a:t>주연배우</a:t>
            </a:r>
            <a:r>
              <a:rPr lang="en-US" altLang="ko-KR" sz="1500" dirty="0"/>
              <a:t>,</a:t>
            </a:r>
            <a:endParaRPr lang="ko-KR" altLang="en-US" sz="1500" dirty="0"/>
          </a:p>
        </p:txBody>
      </p:sp>
      <p:sp>
        <p:nvSpPr>
          <p:cNvPr id="16" name="사각형: 둥근 모서리 37">
            <a:extLst>
              <a:ext uri="{FF2B5EF4-FFF2-40B4-BE49-F238E27FC236}">
                <a16:creationId xmlns:a16="http://schemas.microsoft.com/office/drawing/2014/main" id="{1DC7D907-1BEE-615F-A70D-5CD7036FAD59}"/>
              </a:ext>
            </a:extLst>
          </p:cNvPr>
          <p:cNvSpPr/>
          <p:nvPr/>
        </p:nvSpPr>
        <p:spPr>
          <a:xfrm>
            <a:off x="9685000" y="1979095"/>
            <a:ext cx="940942" cy="469311"/>
          </a:xfrm>
          <a:prstGeom prst="roundRect">
            <a:avLst>
              <a:gd name="adj" fmla="val 50000"/>
            </a:avLst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저장</a:t>
            </a:r>
            <a:endParaRPr lang="ko-KR" altLang="en-US" b="1" dirty="0"/>
          </a:p>
        </p:txBody>
      </p:sp>
      <p:sp>
        <p:nvSpPr>
          <p:cNvPr id="17" name="사각형: 둥근 모서리 39">
            <a:extLst>
              <a:ext uri="{FF2B5EF4-FFF2-40B4-BE49-F238E27FC236}">
                <a16:creationId xmlns:a16="http://schemas.microsoft.com/office/drawing/2014/main" id="{450100E8-8C2D-F0E3-23EC-114F57088F76}"/>
              </a:ext>
            </a:extLst>
          </p:cNvPr>
          <p:cNvSpPr/>
          <p:nvPr/>
        </p:nvSpPr>
        <p:spPr>
          <a:xfrm>
            <a:off x="5940322" y="1979095"/>
            <a:ext cx="1678779" cy="469311"/>
          </a:xfrm>
          <a:prstGeom prst="roundRect">
            <a:avLst>
              <a:gd name="adj" fmla="val 50000"/>
            </a:avLst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정보화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정제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505D92F-C24F-BEE7-20BA-D346E10AFE8E}"/>
              </a:ext>
            </a:extLst>
          </p:cNvPr>
          <p:cNvCxnSpPr>
            <a:cxnSpLocks/>
          </p:cNvCxnSpPr>
          <p:nvPr/>
        </p:nvCxnSpPr>
        <p:spPr>
          <a:xfrm>
            <a:off x="1156616" y="3720345"/>
            <a:ext cx="31282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0A9F0B-21DD-ECCA-099B-F12FD14AA183}"/>
              </a:ext>
            </a:extLst>
          </p:cNvPr>
          <p:cNvSpPr txBox="1"/>
          <p:nvPr/>
        </p:nvSpPr>
        <p:spPr>
          <a:xfrm>
            <a:off x="3052323" y="139239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Information Architecture</a:t>
            </a:r>
            <a:endParaRPr lang="ko-KR" altLang="en-US" sz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E08FD0-6B21-E194-3D60-6425AF684720}"/>
              </a:ext>
            </a:extLst>
          </p:cNvPr>
          <p:cNvSpPr txBox="1"/>
          <p:nvPr/>
        </p:nvSpPr>
        <p:spPr>
          <a:xfrm>
            <a:off x="5257630" y="3023072"/>
            <a:ext cx="371973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effectLst/>
              </a:rPr>
              <a:t>긍정 리뷰</a:t>
            </a:r>
            <a:r>
              <a:rPr lang="en-US" altLang="ko-KR" sz="1500" dirty="0">
                <a:effectLst/>
              </a:rPr>
              <a:t>, </a:t>
            </a:r>
            <a:r>
              <a:rPr lang="ko-KR" altLang="en-US" sz="1500" dirty="0">
                <a:effectLst/>
              </a:rPr>
              <a:t>부정 리뷰 </a:t>
            </a:r>
            <a:r>
              <a:rPr lang="ko-KR" altLang="en-US" sz="1500" dirty="0"/>
              <a:t>분석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7CB477-BFF0-20E1-1E55-5E04A5FD82C5}"/>
              </a:ext>
            </a:extLst>
          </p:cNvPr>
          <p:cNvSpPr txBox="1"/>
          <p:nvPr/>
        </p:nvSpPr>
        <p:spPr>
          <a:xfrm>
            <a:off x="5652342" y="2546363"/>
            <a:ext cx="2165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effectLst/>
              </a:rPr>
              <a:t>네이버 영화 리뷰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DA6349-59B7-9C29-6DCD-13BD2AC4DA48}"/>
              </a:ext>
            </a:extLst>
          </p:cNvPr>
          <p:cNvSpPr txBox="1"/>
          <p:nvPr/>
        </p:nvSpPr>
        <p:spPr>
          <a:xfrm>
            <a:off x="9476502" y="3978152"/>
            <a:ext cx="1329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effectLst/>
              </a:rPr>
              <a:t>DB</a:t>
            </a:r>
            <a:r>
              <a:rPr lang="ko-KR" altLang="en-US" dirty="0">
                <a:effectLst/>
              </a:rPr>
              <a:t> 저장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46641-B75F-0169-82E2-97DCDBB10CDF}"/>
              </a:ext>
            </a:extLst>
          </p:cNvPr>
          <p:cNvSpPr txBox="1"/>
          <p:nvPr/>
        </p:nvSpPr>
        <p:spPr>
          <a:xfrm>
            <a:off x="10429979" y="44512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시스템 개요 </a:t>
            </a:r>
          </a:p>
        </p:txBody>
      </p:sp>
    </p:spTree>
    <p:extLst>
      <p:ext uri="{BB962C8B-B14F-4D97-AF65-F5344CB8AC3E}">
        <p14:creationId xmlns:p14="http://schemas.microsoft.com/office/powerpoint/2010/main" val="1973379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586</Words>
  <Application>Microsoft Office PowerPoint</Application>
  <PresentationFormat>와이드스크린</PresentationFormat>
  <Paragraphs>162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Apple SD Gothic Neo</vt:lpstr>
      <vt:lpstr>APPLE SD GOTHICNEO EXTRABOLD</vt:lpstr>
      <vt:lpstr>나눔스퀘어라운드 Regular</vt:lpstr>
      <vt:lpstr>맑은 고딕</vt:lpstr>
      <vt:lpstr>-윤고딕310</vt:lpstr>
      <vt:lpstr>-윤고딕320</vt:lpstr>
      <vt:lpstr>Arial</vt:lpstr>
      <vt:lpstr>Office 테마</vt:lpstr>
      <vt:lpstr>&lt;프로젝트 계획서&gt;  포털 리뷰 기반 영화 추천 시스템  ver.01</vt:lpstr>
      <vt:lpstr>PowerPoint 프레젠테이션</vt:lpstr>
      <vt:lpstr>Contents</vt:lpstr>
      <vt:lpstr>1.1 개발환경 및 근거</vt:lpstr>
      <vt:lpstr>PowerPoint 프레젠테이션</vt:lpstr>
      <vt:lpstr>PowerPoint 프레젠테이션</vt:lpstr>
      <vt:lpstr>1.3 기대효과</vt:lpstr>
      <vt:lpstr>2.1 조직구성</vt:lpstr>
      <vt:lpstr>2.2 IA 구조도</vt:lpstr>
      <vt:lpstr>2.3 개발 프로세스(SDLP)</vt:lpstr>
      <vt:lpstr>3.1 개발환경</vt:lpstr>
      <vt:lpstr>3.2 WBS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고청명(교학처 학생지원팀(안성))</dc:creator>
  <cp:lastModifiedBy>고청명(교학처 학생지원팀(안성))</cp:lastModifiedBy>
  <cp:revision>57</cp:revision>
  <dcterms:created xsi:type="dcterms:W3CDTF">2022-10-17T02:41:20Z</dcterms:created>
  <dcterms:modified xsi:type="dcterms:W3CDTF">2022-10-18T00:48:48Z</dcterms:modified>
</cp:coreProperties>
</file>