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8" r:id="rId2"/>
    <p:sldId id="257" r:id="rId3"/>
    <p:sldId id="273" r:id="rId4"/>
    <p:sldId id="316" r:id="rId5"/>
    <p:sldId id="320" r:id="rId6"/>
    <p:sldId id="317" r:id="rId7"/>
    <p:sldId id="325" r:id="rId8"/>
    <p:sldId id="319" r:id="rId9"/>
    <p:sldId id="326" r:id="rId10"/>
    <p:sldId id="327" r:id="rId11"/>
    <p:sldId id="322" r:id="rId12"/>
    <p:sldId id="323" r:id="rId13"/>
    <p:sldId id="324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3" autoAdjust="0"/>
    <p:restoredTop sz="92576" autoAdjust="0"/>
  </p:normalViewPr>
  <p:slideViewPr>
    <p:cSldViewPr snapToGrid="0">
      <p:cViewPr varScale="1">
        <p:scale>
          <a:sx n="68" d="100"/>
          <a:sy n="68" d="100"/>
        </p:scale>
        <p:origin x="8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673EEE73-1661-4DE1-EF2A-0152B49D3A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B716FD0-5DEC-4040-BECC-12C60D4D7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2B513-BFAA-4E78-81E2-9F85D3E68AE5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1FEDE26-B8E6-3CEC-51D4-04BC28ED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5D554B1-2492-A646-F437-9CE2A1E11C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44F8B-6047-4492-9E84-248D82FC2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681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C0C2D-40C9-42C8-9BBF-DDCCF60189FE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7D1C7-E3A1-4C62-AD78-508699C8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898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D1C7-E3A1-4C62-AD78-508699C873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591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739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01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76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03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D1C7-E3A1-4C62-AD78-508699C873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783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8A3D6-A7C1-43DC-A859-492AA53359C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3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E6F8663-2C57-18A7-DC49-CDEFB179FF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54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3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r>
              <a:rPr lang="ko-KR" altLang="en-US" dirty="0"/>
              <a:t>개발환경 및 근거</a:t>
            </a:r>
          </a:p>
          <a:p>
            <a:endParaRPr lang="ko-KR" altLang="en-US" dirty="0"/>
          </a:p>
          <a:p>
            <a:r>
              <a:rPr lang="ko-KR" altLang="en-US" dirty="0"/>
              <a:t>현재 대부분의 </a:t>
            </a:r>
            <a:r>
              <a:rPr lang="en-US" altLang="ko-KR" dirty="0"/>
              <a:t>OTT(Over the Top) </a:t>
            </a:r>
            <a:r>
              <a:rPr lang="ko-KR" altLang="en-US" dirty="0"/>
              <a:t>서비스내에서 별도의 리뷰 작성 공간이 없으므로</a:t>
            </a:r>
            <a:r>
              <a:rPr lang="en-US" altLang="ko-KR" dirty="0"/>
              <a:t>, </a:t>
            </a:r>
            <a:r>
              <a:rPr lang="ko-KR" altLang="en-US" dirty="0"/>
              <a:t>포털 사이트 또는 블로그로 개인 리뷰를 적고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영화 리뷰의 </a:t>
            </a:r>
            <a:r>
              <a:rPr lang="ko-KR" altLang="en-US" dirty="0" err="1"/>
              <a:t>별점과</a:t>
            </a:r>
            <a:r>
              <a:rPr lang="ko-KR" altLang="en-US" dirty="0"/>
              <a:t> 내용이 서로 방향성이 달라 데이터 신뢰도가 떨어지는 경우가 발생하고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07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개발환경 및 근거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포털에서 제공하는 영화 순위와 영화관입장권통합전산망</a:t>
            </a:r>
            <a:r>
              <a:rPr lang="en-US" altLang="ko-KR" dirty="0"/>
              <a:t>(KOBIS)</a:t>
            </a:r>
            <a:r>
              <a:rPr lang="ko-KR" altLang="en-US" dirty="0"/>
              <a:t>에서 제공하는 통계정보가 다른 경우가 발생합니다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실제 티켓 매출을 반영하여 신뢰할 수 있는 </a:t>
            </a:r>
            <a:r>
              <a:rPr lang="en-US" altLang="ko-KR" dirty="0"/>
              <a:t>KOBIS</a:t>
            </a:r>
            <a:r>
              <a:rPr lang="ko-KR" altLang="en-US" dirty="0"/>
              <a:t>의 통계 데이터를 기반으로 분석을 진행하고자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5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r>
              <a:rPr lang="ko-KR" altLang="en-US" dirty="0"/>
              <a:t>개발목적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영화 리뷰에서 긍정성과 부정성을 분석하여 개인 리뷰를 명확히 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바탕으로 포털 리뷰의 품질과 실제 흥행 결과와의 상관관계 분석을 하고자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8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r>
              <a:rPr lang="ko-KR" altLang="en-US" dirty="0"/>
              <a:t>기대효과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영화 </a:t>
            </a:r>
            <a:r>
              <a:rPr lang="ko-KR" altLang="en-US" dirty="0" err="1"/>
              <a:t>마켓팅이나</a:t>
            </a:r>
            <a:r>
              <a:rPr lang="ko-KR" altLang="en-US" dirty="0"/>
              <a:t> 홍보</a:t>
            </a:r>
            <a:r>
              <a:rPr lang="en-US" altLang="ko-KR" dirty="0"/>
              <a:t>, </a:t>
            </a:r>
            <a:r>
              <a:rPr lang="ko-KR" altLang="en-US" dirty="0"/>
              <a:t>정확하지 않은 리뷰를 정제</a:t>
            </a:r>
            <a:r>
              <a:rPr lang="en-US" altLang="ko-KR" dirty="0"/>
              <a:t>(</a:t>
            </a:r>
            <a:r>
              <a:rPr lang="ko-KR" altLang="en-US" dirty="0"/>
              <a:t>긍정</a:t>
            </a:r>
            <a:r>
              <a:rPr lang="en-US" altLang="ko-KR" dirty="0"/>
              <a:t>/</a:t>
            </a:r>
            <a:r>
              <a:rPr lang="ko-KR" altLang="en-US" dirty="0"/>
              <a:t>부정</a:t>
            </a:r>
            <a:r>
              <a:rPr lang="en-US" altLang="ko-KR" dirty="0"/>
              <a:t>) </a:t>
            </a:r>
            <a:r>
              <a:rPr lang="ko-KR" altLang="en-US" dirty="0"/>
              <a:t>하여 </a:t>
            </a:r>
            <a:endParaRPr lang="en-US" altLang="ko-KR" dirty="0"/>
          </a:p>
          <a:p>
            <a:r>
              <a:rPr lang="ko-KR" altLang="en-US" dirty="0"/>
              <a:t>영화를 관람하고자 하는 예비 관람객이 합리적인</a:t>
            </a:r>
            <a:r>
              <a:rPr lang="en-US" altLang="ko-KR" dirty="0"/>
              <a:t> </a:t>
            </a:r>
            <a:r>
              <a:rPr lang="ko-KR" altLang="en-US" dirty="0"/>
              <a:t>소비를 할 수 있도록 정보를 제공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4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04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389D76C-CF3F-5C1B-4638-E2F60DD7D3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8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574B7E-458D-5587-C28F-99A1C4B3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BA60AD-F6B0-EDD6-4F54-80DEA998C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0560BB7-D59C-ABC7-9510-F3BD48F4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B28-6EDC-4C98-9772-03DEC573175F}" type="datetime1">
              <a:rPr lang="ko-KR" altLang="en-US" smtClean="0"/>
              <a:t>2022-10-20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6F10268-B99A-47CD-D52E-7C57117D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55A8B83-AAFF-F6A1-E250-F6A39DA4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748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3F737A0-5F53-579A-6C20-D10EACF5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682CAD6-6AB8-7318-583F-D0513A526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C0E0F01-15F0-5FCA-3CCC-B4FB6E58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1187-999A-4585-BF4C-D5B0C25B8953}" type="datetime1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D8E82C-6F90-6869-FCC2-DD54C36D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CCF7FF2-C3DD-B591-4D6C-E2FB2529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8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BB66EFB-B982-B5E0-D06A-71E4CCF6C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19B5853-7A27-8DD0-FE90-647BC449D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CA2BC06-17EC-1C77-F899-286C43B8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14C5-D706-4B6B-B50A-5385CB92E051}" type="datetime1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8FDC6AB-8E1E-53A1-7056-EDC01899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AAD3236-74C4-DF4A-BC9C-666ECF97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3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B3E2F6-AB1D-6C54-90E8-08668523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EB83032-71F6-868F-F9BD-250D3333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ACB8F8B-5E35-E7FB-8CCA-224797D7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9EEC-9D6D-4CDF-B058-E40180976C94}" type="datetime1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6D6EECB-523A-1CE9-3EE6-ECDC0CFA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40D14B4-F201-02EC-00A5-BC78908F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8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F669E8-FC65-96E7-09E5-ACF1A4B5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97B9B72-E4E9-6D91-79AB-2472034CD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65DEBFC-5A98-25D9-59FC-FD8E5A4D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3ABD-CB29-491D-839A-BAC89DF76093}" type="datetime1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A0FE8E9-8C6F-4093-D692-DFABD561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2819DF3-5E19-4D66-2CA4-8AAC6433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1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9F44DBE-4B78-5FF7-B289-73911359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D99360B-3F7A-20EA-9E06-CAC7D8CF1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4A7267B-039D-3A7E-37CA-DAF526129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09734A6-C804-773D-283B-3286EBFD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DF3D-5C7C-4E89-8F3A-E67391246E5F}" type="datetime1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B585B61-B8DE-D05A-7373-A34DB3E5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32B110C-FD71-72BD-A39D-E3A5DD38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0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B32FFF-D256-5CFB-3DED-9356F74C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653A190-C0AD-488A-3D28-683D70F02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17D9470-6374-DE55-BF6D-1D802D2A6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CC69268-C46E-30F8-91C5-1F290526E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6A31591-16AF-ED3E-C1EE-E8DEDDDB9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ABCC1BB-D42B-D8E7-3301-6F854A2C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6EA2-0F2D-415F-B6C3-5B81BC4843D0}" type="datetime1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6110173-6990-EB1F-0490-FF129AB9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03960FB-F2EF-09EE-2909-D9A5190D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6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BA6D74-1661-EC07-6EC7-7BF81120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7132-A3F1-42AC-AAAC-B228FCAC0F02}" type="datetime1">
              <a:rPr lang="ko-KR" altLang="en-US" smtClean="0"/>
              <a:t>2022-10-20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아시아경제교육센터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353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C538EA4-FB4A-486B-D067-7D2F1336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4378-8F2B-4B9B-94E1-62F1DC25549E}" type="datetime1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8A5B665-2ADA-EA1B-7169-D7071F60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836ED3E-A6C7-8E1B-8279-8AE57A3A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318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91D98E-DB20-9BDA-206A-E8F2400E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EA5B6CF-AB49-CD55-B21A-F7D6A43C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98C8700-964D-236D-16F0-34771E594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A710ADA-71A8-27BB-2D0E-4B5263B1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5E34-1797-4F8E-A292-32BCF9C90CDE}" type="datetime1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DD597BD-7DB2-9682-02EF-2D5960D1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2645EA9-F4A5-6D97-8F86-3AC86CD9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6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489CAB-9FF8-D8B3-A0CC-18E7A75A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D8D7BCC-27D0-0A50-EB18-4D4E8C33B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0446FAB-C925-8F4E-FB52-E65D8E697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8E76C25-6BE5-B6C0-DA3C-7BE8B1D2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70B9-BBFE-4408-B340-1068672F58B9}" type="datetime1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27E6455-1DC2-44FF-A1A3-B4B64658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아시아경제교육센터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47F69BE-8F52-77F4-387E-0258FB9B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7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483245F-A16D-6C88-9649-1323AC7F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F11C085-A356-7789-D12B-C2596611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7FBFC6-9EE2-04D7-1B73-23BAC543A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57132-A3F1-42AC-AAAC-B228FCAC0F02}" type="datetime1">
              <a:rPr lang="ko-KR" altLang="en-US" smtClean="0"/>
              <a:t>2022-10-20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A37C6D8-F7A1-369D-E159-007D5D36D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DC26E20-8CDA-7823-AD3C-88BFA4372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13C86-F289-4042-9843-4323E297CCC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8A0774-48AB-5F99-E849-9EA256C938D2}"/>
              </a:ext>
            </a:extLst>
          </p:cNvPr>
          <p:cNvSpPr txBox="1"/>
          <p:nvPr userDrawn="1"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28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45DFD63-2C15-FCA4-75D8-2CB9D5D70396}"/>
              </a:ext>
            </a:extLst>
          </p:cNvPr>
          <p:cNvSpPr/>
          <p:nvPr/>
        </p:nvSpPr>
        <p:spPr>
          <a:xfrm>
            <a:off x="0" y="0"/>
            <a:ext cx="12200020" cy="4459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002CB0D-D962-D0A5-C243-652EE0C59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50370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계획서</a:t>
            </a:r>
            <a:r>
              <a:rPr lang="en-US" altLang="ko-KR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5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필름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이너사이드</a:t>
            </a:r>
            <a:r>
              <a:rPr lang="en-US" altLang="ko-KR" sz="4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4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포털 리뷰 기반 영화 추천 시스템</a:t>
            </a:r>
            <a:r>
              <a:rPr lang="en-US" altLang="ko-KR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en-US" altLang="ko-KR" sz="4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4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ver0.3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59E6344-9BD9-EEF5-438C-57DE9EAD9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분석 기반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AI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커머스 서비스 개발자 양성과정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인사이드아웃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고정원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고내리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권지민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이호제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D8A11D5-BCB7-0E19-39FF-3735D95EDD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4107" y="0"/>
            <a:ext cx="2390078" cy="54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xmlns="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2.3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시스템 구성도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6ECEEE38-1933-593E-9E11-7C81D32C607D}"/>
              </a:ext>
            </a:extLst>
          </p:cNvPr>
          <p:cNvGrpSpPr/>
          <p:nvPr/>
        </p:nvGrpSpPr>
        <p:grpSpPr>
          <a:xfrm flipH="1">
            <a:off x="9258962" y="3650072"/>
            <a:ext cx="364877" cy="1186663"/>
            <a:chOff x="8434421" y="3928806"/>
            <a:chExt cx="554591" cy="1244235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DCE25B3B-0A57-F3E0-60CF-BE6FA8238E88}"/>
                </a:ext>
              </a:extLst>
            </p:cNvPr>
            <p:cNvCxnSpPr>
              <a:cxnSpLocks/>
            </p:cNvCxnSpPr>
            <p:nvPr/>
          </p:nvCxnSpPr>
          <p:spPr>
            <a:xfrm>
              <a:off x="8438344" y="3928806"/>
              <a:ext cx="0" cy="1244235"/>
            </a:xfrm>
            <a:prstGeom prst="line">
              <a:avLst/>
            </a:prstGeom>
            <a:ln w="12700">
              <a:solidFill>
                <a:srgbClr val="5FCA7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51">
              <a:extLst>
                <a:ext uri="{FF2B5EF4-FFF2-40B4-BE49-F238E27FC236}">
                  <a16:creationId xmlns:a16="http://schemas.microsoft.com/office/drawing/2014/main" xmlns="" id="{F42621CA-B6A5-3135-D6F2-5588D66356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3928806"/>
              <a:ext cx="554591" cy="0"/>
            </a:xfrm>
            <a:prstGeom prst="line">
              <a:avLst/>
            </a:prstGeom>
            <a:ln w="12700">
              <a:solidFill>
                <a:srgbClr val="5FCA7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1">
              <a:extLst>
                <a:ext uri="{FF2B5EF4-FFF2-40B4-BE49-F238E27FC236}">
                  <a16:creationId xmlns:a16="http://schemas.microsoft.com/office/drawing/2014/main" xmlns="" id="{F4DE04AB-CAF4-622A-26F6-2717C7E6B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5155558"/>
              <a:ext cx="554591" cy="0"/>
            </a:xfrm>
            <a:prstGeom prst="line">
              <a:avLst/>
            </a:prstGeom>
            <a:ln w="12700">
              <a:solidFill>
                <a:srgbClr val="5FCA7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직선 연결선 53">
            <a:extLst>
              <a:ext uri="{FF2B5EF4-FFF2-40B4-BE49-F238E27FC236}">
                <a16:creationId xmlns:a16="http://schemas.microsoft.com/office/drawing/2014/main" xmlns="" id="{2B94297A-0A1F-D022-7B50-1E8B7D981DF9}"/>
              </a:ext>
            </a:extLst>
          </p:cNvPr>
          <p:cNvCxnSpPr>
            <a:cxnSpLocks/>
          </p:cNvCxnSpPr>
          <p:nvPr/>
        </p:nvCxnSpPr>
        <p:spPr>
          <a:xfrm>
            <a:off x="5897762" y="1856862"/>
            <a:ext cx="0" cy="4460812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39">
            <a:extLst>
              <a:ext uri="{FF2B5EF4-FFF2-40B4-BE49-F238E27FC236}">
                <a16:creationId xmlns:a16="http://schemas.microsoft.com/office/drawing/2014/main" xmlns="" id="{3F8FD161-933B-A235-75E7-97D5F41EF185}"/>
              </a:ext>
            </a:extLst>
          </p:cNvPr>
          <p:cNvCxnSpPr>
            <a:cxnSpLocks/>
          </p:cNvCxnSpPr>
          <p:nvPr/>
        </p:nvCxnSpPr>
        <p:spPr>
          <a:xfrm flipH="1" flipV="1">
            <a:off x="4463799" y="4113658"/>
            <a:ext cx="2720823" cy="23822"/>
          </a:xfrm>
          <a:prstGeom prst="line">
            <a:avLst/>
          </a:prstGeom>
          <a:ln w="28575">
            <a:solidFill>
              <a:srgbClr val="5FCA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23BC4D2F-8B60-5F3A-C97D-5D39625509DB}"/>
              </a:ext>
            </a:extLst>
          </p:cNvPr>
          <p:cNvSpPr/>
          <p:nvPr/>
        </p:nvSpPr>
        <p:spPr>
          <a:xfrm>
            <a:off x="4928656" y="3087869"/>
            <a:ext cx="1997383" cy="1954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AE5A410-39D6-22E0-1CB1-7752223B7FFB}"/>
              </a:ext>
            </a:extLst>
          </p:cNvPr>
          <p:cNvSpPr txBox="1"/>
          <p:nvPr/>
        </p:nvSpPr>
        <p:spPr>
          <a:xfrm>
            <a:off x="4929962" y="4313052"/>
            <a:ext cx="21642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(MySQL)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19927CF0-5A64-4846-A669-8A9D1FF27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712" y="3246541"/>
            <a:ext cx="1226255" cy="1070048"/>
          </a:xfrm>
          <a:prstGeom prst="rect">
            <a:avLst/>
          </a:prstGeom>
        </p:spPr>
      </p:pic>
      <p:sp>
        <p:nvSpPr>
          <p:cNvPr id="57" name="사각형: 둥근 모서리 7">
            <a:extLst>
              <a:ext uri="{FF2B5EF4-FFF2-40B4-BE49-F238E27FC236}">
                <a16:creationId xmlns:a16="http://schemas.microsoft.com/office/drawing/2014/main" xmlns="" id="{4A19D6D1-9F4B-16AA-9AA8-6A3CB23356EF}"/>
              </a:ext>
            </a:extLst>
          </p:cNvPr>
          <p:cNvSpPr/>
          <p:nvPr/>
        </p:nvSpPr>
        <p:spPr>
          <a:xfrm>
            <a:off x="3236274" y="3852419"/>
            <a:ext cx="1453006" cy="541676"/>
          </a:xfrm>
          <a:prstGeom prst="roundRect">
            <a:avLst>
              <a:gd name="adj" fmla="val 25556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웹크롤러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D984F044-AAAB-16B1-37D3-803546225E2E}"/>
              </a:ext>
            </a:extLst>
          </p:cNvPr>
          <p:cNvSpPr/>
          <p:nvPr/>
        </p:nvSpPr>
        <p:spPr>
          <a:xfrm>
            <a:off x="4638907" y="4064955"/>
            <a:ext cx="108592" cy="104411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59" name="직선 연결선 51">
            <a:extLst>
              <a:ext uri="{FF2B5EF4-FFF2-40B4-BE49-F238E27FC236}">
                <a16:creationId xmlns:a16="http://schemas.microsoft.com/office/drawing/2014/main" xmlns="" id="{6DA53014-F2C6-5427-39F6-D71AE9C658CE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2962261" y="4123257"/>
            <a:ext cx="274013" cy="0"/>
          </a:xfrm>
          <a:prstGeom prst="line">
            <a:avLst/>
          </a:prstGeom>
          <a:ln w="12700">
            <a:solidFill>
              <a:srgbClr val="5FCA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7">
            <a:extLst>
              <a:ext uri="{FF2B5EF4-FFF2-40B4-BE49-F238E27FC236}">
                <a16:creationId xmlns:a16="http://schemas.microsoft.com/office/drawing/2014/main" xmlns="" id="{55C93736-5C4B-35CC-3A7D-14D23564F50D}"/>
              </a:ext>
            </a:extLst>
          </p:cNvPr>
          <p:cNvSpPr/>
          <p:nvPr/>
        </p:nvSpPr>
        <p:spPr>
          <a:xfrm>
            <a:off x="7728957" y="4552837"/>
            <a:ext cx="1696529" cy="530165"/>
          </a:xfrm>
          <a:prstGeom prst="roundRect">
            <a:avLst>
              <a:gd name="adj" fmla="val 118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리뷰의 감성 분석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1096A611-A89E-4066-082B-E7791ED3CB1D}"/>
              </a:ext>
            </a:extLst>
          </p:cNvPr>
          <p:cNvSpPr/>
          <p:nvPr/>
        </p:nvSpPr>
        <p:spPr>
          <a:xfrm>
            <a:off x="7663868" y="4736171"/>
            <a:ext cx="108592" cy="104411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xmlns="" id="{CD171DF2-E73B-4292-3A58-04F20338AE67}"/>
              </a:ext>
            </a:extLst>
          </p:cNvPr>
          <p:cNvSpPr/>
          <p:nvPr/>
        </p:nvSpPr>
        <p:spPr>
          <a:xfrm>
            <a:off x="7728957" y="3186325"/>
            <a:ext cx="1696529" cy="880267"/>
          </a:xfrm>
          <a:prstGeom prst="roundRect">
            <a:avLst>
              <a:gd name="adj" fmla="val 90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 긍정 지수와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영화 정보의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5A614A01-69A6-4F56-6524-0BFAA78E9ECD}"/>
              </a:ext>
            </a:extLst>
          </p:cNvPr>
          <p:cNvSpPr/>
          <p:nvPr/>
        </p:nvSpPr>
        <p:spPr>
          <a:xfrm>
            <a:off x="7663868" y="3593185"/>
            <a:ext cx="108592" cy="104411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64" name="직선 연결선 41">
            <a:extLst>
              <a:ext uri="{FF2B5EF4-FFF2-40B4-BE49-F238E27FC236}">
                <a16:creationId xmlns:a16="http://schemas.microsoft.com/office/drawing/2014/main" xmlns="" id="{B16B11B6-F757-626B-147C-0507194FEEE1}"/>
              </a:ext>
            </a:extLst>
          </p:cNvPr>
          <p:cNvCxnSpPr>
            <a:cxnSpLocks/>
          </p:cNvCxnSpPr>
          <p:nvPr/>
        </p:nvCxnSpPr>
        <p:spPr>
          <a:xfrm>
            <a:off x="7188303" y="3640078"/>
            <a:ext cx="0" cy="1167805"/>
          </a:xfrm>
          <a:prstGeom prst="line">
            <a:avLst/>
          </a:prstGeom>
          <a:ln w="12700">
            <a:solidFill>
              <a:srgbClr val="5FCA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51">
            <a:extLst>
              <a:ext uri="{FF2B5EF4-FFF2-40B4-BE49-F238E27FC236}">
                <a16:creationId xmlns:a16="http://schemas.microsoft.com/office/drawing/2014/main" xmlns="" id="{20265AFF-1F89-0B90-CD50-0979EABE9454}"/>
              </a:ext>
            </a:extLst>
          </p:cNvPr>
          <p:cNvCxnSpPr>
            <a:cxnSpLocks/>
          </p:cNvCxnSpPr>
          <p:nvPr/>
        </p:nvCxnSpPr>
        <p:spPr>
          <a:xfrm flipH="1">
            <a:off x="7184621" y="3640078"/>
            <a:ext cx="520524" cy="0"/>
          </a:xfrm>
          <a:prstGeom prst="line">
            <a:avLst/>
          </a:prstGeom>
          <a:ln w="12700">
            <a:solidFill>
              <a:srgbClr val="5FCA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51">
            <a:extLst>
              <a:ext uri="{FF2B5EF4-FFF2-40B4-BE49-F238E27FC236}">
                <a16:creationId xmlns:a16="http://schemas.microsoft.com/office/drawing/2014/main" xmlns="" id="{67CC742E-73E5-BED8-9159-7CD4C25F8E3D}"/>
              </a:ext>
            </a:extLst>
          </p:cNvPr>
          <p:cNvCxnSpPr>
            <a:cxnSpLocks/>
          </p:cNvCxnSpPr>
          <p:nvPr/>
        </p:nvCxnSpPr>
        <p:spPr>
          <a:xfrm flipH="1">
            <a:off x="7184621" y="4791474"/>
            <a:ext cx="520524" cy="0"/>
          </a:xfrm>
          <a:prstGeom prst="line">
            <a:avLst/>
          </a:prstGeom>
          <a:ln w="12700">
            <a:solidFill>
              <a:srgbClr val="5FCA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5B348C9A-B743-77F2-E50B-2892F6D31179}"/>
              </a:ext>
            </a:extLst>
          </p:cNvPr>
          <p:cNvSpPr txBox="1"/>
          <p:nvPr/>
        </p:nvSpPr>
        <p:spPr>
          <a:xfrm>
            <a:off x="8446174" y="1856862"/>
            <a:ext cx="777948" cy="4154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80C6BCA0-68FD-B469-16DE-CAD50A897930}"/>
              </a:ext>
            </a:extLst>
          </p:cNvPr>
          <p:cNvSpPr txBox="1"/>
          <p:nvPr/>
        </p:nvSpPr>
        <p:spPr>
          <a:xfrm>
            <a:off x="1254676" y="1921769"/>
            <a:ext cx="1220498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38DF2FF-177C-6AC7-5018-96876869EDAD}"/>
              </a:ext>
            </a:extLst>
          </p:cNvPr>
          <p:cNvSpPr txBox="1"/>
          <p:nvPr/>
        </p:nvSpPr>
        <p:spPr>
          <a:xfrm>
            <a:off x="2755623" y="1921770"/>
            <a:ext cx="934223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F502706A-2A69-8DDE-F0D2-52E20116E00C}"/>
              </a:ext>
            </a:extLst>
          </p:cNvPr>
          <p:cNvSpPr txBox="1"/>
          <p:nvPr/>
        </p:nvSpPr>
        <p:spPr>
          <a:xfrm rot="16200000">
            <a:off x="2458447" y="1921770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948A189D-D497-62F1-BFFE-E3DD685B46F7}"/>
              </a:ext>
            </a:extLst>
          </p:cNvPr>
          <p:cNvGrpSpPr/>
          <p:nvPr/>
        </p:nvGrpSpPr>
        <p:grpSpPr>
          <a:xfrm flipH="1">
            <a:off x="2599965" y="3296435"/>
            <a:ext cx="364877" cy="1633268"/>
            <a:chOff x="8434421" y="3928806"/>
            <a:chExt cx="554591" cy="1244235"/>
          </a:xfrm>
        </p:grpSpPr>
        <p:cxnSp>
          <p:nvCxnSpPr>
            <p:cNvPr id="72" name="직선 연결선 41">
              <a:extLst>
                <a:ext uri="{FF2B5EF4-FFF2-40B4-BE49-F238E27FC236}">
                  <a16:creationId xmlns:a16="http://schemas.microsoft.com/office/drawing/2014/main" xmlns="" id="{023FB53B-1046-0FD6-1707-91799ADCCEE9}"/>
                </a:ext>
              </a:extLst>
            </p:cNvPr>
            <p:cNvCxnSpPr>
              <a:cxnSpLocks/>
            </p:cNvCxnSpPr>
            <p:nvPr/>
          </p:nvCxnSpPr>
          <p:spPr>
            <a:xfrm>
              <a:off x="8438344" y="3928806"/>
              <a:ext cx="0" cy="1244235"/>
            </a:xfrm>
            <a:prstGeom prst="line">
              <a:avLst/>
            </a:prstGeom>
            <a:ln w="12700">
              <a:solidFill>
                <a:srgbClr val="5FCA7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51">
              <a:extLst>
                <a:ext uri="{FF2B5EF4-FFF2-40B4-BE49-F238E27FC236}">
                  <a16:creationId xmlns:a16="http://schemas.microsoft.com/office/drawing/2014/main" xmlns="" id="{F88CB3BB-79FD-DEBE-948A-183298EDA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3928806"/>
              <a:ext cx="554591" cy="0"/>
            </a:xfrm>
            <a:prstGeom prst="line">
              <a:avLst/>
            </a:prstGeom>
            <a:ln w="12700">
              <a:solidFill>
                <a:srgbClr val="5FCA7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51">
              <a:extLst>
                <a:ext uri="{FF2B5EF4-FFF2-40B4-BE49-F238E27FC236}">
                  <a16:creationId xmlns:a16="http://schemas.microsoft.com/office/drawing/2014/main" xmlns="" id="{6146BEBF-335C-4E2E-E1B1-377BE8407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4421" y="5155558"/>
              <a:ext cx="554591" cy="0"/>
            </a:xfrm>
            <a:prstGeom prst="line">
              <a:avLst/>
            </a:prstGeom>
            <a:ln w="12700">
              <a:solidFill>
                <a:srgbClr val="5FCA7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E5AE62F-CAC4-065E-F593-747DB8086E2F}"/>
              </a:ext>
            </a:extLst>
          </p:cNvPr>
          <p:cNvSpPr txBox="1"/>
          <p:nvPr/>
        </p:nvSpPr>
        <p:spPr>
          <a:xfrm>
            <a:off x="9562352" y="1856862"/>
            <a:ext cx="777948" cy="4154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3A661B72-45DB-2709-9005-8E2D1A6BEAF9}"/>
              </a:ext>
            </a:extLst>
          </p:cNvPr>
          <p:cNvSpPr txBox="1"/>
          <p:nvPr/>
        </p:nvSpPr>
        <p:spPr>
          <a:xfrm rot="16200000">
            <a:off x="9202958" y="1921770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7" name="사각형: 둥근 모서리 7">
            <a:extLst>
              <a:ext uri="{FF2B5EF4-FFF2-40B4-BE49-F238E27FC236}">
                <a16:creationId xmlns:a16="http://schemas.microsoft.com/office/drawing/2014/main" xmlns="" id="{87647CAC-94C7-FDC4-43D6-AE2E3ED47D66}"/>
              </a:ext>
            </a:extLst>
          </p:cNvPr>
          <p:cNvSpPr/>
          <p:nvPr/>
        </p:nvSpPr>
        <p:spPr>
          <a:xfrm>
            <a:off x="9930879" y="3747101"/>
            <a:ext cx="1624113" cy="947455"/>
          </a:xfrm>
          <a:prstGeom prst="roundRect">
            <a:avLst>
              <a:gd name="adj" fmla="val 11873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원형 그래프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 그래프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히트맵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그래프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058E8201-1247-10A5-DB41-B12EFA0A9FD9}"/>
              </a:ext>
            </a:extLst>
          </p:cNvPr>
          <p:cNvSpPr/>
          <p:nvPr/>
        </p:nvSpPr>
        <p:spPr>
          <a:xfrm>
            <a:off x="9847816" y="4173869"/>
            <a:ext cx="108592" cy="104411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79" name="직선 연결선 51">
            <a:extLst>
              <a:ext uri="{FF2B5EF4-FFF2-40B4-BE49-F238E27FC236}">
                <a16:creationId xmlns:a16="http://schemas.microsoft.com/office/drawing/2014/main" xmlns="" id="{571E46CE-AF80-788F-277E-068FFA987675}"/>
              </a:ext>
            </a:extLst>
          </p:cNvPr>
          <p:cNvCxnSpPr>
            <a:cxnSpLocks/>
          </p:cNvCxnSpPr>
          <p:nvPr/>
        </p:nvCxnSpPr>
        <p:spPr>
          <a:xfrm flipH="1">
            <a:off x="9619411" y="4237136"/>
            <a:ext cx="274013" cy="0"/>
          </a:xfrm>
          <a:prstGeom prst="line">
            <a:avLst/>
          </a:prstGeom>
          <a:ln w="12700">
            <a:solidFill>
              <a:srgbClr val="5FCA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32F070A0-AFA8-4F54-5FCF-46CF2CDA0DB2}"/>
              </a:ext>
            </a:extLst>
          </p:cNvPr>
          <p:cNvSpPr txBox="1"/>
          <p:nvPr/>
        </p:nvSpPr>
        <p:spPr>
          <a:xfrm>
            <a:off x="3820515" y="1921769"/>
            <a:ext cx="934223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정제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77FD36AC-5D39-1F1A-6445-AB7B8385DA2B}"/>
              </a:ext>
            </a:extLst>
          </p:cNvPr>
          <p:cNvSpPr txBox="1"/>
          <p:nvPr/>
        </p:nvSpPr>
        <p:spPr>
          <a:xfrm rot="16200000">
            <a:off x="3523339" y="1921769"/>
            <a:ext cx="401030" cy="317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▽</a:t>
            </a:r>
            <a:endParaRPr lang="en-US" altLang="ko-KR" sz="1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0E7DEB7A-C605-9ADD-CE74-E3789E7145E4}"/>
              </a:ext>
            </a:extLst>
          </p:cNvPr>
          <p:cNvSpPr txBox="1"/>
          <p:nvPr/>
        </p:nvSpPr>
        <p:spPr>
          <a:xfrm>
            <a:off x="3947828" y="1125428"/>
            <a:ext cx="403703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구성도</a:t>
            </a:r>
          </a:p>
        </p:txBody>
      </p:sp>
      <p:sp>
        <p:nvSpPr>
          <p:cNvPr id="83" name="사각형: 둥근 모서리 7">
            <a:extLst>
              <a:ext uri="{FF2B5EF4-FFF2-40B4-BE49-F238E27FC236}">
                <a16:creationId xmlns:a16="http://schemas.microsoft.com/office/drawing/2014/main" xmlns="" id="{DDAC28AB-9C6D-552C-D195-00B026C1E19B}"/>
              </a:ext>
            </a:extLst>
          </p:cNvPr>
          <p:cNvSpPr/>
          <p:nvPr/>
        </p:nvSpPr>
        <p:spPr>
          <a:xfrm>
            <a:off x="550502" y="4394096"/>
            <a:ext cx="2049464" cy="922350"/>
          </a:xfrm>
          <a:prstGeom prst="roundRect">
            <a:avLst>
              <a:gd name="adj" fmla="val 9602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영화관입장권통합전산망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ts val="25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(https://www.kobis.or.kr</a:t>
            </a:r>
            <a:r>
              <a:rPr lang="en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xmlns="" id="{6EBCCE36-C3DA-4956-518E-D416832B5D07}"/>
              </a:ext>
            </a:extLst>
          </p:cNvPr>
          <p:cNvSpPr/>
          <p:nvPr/>
        </p:nvSpPr>
        <p:spPr>
          <a:xfrm>
            <a:off x="550501" y="2995770"/>
            <a:ext cx="2049464" cy="535636"/>
          </a:xfrm>
          <a:prstGeom prst="roundRect">
            <a:avLst>
              <a:gd name="adj" fmla="val 25556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네이버 영화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(https://movie.naver.com/</a:t>
            </a:r>
            <a:r>
              <a:rPr lang="en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DC916355-A39B-5A6C-BAD4-03CF1672A97D}"/>
              </a:ext>
            </a:extLst>
          </p:cNvPr>
          <p:cNvSpPr/>
          <p:nvPr/>
        </p:nvSpPr>
        <p:spPr>
          <a:xfrm>
            <a:off x="2566703" y="4836735"/>
            <a:ext cx="108592" cy="104411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707C047A-6AD4-B637-C141-98F38EB36B6D}"/>
              </a:ext>
            </a:extLst>
          </p:cNvPr>
          <p:cNvSpPr/>
          <p:nvPr/>
        </p:nvSpPr>
        <p:spPr>
          <a:xfrm>
            <a:off x="2516895" y="3246541"/>
            <a:ext cx="108592" cy="104411"/>
          </a:xfrm>
          <a:prstGeom prst="ellipse">
            <a:avLst/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B19F8D2-C973-FC48-F6FB-FE798F7AF319}"/>
              </a:ext>
            </a:extLst>
          </p:cNvPr>
          <p:cNvSpPr txBox="1"/>
          <p:nvPr/>
        </p:nvSpPr>
        <p:spPr>
          <a:xfrm>
            <a:off x="10309593" y="34593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개요 </a:t>
            </a:r>
          </a:p>
        </p:txBody>
      </p:sp>
    </p:spTree>
    <p:extLst>
      <p:ext uri="{BB962C8B-B14F-4D97-AF65-F5344CB8AC3E}">
        <p14:creationId xmlns:p14="http://schemas.microsoft.com/office/powerpoint/2010/main" val="40591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B3F0CFEC-5400-E3B6-57AA-32503D05E54F}"/>
              </a:ext>
            </a:extLst>
          </p:cNvPr>
          <p:cNvSpPr>
            <a:spLocks/>
          </p:cNvSpPr>
          <p:nvPr/>
        </p:nvSpPr>
        <p:spPr>
          <a:xfrm>
            <a:off x="481012" y="2759059"/>
            <a:ext cx="11126788" cy="209260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xmlns="" id="{416D7FFB-6118-E146-9E57-F06C33DD4F1E}"/>
              </a:ext>
            </a:extLst>
          </p:cNvPr>
          <p:cNvCxnSpPr/>
          <p:nvPr/>
        </p:nvCxnSpPr>
        <p:spPr>
          <a:xfrm>
            <a:off x="248194" y="633941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xmlns="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92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2.4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개발 프로세스</a:t>
            </a:r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(SDLP)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3861A49-CC6E-8655-9F58-2E982D80F310}"/>
              </a:ext>
            </a:extLst>
          </p:cNvPr>
          <p:cNvSpPr txBox="1"/>
          <p:nvPr/>
        </p:nvSpPr>
        <p:spPr>
          <a:xfrm>
            <a:off x="4453207" y="1493224"/>
            <a:ext cx="3320419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소프트웨어 개발 프로세스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(SDLP)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08E078F-D989-41CE-7458-722215C209C8}"/>
              </a:ext>
            </a:extLst>
          </p:cNvPr>
          <p:cNvGrpSpPr/>
          <p:nvPr/>
        </p:nvGrpSpPr>
        <p:grpSpPr>
          <a:xfrm>
            <a:off x="617172" y="3196707"/>
            <a:ext cx="10854469" cy="328040"/>
            <a:chOff x="672446" y="3196707"/>
            <a:chExt cx="10854469" cy="3280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E1A6D314-54D6-EC8E-3FE0-E61933439638}"/>
                </a:ext>
              </a:extLst>
            </p:cNvPr>
            <p:cNvSpPr txBox="1">
              <a:spLocks/>
            </p:cNvSpPr>
            <p:nvPr/>
          </p:nvSpPr>
          <p:spPr>
            <a:xfrm>
              <a:off x="672446" y="3196707"/>
              <a:ext cx="2015881" cy="3231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요구 분석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181915A0-8FCA-3253-9DF7-91C8E0934019}"/>
                </a:ext>
              </a:extLst>
            </p:cNvPr>
            <p:cNvSpPr txBox="1"/>
            <p:nvPr/>
          </p:nvSpPr>
          <p:spPr>
            <a:xfrm>
              <a:off x="2882093" y="3196707"/>
              <a:ext cx="2015881" cy="3231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기본 설계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B2D6A1CF-F76D-9B7E-4DAB-91F3E12051C3}"/>
                </a:ext>
              </a:extLst>
            </p:cNvPr>
            <p:cNvSpPr txBox="1"/>
            <p:nvPr/>
          </p:nvSpPr>
          <p:spPr>
            <a:xfrm>
              <a:off x="5091740" y="3196707"/>
              <a:ext cx="2015881" cy="3231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상세 설계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9B82863-E87B-C435-0DCD-A66B17F05760}"/>
                </a:ext>
              </a:extLst>
            </p:cNvPr>
            <p:cNvSpPr txBox="1"/>
            <p:nvPr/>
          </p:nvSpPr>
          <p:spPr>
            <a:xfrm>
              <a:off x="7301387" y="3200596"/>
              <a:ext cx="2015881" cy="3231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개발</a:t>
              </a:r>
              <a:endParaRPr lang="ko-KR" altLang="en-US" sz="15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AE8024A-81F6-B7A8-293F-05A6A8BC4F84}"/>
                </a:ext>
              </a:extLst>
            </p:cNvPr>
            <p:cNvSpPr txBox="1"/>
            <p:nvPr/>
          </p:nvSpPr>
          <p:spPr>
            <a:xfrm>
              <a:off x="9511034" y="3201582"/>
              <a:ext cx="2015881" cy="3231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테스트 및 배포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4F9416D1-DB5A-3F4B-2CFE-3DCDB0876C6E}"/>
              </a:ext>
            </a:extLst>
          </p:cNvPr>
          <p:cNvGrpSpPr/>
          <p:nvPr/>
        </p:nvGrpSpPr>
        <p:grpSpPr>
          <a:xfrm>
            <a:off x="838127" y="3573767"/>
            <a:ext cx="10702954" cy="692497"/>
            <a:chOff x="939121" y="3573767"/>
            <a:chExt cx="10702954" cy="6924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D33486F-A6DE-0C7E-0C5B-E674BF3C3764}"/>
                </a:ext>
              </a:extLst>
            </p:cNvPr>
            <p:cNvSpPr txBox="1">
              <a:spLocks/>
            </p:cNvSpPr>
            <p:nvPr/>
          </p:nvSpPr>
          <p:spPr>
            <a:xfrm>
              <a:off x="939121" y="3573767"/>
              <a:ext cx="1532754" cy="2923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요구사항 정의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A294C884-AE6A-1A3D-A9A7-539388AA931D}"/>
                </a:ext>
              </a:extLst>
            </p:cNvPr>
            <p:cNvSpPr txBox="1"/>
            <p:nvPr/>
          </p:nvSpPr>
          <p:spPr>
            <a:xfrm>
              <a:off x="2935730" y="3573767"/>
              <a:ext cx="1799905" cy="49244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시스템 구조 정의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기능 정의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573DFF0-BA80-48C2-447C-30380D776B14}"/>
                </a:ext>
              </a:extLst>
            </p:cNvPr>
            <p:cNvSpPr txBox="1"/>
            <p:nvPr/>
          </p:nvSpPr>
          <p:spPr>
            <a:xfrm>
              <a:off x="5314650" y="3573767"/>
              <a:ext cx="1684745" cy="49244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UI 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상세 설계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DB 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설계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1CD5B864-9390-663B-2BDB-49EFF00F81BD}"/>
                </a:ext>
              </a:extLst>
            </p:cNvPr>
            <p:cNvSpPr txBox="1"/>
            <p:nvPr/>
          </p:nvSpPr>
          <p:spPr>
            <a:xfrm>
              <a:off x="7399373" y="3573767"/>
              <a:ext cx="1963615" cy="67710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UI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구현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데이터 </a:t>
              </a:r>
              <a:r>
                <a:rPr lang="ko-KR" altLang="en-US" sz="12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수집</a:t>
              </a:r>
              <a:r>
                <a:rPr lang="en-US" altLang="ko-KR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/</a:t>
              </a:r>
              <a:r>
                <a:rPr lang="ko-KR" altLang="en-US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정제</a:t>
              </a:r>
              <a:r>
                <a:rPr lang="en-US" altLang="ko-KR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/</a:t>
              </a:r>
              <a:r>
                <a:rPr lang="ko-KR" altLang="en-US" sz="1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저장</a:t>
              </a:r>
              <a:endPara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분석</a:t>
              </a: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&amp;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시각화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D376E96-E15B-BEF1-6154-5452C5F0FA73}"/>
                </a:ext>
              </a:extLst>
            </p:cNvPr>
            <p:cNvSpPr txBox="1"/>
            <p:nvPr/>
          </p:nvSpPr>
          <p:spPr>
            <a:xfrm>
              <a:off x="9842170" y="3573767"/>
              <a:ext cx="1799905" cy="69249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단위</a:t>
              </a:r>
              <a:r>
                <a:rPr lang="en-US" altLang="ko-KR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/</a:t>
              </a: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통합테스트 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인수 테스트</a:t>
              </a:r>
              <a:endParaRPr lang="en-US" altLang="ko-KR" sz="13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배포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71DDF903-ED91-A36A-9DC7-B7D88B25B962}"/>
              </a:ext>
            </a:extLst>
          </p:cNvPr>
          <p:cNvGrpSpPr/>
          <p:nvPr/>
        </p:nvGrpSpPr>
        <p:grpSpPr>
          <a:xfrm>
            <a:off x="2496535" y="3651737"/>
            <a:ext cx="7065762" cy="336628"/>
            <a:chOff x="2551323" y="3561797"/>
            <a:chExt cx="7065762" cy="336628"/>
          </a:xfrm>
          <a:solidFill>
            <a:srgbClr val="33CC33"/>
          </a:solidFill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xmlns="" id="{AB19908F-C0E1-6A0E-E727-DDA91F550DC1}"/>
                </a:ext>
              </a:extLst>
            </p:cNvPr>
            <p:cNvSpPr/>
            <p:nvPr/>
          </p:nvSpPr>
          <p:spPr>
            <a:xfrm rot="5400000">
              <a:off x="2529402" y="3583718"/>
              <a:ext cx="317849" cy="274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xmlns="" id="{1340E403-D80E-AC2C-9ACA-3D11F2B7CD4C}"/>
                </a:ext>
              </a:extLst>
            </p:cNvPr>
            <p:cNvSpPr/>
            <p:nvPr/>
          </p:nvSpPr>
          <p:spPr>
            <a:xfrm rot="5400000">
              <a:off x="4793320" y="3598606"/>
              <a:ext cx="317849" cy="274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xmlns="" id="{C4065FF9-C6C3-1358-D4A5-16DB881621CA}"/>
                </a:ext>
              </a:extLst>
            </p:cNvPr>
            <p:cNvSpPr/>
            <p:nvPr/>
          </p:nvSpPr>
          <p:spPr>
            <a:xfrm rot="5400000">
              <a:off x="7057238" y="3598609"/>
              <a:ext cx="317849" cy="274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xmlns="" id="{38863EE8-5D6B-A4F7-14F2-C7BCB2129107}"/>
                </a:ext>
              </a:extLst>
            </p:cNvPr>
            <p:cNvSpPr/>
            <p:nvPr/>
          </p:nvSpPr>
          <p:spPr>
            <a:xfrm rot="5400000">
              <a:off x="9321156" y="3602497"/>
              <a:ext cx="317849" cy="274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A395780-D5A6-4D8E-9A29-DAA36C149C1A}"/>
              </a:ext>
            </a:extLst>
          </p:cNvPr>
          <p:cNvSpPr txBox="1"/>
          <p:nvPr/>
        </p:nvSpPr>
        <p:spPr>
          <a:xfrm>
            <a:off x="4670559" y="1831778"/>
            <a:ext cx="2747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x-none" sz="1200" b="1" dirty="0">
                <a:solidFill>
                  <a:srgbClr val="5F6368"/>
                </a:solidFill>
                <a:effectLst/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S</a:t>
            </a:r>
            <a:r>
              <a:rPr lang="en" altLang="x-none" sz="1200" i="0" dirty="0">
                <a:solidFill>
                  <a:srgbClr val="5F636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oftware </a:t>
            </a:r>
            <a:r>
              <a:rPr lang="en" altLang="x-none" sz="1200" b="1" dirty="0">
                <a:solidFill>
                  <a:srgbClr val="5F6368"/>
                </a:solidFill>
                <a:effectLst/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D</a:t>
            </a:r>
            <a:r>
              <a:rPr lang="en" altLang="x-none" sz="1200" i="0" dirty="0">
                <a:solidFill>
                  <a:srgbClr val="5F636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evelopment </a:t>
            </a:r>
            <a:r>
              <a:rPr lang="en" altLang="x-none" sz="1200" b="1" i="0" dirty="0">
                <a:solidFill>
                  <a:srgbClr val="5F636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</a:t>
            </a:r>
            <a:r>
              <a:rPr lang="en" altLang="x-none" sz="1200" i="0" dirty="0">
                <a:solidFill>
                  <a:srgbClr val="5F636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ife </a:t>
            </a:r>
            <a:r>
              <a:rPr lang="en" altLang="x-none" sz="1200" b="1" dirty="0">
                <a:solidFill>
                  <a:srgbClr val="5F6368"/>
                </a:solidFill>
                <a:effectLst/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P</a:t>
            </a:r>
            <a:r>
              <a:rPr lang="en" altLang="x-none" sz="1200" i="0" dirty="0">
                <a:solidFill>
                  <a:srgbClr val="5F636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rocess</a:t>
            </a:r>
            <a:endParaRPr lang="x-none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B19F8D2-C973-FC48-F6FB-FE798F7AF319}"/>
              </a:ext>
            </a:extLst>
          </p:cNvPr>
          <p:cNvSpPr txBox="1"/>
          <p:nvPr/>
        </p:nvSpPr>
        <p:spPr>
          <a:xfrm>
            <a:off x="10309593" y="34593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개요 </a:t>
            </a:r>
          </a:p>
        </p:txBody>
      </p:sp>
    </p:spTree>
    <p:extLst>
      <p:ext uri="{BB962C8B-B14F-4D97-AF65-F5344CB8AC3E}">
        <p14:creationId xmlns:p14="http://schemas.microsoft.com/office/powerpoint/2010/main" val="248793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xmlns="" id="{416D7FFB-6118-E146-9E57-F06C33DD4F1E}"/>
              </a:ext>
            </a:extLst>
          </p:cNvPr>
          <p:cNvCxnSpPr/>
          <p:nvPr/>
        </p:nvCxnSpPr>
        <p:spPr>
          <a:xfrm>
            <a:off x="248194" y="633941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xmlns="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3.1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개발환경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B19F8D2-C973-FC48-F6FB-FE798F7AF319}"/>
              </a:ext>
            </a:extLst>
          </p:cNvPr>
          <p:cNvSpPr txBox="1"/>
          <p:nvPr/>
        </p:nvSpPr>
        <p:spPr>
          <a:xfrm>
            <a:off x="9957025" y="38193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개발환경 및 일정</a:t>
            </a:r>
          </a:p>
        </p:txBody>
      </p:sp>
      <p:sp>
        <p:nvSpPr>
          <p:cNvPr id="2" name="사각형: 둥근 모서리 7">
            <a:extLst>
              <a:ext uri="{FF2B5EF4-FFF2-40B4-BE49-F238E27FC236}">
                <a16:creationId xmlns:a16="http://schemas.microsoft.com/office/drawing/2014/main" xmlns="" id="{E453560A-DA96-CD9E-8F90-08EFD57A2A4C}"/>
              </a:ext>
            </a:extLst>
          </p:cNvPr>
          <p:cNvSpPr/>
          <p:nvPr/>
        </p:nvSpPr>
        <p:spPr>
          <a:xfrm>
            <a:off x="1933057" y="2142968"/>
            <a:ext cx="8325885" cy="3160644"/>
          </a:xfrm>
          <a:prstGeom prst="roundRect">
            <a:avLst>
              <a:gd name="adj" fmla="val 11875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DBD888-F97A-C26B-0111-15F0F8562E34}"/>
              </a:ext>
            </a:extLst>
          </p:cNvPr>
          <p:cNvSpPr txBox="1"/>
          <p:nvPr/>
        </p:nvSpPr>
        <p:spPr>
          <a:xfrm>
            <a:off x="2518966" y="2477704"/>
            <a:ext cx="7154065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SCM(Software Configuration Management)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Git Hub</a:t>
            </a: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IDE(Integrated Development Environment)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/>
            </a:r>
            <a:b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</a:b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Code 1.72.2, MySQL Workbench 8.0.3</a:t>
            </a: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285750" marR="0" indent="-28575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Language : Python 3.10.6, MySQL 5</a:t>
            </a:r>
            <a:endParaRPr lang="en-US" altLang="ko-KR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76EFE4C-BEE1-4D7E-7890-EEAACD28686E}"/>
              </a:ext>
            </a:extLst>
          </p:cNvPr>
          <p:cNvSpPr txBox="1"/>
          <p:nvPr/>
        </p:nvSpPr>
        <p:spPr>
          <a:xfrm>
            <a:off x="5509186" y="1271015"/>
            <a:ext cx="117362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12283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xmlns="" id="{416D7FFB-6118-E146-9E57-F06C33DD4F1E}"/>
              </a:ext>
            </a:extLst>
          </p:cNvPr>
          <p:cNvCxnSpPr/>
          <p:nvPr/>
        </p:nvCxnSpPr>
        <p:spPr>
          <a:xfrm>
            <a:off x="248194" y="634519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xmlns="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</a:rPr>
              <a:t>3.2 WBS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80EC284-7D1C-B92E-3AA3-F5951DE17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89" y="849989"/>
            <a:ext cx="4808965" cy="16557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499215A-A256-800E-17D1-55C460FFF4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4"/>
          <a:stretch/>
        </p:blipFill>
        <p:spPr>
          <a:xfrm>
            <a:off x="441713" y="2577746"/>
            <a:ext cx="8532826" cy="36954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133C7CB-381F-9F8F-9E18-036950DF491B}"/>
              </a:ext>
            </a:extLst>
          </p:cNvPr>
          <p:cNvSpPr txBox="1"/>
          <p:nvPr/>
        </p:nvSpPr>
        <p:spPr>
          <a:xfrm>
            <a:off x="9957025" y="38193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개발환경 및 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0BE9742-65E3-2747-4FFF-7A099648BFC9}"/>
              </a:ext>
            </a:extLst>
          </p:cNvPr>
          <p:cNvSpPr txBox="1"/>
          <p:nvPr/>
        </p:nvSpPr>
        <p:spPr>
          <a:xfrm>
            <a:off x="3285522" y="496765"/>
            <a:ext cx="22926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WBS(Work Breakdown Structure)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04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0573BCD-219B-4FC5-AB04-74448B03A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967" y="1794967"/>
            <a:ext cx="3268065" cy="32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75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C9BD95E-15ED-32D9-CE74-EFBDEFE2C7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66DDAC9-DC1E-4705-95FF-D7828587A22C}"/>
              </a:ext>
            </a:extLst>
          </p:cNvPr>
          <p:cNvSpPr txBox="1"/>
          <p:nvPr/>
        </p:nvSpPr>
        <p:spPr>
          <a:xfrm>
            <a:off x="7905392" y="5775604"/>
            <a:ext cx="3625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1400">
                <a:solidFill>
                  <a:schemeClr val="bg1"/>
                </a:solidFill>
              </a:rPr>
              <a:t>Thank You!</a:t>
            </a:r>
            <a:endParaRPr lang="ko-KR" altLang="en-US" sz="2400" b="1" spc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0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spc="600">
                <a:solidFill>
                  <a:schemeClr val="bg1"/>
                </a:solidFill>
              </a:rPr>
              <a:t>변경 이력 관리</a:t>
            </a:r>
          </a:p>
        </p:txBody>
      </p:sp>
      <p:graphicFrame>
        <p:nvGraphicFramePr>
          <p:cNvPr id="8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74535"/>
              </p:ext>
            </p:extLst>
          </p:nvPr>
        </p:nvGraphicFramePr>
        <p:xfrm>
          <a:off x="742950" y="1070592"/>
          <a:ext cx="11132123" cy="500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913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70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/>
                        <a:t>초안 작성</a:t>
                      </a:r>
                      <a:r>
                        <a:rPr lang="en-US" altLang="ko-KR" sz="1200" b="1" dirty="0"/>
                        <a:t>(ver</a:t>
                      </a:r>
                      <a:r>
                        <a:rPr lang="en-US" altLang="ko-KR" sz="1200" b="1" baseline="0" dirty="0"/>
                        <a:t>0.1)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2022.10.17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smtClean="0"/>
                        <a:t>고정원</a:t>
                      </a:r>
                      <a:endParaRPr lang="en-US" altLang="ko-KR" sz="1200" b="1" smtClean="0"/>
                    </a:p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smtClean="0"/>
                        <a:t>고내리</a:t>
                      </a:r>
                      <a:endParaRPr lang="en-US" altLang="ko-KR" sz="1200" b="1" smtClean="0"/>
                    </a:p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smtClean="0"/>
                        <a:t>이호제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2022.10.18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 smtClean="0"/>
                        <a:t>이진영 강사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 dirty="0"/>
                        <a:t>IA </a:t>
                      </a:r>
                      <a:r>
                        <a:rPr lang="ko-KR" altLang="en-US" sz="1200" b="1" dirty="0"/>
                        <a:t>구조도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개발 프로세스 일부 수정</a:t>
                      </a:r>
                      <a:r>
                        <a:rPr lang="en-US" altLang="ko-KR" sz="1200" b="1" dirty="0"/>
                        <a:t>,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/>
                        <a:t>시스템 구성도 작성 </a:t>
                      </a:r>
                      <a:r>
                        <a:rPr lang="en-US" altLang="ko-KR" sz="1200" b="1" dirty="0"/>
                        <a:t>(ver0.2)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2022.10.18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smtClean="0"/>
                        <a:t>고정원</a:t>
                      </a:r>
                      <a:endParaRPr lang="en-US" altLang="ko-KR" sz="1200" b="1" smtClean="0"/>
                    </a:p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smtClean="0"/>
                        <a:t>고내리</a:t>
                      </a:r>
                      <a:endParaRPr lang="en-US" altLang="ko-KR" sz="1200" b="1" smtClean="0"/>
                    </a:p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smtClean="0"/>
                        <a:t>이호제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2022.10.19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 smtClean="0"/>
                        <a:t>이진영 강사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 smtClean="0"/>
                        <a:t>3</a:t>
                      </a: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 err="1" smtClean="0"/>
                        <a:t>프로젝트명</a:t>
                      </a:r>
                      <a:r>
                        <a:rPr lang="ko-KR" altLang="en-US" sz="1200" b="1" baseline="0" dirty="0" smtClean="0"/>
                        <a:t> 수정</a:t>
                      </a:r>
                      <a:r>
                        <a:rPr lang="en-US" altLang="ko-KR" sz="1200" b="1" baseline="0" dirty="0" smtClean="0"/>
                        <a:t>, </a:t>
                      </a:r>
                      <a:r>
                        <a:rPr lang="ko-KR" altLang="en-US" sz="1200" b="1" baseline="0" dirty="0" smtClean="0"/>
                        <a:t>업무분장 반영</a:t>
                      </a:r>
                      <a:r>
                        <a:rPr lang="en-US" altLang="ko-KR" sz="1200" b="1" baseline="0" dirty="0" smtClean="0"/>
                        <a:t>(ver0.3)</a:t>
                      </a: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 smtClean="0"/>
                        <a:t>2022.10.19</a:t>
                      </a: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고정원</a:t>
                      </a:r>
                      <a:endParaRPr lang="en-US" altLang="ko-KR" sz="1200" b="1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고내리</a:t>
                      </a:r>
                      <a:endParaRPr lang="en-US" altLang="ko-KR" sz="1200" b="1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/>
                        <a:t>이호제</a:t>
                      </a:r>
                      <a:endParaRPr lang="en-US" altLang="ko-KR" sz="1200" b="1" dirty="0" smtClean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2022.10.20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155B620-47F5-9A44-BB25-4FDF604DD03B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변경 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이력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6AAF135A-A71D-B846-A54A-8CC21F2E1779}"/>
              </a:ext>
            </a:extLst>
          </p:cNvPr>
          <p:cNvGrpSpPr/>
          <p:nvPr/>
        </p:nvGrpSpPr>
        <p:grpSpPr>
          <a:xfrm>
            <a:off x="248194" y="773843"/>
            <a:ext cx="11730446" cy="5396200"/>
            <a:chOff x="1579402" y="773843"/>
            <a:chExt cx="9337980" cy="5396200"/>
          </a:xfrm>
        </p:grpSpPr>
        <p:cxnSp>
          <p:nvCxnSpPr>
            <p:cNvPr id="11" name="Straight Connector 62">
              <a:extLst>
                <a:ext uri="{FF2B5EF4-FFF2-40B4-BE49-F238E27FC236}">
                  <a16:creationId xmlns:a16="http://schemas.microsoft.com/office/drawing/2014/main" xmlns="" id="{F638D303-64E0-AA43-86ED-58E8FC9D952C}"/>
                </a:ext>
              </a:extLst>
            </p:cNvPr>
            <p:cNvCxnSpPr/>
            <p:nvPr/>
          </p:nvCxnSpPr>
          <p:spPr>
            <a:xfrm>
              <a:off x="1579402" y="7738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2">
              <a:extLst>
                <a:ext uri="{FF2B5EF4-FFF2-40B4-BE49-F238E27FC236}">
                  <a16:creationId xmlns:a16="http://schemas.microsoft.com/office/drawing/2014/main" xmlns="" id="{204EB197-33AD-2C45-BC89-E8A7A6D6B01E}"/>
                </a:ext>
              </a:extLst>
            </p:cNvPr>
            <p:cNvCxnSpPr/>
            <p:nvPr/>
          </p:nvCxnSpPr>
          <p:spPr>
            <a:xfrm>
              <a:off x="1579402" y="61700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338656"/>
            <a:ext cx="4572000" cy="1090344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Contents</a:t>
            </a:r>
            <a:endParaRPr lang="ko-KR" altLang="en-US" sz="2800" spc="-3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013B5E-9BE9-BF44-9E41-43B6F3F7B0FE}"/>
              </a:ext>
            </a:extLst>
          </p:cNvPr>
          <p:cNvSpPr txBox="1"/>
          <p:nvPr/>
        </p:nvSpPr>
        <p:spPr>
          <a:xfrm>
            <a:off x="5450320" y="347260"/>
            <a:ext cx="3772507" cy="6221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목적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및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근거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개발목적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기대효과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개요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조직구성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IA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구조도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구성도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2.4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프로세스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(SDLP)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및 일정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개발환경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3.2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WBS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7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xmlns="" id="{416D7FFB-6118-E146-9E57-F06C33DD4F1E}"/>
              </a:ext>
            </a:extLst>
          </p:cNvPr>
          <p:cNvCxnSpPr/>
          <p:nvPr/>
        </p:nvCxnSpPr>
        <p:spPr>
          <a:xfrm>
            <a:off x="248194" y="633941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xmlns="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1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개발배경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근거</a:t>
            </a:r>
            <a:endParaRPr lang="ko-KR" altLang="en-US" sz="28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803D5B8-E9A6-F990-BE5E-78ADC2341295}"/>
              </a:ext>
            </a:extLst>
          </p:cNvPr>
          <p:cNvSpPr txBox="1"/>
          <p:nvPr/>
        </p:nvSpPr>
        <p:spPr>
          <a:xfrm>
            <a:off x="9881752" y="147570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개발배경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목적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xmlns="" id="{CD0D7BB7-9CCE-7C1F-9700-6257C04DA681}"/>
              </a:ext>
            </a:extLst>
          </p:cNvPr>
          <p:cNvCxnSpPr/>
          <p:nvPr/>
        </p:nvCxnSpPr>
        <p:spPr>
          <a:xfrm>
            <a:off x="2743200" y="1094282"/>
            <a:ext cx="0" cy="1180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21">
            <a:extLst>
              <a:ext uri="{FF2B5EF4-FFF2-40B4-BE49-F238E27FC236}">
                <a16:creationId xmlns:a16="http://schemas.microsoft.com/office/drawing/2014/main" xmlns="" id="{1F14671F-3894-8A78-26D5-94DB50C781D8}"/>
              </a:ext>
            </a:extLst>
          </p:cNvPr>
          <p:cNvCxnSpPr>
            <a:cxnSpLocks/>
          </p:cNvCxnSpPr>
          <p:nvPr/>
        </p:nvCxnSpPr>
        <p:spPr>
          <a:xfrm>
            <a:off x="2743200" y="4745421"/>
            <a:ext cx="0" cy="114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4A2B9A-068C-18B1-230A-B30003AD1FF0}"/>
              </a:ext>
            </a:extLst>
          </p:cNvPr>
          <p:cNvSpPr txBox="1"/>
          <p:nvPr/>
        </p:nvSpPr>
        <p:spPr>
          <a:xfrm>
            <a:off x="2188065" y="2274749"/>
            <a:ext cx="7422968" cy="2404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대부분의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OTT(Over the Top)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서비스내에는 별도의 리뷰 작성이 없는 현황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포털 사이트 영화 리뷰 또는 개인 블로그를 활용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하지만 영화 리뷰의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별점과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내용이 서로 방향성이 다르므로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데이터 신뢰도가 떨어지는 경우가 발생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8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xmlns="" id="{416D7FFB-6118-E146-9E57-F06C33DD4F1E}"/>
              </a:ext>
            </a:extLst>
          </p:cNvPr>
          <p:cNvCxnSpPr/>
          <p:nvPr/>
        </p:nvCxnSpPr>
        <p:spPr>
          <a:xfrm>
            <a:off x="248194" y="633941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C248E05-892B-F3E3-1EB5-D27353B0818A}"/>
              </a:ext>
            </a:extLst>
          </p:cNvPr>
          <p:cNvSpPr txBox="1"/>
          <p:nvPr/>
        </p:nvSpPr>
        <p:spPr>
          <a:xfrm>
            <a:off x="2207174" y="2498894"/>
            <a:ext cx="927421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포털의 영화 순위와 영화관입장권통합전산망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(KOBIS)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순위가 다른 경우 발생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티켓 매출을 반영하여 신뢰할 수 있는 </a:t>
            </a:r>
            <a:r>
              <a:rPr lang="ko-KR" altLang="en-US" sz="16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(KOBIS)</a:t>
            </a:r>
            <a:r>
              <a:rPr lang="ko-KR" alt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endParaRPr lang="en-US" altLang="ko-KR" sz="16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16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 </a:t>
            </a:r>
            <a:r>
              <a:rPr lang="ko-KR" alt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기반으로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xmlns="" id="{9BC998FF-6A60-229E-8D60-78CA207DD29A}"/>
              </a:ext>
            </a:extLst>
          </p:cNvPr>
          <p:cNvCxnSpPr/>
          <p:nvPr/>
        </p:nvCxnSpPr>
        <p:spPr>
          <a:xfrm>
            <a:off x="2743200" y="1094282"/>
            <a:ext cx="0" cy="1180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21">
            <a:extLst>
              <a:ext uri="{FF2B5EF4-FFF2-40B4-BE49-F238E27FC236}">
                <a16:creationId xmlns:a16="http://schemas.microsoft.com/office/drawing/2014/main" xmlns="" id="{B7BC62B8-002C-AC20-1E3A-7995266E1075}"/>
              </a:ext>
            </a:extLst>
          </p:cNvPr>
          <p:cNvCxnSpPr>
            <a:cxnSpLocks/>
          </p:cNvCxnSpPr>
          <p:nvPr/>
        </p:nvCxnSpPr>
        <p:spPr>
          <a:xfrm>
            <a:off x="2743200" y="4745421"/>
            <a:ext cx="0" cy="114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5D5760-0C43-7F3A-3710-C06E3A28D33B}"/>
              </a:ext>
            </a:extLst>
          </p:cNvPr>
          <p:cNvSpPr txBox="1"/>
          <p:nvPr/>
        </p:nvSpPr>
        <p:spPr>
          <a:xfrm>
            <a:off x="9881752" y="147570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개발배경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목적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6DC9F107-8A3D-62CF-A63E-08A8DD4274B7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1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개발배경 및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근거</a:t>
            </a:r>
            <a:endParaRPr lang="ko-KR" altLang="en-US" sz="28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2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xmlns="" id="{416D7FFB-6118-E146-9E57-F06C33DD4F1E}"/>
              </a:ext>
            </a:extLst>
          </p:cNvPr>
          <p:cNvCxnSpPr/>
          <p:nvPr/>
        </p:nvCxnSpPr>
        <p:spPr>
          <a:xfrm>
            <a:off x="248194" y="633941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54F6B09-0430-E5F2-762F-68C9DB3FA87B}"/>
              </a:ext>
            </a:extLst>
          </p:cNvPr>
          <p:cNvSpPr txBox="1"/>
          <p:nvPr/>
        </p:nvSpPr>
        <p:spPr>
          <a:xfrm>
            <a:off x="2188065" y="2274749"/>
            <a:ext cx="726073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영화의 </a:t>
            </a:r>
            <a:r>
              <a:rPr lang="ko-KR" alt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포털 리뷰에서 긍정성과 부정성을 파악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후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명확한 개인 리뷰 분석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바탕으로 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 흥행결과와의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상관관계를 비교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분석하여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사용자에게 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객관성 있는 영화 정보를 제공</a:t>
            </a:r>
            <a:endParaRPr lang="en-US" altLang="ko-KR" b="1" u="sng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xmlns="" id="{857DDDEF-5717-4EFE-3244-2686723B7B65}"/>
              </a:ext>
            </a:extLst>
          </p:cNvPr>
          <p:cNvCxnSpPr/>
          <p:nvPr/>
        </p:nvCxnSpPr>
        <p:spPr>
          <a:xfrm>
            <a:off x="2743200" y="1094282"/>
            <a:ext cx="0" cy="1180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21">
            <a:extLst>
              <a:ext uri="{FF2B5EF4-FFF2-40B4-BE49-F238E27FC236}">
                <a16:creationId xmlns:a16="http://schemas.microsoft.com/office/drawing/2014/main" xmlns="" id="{A013C378-5C21-4FD4-C16D-65683D923C41}"/>
              </a:ext>
            </a:extLst>
          </p:cNvPr>
          <p:cNvCxnSpPr>
            <a:cxnSpLocks/>
          </p:cNvCxnSpPr>
          <p:nvPr/>
        </p:nvCxnSpPr>
        <p:spPr>
          <a:xfrm>
            <a:off x="2743200" y="4371798"/>
            <a:ext cx="0" cy="1519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739D2CF-9FC9-D23B-710C-00A32F408E9F}"/>
              </a:ext>
            </a:extLst>
          </p:cNvPr>
          <p:cNvSpPr txBox="1"/>
          <p:nvPr/>
        </p:nvSpPr>
        <p:spPr>
          <a:xfrm>
            <a:off x="9881752" y="147570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개발배경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목적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27051B8B-FF60-418D-CB45-07A75745F987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개발목적</a:t>
            </a:r>
            <a:endParaRPr lang="ko-KR" altLang="en-US" sz="28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xmlns="" id="{416D7FFB-6118-E146-9E57-F06C33DD4F1E}"/>
              </a:ext>
            </a:extLst>
          </p:cNvPr>
          <p:cNvCxnSpPr/>
          <p:nvPr/>
        </p:nvCxnSpPr>
        <p:spPr>
          <a:xfrm>
            <a:off x="248194" y="633941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xmlns="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기대효과</a:t>
            </a:r>
            <a:endParaRPr lang="ko-KR" altLang="en-US" sz="28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54F6B09-0430-E5F2-762F-68C9DB3FA87B}"/>
              </a:ext>
            </a:extLst>
          </p:cNvPr>
          <p:cNvSpPr txBox="1"/>
          <p:nvPr/>
        </p:nvSpPr>
        <p:spPr>
          <a:xfrm>
            <a:off x="2188063" y="2274749"/>
            <a:ext cx="873932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영화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마켓팅이나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홍보성 글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신뢰성이 낮은 리뷰를 정제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긍정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부정 분석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영화를 관람하고자 하는 예비 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관람객이 합리적인 소비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할 수 있도록 정보를 제공</a:t>
            </a:r>
            <a:endParaRPr lang="en-US" altLang="ko-KR" b="1" u="sng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xmlns="" id="{857DDDEF-5717-4EFE-3244-2686723B7B65}"/>
              </a:ext>
            </a:extLst>
          </p:cNvPr>
          <p:cNvCxnSpPr/>
          <p:nvPr/>
        </p:nvCxnSpPr>
        <p:spPr>
          <a:xfrm>
            <a:off x="2743200" y="1094282"/>
            <a:ext cx="0" cy="1180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21">
            <a:extLst>
              <a:ext uri="{FF2B5EF4-FFF2-40B4-BE49-F238E27FC236}">
                <a16:creationId xmlns:a16="http://schemas.microsoft.com/office/drawing/2014/main" xmlns="" id="{A013C378-5C21-4FD4-C16D-65683D923C41}"/>
              </a:ext>
            </a:extLst>
          </p:cNvPr>
          <p:cNvCxnSpPr>
            <a:cxnSpLocks/>
          </p:cNvCxnSpPr>
          <p:nvPr/>
        </p:nvCxnSpPr>
        <p:spPr>
          <a:xfrm>
            <a:off x="2743200" y="4051738"/>
            <a:ext cx="0" cy="1839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1F719C-0082-98F7-FEF5-FCFF0CCF2B3C}"/>
              </a:ext>
            </a:extLst>
          </p:cNvPr>
          <p:cNvSpPr txBox="1"/>
          <p:nvPr/>
        </p:nvSpPr>
        <p:spPr>
          <a:xfrm>
            <a:off x="9881752" y="147570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개발배경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목적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타원 45"/>
          <p:cNvSpPr/>
          <p:nvPr/>
        </p:nvSpPr>
        <p:spPr>
          <a:xfrm>
            <a:off x="3758735" y="1480830"/>
            <a:ext cx="4611027" cy="461102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xmlns="" id="{416D7FFB-6118-E146-9E57-F06C33DD4F1E}"/>
              </a:ext>
            </a:extLst>
          </p:cNvPr>
          <p:cNvCxnSpPr/>
          <p:nvPr/>
        </p:nvCxnSpPr>
        <p:spPr>
          <a:xfrm>
            <a:off x="248194" y="633941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xmlns="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조직구성</a:t>
            </a:r>
            <a:endParaRPr lang="ko-KR" altLang="en-US" sz="28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B19F8D2-C973-FC48-F6FB-FE798F7AF319}"/>
              </a:ext>
            </a:extLst>
          </p:cNvPr>
          <p:cNvSpPr txBox="1"/>
          <p:nvPr/>
        </p:nvSpPr>
        <p:spPr>
          <a:xfrm>
            <a:off x="10309593" y="34593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개요 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75D2958-77CB-3F3B-D980-2BDD8C9E1F32}"/>
              </a:ext>
            </a:extLst>
          </p:cNvPr>
          <p:cNvSpPr/>
          <p:nvPr/>
        </p:nvSpPr>
        <p:spPr>
          <a:xfrm>
            <a:off x="2567606" y="1717470"/>
            <a:ext cx="2343059" cy="1932582"/>
          </a:xfrm>
          <a:prstGeom prst="roundRect">
            <a:avLst>
              <a:gd name="adj" fmla="val 6252"/>
            </a:avLst>
          </a:prstGeom>
          <a:solidFill>
            <a:schemeClr val="bg1"/>
          </a:solidFill>
          <a:ln>
            <a:noFill/>
          </a:ln>
          <a:effectLst>
            <a:outerShdw blurRad="190500" dist="38100" sx="95000" sy="95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FEE435-DDE6-253F-58F0-B5F4C8274DC3}"/>
              </a:ext>
            </a:extLst>
          </p:cNvPr>
          <p:cNvSpPr txBox="1"/>
          <p:nvPr/>
        </p:nvSpPr>
        <p:spPr>
          <a:xfrm>
            <a:off x="2725386" y="1892278"/>
            <a:ext cx="21000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고정원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8DB1851-5558-C2A4-B82A-4D16CA783AAC}"/>
              </a:ext>
            </a:extLst>
          </p:cNvPr>
          <p:cNvSpPr txBox="1"/>
          <p:nvPr/>
        </p:nvSpPr>
        <p:spPr>
          <a:xfrm>
            <a:off x="4901981" y="1023542"/>
            <a:ext cx="232453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조직구성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7FEE435-DDE6-253F-58F0-B5F4C8274DC3}"/>
              </a:ext>
            </a:extLst>
          </p:cNvPr>
          <p:cNvSpPr txBox="1"/>
          <p:nvPr/>
        </p:nvSpPr>
        <p:spPr>
          <a:xfrm>
            <a:off x="2725386" y="2662020"/>
            <a:ext cx="210007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담당업무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3">
            <a:extLst>
              <a:ext uri="{FF2B5EF4-FFF2-40B4-BE49-F238E27FC236}">
                <a16:creationId xmlns:a16="http://schemas.microsoft.com/office/drawing/2014/main" xmlns="" id="{F75D2958-77CB-3F3B-D980-2BDD8C9E1F32}"/>
              </a:ext>
            </a:extLst>
          </p:cNvPr>
          <p:cNvSpPr/>
          <p:nvPr/>
        </p:nvSpPr>
        <p:spPr>
          <a:xfrm>
            <a:off x="7317091" y="1710119"/>
            <a:ext cx="2343059" cy="1932582"/>
          </a:xfrm>
          <a:prstGeom prst="roundRect">
            <a:avLst>
              <a:gd name="adj" fmla="val 6252"/>
            </a:avLst>
          </a:prstGeom>
          <a:solidFill>
            <a:schemeClr val="bg1"/>
          </a:solidFill>
          <a:ln>
            <a:noFill/>
          </a:ln>
          <a:effectLst>
            <a:outerShdw blurRad="190500" dist="38100" sx="95000" sy="95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7FEE435-DDE6-253F-58F0-B5F4C8274DC3}"/>
              </a:ext>
            </a:extLst>
          </p:cNvPr>
          <p:cNvSpPr txBox="1"/>
          <p:nvPr/>
        </p:nvSpPr>
        <p:spPr>
          <a:xfrm>
            <a:off x="7474871" y="1884927"/>
            <a:ext cx="21000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고내리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7FEE435-DDE6-253F-58F0-B5F4C8274DC3}"/>
              </a:ext>
            </a:extLst>
          </p:cNvPr>
          <p:cNvSpPr txBox="1"/>
          <p:nvPr/>
        </p:nvSpPr>
        <p:spPr>
          <a:xfrm>
            <a:off x="7474871" y="2654669"/>
            <a:ext cx="210007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담당업무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사각형: 둥근 모서리 3">
            <a:extLst>
              <a:ext uri="{FF2B5EF4-FFF2-40B4-BE49-F238E27FC236}">
                <a16:creationId xmlns:a16="http://schemas.microsoft.com/office/drawing/2014/main" xmlns="" id="{F75D2958-77CB-3F3B-D980-2BDD8C9E1F32}"/>
              </a:ext>
            </a:extLst>
          </p:cNvPr>
          <p:cNvSpPr/>
          <p:nvPr/>
        </p:nvSpPr>
        <p:spPr>
          <a:xfrm>
            <a:off x="2567606" y="3911963"/>
            <a:ext cx="2343059" cy="1932582"/>
          </a:xfrm>
          <a:prstGeom prst="roundRect">
            <a:avLst>
              <a:gd name="adj" fmla="val 6252"/>
            </a:avLst>
          </a:prstGeom>
          <a:solidFill>
            <a:schemeClr val="bg1"/>
          </a:solidFill>
          <a:ln>
            <a:noFill/>
          </a:ln>
          <a:effectLst>
            <a:outerShdw blurRad="190500" dist="38100" sx="95000" sy="95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7FEE435-DDE6-253F-58F0-B5F4C8274DC3}"/>
              </a:ext>
            </a:extLst>
          </p:cNvPr>
          <p:cNvSpPr txBox="1"/>
          <p:nvPr/>
        </p:nvSpPr>
        <p:spPr>
          <a:xfrm>
            <a:off x="2725386" y="4086771"/>
            <a:ext cx="21000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권지민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7FEE435-DDE6-253F-58F0-B5F4C8274DC3}"/>
              </a:ext>
            </a:extLst>
          </p:cNvPr>
          <p:cNvSpPr txBox="1"/>
          <p:nvPr/>
        </p:nvSpPr>
        <p:spPr>
          <a:xfrm>
            <a:off x="2725386" y="4856513"/>
            <a:ext cx="210007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담당업무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사각형: 둥근 모서리 3">
            <a:extLst>
              <a:ext uri="{FF2B5EF4-FFF2-40B4-BE49-F238E27FC236}">
                <a16:creationId xmlns:a16="http://schemas.microsoft.com/office/drawing/2014/main" xmlns="" id="{F75D2958-77CB-3F3B-D980-2BDD8C9E1F32}"/>
              </a:ext>
            </a:extLst>
          </p:cNvPr>
          <p:cNvSpPr/>
          <p:nvPr/>
        </p:nvSpPr>
        <p:spPr>
          <a:xfrm>
            <a:off x="7317091" y="3911722"/>
            <a:ext cx="2343059" cy="1932582"/>
          </a:xfrm>
          <a:prstGeom prst="roundRect">
            <a:avLst>
              <a:gd name="adj" fmla="val 6252"/>
            </a:avLst>
          </a:prstGeom>
          <a:solidFill>
            <a:schemeClr val="bg1"/>
          </a:solidFill>
          <a:ln>
            <a:noFill/>
          </a:ln>
          <a:effectLst>
            <a:outerShdw blurRad="190500" dist="38100" sx="95000" sy="95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7FEE435-DDE6-253F-58F0-B5F4C8274DC3}"/>
              </a:ext>
            </a:extLst>
          </p:cNvPr>
          <p:cNvSpPr txBox="1"/>
          <p:nvPr/>
        </p:nvSpPr>
        <p:spPr>
          <a:xfrm>
            <a:off x="7474871" y="4086530"/>
            <a:ext cx="21000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이호제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7FEE435-DDE6-253F-58F0-B5F4C8274DC3}"/>
              </a:ext>
            </a:extLst>
          </p:cNvPr>
          <p:cNvSpPr txBox="1"/>
          <p:nvPr/>
        </p:nvSpPr>
        <p:spPr>
          <a:xfrm>
            <a:off x="7474871" y="4856272"/>
            <a:ext cx="210007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담당업무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4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248194" y="773843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2">
            <a:extLst>
              <a:ext uri="{FF2B5EF4-FFF2-40B4-BE49-F238E27FC236}">
                <a16:creationId xmlns:a16="http://schemas.microsoft.com/office/drawing/2014/main" xmlns="" id="{416D7FFB-6118-E146-9E57-F06C33DD4F1E}"/>
              </a:ext>
            </a:extLst>
          </p:cNvPr>
          <p:cNvCxnSpPr/>
          <p:nvPr/>
        </p:nvCxnSpPr>
        <p:spPr>
          <a:xfrm>
            <a:off x="248194" y="6339410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xmlns="" id="{1538AC6F-11F2-254E-BAA1-D268DFDA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200" y="345933"/>
            <a:ext cx="2766830" cy="360040"/>
          </a:xfrm>
        </p:spPr>
        <p:txBody>
          <a:bodyPr>
            <a:noAutofit/>
          </a:bodyPr>
          <a:lstStyle/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2.2 IA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구조도</a:t>
            </a:r>
            <a:endParaRPr lang="ko-KR" altLang="en-US" sz="2800" spc="-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사각형: 둥근 모서리 38">
            <a:extLst>
              <a:ext uri="{FF2B5EF4-FFF2-40B4-BE49-F238E27FC236}">
                <a16:creationId xmlns:a16="http://schemas.microsoft.com/office/drawing/2014/main" xmlns="" id="{8B22F94F-F922-3C01-80B8-4EE119F12C75}"/>
              </a:ext>
            </a:extLst>
          </p:cNvPr>
          <p:cNvSpPr/>
          <p:nvPr/>
        </p:nvSpPr>
        <p:spPr>
          <a:xfrm>
            <a:off x="5036245" y="1934436"/>
            <a:ext cx="3452082" cy="3712691"/>
          </a:xfrm>
          <a:prstGeom prst="roundRect">
            <a:avLst/>
          </a:prstGeom>
          <a:ln>
            <a:solidFill>
              <a:srgbClr val="5FCA7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40">
            <a:extLst>
              <a:ext uri="{FF2B5EF4-FFF2-40B4-BE49-F238E27FC236}">
                <a16:creationId xmlns:a16="http://schemas.microsoft.com/office/drawing/2014/main" xmlns="" id="{34F959F6-B44D-03C8-7F02-0F883FDCFA17}"/>
              </a:ext>
            </a:extLst>
          </p:cNvPr>
          <p:cNvSpPr/>
          <p:nvPr/>
        </p:nvSpPr>
        <p:spPr>
          <a:xfrm>
            <a:off x="812269" y="1934436"/>
            <a:ext cx="3765336" cy="3712692"/>
          </a:xfrm>
          <a:prstGeom prst="roundRect">
            <a:avLst/>
          </a:prstGeom>
          <a:ln>
            <a:solidFill>
              <a:srgbClr val="5FCA7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1">
            <a:extLst>
              <a:ext uri="{FF2B5EF4-FFF2-40B4-BE49-F238E27FC236}">
                <a16:creationId xmlns:a16="http://schemas.microsoft.com/office/drawing/2014/main" xmlns="" id="{1741AD8B-CD7C-D589-D699-6A7A86064AA2}"/>
              </a:ext>
            </a:extLst>
          </p:cNvPr>
          <p:cNvSpPr/>
          <p:nvPr/>
        </p:nvSpPr>
        <p:spPr>
          <a:xfrm>
            <a:off x="2225682" y="1736500"/>
            <a:ext cx="940942" cy="469311"/>
          </a:xfrm>
          <a:prstGeom prst="roundRect">
            <a:avLst>
              <a:gd name="adj" fmla="val 50000"/>
            </a:avLst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수집</a:t>
            </a:r>
          </a:p>
        </p:txBody>
      </p:sp>
      <p:sp>
        <p:nvSpPr>
          <p:cNvPr id="6" name="사각형: 둥근 모서리 36">
            <a:extLst>
              <a:ext uri="{FF2B5EF4-FFF2-40B4-BE49-F238E27FC236}">
                <a16:creationId xmlns:a16="http://schemas.microsoft.com/office/drawing/2014/main" xmlns="" id="{68DD38C9-17DF-C2AC-01D5-96E996B945D9}"/>
              </a:ext>
            </a:extLst>
          </p:cNvPr>
          <p:cNvSpPr/>
          <p:nvPr/>
        </p:nvSpPr>
        <p:spPr>
          <a:xfrm>
            <a:off x="8957311" y="1934436"/>
            <a:ext cx="2396319" cy="3712691"/>
          </a:xfrm>
          <a:prstGeom prst="roundRect">
            <a:avLst/>
          </a:prstGeom>
          <a:ln>
            <a:solidFill>
              <a:srgbClr val="5FCA7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E0CD1E3-B820-32FA-C5E6-68885C75A598}"/>
              </a:ext>
            </a:extLst>
          </p:cNvPr>
          <p:cNvSpPr txBox="1"/>
          <p:nvPr/>
        </p:nvSpPr>
        <p:spPr>
          <a:xfrm>
            <a:off x="4003386" y="946458"/>
            <a:ext cx="403703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IA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구조도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9C125B-936A-C641-2D26-3A1FD3CB4086}"/>
              </a:ext>
            </a:extLst>
          </p:cNvPr>
          <p:cNvSpPr txBox="1"/>
          <p:nvPr/>
        </p:nvSpPr>
        <p:spPr>
          <a:xfrm>
            <a:off x="9476502" y="4394680"/>
            <a:ext cx="132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DB </a:t>
            </a:r>
            <a:r>
              <a:rPr lang="ko-KR" altLang="en-US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446E777-9E17-D6DA-4E4D-682753108456}"/>
              </a:ext>
            </a:extLst>
          </p:cNvPr>
          <p:cNvSpPr txBox="1"/>
          <p:nvPr/>
        </p:nvSpPr>
        <p:spPr>
          <a:xfrm>
            <a:off x="966422" y="2780477"/>
            <a:ext cx="371973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추출 정보 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영화제목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리뷰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별점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일자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          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총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별점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리뷰번호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75BA2B2-66CB-FD32-E079-8F235A16B516}"/>
              </a:ext>
            </a:extLst>
          </p:cNvPr>
          <p:cNvSpPr txBox="1"/>
          <p:nvPr/>
        </p:nvSpPr>
        <p:spPr>
          <a:xfrm>
            <a:off x="1479665" y="2303768"/>
            <a:ext cx="2165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 리뷰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C9527D5-0399-C167-AEF0-71E39A9B3D9C}"/>
              </a:ext>
            </a:extLst>
          </p:cNvPr>
          <p:cNvSpPr txBox="1"/>
          <p:nvPr/>
        </p:nvSpPr>
        <p:spPr>
          <a:xfrm>
            <a:off x="1080742" y="3760220"/>
            <a:ext cx="30210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KOBIS</a:t>
            </a:r>
          </a:p>
          <a:p>
            <a:pPr algn="ctr"/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081FFBE-6552-7E3A-1F32-8FC201A895A5}"/>
              </a:ext>
            </a:extLst>
          </p:cNvPr>
          <p:cNvSpPr txBox="1"/>
          <p:nvPr/>
        </p:nvSpPr>
        <p:spPr>
          <a:xfrm>
            <a:off x="879909" y="4504042"/>
            <a:ext cx="3579165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추출 정보 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b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일자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관객수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영화제목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장르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개봉일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감독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주연배우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사각형: 둥근 모서리 37">
            <a:extLst>
              <a:ext uri="{FF2B5EF4-FFF2-40B4-BE49-F238E27FC236}">
                <a16:creationId xmlns:a16="http://schemas.microsoft.com/office/drawing/2014/main" xmlns="" id="{1DC7D907-1BEE-615F-A70D-5CD7036FAD59}"/>
              </a:ext>
            </a:extLst>
          </p:cNvPr>
          <p:cNvSpPr/>
          <p:nvPr/>
        </p:nvSpPr>
        <p:spPr>
          <a:xfrm>
            <a:off x="9685000" y="1736500"/>
            <a:ext cx="940942" cy="469311"/>
          </a:xfrm>
          <a:prstGeom prst="roundRect">
            <a:avLst>
              <a:gd name="adj" fmla="val 50000"/>
            </a:avLst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사각형: 둥근 모서리 39">
            <a:extLst>
              <a:ext uri="{FF2B5EF4-FFF2-40B4-BE49-F238E27FC236}">
                <a16:creationId xmlns:a16="http://schemas.microsoft.com/office/drawing/2014/main" xmlns="" id="{450100E8-8C2D-F0E3-23EC-114F57088F76}"/>
              </a:ext>
            </a:extLst>
          </p:cNvPr>
          <p:cNvSpPr/>
          <p:nvPr/>
        </p:nvSpPr>
        <p:spPr>
          <a:xfrm>
            <a:off x="5940322" y="1736500"/>
            <a:ext cx="1678779" cy="469311"/>
          </a:xfrm>
          <a:prstGeom prst="roundRect">
            <a:avLst>
              <a:gd name="adj" fmla="val 50000"/>
            </a:avLst>
          </a:prstGeom>
          <a:solidFill>
            <a:srgbClr val="5FC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정보화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정제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505D92F-C24F-BEE7-20BA-D346E10AFE8E}"/>
              </a:ext>
            </a:extLst>
          </p:cNvPr>
          <p:cNvCxnSpPr>
            <a:cxnSpLocks/>
          </p:cNvCxnSpPr>
          <p:nvPr/>
        </p:nvCxnSpPr>
        <p:spPr>
          <a:xfrm>
            <a:off x="1156616" y="3477750"/>
            <a:ext cx="31282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70A9F0B-21DD-ECCA-099B-F12FD14AA183}"/>
              </a:ext>
            </a:extLst>
          </p:cNvPr>
          <p:cNvSpPr txBox="1"/>
          <p:nvPr/>
        </p:nvSpPr>
        <p:spPr>
          <a:xfrm>
            <a:off x="3052323" y="124010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Information Architecture</a:t>
            </a:r>
            <a:endParaRPr lang="ko-KR" altLang="en-US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EE08FD0-6B21-E194-3D60-6425AF684720}"/>
              </a:ext>
            </a:extLst>
          </p:cNvPr>
          <p:cNvSpPr txBox="1"/>
          <p:nvPr/>
        </p:nvSpPr>
        <p:spPr>
          <a:xfrm>
            <a:off x="5257630" y="2780477"/>
            <a:ext cx="3719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긍정 리뷰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부정 리뷰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F7CB477-BFF0-20E1-1E55-5E04A5FD82C5}"/>
              </a:ext>
            </a:extLst>
          </p:cNvPr>
          <p:cNvSpPr txBox="1"/>
          <p:nvPr/>
        </p:nvSpPr>
        <p:spPr>
          <a:xfrm>
            <a:off x="5652342" y="2303768"/>
            <a:ext cx="2165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 리뷰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1DA6349-59B7-9C29-6DCD-13BD2AC4DA48}"/>
              </a:ext>
            </a:extLst>
          </p:cNvPr>
          <p:cNvSpPr txBox="1"/>
          <p:nvPr/>
        </p:nvSpPr>
        <p:spPr>
          <a:xfrm>
            <a:off x="9490764" y="2528762"/>
            <a:ext cx="132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0773CAF7-A7CC-F52D-B50E-75AA4010B34A}"/>
              </a:ext>
            </a:extLst>
          </p:cNvPr>
          <p:cNvCxnSpPr>
            <a:cxnSpLocks/>
          </p:cNvCxnSpPr>
          <p:nvPr/>
        </p:nvCxnSpPr>
        <p:spPr>
          <a:xfrm>
            <a:off x="5257630" y="3479535"/>
            <a:ext cx="31282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CF7F9AB-5D13-D60A-C134-90D219064C52}"/>
              </a:ext>
            </a:extLst>
          </p:cNvPr>
          <p:cNvSpPr txBox="1"/>
          <p:nvPr/>
        </p:nvSpPr>
        <p:spPr>
          <a:xfrm>
            <a:off x="5200852" y="3693453"/>
            <a:ext cx="30210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KOBIS</a:t>
            </a:r>
          </a:p>
          <a:p>
            <a:pPr algn="ctr"/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921A7CC-A1AE-4E20-FD11-EEDA51531056}"/>
              </a:ext>
            </a:extLst>
          </p:cNvPr>
          <p:cNvSpPr txBox="1"/>
          <p:nvPr/>
        </p:nvSpPr>
        <p:spPr>
          <a:xfrm>
            <a:off x="5118550" y="4437275"/>
            <a:ext cx="3579165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50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5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227EBA4-3BF2-257B-A815-CBA4C2E06425}"/>
              </a:ext>
            </a:extLst>
          </p:cNvPr>
          <p:cNvSpPr txBox="1"/>
          <p:nvPr/>
        </p:nvSpPr>
        <p:spPr>
          <a:xfrm>
            <a:off x="881099" y="5819796"/>
            <a:ext cx="905163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(https://movie.naver.com/</a:t>
            </a:r>
            <a:r>
              <a:rPr lang="en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  <a:p>
            <a:r>
              <a:rPr lang="en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(https://www.kobis.or.kr</a:t>
            </a:r>
            <a:r>
              <a:rPr lang="en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B19F8D2-C973-FC48-F6FB-FE798F7AF319}"/>
              </a:ext>
            </a:extLst>
          </p:cNvPr>
          <p:cNvSpPr txBox="1"/>
          <p:nvPr/>
        </p:nvSpPr>
        <p:spPr>
          <a:xfrm>
            <a:off x="10309593" y="34593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개요 </a:t>
            </a:r>
          </a:p>
        </p:txBody>
      </p:sp>
    </p:spTree>
    <p:extLst>
      <p:ext uri="{BB962C8B-B14F-4D97-AF65-F5344CB8AC3E}">
        <p14:creationId xmlns:p14="http://schemas.microsoft.com/office/powerpoint/2010/main" val="3321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656</Words>
  <Application>Microsoft Office PowerPoint</Application>
  <PresentationFormat>와이드스크린</PresentationFormat>
  <Paragraphs>203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Apple SD Gothic Neo</vt:lpstr>
      <vt:lpstr>APPLE SD GOTHICNEO EXTRABOLD</vt:lpstr>
      <vt:lpstr>나눔고딕</vt:lpstr>
      <vt:lpstr>나눔고딕 ExtraBold</vt:lpstr>
      <vt:lpstr>나눔스퀘어라운드 Regular</vt:lpstr>
      <vt:lpstr>맑은 고딕</vt:lpstr>
      <vt:lpstr>-윤고딕310</vt:lpstr>
      <vt:lpstr>-윤고딕320</vt:lpstr>
      <vt:lpstr>Arial</vt:lpstr>
      <vt:lpstr>Office 테마</vt:lpstr>
      <vt:lpstr>&lt;프로젝트 계획서&gt; 필름 이너사이드 &lt;포털 리뷰 기반 영화 추천 시스템&gt; ver0.3</vt:lpstr>
      <vt:lpstr>PowerPoint 프레젠테이션</vt:lpstr>
      <vt:lpstr>Contents</vt:lpstr>
      <vt:lpstr>1.1 개발배경 및 근거</vt:lpstr>
      <vt:lpstr>PowerPoint 프레젠테이션</vt:lpstr>
      <vt:lpstr>PowerPoint 프레젠테이션</vt:lpstr>
      <vt:lpstr>1.3 기대효과</vt:lpstr>
      <vt:lpstr>2.1 조직구성</vt:lpstr>
      <vt:lpstr>2.2 IA 구조도</vt:lpstr>
      <vt:lpstr>PowerPoint 프레젠테이션</vt:lpstr>
      <vt:lpstr>2.4 개발 프로세스(SDLP)</vt:lpstr>
      <vt:lpstr>3.1 개발환경</vt:lpstr>
      <vt:lpstr>3.2 WBS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고청명(교학처 학생지원팀(안성))</dc:creator>
  <cp:lastModifiedBy>Windows User</cp:lastModifiedBy>
  <cp:revision>103</cp:revision>
  <dcterms:created xsi:type="dcterms:W3CDTF">2022-10-17T02:41:20Z</dcterms:created>
  <dcterms:modified xsi:type="dcterms:W3CDTF">2022-10-20T04:08:27Z</dcterms:modified>
</cp:coreProperties>
</file>