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329" r:id="rId5"/>
    <p:sldId id="293" r:id="rId6"/>
    <p:sldId id="332" r:id="rId7"/>
    <p:sldId id="283" r:id="rId8"/>
    <p:sldId id="333" r:id="rId9"/>
    <p:sldId id="338" r:id="rId10"/>
    <p:sldId id="340" r:id="rId11"/>
    <p:sldId id="341" r:id="rId12"/>
    <p:sldId id="343" r:id="rId13"/>
    <p:sldId id="344" r:id="rId14"/>
    <p:sldId id="345" r:id="rId15"/>
    <p:sldId id="330" r:id="rId16"/>
    <p:sldId id="33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  <p:cmAuthor id="2" name="민현식" initials="민" lastIdx="1" clrIdx="1"/>
  <p:cmAuthor id="3" name="Danie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D9A"/>
    <a:srgbClr val="FFDC17"/>
    <a:srgbClr val="5FCA7C"/>
    <a:srgbClr val="00DA6C"/>
    <a:srgbClr val="A8DA70"/>
    <a:srgbClr val="AEF28D"/>
    <a:srgbClr val="DCF0C6"/>
    <a:srgbClr val="303030"/>
    <a:srgbClr val="2E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8" autoAdjust="0"/>
    <p:restoredTop sz="94694"/>
  </p:normalViewPr>
  <p:slideViewPr>
    <p:cSldViewPr snapToGrid="0">
      <p:cViewPr>
        <p:scale>
          <a:sx n="75" d="100"/>
          <a:sy n="75" d="100"/>
        </p:scale>
        <p:origin x="828" y="390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0C8B9C3-BC05-424C-B054-453EEF81B6D1}" type="datetime1">
              <a:rPr lang="ko-KR" altLang="en-US"/>
              <a:pPr lvl="0">
                <a:defRPr/>
              </a:pPr>
              <a:t>2022-11-10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762A82-7A5F-48B4-AD05-F5B30AAE5EF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AA8417-1E67-4BD6-B6EF-89A3796D8793}" type="datetime1">
              <a:rPr lang="ko-KR" altLang="en-US"/>
              <a:pPr lvl="0">
                <a:defRPr/>
              </a:pPr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28A3D6-A7C1-43DC-A859-492AA53359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352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E6F8663-2C57-18A7-DC49-CDEFB179FF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0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41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86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/>
              <a:t>개발목적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개발근거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개발목적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기대효과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시스템 개요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조직구성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IA </a:t>
            </a:r>
            <a:r>
              <a:rPr lang="ko-KR" altLang="en-US" dirty="0"/>
              <a:t>구조도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 프로세스</a:t>
            </a:r>
            <a:r>
              <a:rPr lang="en-US" altLang="ko-KR" dirty="0"/>
              <a:t>(SDLP)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개발환경 및 일정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WBS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219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74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622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38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982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948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997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58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610C-224A-4A0F-A6D5-62D077614641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9460-059A-4983-8C81-8BB0A068151A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7C15-3FD5-4EA1-9954-7AFC1B918FD2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6715-23F0-42E4-83CA-592DFD492075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F277-7BF0-4FB6-8651-C5546D3332EA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DB39-6800-4FE9-B0EA-8BFD9B8B1E13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496E-F502-4EC2-91CE-20A355A1F259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D028-3AF4-4C6B-9C2A-C95FED5CEE8F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3D1-E15B-4C96-AE4C-07461BE08661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030-DEBE-4878-B975-307A57874066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F7A-4EC2-499B-ADEF-532EDEB85706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4045-15CA-46B6-887E-E7093297D42D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#/#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71BD787-E2A1-EF15-B033-9829D9968F72}"/>
              </a:ext>
            </a:extLst>
          </p:cNvPr>
          <p:cNvSpPr/>
          <p:nvPr/>
        </p:nvSpPr>
        <p:spPr>
          <a:xfrm>
            <a:off x="3396342" y="2258148"/>
            <a:ext cx="5399311" cy="914399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6E179A2-1AE8-190E-BCC3-3BF16ACC0187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40B9BCDA-C6F8-9F00-1235-2B38B7597618}"/>
              </a:ext>
            </a:extLst>
          </p:cNvPr>
          <p:cNvGrpSpPr/>
          <p:nvPr/>
        </p:nvGrpSpPr>
        <p:grpSpPr>
          <a:xfrm>
            <a:off x="2865501" y="1294104"/>
            <a:ext cx="6473380" cy="421481"/>
            <a:chOff x="2865501" y="935517"/>
            <a:chExt cx="6473380" cy="421481"/>
          </a:xfrm>
        </p:grpSpPr>
        <p:sp>
          <p:nvSpPr>
            <p:cNvPr id="5" name="L 도형 4">
              <a:extLst>
                <a:ext uri="{FF2B5EF4-FFF2-40B4-BE49-F238E27FC236}">
                  <a16:creationId xmlns="" xmlns:a16="http://schemas.microsoft.com/office/drawing/2014/main" id="{BAC61465-BF4A-5519-251A-87258E292D72}"/>
                </a:ext>
              </a:extLst>
            </p:cNvPr>
            <p:cNvSpPr/>
            <p:nvPr/>
          </p:nvSpPr>
          <p:spPr>
            <a:xfrm rot="5400000">
              <a:off x="2865501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L 도형 5">
              <a:extLst>
                <a:ext uri="{FF2B5EF4-FFF2-40B4-BE49-F238E27FC236}">
                  <a16:creationId xmlns="" xmlns:a16="http://schemas.microsoft.com/office/drawing/2014/main" id="{21AACD41-B14C-88DF-31F7-0E41ED5E77EA}"/>
                </a:ext>
              </a:extLst>
            </p:cNvPr>
            <p:cNvSpPr/>
            <p:nvPr/>
          </p:nvSpPr>
          <p:spPr>
            <a:xfrm rot="10800000">
              <a:off x="8917400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DD18EFB-DE12-9116-C935-4A25D17E71AD}"/>
              </a:ext>
            </a:extLst>
          </p:cNvPr>
          <p:cNvSpPr txBox="1"/>
          <p:nvPr/>
        </p:nvSpPr>
        <p:spPr>
          <a:xfrm>
            <a:off x="3048000" y="1647158"/>
            <a:ext cx="6096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500" b="1" spc="-300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포털 리뷰 기반 영화 추천 시스템</a:t>
            </a:r>
            <a:endParaRPr lang="ko-KR" altLang="en-US" sz="3500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70DBB5C-B499-7BA4-44D0-D2B3EFA566D5}"/>
              </a:ext>
            </a:extLst>
          </p:cNvPr>
          <p:cNvSpPr txBox="1"/>
          <p:nvPr/>
        </p:nvSpPr>
        <p:spPr>
          <a:xfrm>
            <a:off x="3048000" y="3448711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5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설계서</a:t>
            </a:r>
            <a:endParaRPr lang="ko-KR" altLang="en-US" sz="2500" b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A9935F-14CD-C2CD-B724-4EE2C249E228}"/>
              </a:ext>
            </a:extLst>
          </p:cNvPr>
          <p:cNvSpPr txBox="1"/>
          <p:nvPr/>
        </p:nvSpPr>
        <p:spPr>
          <a:xfrm>
            <a:off x="3048000" y="2253171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500" b="1" dirty="0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필름 </a:t>
            </a:r>
            <a:r>
              <a:rPr lang="ko-KR" altLang="en-US" sz="5500" b="1" dirty="0" err="1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이너사이드</a:t>
            </a:r>
            <a:endParaRPr lang="ko-KR" altLang="en-US" sz="55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A709EB9-3489-F4FD-2698-451D66006E34}"/>
              </a:ext>
            </a:extLst>
          </p:cNvPr>
          <p:cNvSpPr txBox="1"/>
          <p:nvPr/>
        </p:nvSpPr>
        <p:spPr>
          <a:xfrm>
            <a:off x="3048000" y="381169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5F2D9A"/>
                </a:solidFill>
                <a:latin typeface="Doppio One" panose="02010603030000020804" pitchFamily="2" charset="0"/>
                <a:ea typeface="나눔고딕" panose="020D0604000000000000" pitchFamily="50" charset="-127"/>
              </a:rPr>
              <a:t>ver0.1</a:t>
            </a:r>
            <a:endParaRPr lang="ko-KR" altLang="en-US" sz="2000" dirty="0">
              <a:latin typeface="Doppio One" panose="02010603030000020804" pitchFamily="2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08CC177-54C4-68A9-3450-8605276DED71}"/>
              </a:ext>
            </a:extLst>
          </p:cNvPr>
          <p:cNvGrpSpPr/>
          <p:nvPr/>
        </p:nvGrpSpPr>
        <p:grpSpPr>
          <a:xfrm rot="10800000">
            <a:off x="2865501" y="3783301"/>
            <a:ext cx="6473380" cy="421481"/>
            <a:chOff x="2865501" y="935517"/>
            <a:chExt cx="6473380" cy="421481"/>
          </a:xfrm>
          <a:solidFill>
            <a:srgbClr val="5F2D9A"/>
          </a:solidFill>
        </p:grpSpPr>
        <p:sp>
          <p:nvSpPr>
            <p:cNvPr id="16" name="L 도형 15">
              <a:extLst>
                <a:ext uri="{FF2B5EF4-FFF2-40B4-BE49-F238E27FC236}">
                  <a16:creationId xmlns="" xmlns:a16="http://schemas.microsoft.com/office/drawing/2014/main" id="{B86EE944-31AE-FF18-D299-52F94CE6ACBE}"/>
                </a:ext>
              </a:extLst>
            </p:cNvPr>
            <p:cNvSpPr/>
            <p:nvPr/>
          </p:nvSpPr>
          <p:spPr>
            <a:xfrm rot="5400000">
              <a:off x="2865501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L 도형 16">
              <a:extLst>
                <a:ext uri="{FF2B5EF4-FFF2-40B4-BE49-F238E27FC236}">
                  <a16:creationId xmlns="" xmlns:a16="http://schemas.microsoft.com/office/drawing/2014/main" id="{546D6DDE-2F45-78B7-6242-435F13E74ED6}"/>
                </a:ext>
              </a:extLst>
            </p:cNvPr>
            <p:cNvSpPr/>
            <p:nvPr/>
          </p:nvSpPr>
          <p:spPr>
            <a:xfrm rot="10800000">
              <a:off x="8917400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9555C98B-86D4-83AC-AD12-64A4BEE468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24" b="89706" l="7383" r="93960">
                        <a14:foregroundMark x1="18456" y1="45588" x2="18456" y2="50000"/>
                        <a14:foregroundMark x1="22148" y1="45588" x2="22148" y2="50000"/>
                        <a14:foregroundMark x1="24497" y1="48529" x2="24497" y2="50000"/>
                        <a14:foregroundMark x1="30201" y1="45588" x2="30201" y2="48529"/>
                        <a14:foregroundMark x1="36222" y1="44202" x2="35906" y2="45588"/>
                        <a14:foregroundMark x1="36577" y1="42647" x2="36428" y2="43302"/>
                        <a14:foregroundMark x1="39597" y1="64706" x2="39597" y2="65120"/>
                        <a14:foregroundMark x1="46309" y1="45588" x2="46309" y2="50000"/>
                        <a14:foregroundMark x1="42953" y1="42647" x2="43289" y2="45588"/>
                        <a14:foregroundMark x1="47987" y1="42647" x2="47987" y2="47059"/>
                        <a14:foregroundMark x1="55034" y1="41176" x2="55705" y2="41176"/>
                        <a14:foregroundMark x1="55705" y1="60294" x2="56040" y2="64706"/>
                        <a14:foregroundMark x1="65436" y1="54412" x2="66107" y2="55882"/>
                        <a14:foregroundMark x1="61074" y1="42647" x2="61745" y2="47059"/>
                        <a14:foregroundMark x1="13423" y1="55882" x2="13423" y2="60294"/>
                        <a14:foregroundMark x1="13087" y1="47059" x2="13423" y2="50000"/>
                        <a14:foregroundMark x1="11409" y1="51471" x2="11409" y2="54412"/>
                        <a14:foregroundMark x1="70470" y1="47059" x2="69799" y2="51471"/>
                        <a14:foregroundMark x1="73154" y1="44118" x2="73154" y2="48529"/>
                        <a14:foregroundMark x1="75168" y1="45588" x2="75168" y2="47059"/>
                        <a14:foregroundMark x1="77517" y1="48529" x2="77517" y2="51471"/>
                        <a14:foregroundMark x1="70470" y1="66176" x2="70805" y2="69118"/>
                        <a14:foregroundMark x1="83221" y1="50000" x2="83893" y2="54412"/>
                        <a14:foregroundMark x1="88926" y1="33824" x2="88926" y2="39706"/>
                        <a14:foregroundMark x1="93624" y1="33824" x2="93960" y2="38235"/>
                        <a14:foregroundMark x1="13087" y1="60294" x2="13087" y2="67647"/>
                        <a14:foregroundMark x1="30201" y1="58824" x2="30201" y2="69118"/>
                        <a14:foregroundMark x1="47987" y1="54412" x2="48346" y2="62284"/>
                        <a14:foregroundMark x1="48322" y1="58824" x2="48322" y2="70588"/>
                        <a14:foregroundMark x1="88591" y1="32353" x2="88591" y2="41176"/>
                        <a14:foregroundMark x1="53356" y1="42647" x2="52349" y2="42647"/>
                        <a14:foregroundMark x1="58054" y1="45588" x2="58389" y2="54412"/>
                        <a14:foregroundMark x1="70470" y1="39706" x2="70470" y2="42647"/>
                        <a14:foregroundMark x1="75168" y1="38235" x2="75168" y2="41176"/>
                        <a14:foregroundMark x1="78188" y1="42647" x2="80537" y2="42647"/>
                        <a14:foregroundMark x1="83893" y1="38235" x2="83557" y2="47059"/>
                        <a14:foregroundMark x1="79866" y1="52941" x2="78523" y2="51471"/>
                        <a14:foregroundMark x1="77852" y1="60294" x2="77852" y2="63235"/>
                        <a14:foregroundMark x1="74832" y1="72059" x2="73826" y2="72059"/>
                        <a14:foregroundMark x1="13087" y1="41176" x2="13087" y2="44118"/>
                        <a14:foregroundMark x1="22148" y1="39706" x2="22819" y2="45588"/>
                        <a14:foregroundMark x1="30201" y1="38235" x2="30537" y2="42647"/>
                        <a14:foregroundMark x1="22148" y1="73529" x2="22483" y2="60294"/>
                        <a14:foregroundMark x1="39262" y1="39706" x2="38926" y2="51471"/>
                        <a14:foregroundMark x1="38255" y1="54412" x2="38926" y2="54412"/>
                        <a14:backgroundMark x1="63423" y1="60294" x2="64094" y2="60294"/>
                        <a14:backgroundMark x1="12752" y1="54412" x2="12752" y2="55882"/>
                        <a14:backgroundMark x1="36242" y1="55882" x2="35570" y2="57353"/>
                        <a14:backgroundMark x1="38255" y1="55882" x2="37919" y2="55882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85274" b="-1585"/>
          <a:stretch/>
        </p:blipFill>
        <p:spPr>
          <a:xfrm>
            <a:off x="2498725" y="114300"/>
            <a:ext cx="351960" cy="554031"/>
          </a:xfrm>
          <a:prstGeom prst="rect">
            <a:avLst/>
          </a:prstGeom>
          <a:effectLst>
            <a:softEdge rad="0"/>
          </a:effectLst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0ABC3C9-34D1-7352-D174-180E9E2CBCE7}"/>
              </a:ext>
            </a:extLst>
          </p:cNvPr>
          <p:cNvSpPr txBox="1"/>
          <p:nvPr/>
        </p:nvSpPr>
        <p:spPr>
          <a:xfrm>
            <a:off x="546332" y="182990"/>
            <a:ext cx="208256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ko-KR" altLang="en-US" sz="16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아시아경제</a:t>
            </a:r>
            <a:r>
              <a:rPr lang="ko-KR" altLang="en-US" sz="16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교육센터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3FBB7F0-7355-56EF-322E-5ECF4453B9CD}"/>
              </a:ext>
            </a:extLst>
          </p:cNvPr>
          <p:cNvSpPr txBox="1"/>
          <p:nvPr/>
        </p:nvSpPr>
        <p:spPr>
          <a:xfrm>
            <a:off x="3004287" y="50283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분석 기반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AI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커머스 서비스 개발자 양성과정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7E9D66F-C21C-7104-1493-A72260171115}"/>
              </a:ext>
            </a:extLst>
          </p:cNvPr>
          <p:cNvSpPr txBox="1"/>
          <p:nvPr/>
        </p:nvSpPr>
        <p:spPr>
          <a:xfrm>
            <a:off x="2909945" y="5365835"/>
            <a:ext cx="628468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인사이드아웃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791D219-9582-E6FC-FFE0-7DA6D9A6848D}"/>
              </a:ext>
            </a:extLst>
          </p:cNvPr>
          <p:cNvSpPr txBox="1"/>
          <p:nvPr/>
        </p:nvSpPr>
        <p:spPr>
          <a:xfrm>
            <a:off x="2909945" y="5696134"/>
            <a:ext cx="628468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고정원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고내리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권지민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이호제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465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화면 설계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=""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7812D7B-3CEB-C8AF-79ED-479B0B2A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50702"/>
              </p:ext>
            </p:extLst>
          </p:nvPr>
        </p:nvGraphicFramePr>
        <p:xfrm>
          <a:off x="8530700" y="2521707"/>
          <a:ext cx="3091453" cy="2609093"/>
        </p:xfrm>
        <a:graphic>
          <a:graphicData uri="http://schemas.openxmlformats.org/drawingml/2006/table">
            <a:tbl>
              <a:tblPr/>
              <a:tblGrid>
                <a:gridCol w="446436">
                  <a:extLst>
                    <a:ext uri="{9D8B030D-6E8A-4147-A177-3AD203B41FA5}">
                      <a16:colId xmlns="" xmlns:a16="http://schemas.microsoft.com/office/drawing/2014/main" val="605626204"/>
                    </a:ext>
                  </a:extLst>
                </a:gridCol>
                <a:gridCol w="2645017">
                  <a:extLst>
                    <a:ext uri="{9D8B030D-6E8A-4147-A177-3AD203B41FA5}">
                      <a16:colId xmlns="" xmlns:a16="http://schemas.microsoft.com/office/drawing/2014/main" val="3269892993"/>
                    </a:ext>
                  </a:extLst>
                </a:gridCol>
              </a:tblGrid>
              <a:tr h="350720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9525" marR="9525" marT="9431" marB="452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+mn-cs"/>
                        </a:rPr>
                        <a:t>화면 상세 설명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4449479"/>
                  </a:ext>
                </a:extLst>
              </a:tr>
              <a:tr h="7216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05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리뷰 데이터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정제 진행 선택 화면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41817974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06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데이터 베이스 접속 안내 화면</a:t>
                      </a:r>
                      <a:endParaRPr lang="ko-KR" alt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65461638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07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데이터 정제 안내 화면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정제중인 데이터</a:t>
                      </a:r>
                      <a:r>
                        <a:rPr lang="ko-KR" altLang="en-US" sz="12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상세 현황 출력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747399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338A5D33-1227-0209-4DF4-CA3EF914FA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0699" y="1463280"/>
          <a:ext cx="3091453" cy="904944"/>
        </p:xfrm>
        <a:graphic>
          <a:graphicData uri="http://schemas.openxmlformats.org/drawingml/2006/table">
            <a:tbl>
              <a:tblPr/>
              <a:tblGrid>
                <a:gridCol w="3091453">
                  <a:extLst>
                    <a:ext uri="{9D8B030D-6E8A-4147-A177-3AD203B41FA5}">
                      <a16:colId xmlns="" xmlns:a16="http://schemas.microsoft.com/office/drawing/2014/main" val="3116675331"/>
                    </a:ext>
                  </a:extLst>
                </a:gridCol>
              </a:tblGrid>
              <a:tr h="37029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ID</a:t>
                      </a:r>
                      <a:endParaRPr lang="ko-KR" altLang="en-US" sz="1400" b="0" i="0" u="none" strike="noStrike" kern="1200" dirty="0">
                        <a:solidFill>
                          <a:schemeClr val="bg1"/>
                        </a:solidFill>
                        <a:effectLst/>
                        <a:ea typeface="Apple SD Gothic Neo Medium" panose="02000300000000000000" pitchFamily="2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4792047"/>
                  </a:ext>
                </a:extLst>
              </a:tr>
              <a:tr h="5346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OPER03</a:t>
                      </a:r>
                      <a:endParaRPr lang="en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56407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98D55D-3E90-BD47-AFB8-A8F6E39F29FB}"/>
              </a:ext>
            </a:extLst>
          </p:cNvPr>
          <p:cNvSpPr txBox="1"/>
          <p:nvPr/>
        </p:nvSpPr>
        <p:spPr>
          <a:xfrm>
            <a:off x="1153842" y="934424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정제</a:t>
            </a:r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b="1" dirty="0">
              <a:solidFill>
                <a:srgbClr val="5F2D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340763D-F93B-2F3F-893B-45823B0EA6C6}"/>
              </a:ext>
            </a:extLst>
          </p:cNvPr>
          <p:cNvSpPr/>
          <p:nvPr/>
        </p:nvSpPr>
        <p:spPr>
          <a:xfrm>
            <a:off x="647700" y="880985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4" t="11050" r="29295" b="11103"/>
          <a:stretch/>
        </p:blipFill>
        <p:spPr>
          <a:xfrm>
            <a:off x="647700" y="1473200"/>
            <a:ext cx="7340600" cy="5181128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2599" y="2245611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5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59399" y="2412759"/>
            <a:ext cx="1731785" cy="8243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2599" y="2787826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6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62896" y="2959100"/>
            <a:ext cx="1771047" cy="411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4401" y="4129218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7         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62896" y="4296607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7845" y="2206521"/>
            <a:ext cx="4484754" cy="375487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*** </a:t>
            </a:r>
            <a:r>
              <a:rPr lang="en-US" altLang="ko-KR" sz="1400" dirty="0">
                <a:solidFill>
                  <a:schemeClr val="bg1"/>
                </a:solidFill>
              </a:rPr>
              <a:t>[ STEP 2 ] </a:t>
            </a:r>
            <a:r>
              <a:rPr lang="ko-KR" altLang="en-US" sz="1400">
                <a:solidFill>
                  <a:schemeClr val="bg1"/>
                </a:solidFill>
              </a:rPr>
              <a:t>단어 토큰화 및 불용어 삭제  ***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STEP 2</a:t>
            </a:r>
            <a:r>
              <a:rPr lang="ko-KR" altLang="en-US" sz="1400">
                <a:solidFill>
                  <a:schemeClr val="bg1"/>
                </a:solidFill>
              </a:rPr>
              <a:t>를 진행하시겠습니까</a:t>
            </a:r>
            <a:r>
              <a:rPr lang="en-US" altLang="ko-KR" sz="1400" dirty="0">
                <a:solidFill>
                  <a:schemeClr val="bg1"/>
                </a:solidFill>
              </a:rPr>
              <a:t>? (</a:t>
            </a:r>
            <a:r>
              <a:rPr lang="ko-KR" altLang="en-US" sz="1400">
                <a:solidFill>
                  <a:schemeClr val="bg1"/>
                </a:solidFill>
              </a:rPr>
              <a:t>진행</a:t>
            </a:r>
            <a:r>
              <a:rPr lang="en-US" altLang="ko-KR" sz="1400" dirty="0">
                <a:solidFill>
                  <a:schemeClr val="bg1"/>
                </a:solidFill>
              </a:rPr>
              <a:t>:Y)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Connecting... </a:t>
            </a:r>
            <a:r>
              <a:rPr lang="ko-KR" altLang="en-US" sz="1400">
                <a:solidFill>
                  <a:schemeClr val="bg1"/>
                </a:solidFill>
              </a:rPr>
              <a:t>데이터베이스 접속</a:t>
            </a: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Loading... </a:t>
            </a:r>
            <a:r>
              <a:rPr lang="ko-KR" altLang="en-US" sz="1400">
                <a:solidFill>
                  <a:schemeClr val="bg1"/>
                </a:solidFill>
              </a:rPr>
              <a:t>네이버 영화 </a:t>
            </a:r>
            <a:r>
              <a:rPr lang="ko-KR" altLang="en-US" sz="1400">
                <a:solidFill>
                  <a:schemeClr val="bg1"/>
                </a:solidFill>
              </a:rPr>
              <a:t>리뷰 </a:t>
            </a:r>
            <a:r>
              <a:rPr lang="ko-KR" altLang="en-US" sz="1400" smtClean="0">
                <a:solidFill>
                  <a:schemeClr val="bg1"/>
                </a:solidFill>
              </a:rPr>
              <a:t>데이터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Vocabulary... </a:t>
            </a:r>
            <a:r>
              <a:rPr lang="ko-KR" altLang="en-US" sz="1400">
                <a:solidFill>
                  <a:schemeClr val="bg1"/>
                </a:solidFill>
              </a:rPr>
              <a:t>단어 </a:t>
            </a:r>
            <a:r>
              <a:rPr lang="ko-KR" altLang="en-US" sz="1400" smtClean="0">
                <a:solidFill>
                  <a:schemeClr val="bg1"/>
                </a:solidFill>
              </a:rPr>
              <a:t>집합화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┌───────────────────────────────┐</a:t>
            </a:r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│ </a:t>
            </a:r>
            <a:r>
              <a:rPr lang="en-US" altLang="ko-KR" sz="1400" dirty="0">
                <a:solidFill>
                  <a:schemeClr val="bg1"/>
                </a:solidFill>
              </a:rPr>
              <a:t>[*] </a:t>
            </a:r>
            <a:r>
              <a:rPr lang="ko-KR" altLang="en-US" sz="1400">
                <a:solidFill>
                  <a:schemeClr val="bg1"/>
                </a:solidFill>
              </a:rPr>
              <a:t>단어 집합</a:t>
            </a:r>
            <a:r>
              <a:rPr lang="en-US" altLang="ko-KR" sz="1400" dirty="0">
                <a:solidFill>
                  <a:schemeClr val="bg1"/>
                </a:solidFill>
              </a:rPr>
              <a:t>(vocabulary)</a:t>
            </a:r>
            <a:r>
              <a:rPr lang="ko-KR" altLang="en-US" sz="1400">
                <a:solidFill>
                  <a:schemeClr val="bg1"/>
                </a:solidFill>
              </a:rPr>
              <a:t>의 총 크기 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en-US" altLang="ko-KR" sz="1400" dirty="0" smtClean="0">
                <a:solidFill>
                  <a:schemeClr val="bg1"/>
                </a:solidFill>
              </a:rPr>
              <a:t>16534     </a:t>
            </a:r>
            <a:r>
              <a:rPr lang="en-US" altLang="ko-KR" sz="1400" dirty="0">
                <a:solidFill>
                  <a:schemeClr val="bg1"/>
                </a:solidFill>
              </a:rPr>
              <a:t>    │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│ </a:t>
            </a:r>
            <a:r>
              <a:rPr lang="en-US" altLang="ko-KR" sz="1400" dirty="0">
                <a:solidFill>
                  <a:schemeClr val="bg1"/>
                </a:solidFill>
              </a:rPr>
              <a:t>[*] </a:t>
            </a:r>
            <a:r>
              <a:rPr lang="ko-KR" altLang="en-US" sz="1400">
                <a:solidFill>
                  <a:schemeClr val="bg1"/>
                </a:solidFill>
              </a:rPr>
              <a:t>빈도가 </a:t>
            </a:r>
            <a:r>
              <a:rPr lang="en-US" altLang="ko-KR" sz="1400">
                <a:solidFill>
                  <a:schemeClr val="bg1"/>
                </a:solidFill>
              </a:rPr>
              <a:t>2</a:t>
            </a:r>
            <a:r>
              <a:rPr lang="ko-KR" altLang="en-US" sz="1400" smtClean="0">
                <a:solidFill>
                  <a:schemeClr val="bg1"/>
                </a:solidFill>
              </a:rPr>
              <a:t>번 </a:t>
            </a:r>
            <a:r>
              <a:rPr lang="ko-KR" altLang="en-US" sz="1400">
                <a:solidFill>
                  <a:schemeClr val="bg1"/>
                </a:solidFill>
              </a:rPr>
              <a:t>이하인 단어의 수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en-US" altLang="ko-KR" sz="1400" dirty="0" smtClean="0">
                <a:solidFill>
                  <a:schemeClr val="bg1"/>
                </a:solidFill>
              </a:rPr>
              <a:t>9433     </a:t>
            </a:r>
            <a:r>
              <a:rPr lang="en-US" altLang="ko-KR" sz="1400" dirty="0">
                <a:solidFill>
                  <a:schemeClr val="bg1"/>
                </a:solidFill>
              </a:rPr>
              <a:t>         </a:t>
            </a: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   │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│ </a:t>
            </a:r>
            <a:r>
              <a:rPr lang="en-US" altLang="ko-KR" sz="1400" dirty="0">
                <a:solidFill>
                  <a:schemeClr val="bg1"/>
                </a:solidFill>
              </a:rPr>
              <a:t>[*] </a:t>
            </a:r>
            <a:r>
              <a:rPr lang="ko-KR" altLang="en-US" sz="1400">
                <a:solidFill>
                  <a:schemeClr val="bg1"/>
                </a:solidFill>
              </a:rPr>
              <a:t>전체에서 희귀 단어의 빈도 비율 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en-US" altLang="ko-KR" sz="1400" dirty="0" smtClean="0">
                <a:solidFill>
                  <a:schemeClr val="bg1"/>
                </a:solidFill>
              </a:rPr>
              <a:t>3.10%    </a:t>
            </a:r>
            <a:r>
              <a:rPr lang="en-US" altLang="ko-KR" sz="1400" dirty="0">
                <a:solidFill>
                  <a:schemeClr val="bg1"/>
                </a:solidFill>
              </a:rPr>
              <a:t>      │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│ </a:t>
            </a:r>
            <a:r>
              <a:rPr lang="en-US" altLang="ko-KR" sz="1400" dirty="0">
                <a:solidFill>
                  <a:schemeClr val="bg1"/>
                </a:solidFill>
              </a:rPr>
              <a:t>[*] </a:t>
            </a:r>
            <a:r>
              <a:rPr lang="ko-KR" altLang="en-US" sz="1400">
                <a:solidFill>
                  <a:schemeClr val="bg1"/>
                </a:solidFill>
              </a:rPr>
              <a:t>사용할 단어 집합의 크기 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en-US" altLang="ko-KR" sz="1400" dirty="0" smtClean="0">
                <a:solidFill>
                  <a:schemeClr val="bg1"/>
                </a:solidFill>
              </a:rPr>
              <a:t>7102          </a:t>
            </a:r>
            <a:r>
              <a:rPr lang="en-US" altLang="ko-KR" sz="1400" dirty="0">
                <a:solidFill>
                  <a:schemeClr val="bg1"/>
                </a:solidFill>
              </a:rPr>
              <a:t>              │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└───────────────────────────────┘</a:t>
            </a:r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&gt;&gt;&gt;&gt; Vocabulary... </a:t>
            </a:r>
            <a:r>
              <a:rPr lang="ko-KR" altLang="en-US" sz="1400">
                <a:solidFill>
                  <a:schemeClr val="bg1"/>
                </a:solidFill>
              </a:rPr>
              <a:t>낮은 빈도 단어 정제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&gt;&gt;&gt;&gt; Integer Encoding... </a:t>
            </a:r>
            <a:r>
              <a:rPr lang="ko-KR" altLang="en-US" sz="1400">
                <a:solidFill>
                  <a:schemeClr val="bg1"/>
                </a:solidFill>
              </a:rPr>
              <a:t>단어의 정수 시퀀스 정제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&gt;&gt;&gt;&gt; Vocabulary... </a:t>
            </a:r>
            <a:r>
              <a:rPr lang="ko-KR" altLang="en-US" sz="1400">
                <a:solidFill>
                  <a:schemeClr val="bg1"/>
                </a:solidFill>
              </a:rPr>
              <a:t>낮은 빈도 단어의 관련 데이터 정제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&gt;&gt;&gt;&gt; Vectorizing... </a:t>
            </a:r>
            <a:r>
              <a:rPr lang="ko-KR" altLang="en-US" sz="1400">
                <a:solidFill>
                  <a:schemeClr val="bg1"/>
                </a:solidFill>
              </a:rPr>
              <a:t>정수의 </a:t>
            </a:r>
            <a:r>
              <a:rPr lang="ko-KR" altLang="en-US" sz="1400">
                <a:solidFill>
                  <a:schemeClr val="bg1"/>
                </a:solidFill>
              </a:rPr>
              <a:t>벡터 </a:t>
            </a:r>
            <a:r>
              <a:rPr lang="ko-KR" altLang="en-US" sz="1400" smtClean="0">
                <a:solidFill>
                  <a:schemeClr val="bg1"/>
                </a:solidFill>
              </a:rPr>
              <a:t>정제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9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화면 설계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=""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7812D7B-3CEB-C8AF-79ED-479B0B2A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48053"/>
              </p:ext>
            </p:extLst>
          </p:nvPr>
        </p:nvGraphicFramePr>
        <p:xfrm>
          <a:off x="8530700" y="2521707"/>
          <a:ext cx="3091453" cy="3409193"/>
        </p:xfrm>
        <a:graphic>
          <a:graphicData uri="http://schemas.openxmlformats.org/drawingml/2006/table">
            <a:tbl>
              <a:tblPr/>
              <a:tblGrid>
                <a:gridCol w="446436">
                  <a:extLst>
                    <a:ext uri="{9D8B030D-6E8A-4147-A177-3AD203B41FA5}">
                      <a16:colId xmlns="" xmlns:a16="http://schemas.microsoft.com/office/drawing/2014/main" val="605626204"/>
                    </a:ext>
                  </a:extLst>
                </a:gridCol>
                <a:gridCol w="2645017">
                  <a:extLst>
                    <a:ext uri="{9D8B030D-6E8A-4147-A177-3AD203B41FA5}">
                      <a16:colId xmlns="" xmlns:a16="http://schemas.microsoft.com/office/drawing/2014/main" val="3269892993"/>
                    </a:ext>
                  </a:extLst>
                </a:gridCol>
              </a:tblGrid>
              <a:tr h="350720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9525" marR="9525" marT="9431" marB="452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+mn-cs"/>
                        </a:rPr>
                        <a:t>화면 상세 설명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4449479"/>
                  </a:ext>
                </a:extLst>
              </a:tr>
              <a:tr h="7216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05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데이터 모델링 화면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41817974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06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훈련데이터와 검증데이터 개수 안내</a:t>
                      </a:r>
                      <a:endParaRPr lang="ko-KR" alt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65461638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07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분석 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결과 안내 화면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과적합일 경우 재 실행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747399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08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분석 결과 시각화 화면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338A5D33-1227-0209-4DF4-CA3EF914FA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0699" y="1463280"/>
          <a:ext cx="3091453" cy="904944"/>
        </p:xfrm>
        <a:graphic>
          <a:graphicData uri="http://schemas.openxmlformats.org/drawingml/2006/table">
            <a:tbl>
              <a:tblPr/>
              <a:tblGrid>
                <a:gridCol w="3091453">
                  <a:extLst>
                    <a:ext uri="{9D8B030D-6E8A-4147-A177-3AD203B41FA5}">
                      <a16:colId xmlns="" xmlns:a16="http://schemas.microsoft.com/office/drawing/2014/main" val="3116675331"/>
                    </a:ext>
                  </a:extLst>
                </a:gridCol>
              </a:tblGrid>
              <a:tr h="37029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ID</a:t>
                      </a:r>
                      <a:endParaRPr lang="ko-KR" altLang="en-US" sz="1400" b="0" i="0" u="none" strike="noStrike" kern="1200" dirty="0">
                        <a:solidFill>
                          <a:schemeClr val="bg1"/>
                        </a:solidFill>
                        <a:effectLst/>
                        <a:ea typeface="Apple SD Gothic Neo Medium" panose="02000300000000000000" pitchFamily="2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4792047"/>
                  </a:ext>
                </a:extLst>
              </a:tr>
              <a:tr h="5346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OPER03</a:t>
                      </a:r>
                      <a:endParaRPr lang="en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56407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98D55D-3E90-BD47-AFB8-A8F6E39F29FB}"/>
              </a:ext>
            </a:extLst>
          </p:cNvPr>
          <p:cNvSpPr txBox="1"/>
          <p:nvPr/>
        </p:nvSpPr>
        <p:spPr>
          <a:xfrm>
            <a:off x="1153842" y="934424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b="1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b="1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</a:t>
            </a:r>
            <a:endParaRPr lang="ko-KR" altLang="en-US" b="1" dirty="0">
              <a:solidFill>
                <a:srgbClr val="5F2D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340763D-F93B-2F3F-893B-45823B0EA6C6}"/>
              </a:ext>
            </a:extLst>
          </p:cNvPr>
          <p:cNvSpPr/>
          <p:nvPr/>
        </p:nvSpPr>
        <p:spPr>
          <a:xfrm>
            <a:off x="647700" y="880985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4" t="11050" r="29295" b="11103"/>
          <a:stretch/>
        </p:blipFill>
        <p:spPr>
          <a:xfrm>
            <a:off x="647700" y="1473200"/>
            <a:ext cx="7340600" cy="5181128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2599" y="2245611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5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59399" y="2412759"/>
            <a:ext cx="1731785" cy="8243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2599" y="3270426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6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62896" y="3441700"/>
            <a:ext cx="1771047" cy="411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4401" y="4129218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7         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 flipV="1">
            <a:off x="6774798" y="4304608"/>
            <a:ext cx="360947" cy="12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8059" y="2273108"/>
            <a:ext cx="5987537" cy="35394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&gt;&gt;&gt;&gt; Modeling... </a:t>
            </a:r>
            <a:r>
              <a:rPr lang="ko-KR" altLang="en-US" sz="1400">
                <a:solidFill>
                  <a:schemeClr val="bg1"/>
                </a:solidFill>
              </a:rPr>
              <a:t>모델 </a:t>
            </a:r>
            <a:r>
              <a:rPr lang="ko-KR" altLang="en-US" sz="1400" smtClean="0">
                <a:solidFill>
                  <a:schemeClr val="bg1"/>
                </a:solidFill>
              </a:rPr>
              <a:t>정의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Modeling... </a:t>
            </a:r>
            <a:r>
              <a:rPr lang="ko-KR" altLang="en-US" sz="1400">
                <a:solidFill>
                  <a:schemeClr val="bg1"/>
                </a:solidFill>
              </a:rPr>
              <a:t>모델 </a:t>
            </a:r>
            <a:r>
              <a:rPr lang="ko-KR" altLang="en-US" sz="1400" smtClean="0">
                <a:solidFill>
                  <a:schemeClr val="bg1"/>
                </a:solidFill>
              </a:rPr>
              <a:t>컴파일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Modeling... </a:t>
            </a:r>
            <a:r>
              <a:rPr lang="ko-KR" altLang="en-US" sz="1400">
                <a:solidFill>
                  <a:schemeClr val="bg1"/>
                </a:solidFill>
              </a:rPr>
              <a:t>데이터 </a:t>
            </a:r>
            <a:r>
              <a:rPr lang="ko-KR" altLang="en-US" sz="1400" smtClean="0">
                <a:solidFill>
                  <a:schemeClr val="bg1"/>
                </a:solidFill>
              </a:rPr>
              <a:t>셋팅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훈련데이터 </a:t>
            </a:r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리뷰 개수</a:t>
            </a:r>
            <a:r>
              <a:rPr lang="en-US" altLang="ko-KR" sz="1400" dirty="0">
                <a:solidFill>
                  <a:schemeClr val="bg1"/>
                </a:solidFill>
              </a:rPr>
              <a:t>: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검증데이터 </a:t>
            </a:r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리뷰 </a:t>
            </a:r>
            <a:r>
              <a:rPr lang="ko-KR" altLang="en-US" sz="1400">
                <a:solidFill>
                  <a:schemeClr val="bg1"/>
                </a:solidFill>
              </a:rPr>
              <a:t>개수</a:t>
            </a:r>
            <a:r>
              <a:rPr lang="en-US" altLang="ko-KR" sz="1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Modeling... </a:t>
            </a:r>
            <a:r>
              <a:rPr lang="ko-KR" altLang="en-US" sz="1400">
                <a:solidFill>
                  <a:schemeClr val="bg1"/>
                </a:solidFill>
              </a:rPr>
              <a:t>모델 훈련 </a:t>
            </a:r>
            <a:r>
              <a:rPr lang="ko-KR" altLang="en-US" sz="1400">
                <a:solidFill>
                  <a:schemeClr val="bg1"/>
                </a:solidFill>
              </a:rPr>
              <a:t>및 </a:t>
            </a:r>
            <a:r>
              <a:rPr lang="ko-KR" altLang="en-US" sz="1400" smtClean="0">
                <a:solidFill>
                  <a:schemeClr val="bg1"/>
                </a:solidFill>
              </a:rPr>
              <a:t>검증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│ </a:t>
            </a:r>
            <a:r>
              <a:rPr lang="en-US" altLang="ko-KR" sz="1400" dirty="0">
                <a:solidFill>
                  <a:schemeClr val="bg1"/>
                </a:solidFill>
              </a:rPr>
              <a:t>&gt;&gt; </a:t>
            </a:r>
            <a:r>
              <a:rPr lang="ko-KR" altLang="en-US" sz="1400">
                <a:solidFill>
                  <a:schemeClr val="bg1"/>
                </a:solidFill>
              </a:rPr>
              <a:t>결과확인 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>
                <a:solidFill>
                  <a:schemeClr val="bg1"/>
                </a:solidFill>
              </a:rPr>
              <a:t>손실과 정확도 </a:t>
            </a:r>
            <a:r>
              <a:rPr lang="ko-KR" altLang="en-US" sz="1400">
                <a:solidFill>
                  <a:schemeClr val="bg1"/>
                </a:solidFill>
              </a:rPr>
              <a:t> </a:t>
            </a:r>
            <a:r>
              <a:rPr lang="ko-KR" altLang="en-US" sz="1400" smtClean="0">
                <a:solidFill>
                  <a:schemeClr val="bg1"/>
                </a:solidFill>
              </a:rPr>
              <a:t>│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│ </a:t>
            </a:r>
            <a:r>
              <a:rPr lang="en-US" altLang="ko-KR" sz="1400" dirty="0">
                <a:solidFill>
                  <a:schemeClr val="bg1"/>
                </a:solidFill>
              </a:rPr>
              <a:t>&gt;&gt; </a:t>
            </a:r>
            <a:r>
              <a:rPr lang="ko-KR" altLang="en-US" sz="1400">
                <a:solidFill>
                  <a:schemeClr val="bg1"/>
                </a:solidFill>
              </a:rPr>
              <a:t>결과확인 </a:t>
            </a:r>
            <a:r>
              <a:rPr lang="en-US" altLang="ko-KR" sz="1400" dirty="0">
                <a:solidFill>
                  <a:schemeClr val="bg1"/>
                </a:solidFill>
              </a:rPr>
              <a:t>: Overfitting (</a:t>
            </a:r>
            <a:r>
              <a:rPr lang="ko-KR" altLang="en-US" sz="1400">
                <a:solidFill>
                  <a:schemeClr val="bg1"/>
                </a:solidFill>
              </a:rPr>
              <a:t>과대적합</a:t>
            </a:r>
            <a:r>
              <a:rPr lang="en-US" altLang="ko-KR" sz="1400" dirty="0">
                <a:solidFill>
                  <a:schemeClr val="bg1"/>
                </a:solidFill>
              </a:rPr>
              <a:t>), </a:t>
            </a:r>
            <a:r>
              <a:rPr lang="ko-KR" altLang="en-US" sz="1400">
                <a:solidFill>
                  <a:schemeClr val="bg1"/>
                </a:solidFill>
              </a:rPr>
              <a:t>에크모를 </a:t>
            </a:r>
            <a:r>
              <a:rPr lang="en-US" altLang="ko-KR" sz="1400" dirty="0">
                <a:solidFill>
                  <a:schemeClr val="bg1"/>
                </a:solidFill>
              </a:rPr>
              <a:t>3</a:t>
            </a:r>
            <a:r>
              <a:rPr lang="ko-KR" altLang="en-US" sz="1400">
                <a:solidFill>
                  <a:schemeClr val="bg1"/>
                </a:solidFill>
              </a:rPr>
              <a:t>회로 조정 </a:t>
            </a:r>
            <a:r>
              <a:rPr lang="ko-KR" altLang="en-US" sz="1400">
                <a:solidFill>
                  <a:schemeClr val="bg1"/>
                </a:solidFill>
              </a:rPr>
              <a:t>후 </a:t>
            </a:r>
            <a:r>
              <a:rPr lang="ko-KR" altLang="en-US" sz="1400" smtClean="0">
                <a:solidFill>
                  <a:schemeClr val="bg1"/>
                </a:solidFill>
              </a:rPr>
              <a:t>재실행  </a:t>
            </a:r>
            <a:r>
              <a:rPr lang="ko-KR" altLang="en-US" sz="1400">
                <a:solidFill>
                  <a:schemeClr val="bg1"/>
                </a:solidFill>
              </a:rPr>
              <a:t> │</a:t>
            </a: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>
                <a:solidFill>
                  <a:schemeClr val="bg1"/>
                </a:solidFill>
              </a:rPr>
              <a:t>│ </a:t>
            </a:r>
            <a:r>
              <a:rPr lang="en-US" altLang="ko-KR" sz="1400">
                <a:solidFill>
                  <a:schemeClr val="bg1"/>
                </a:solidFill>
              </a:rPr>
              <a:t>&gt;&gt; </a:t>
            </a:r>
            <a:r>
              <a:rPr lang="ko-KR" altLang="en-US" sz="1400">
                <a:solidFill>
                  <a:schemeClr val="bg1"/>
                </a:solidFill>
              </a:rPr>
              <a:t>결과확인 </a:t>
            </a:r>
            <a:r>
              <a:rPr lang="en-US" altLang="ko-KR" sz="1400">
                <a:solidFill>
                  <a:schemeClr val="bg1"/>
                </a:solidFill>
              </a:rPr>
              <a:t>: </a:t>
            </a:r>
            <a:r>
              <a:rPr lang="ko-KR" altLang="en-US" sz="1400">
                <a:solidFill>
                  <a:schemeClr val="bg1"/>
                </a:solidFill>
              </a:rPr>
              <a:t>손실율 </a:t>
            </a:r>
            <a:r>
              <a:rPr lang="en-US" altLang="ko-KR" sz="1400" smtClean="0">
                <a:solidFill>
                  <a:schemeClr val="bg1"/>
                </a:solidFill>
              </a:rPr>
              <a:t>35.53% </a:t>
            </a:r>
            <a:r>
              <a:rPr lang="en-US" altLang="ko-KR" sz="1400">
                <a:solidFill>
                  <a:schemeClr val="bg1"/>
                </a:solidFill>
              </a:rPr>
              <a:t> │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│ </a:t>
            </a:r>
            <a:r>
              <a:rPr lang="en-US" altLang="ko-KR" sz="1400">
                <a:solidFill>
                  <a:schemeClr val="bg1"/>
                </a:solidFill>
              </a:rPr>
              <a:t>&gt;&gt; </a:t>
            </a:r>
            <a:r>
              <a:rPr lang="ko-KR" altLang="en-US" sz="1400">
                <a:solidFill>
                  <a:schemeClr val="bg1"/>
                </a:solidFill>
              </a:rPr>
              <a:t>결과확인 </a:t>
            </a:r>
            <a:r>
              <a:rPr lang="en-US" altLang="ko-KR" sz="1400">
                <a:solidFill>
                  <a:schemeClr val="bg1"/>
                </a:solidFill>
              </a:rPr>
              <a:t>: </a:t>
            </a:r>
            <a:r>
              <a:rPr lang="ko-KR" altLang="en-US" sz="1400">
                <a:solidFill>
                  <a:schemeClr val="bg1"/>
                </a:solidFill>
              </a:rPr>
              <a:t>정확도 </a:t>
            </a:r>
            <a:r>
              <a:rPr lang="en-US" altLang="ko-KR" sz="1400" smtClean="0">
                <a:solidFill>
                  <a:schemeClr val="bg1"/>
                </a:solidFill>
              </a:rPr>
              <a:t>86.86% </a:t>
            </a:r>
            <a:r>
              <a:rPr lang="en-US" altLang="ko-KR" sz="1400">
                <a:solidFill>
                  <a:schemeClr val="bg1"/>
                </a:solidFill>
              </a:rPr>
              <a:t> </a:t>
            </a:r>
            <a:r>
              <a:rPr lang="en-US" altLang="ko-KR" sz="1400" smtClean="0">
                <a:solidFill>
                  <a:schemeClr val="bg1"/>
                </a:solidFill>
              </a:rPr>
              <a:t>│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ko-KR" altLang="en-US" sz="1400">
              <a:solidFill>
                <a:schemeClr val="bg1"/>
              </a:solidFill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&gt;&gt;&gt;&gt; Uploading... </a:t>
            </a:r>
            <a:r>
              <a:rPr lang="en-US" altLang="ko-KR" sz="1400" dirty="0">
                <a:solidFill>
                  <a:schemeClr val="bg1"/>
                </a:solidFill>
              </a:rPr>
              <a:t>DB </a:t>
            </a:r>
            <a:r>
              <a:rPr lang="ko-KR" altLang="en-US" sz="1400" smtClean="0">
                <a:solidFill>
                  <a:schemeClr val="bg1"/>
                </a:solidFill>
              </a:rPr>
              <a:t>저장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B39C38D6-14C6-CD9A-B1D5-6F3BBEE88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032" y="4656338"/>
            <a:ext cx="1423362" cy="108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F6D9E0FB-CAA9-1551-4667-F375488F0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777" y="4656338"/>
            <a:ext cx="1435028" cy="1080000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496237" y="5046584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8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         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 flipV="1">
            <a:off x="7056634" y="5221974"/>
            <a:ext cx="360947" cy="12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1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602888-D07A-A75C-CBD3-F2D203B7D715}"/>
              </a:ext>
            </a:extLst>
          </p:cNvPr>
          <p:cNvSpPr/>
          <p:nvPr/>
        </p:nvSpPr>
        <p:spPr>
          <a:xfrm>
            <a:off x="4222800" y="3532991"/>
            <a:ext cx="3749346" cy="447864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8D12A51-4978-9A08-E8F8-0B212F189BC2}"/>
              </a:ext>
            </a:extLst>
          </p:cNvPr>
          <p:cNvSpPr txBox="1"/>
          <p:nvPr/>
        </p:nvSpPr>
        <p:spPr>
          <a:xfrm>
            <a:off x="3143374" y="3528185"/>
            <a:ext cx="590525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spc="-300" dirty="0">
                <a:solidFill>
                  <a:srgbClr val="FFDC17"/>
                </a:solidFill>
                <a:latin typeface="나눔스퀘어"/>
              </a:rPr>
              <a:t>질문이 있다면 말씀해주세요</a:t>
            </a:r>
            <a:r>
              <a:rPr lang="en-US" altLang="ko-KR" sz="2500" b="1" spc="-300" dirty="0">
                <a:solidFill>
                  <a:srgbClr val="FFDC17"/>
                </a:solidFill>
                <a:latin typeface="나눔스퀘어"/>
              </a:rPr>
              <a:t>.</a:t>
            </a:r>
            <a:endParaRPr lang="ko-KR" altLang="en-US" sz="2500" b="1" spc="-300" dirty="0">
              <a:solidFill>
                <a:srgbClr val="FFDC17"/>
              </a:solidFill>
              <a:latin typeface="나눔스퀘어"/>
            </a:endParaRPr>
          </a:p>
        </p:txBody>
      </p:sp>
      <p:sp>
        <p:nvSpPr>
          <p:cNvPr id="8" name="L 도형 7">
            <a:extLst>
              <a:ext uri="{FF2B5EF4-FFF2-40B4-BE49-F238E27FC236}">
                <a16:creationId xmlns="" xmlns:a16="http://schemas.microsoft.com/office/drawing/2014/main" id="{308D9C9D-ABA9-8773-75E8-8339732BE66E}"/>
              </a:ext>
            </a:extLst>
          </p:cNvPr>
          <p:cNvSpPr/>
          <p:nvPr/>
        </p:nvSpPr>
        <p:spPr>
          <a:xfrm rot="5400000">
            <a:off x="390227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="" xmlns:a16="http://schemas.microsoft.com/office/drawing/2014/main" id="{0A4E36DE-63D4-AFF7-C54E-B0CC5E2D5904}"/>
              </a:ext>
            </a:extLst>
          </p:cNvPr>
          <p:cNvSpPr/>
          <p:nvPr/>
        </p:nvSpPr>
        <p:spPr>
          <a:xfrm rot="10800000">
            <a:off x="11388959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11" name="L 도형 10">
            <a:extLst>
              <a:ext uri="{FF2B5EF4-FFF2-40B4-BE49-F238E27FC236}">
                <a16:creationId xmlns="" xmlns:a16="http://schemas.microsoft.com/office/drawing/2014/main" id="{987E792D-7301-C3E0-57A5-C15D0CA18354}"/>
              </a:ext>
            </a:extLst>
          </p:cNvPr>
          <p:cNvSpPr/>
          <p:nvPr/>
        </p:nvSpPr>
        <p:spPr>
          <a:xfrm rot="16200000">
            <a:off x="11388959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12" name="L 도형 11">
            <a:extLst>
              <a:ext uri="{FF2B5EF4-FFF2-40B4-BE49-F238E27FC236}">
                <a16:creationId xmlns="" xmlns:a16="http://schemas.microsoft.com/office/drawing/2014/main" id="{B3DA1DF1-2EAB-416F-74F9-166A005123B8}"/>
              </a:ext>
            </a:extLst>
          </p:cNvPr>
          <p:cNvSpPr/>
          <p:nvPr/>
        </p:nvSpPr>
        <p:spPr>
          <a:xfrm>
            <a:off x="390227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C410E0E-0F9D-DC5F-F038-3068A1A3992B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rgbClr val="162337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Copyrightⓒ </a:t>
            </a:r>
            <a:r>
              <a:rPr lang="ko-KR" altLang="en-US" sz="900" dirty="0">
                <a:ln>
                  <a:solidFill>
                    <a:srgbClr val="162337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rgbClr val="162337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 All Rights Reserved.</a:t>
            </a:r>
            <a:endParaRPr lang="ko-KR" altLang="en-US" sz="900" dirty="0">
              <a:ln>
                <a:solidFill>
                  <a:srgbClr val="162337">
                    <a:shade val="50000"/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0EE91D-31BA-080C-2F1C-25D577E7FF6E}"/>
              </a:ext>
            </a:extLst>
          </p:cNvPr>
          <p:cNvSpPr txBox="1"/>
          <p:nvPr/>
        </p:nvSpPr>
        <p:spPr>
          <a:xfrm>
            <a:off x="4221326" y="2189846"/>
            <a:ext cx="37493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200" spc="-300" dirty="0" err="1">
                <a:solidFill>
                  <a:srgbClr val="5F2D9A"/>
                </a:solidFill>
                <a:latin typeface="Doppio One" panose="02010603030000020804" pitchFamily="2" charset="0"/>
                <a:ea typeface="+mj-ea"/>
              </a:rPr>
              <a:t>QnA</a:t>
            </a:r>
            <a:endParaRPr lang="ko-KR" altLang="en-US" sz="7200" spc="-300" dirty="0">
              <a:solidFill>
                <a:srgbClr val="5F2D9A"/>
              </a:solidFill>
              <a:latin typeface="Doppio One" panose="02010603030000020804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88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 도형 7">
            <a:extLst>
              <a:ext uri="{FF2B5EF4-FFF2-40B4-BE49-F238E27FC236}">
                <a16:creationId xmlns="" xmlns:a16="http://schemas.microsoft.com/office/drawing/2014/main" id="{308D9C9D-ABA9-8773-75E8-8339732BE66E}"/>
              </a:ext>
            </a:extLst>
          </p:cNvPr>
          <p:cNvSpPr/>
          <p:nvPr/>
        </p:nvSpPr>
        <p:spPr>
          <a:xfrm rot="5400000">
            <a:off x="390227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9" name="L 도형 8">
            <a:extLst>
              <a:ext uri="{FF2B5EF4-FFF2-40B4-BE49-F238E27FC236}">
                <a16:creationId xmlns="" xmlns:a16="http://schemas.microsoft.com/office/drawing/2014/main" id="{0A4E36DE-63D4-AFF7-C54E-B0CC5E2D5904}"/>
              </a:ext>
            </a:extLst>
          </p:cNvPr>
          <p:cNvSpPr/>
          <p:nvPr/>
        </p:nvSpPr>
        <p:spPr>
          <a:xfrm rot="10800000">
            <a:off x="11388959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1" name="L 도형 10">
            <a:extLst>
              <a:ext uri="{FF2B5EF4-FFF2-40B4-BE49-F238E27FC236}">
                <a16:creationId xmlns="" xmlns:a16="http://schemas.microsoft.com/office/drawing/2014/main" id="{987E792D-7301-C3E0-57A5-C15D0CA18354}"/>
              </a:ext>
            </a:extLst>
          </p:cNvPr>
          <p:cNvSpPr/>
          <p:nvPr/>
        </p:nvSpPr>
        <p:spPr>
          <a:xfrm rot="16200000">
            <a:off x="11388959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L 도형 11">
            <a:extLst>
              <a:ext uri="{FF2B5EF4-FFF2-40B4-BE49-F238E27FC236}">
                <a16:creationId xmlns="" xmlns:a16="http://schemas.microsoft.com/office/drawing/2014/main" id="{B3DA1DF1-2EAB-416F-74F9-166A005123B8}"/>
              </a:ext>
            </a:extLst>
          </p:cNvPr>
          <p:cNvSpPr/>
          <p:nvPr/>
        </p:nvSpPr>
        <p:spPr>
          <a:xfrm>
            <a:off x="390227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C410E0E-0F9D-DC5F-F038-3068A1A3992B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0EE91D-31BA-080C-2F1C-25D577E7FF6E}"/>
              </a:ext>
            </a:extLst>
          </p:cNvPr>
          <p:cNvSpPr txBox="1"/>
          <p:nvPr/>
        </p:nvSpPr>
        <p:spPr>
          <a:xfrm>
            <a:off x="2623457" y="1678218"/>
            <a:ext cx="69450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5F2D9A"/>
                </a:solidFill>
                <a:latin typeface="Doppio One" panose="02010603030000020804" pitchFamily="2" charset="0"/>
                <a:ea typeface="+mj-ea"/>
              </a:rPr>
              <a:t>Thank You!</a:t>
            </a:r>
            <a:endParaRPr lang="ko-KR" altLang="en-US" sz="7200" spc="-300" dirty="0">
              <a:solidFill>
                <a:srgbClr val="5F2D9A"/>
              </a:solidFill>
              <a:latin typeface="Doppio One" panose="02010603030000020804" pitchFamily="2" charset="0"/>
              <a:ea typeface="+mj-ea"/>
            </a:endParaRPr>
          </a:p>
        </p:txBody>
      </p:sp>
      <p:pic>
        <p:nvPicPr>
          <p:cNvPr id="2" name="Picture 6" descr="영화관, 팝콘 일러스트">
            <a:extLst>
              <a:ext uri="{FF2B5EF4-FFF2-40B4-BE49-F238E27FC236}">
                <a16:creationId xmlns="" xmlns:a16="http://schemas.microsoft.com/office/drawing/2014/main" id="{231FF98B-2070-8912-85A9-346355595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167" b="79167" l="15000" r="86833">
                        <a14:foregroundMark x1="19000" y1="33167" x2="25833" y2="39667"/>
                        <a14:foregroundMark x1="25833" y1="39667" x2="28333" y2="40333"/>
                        <a14:foregroundMark x1="18000" y1="34833" x2="15167" y2="42833"/>
                        <a14:foregroundMark x1="15167" y1="42833" x2="15000" y2="43000"/>
                        <a14:foregroundMark x1="15000" y1="43667" x2="24167" y2="50000"/>
                        <a14:foregroundMark x1="24167" y1="50000" x2="32333" y2="51000"/>
                        <a14:foregroundMark x1="31000" y1="52500" x2="23000" y2="58167"/>
                        <a14:foregroundMark x1="22833" y1="59833" x2="26333" y2="70333"/>
                        <a14:foregroundMark x1="24667" y1="69833" x2="32833" y2="72333"/>
                        <a14:foregroundMark x1="32833" y1="72333" x2="44000" y2="72667"/>
                        <a14:foregroundMark x1="44000" y1="72667" x2="58667" y2="72333"/>
                        <a14:foregroundMark x1="74314" y1="67895" x2="80500" y2="65833"/>
                        <a14:foregroundMark x1="62000" y1="72000" x2="62926" y2="71691"/>
                        <a14:foregroundMark x1="79000" y1="51667" x2="79380" y2="52865"/>
                        <a14:foregroundMark x1="69203" y1="69463" x2="76167" y2="67000"/>
                        <a14:foregroundMark x1="62500" y1="71833" x2="63909" y2="71335"/>
                        <a14:foregroundMark x1="34833" y1="73500" x2="35167" y2="76500"/>
                        <a14:foregroundMark x1="59833" y1="77500" x2="61333" y2="79167"/>
                        <a14:foregroundMark x1="65333" y1="78333" x2="67667" y2="79000"/>
                        <a14:foregroundMark x1="69000" y1="78167" x2="70500" y2="77500"/>
                        <a14:foregroundMark x1="70333" y1="77167" x2="69667" y2="75667"/>
                        <a14:foregroundMark x1="68500" y1="75833" x2="67667" y2="76333"/>
                        <a14:foregroundMark x1="70833" y1="76667" x2="69833" y2="78333"/>
                        <a14:foregroundMark x1="71000" y1="76333" x2="69667" y2="75500"/>
                        <a14:foregroundMark x1="54500" y1="24500" x2="59000" y2="20833"/>
                        <a14:foregroundMark x1="59000" y1="20667" x2="64000" y2="19167"/>
                        <a14:foregroundMark x1="64167" y1="18833" x2="69333" y2="18167"/>
                        <a14:foregroundMark x1="69833" y1="18333" x2="74833" y2="20333"/>
                        <a14:foregroundMark x1="74667" y1="19833" x2="79000" y2="21833"/>
                        <a14:foregroundMark x1="79333" y1="22000" x2="82333" y2="24667"/>
                        <a14:foregroundMark x1="82667" y1="24667" x2="85000" y2="28333"/>
                        <a14:foregroundMark x1="85000" y1="28667" x2="86833" y2="35000"/>
                        <a14:foregroundMark x1="86667" y1="35667" x2="86833" y2="41500"/>
                        <a14:foregroundMark x1="86500" y1="42167" x2="84000" y2="47667"/>
                        <a14:foregroundMark x1="83000" y1="48167" x2="79667" y2="51500"/>
                        <a14:foregroundMark x1="70667" y1="54500" x2="70167" y2="43000"/>
                        <a14:foregroundMark x1="70167" y1="43000" x2="80833" y2="35000"/>
                        <a14:foregroundMark x1="80833" y1="35000" x2="74833" y2="27167"/>
                        <a14:foregroundMark x1="74833" y1="27167" x2="63667" y2="23333"/>
                        <a14:foregroundMark x1="63667" y1="23333" x2="63333" y2="23333"/>
                        <a14:foregroundMark x1="26500" y1="31667" x2="27000" y2="29667"/>
                        <a14:foregroundMark x1="29333" y1="29667" x2="32000" y2="28667"/>
                        <a14:foregroundMark x1="33000" y1="28167" x2="34000" y2="27667"/>
                        <a14:foregroundMark x1="33833" y1="26167" x2="33667" y2="25167"/>
                        <a14:foregroundMark x1="38667" y1="25167" x2="37167" y2="23833"/>
                        <a14:foregroundMark x1="43667" y1="22500" x2="42667" y2="22333"/>
                        <a14:foregroundMark x1="48667" y1="21500" x2="47000" y2="20167"/>
                        <a14:foregroundMark x1="50167" y1="22833" x2="48500" y2="20333"/>
                        <a14:foregroundMark x1="54333" y1="24167" x2="52500" y2="22000"/>
                        <a14:foregroundMark x1="52000" y1="21833" x2="50333" y2="22667"/>
                        <a14:foregroundMark x1="33333" y1="25333" x2="33000" y2="27500"/>
                        <a14:foregroundMark x1="32500" y1="26833" x2="30667" y2="28500"/>
                        <a14:foregroundMark x1="28333" y1="29500" x2="26000" y2="30167"/>
                        <a14:foregroundMark x1="26167" y1="31000" x2="27000" y2="33667"/>
                        <a14:foregroundMark x1="27167" y1="29500" x2="26500" y2="29833"/>
                        <a14:foregroundMark x1="85667" y1="37167" x2="81167" y2="44333"/>
                        <a14:foregroundMark x1="81167" y1="44333" x2="74500" y2="50000"/>
                        <a14:foregroundMark x1="74500" y1="50000" x2="74000" y2="50167"/>
                        <a14:foregroundMark x1="64000" y1="18833" x2="60833" y2="21333"/>
                        <a14:backgroundMark x1="81167" y1="58833" x2="79500" y2="53667"/>
                        <a14:backgroundMark x1="80167" y1="52833" x2="80333" y2="57000"/>
                        <a14:backgroundMark x1="81667" y1="56167" x2="81000" y2="57500"/>
                        <a14:backgroundMark x1="63000" y1="73000" x2="68000" y2="71667"/>
                        <a14:backgroundMark x1="62333" y1="72833" x2="63333" y2="72833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07" t="17048" r="12251" b="18762"/>
          <a:stretch/>
        </p:blipFill>
        <p:spPr bwMode="auto">
          <a:xfrm>
            <a:off x="4818227" y="3065096"/>
            <a:ext cx="2395553" cy="20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85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spc="600">
                <a:solidFill>
                  <a:schemeClr val="bg1"/>
                </a:solidFill>
              </a:rPr>
              <a:t>변경 이력 관리</a:t>
            </a:r>
          </a:p>
        </p:txBody>
      </p:sp>
      <p:graphicFrame>
        <p:nvGraphicFramePr>
          <p:cNvPr id="8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89268"/>
              </p:ext>
            </p:extLst>
          </p:nvPr>
        </p:nvGraphicFramePr>
        <p:xfrm>
          <a:off x="742950" y="1070592"/>
          <a:ext cx="11132123" cy="5009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1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913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000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70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660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6605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검토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/>
                        <a:t>초안 작성</a:t>
                      </a:r>
                      <a:r>
                        <a:rPr lang="en-US" altLang="ko-KR" sz="1200" b="1" dirty="0"/>
                        <a:t>(ver</a:t>
                      </a:r>
                      <a:r>
                        <a:rPr lang="en-US" altLang="ko-KR" sz="1200" b="1" baseline="0" dirty="0"/>
                        <a:t>0.1)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2022.10.26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고정원</a:t>
                      </a: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2022.10.27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 smtClean="0"/>
                        <a:t>2</a:t>
                      </a: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 err="1" smtClean="0"/>
                        <a:t>수정본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smtClean="0"/>
                        <a:t>작성</a:t>
                      </a:r>
                      <a:r>
                        <a:rPr lang="en-US" altLang="ko-KR" sz="1200" b="1" smtClean="0"/>
                        <a:t>(ver0.2)</a:t>
                      </a: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 smtClean="0"/>
                        <a:t>2022.10.27</a:t>
                      </a: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 smtClean="0"/>
                        <a:t>고정원</a:t>
                      </a: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 smtClean="0"/>
                        <a:t>2022.10.28</a:t>
                      </a: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smtClean="0"/>
                        <a:t>이진영 강사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155B620-47F5-9A44-BB25-4FDF604DD03B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="" xmlns:a16="http://schemas.microsoft.com/office/drawing/2014/main" id="{5B627DCF-7F3A-B54D-864D-719F7946FC00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변경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이력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6AAF135A-A71D-B846-A54A-8CC21F2E1779}"/>
              </a:ext>
            </a:extLst>
          </p:cNvPr>
          <p:cNvGrpSpPr/>
          <p:nvPr/>
        </p:nvGrpSpPr>
        <p:grpSpPr>
          <a:xfrm>
            <a:off x="248194" y="773843"/>
            <a:ext cx="11730446" cy="5396200"/>
            <a:chOff x="1579402" y="773843"/>
            <a:chExt cx="9337980" cy="5396200"/>
          </a:xfrm>
        </p:grpSpPr>
        <p:cxnSp>
          <p:nvCxnSpPr>
            <p:cNvPr id="11" name="Straight Connector 62">
              <a:extLst>
                <a:ext uri="{FF2B5EF4-FFF2-40B4-BE49-F238E27FC236}">
                  <a16:creationId xmlns="" xmlns:a16="http://schemas.microsoft.com/office/drawing/2014/main" id="{F638D303-64E0-AA43-86ED-58E8FC9D952C}"/>
                </a:ext>
              </a:extLst>
            </p:cNvPr>
            <p:cNvCxnSpPr/>
            <p:nvPr/>
          </p:nvCxnSpPr>
          <p:spPr>
            <a:xfrm>
              <a:off x="1579402" y="7738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2">
              <a:extLst>
                <a:ext uri="{FF2B5EF4-FFF2-40B4-BE49-F238E27FC236}">
                  <a16:creationId xmlns="" xmlns:a16="http://schemas.microsoft.com/office/drawing/2014/main" id="{204EB197-33AD-2C45-BC89-E8A7A6D6B01E}"/>
                </a:ext>
              </a:extLst>
            </p:cNvPr>
            <p:cNvCxnSpPr/>
            <p:nvPr/>
          </p:nvCxnSpPr>
          <p:spPr>
            <a:xfrm>
              <a:off x="1579402" y="61700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85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FFD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338656"/>
            <a:ext cx="4572000" cy="1090344"/>
          </a:xfrm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rgbClr val="5F2D9A"/>
                </a:solidFill>
                <a:latin typeface="Doppio One" panose="02010603030000020804" pitchFamily="2" charset="0"/>
                <a:ea typeface="-윤고딕310" panose="02030504000101010101" pitchFamily="18" charset="-127"/>
              </a:rPr>
              <a:t>Contents</a:t>
            </a:r>
            <a:endParaRPr lang="ko-KR" altLang="en-US" sz="2800" b="1" spc="-300" dirty="0">
              <a:solidFill>
                <a:srgbClr val="5F2D9A"/>
              </a:solidFill>
              <a:latin typeface="Doppio One" panose="02010603030000020804" pitchFamily="2" charset="0"/>
              <a:ea typeface="-윤고딕32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013B5E-9BE9-BF44-9E41-43B6F3F7B0FE}"/>
              </a:ext>
            </a:extLst>
          </p:cNvPr>
          <p:cNvSpPr txBox="1"/>
          <p:nvPr/>
        </p:nvSpPr>
        <p:spPr>
          <a:xfrm>
            <a:off x="5764228" y="1166842"/>
            <a:ext cx="53812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설계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목록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 UI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84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화면 설계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9322AEA-EFAB-8CD4-BF09-6DB2E016284B}"/>
              </a:ext>
            </a:extLst>
          </p:cNvPr>
          <p:cNvSpPr txBox="1"/>
          <p:nvPr/>
        </p:nvSpPr>
        <p:spPr>
          <a:xfrm>
            <a:off x="690895" y="6420995"/>
            <a:ext cx="265985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(OPER: operator)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=""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1.1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 목록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DAF3F9D8-4A58-A9F8-B56A-645A534A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54727"/>
              </p:ext>
            </p:extLst>
          </p:nvPr>
        </p:nvGraphicFramePr>
        <p:xfrm>
          <a:off x="791852" y="992275"/>
          <a:ext cx="10735756" cy="5218025"/>
        </p:xfrm>
        <a:graphic>
          <a:graphicData uri="http://schemas.openxmlformats.org/drawingml/2006/table">
            <a:tbl>
              <a:tblPr/>
              <a:tblGrid>
                <a:gridCol w="1214936">
                  <a:extLst>
                    <a:ext uri="{9D8B030D-6E8A-4147-A177-3AD203B41FA5}">
                      <a16:colId xmlns="" xmlns:a16="http://schemas.microsoft.com/office/drawing/2014/main" val="605626204"/>
                    </a:ext>
                  </a:extLst>
                </a:gridCol>
                <a:gridCol w="2229932">
                  <a:extLst>
                    <a:ext uri="{9D8B030D-6E8A-4147-A177-3AD203B41FA5}">
                      <a16:colId xmlns="" xmlns:a16="http://schemas.microsoft.com/office/drawing/2014/main" val="630777643"/>
                    </a:ext>
                  </a:extLst>
                </a:gridCol>
                <a:gridCol w="5588000">
                  <a:extLst>
                    <a:ext uri="{9D8B030D-6E8A-4147-A177-3AD203B41FA5}">
                      <a16:colId xmlns="" xmlns:a16="http://schemas.microsoft.com/office/drawing/2014/main" val="3269892993"/>
                    </a:ext>
                  </a:extLst>
                </a:gridCol>
                <a:gridCol w="1702888"/>
              </a:tblGrid>
              <a:tr h="6015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화면 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화면 이름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화면 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관련 요구사항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4449479"/>
                  </a:ext>
                </a:extLst>
              </a:tr>
              <a:tr h="1047751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OPER01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수집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KOBIS 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정보 및 일별 박스오피스 수집</a:t>
                      </a:r>
                      <a:endParaRPr lang="en-US" altLang="ko-KR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NAVER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리뷰 및 </a:t>
                      </a:r>
                      <a:r>
                        <a:rPr lang="ko-KR" alt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</a:t>
                      </a:r>
                      <a:r>
                        <a:rPr lang="ko-KR" alt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수집 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RQC-01</a:t>
                      </a: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RQC-02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41817974"/>
                  </a:ext>
                </a:extLst>
              </a:tr>
              <a:tr h="10541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OPER02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저장</a:t>
                      </a:r>
                      <a:endParaRPr lang="en-US" altLang="ko-KR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데이터베이스 및 테이블 생성</a:t>
                      </a:r>
                      <a:endParaRPr lang="en-US" altLang="ko-KR" sz="16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저장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RQS-01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03481977"/>
                  </a:ext>
                </a:extLst>
              </a:tr>
              <a:tr h="13335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OPER03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정제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KOBIS </a:t>
                      </a:r>
                      <a:r>
                        <a:rPr lang="ko-KR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정보 전처리</a:t>
                      </a:r>
                      <a:endParaRPr lang="en-US" altLang="ko-KR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NAVER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리뷰 전처리</a:t>
                      </a:r>
                      <a:endParaRPr lang="en-US" altLang="ko-KR" sz="16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토큰화 및 불용어 삭제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RQR-01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65461638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OPER04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</a:t>
                      </a:r>
                      <a:r>
                        <a:rPr lang="ko-KR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분석 </a:t>
                      </a:r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&amp; </a:t>
                      </a:r>
                      <a:r>
                        <a:rPr lang="ko-KR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시각화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정제 데이터 모델링</a:t>
                      </a:r>
                      <a:endParaRPr lang="en-US" altLang="ko-KR" sz="16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시각화 화면 출력</a:t>
                      </a:r>
                      <a:endParaRPr lang="en-US" altLang="ko-KR" sz="16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RQV-01</a:t>
                      </a: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RQV-02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04123671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2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화면 설계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=""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338A5D33-1227-0209-4DF4-CA3EF914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205"/>
              </p:ext>
            </p:extLst>
          </p:nvPr>
        </p:nvGraphicFramePr>
        <p:xfrm>
          <a:off x="8580091" y="1428484"/>
          <a:ext cx="3091453" cy="904944"/>
        </p:xfrm>
        <a:graphic>
          <a:graphicData uri="http://schemas.openxmlformats.org/drawingml/2006/table">
            <a:tbl>
              <a:tblPr/>
              <a:tblGrid>
                <a:gridCol w="3091453">
                  <a:extLst>
                    <a:ext uri="{9D8B030D-6E8A-4147-A177-3AD203B41FA5}">
                      <a16:colId xmlns="" xmlns:a16="http://schemas.microsoft.com/office/drawing/2014/main" val="3116675331"/>
                    </a:ext>
                  </a:extLst>
                </a:gridCol>
              </a:tblGrid>
              <a:tr h="37029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ID</a:t>
                      </a:r>
                      <a:endParaRPr lang="ko-KR" altLang="en-US" sz="1400" b="0" i="0" u="none" strike="noStrike" kern="1200" dirty="0">
                        <a:solidFill>
                          <a:schemeClr val="bg1"/>
                        </a:solidFill>
                        <a:effectLst/>
                        <a:ea typeface="Apple SD Gothic Neo Medium" panose="02000300000000000000" pitchFamily="2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4792047"/>
                  </a:ext>
                </a:extLst>
              </a:tr>
              <a:tr h="5346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OPER01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5640757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E7812D7B-3CEB-C8AF-79ED-479B0B2A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47587"/>
              </p:ext>
            </p:extLst>
          </p:nvPr>
        </p:nvGraphicFramePr>
        <p:xfrm>
          <a:off x="8580092" y="2486911"/>
          <a:ext cx="3091453" cy="2974089"/>
        </p:xfrm>
        <a:graphic>
          <a:graphicData uri="http://schemas.openxmlformats.org/drawingml/2006/table">
            <a:tbl>
              <a:tblPr/>
              <a:tblGrid>
                <a:gridCol w="446436">
                  <a:extLst>
                    <a:ext uri="{9D8B030D-6E8A-4147-A177-3AD203B41FA5}">
                      <a16:colId xmlns="" xmlns:a16="http://schemas.microsoft.com/office/drawing/2014/main" val="605626204"/>
                    </a:ext>
                  </a:extLst>
                </a:gridCol>
                <a:gridCol w="2645017">
                  <a:extLst>
                    <a:ext uri="{9D8B030D-6E8A-4147-A177-3AD203B41FA5}">
                      <a16:colId xmlns="" xmlns:a16="http://schemas.microsoft.com/office/drawing/2014/main" val="3269892993"/>
                    </a:ext>
                  </a:extLst>
                </a:gridCol>
              </a:tblGrid>
              <a:tr h="350720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9525" marR="9525" marT="9431" marB="452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+mn-cs"/>
                        </a:rPr>
                        <a:t>화면 상세 설명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4449479"/>
                  </a:ext>
                </a:extLst>
              </a:tr>
              <a:tr h="88346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NAVER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영화 평점 및 리뷰 페이지 접속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41817974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02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영화 제목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리뷰 번호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리뷰 내용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</a:t>
                      </a:r>
                    </a:p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각 리뷰 별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별점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글쓴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날짜 수집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65461638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03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수집한 데이터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CSV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파일로 저장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796254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298D55D-3E90-BD47-AFB8-A8F6E39F29FB}"/>
              </a:ext>
            </a:extLst>
          </p:cNvPr>
          <p:cNvSpPr txBox="1"/>
          <p:nvPr/>
        </p:nvSpPr>
        <p:spPr>
          <a:xfrm>
            <a:off x="1154997" y="925418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 </a:t>
            </a:r>
            <a:endParaRPr lang="ko-KR" altLang="en-US" b="1" dirty="0">
              <a:solidFill>
                <a:srgbClr val="5F2D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340763D-F93B-2F3F-893B-45823B0EA6C6}"/>
              </a:ext>
            </a:extLst>
          </p:cNvPr>
          <p:cNvSpPr/>
          <p:nvPr/>
        </p:nvSpPr>
        <p:spPr>
          <a:xfrm>
            <a:off x="648855" y="87197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4" t="11050" r="29295" b="11103"/>
          <a:stretch/>
        </p:blipFill>
        <p:spPr>
          <a:xfrm>
            <a:off x="647700" y="1473200"/>
            <a:ext cx="7340600" cy="47498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50399" y="2331139"/>
            <a:ext cx="5166799" cy="31085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------------------------------------------------------------------------------------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&lt; NAVER </a:t>
            </a:r>
            <a:r>
              <a:rPr lang="ko-KR" altLang="en-US" sz="1400" dirty="0" smtClean="0">
                <a:solidFill>
                  <a:schemeClr val="bg1"/>
                </a:solidFill>
              </a:rPr>
              <a:t>영화리뷰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크롤링을</a:t>
            </a:r>
            <a:r>
              <a:rPr lang="ko-KR" altLang="en-US" sz="1400" dirty="0" smtClean="0">
                <a:solidFill>
                  <a:schemeClr val="bg1"/>
                </a:solidFill>
              </a:rPr>
              <a:t> 시작합니다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 &gt;</a:t>
            </a: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총 </a:t>
            </a:r>
            <a:r>
              <a:rPr lang="en-US" altLang="ko-KR" sz="1400" dirty="0" smtClean="0">
                <a:solidFill>
                  <a:schemeClr val="bg1"/>
                </a:solidFill>
              </a:rPr>
              <a:t>14,370,172</a:t>
            </a:r>
            <a:r>
              <a:rPr lang="ko-KR" altLang="en-US" sz="1400" dirty="0" smtClean="0">
                <a:solidFill>
                  <a:schemeClr val="bg1"/>
                </a:solidFill>
              </a:rPr>
              <a:t>개의 평점이 있습니다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데이터를 수집하고 있습니다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&lt;</a:t>
            </a:r>
            <a:r>
              <a:rPr lang="ko-KR" altLang="en-US" sz="1400" dirty="0" smtClean="0">
                <a:solidFill>
                  <a:schemeClr val="bg1"/>
                </a:solidFill>
              </a:rPr>
              <a:t>총 </a:t>
            </a:r>
            <a:r>
              <a:rPr lang="en-US" altLang="ko-KR" sz="1400" dirty="0" smtClean="0">
                <a:solidFill>
                  <a:schemeClr val="bg1"/>
                </a:solidFill>
              </a:rPr>
              <a:t>20 </a:t>
            </a:r>
            <a:r>
              <a:rPr lang="ko-KR" altLang="en-US" sz="1400" dirty="0" smtClean="0">
                <a:solidFill>
                  <a:schemeClr val="bg1"/>
                </a:solidFill>
              </a:rPr>
              <a:t>건 수집완료 되었습니다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.&gt;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&lt;NAVER </a:t>
            </a:r>
            <a:r>
              <a:rPr lang="ko-KR" altLang="en-US" sz="1400" dirty="0" smtClean="0">
                <a:solidFill>
                  <a:schemeClr val="bg1"/>
                </a:solidFill>
              </a:rPr>
              <a:t>리뷰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크롤링이</a:t>
            </a:r>
            <a:r>
              <a:rPr lang="ko-KR" altLang="en-US" sz="1400" dirty="0" smtClean="0">
                <a:solidFill>
                  <a:schemeClr val="bg1"/>
                </a:solidFill>
              </a:rPr>
              <a:t> 완료되었습니다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.&gt;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------------------------------------------------------------------------------------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D:\Users\prj_work2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위 경로에 파일을 저장합니다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CSV </a:t>
            </a:r>
            <a:r>
              <a:rPr lang="ko-KR" altLang="en-US" sz="1400" smtClean="0">
                <a:solidFill>
                  <a:schemeClr val="bg1"/>
                </a:solidFill>
              </a:rPr>
              <a:t>파일 저장이 완료되었습니다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174499" y="2550411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1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22994" y="2717800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174499" y="3524426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2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22994" y="3691815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176301" y="4789618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3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24796" y="4957007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32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화면 설계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=""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7812D7B-3CEB-C8AF-79ED-479B0B2A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954705"/>
              </p:ext>
            </p:extLst>
          </p:nvPr>
        </p:nvGraphicFramePr>
        <p:xfrm>
          <a:off x="8530700" y="2521707"/>
          <a:ext cx="3091453" cy="2961389"/>
        </p:xfrm>
        <a:graphic>
          <a:graphicData uri="http://schemas.openxmlformats.org/drawingml/2006/table">
            <a:tbl>
              <a:tblPr/>
              <a:tblGrid>
                <a:gridCol w="446436">
                  <a:extLst>
                    <a:ext uri="{9D8B030D-6E8A-4147-A177-3AD203B41FA5}">
                      <a16:colId xmlns="" xmlns:a16="http://schemas.microsoft.com/office/drawing/2014/main" val="605626204"/>
                    </a:ext>
                  </a:extLst>
                </a:gridCol>
                <a:gridCol w="2645017">
                  <a:extLst>
                    <a:ext uri="{9D8B030D-6E8A-4147-A177-3AD203B41FA5}">
                      <a16:colId xmlns="" xmlns:a16="http://schemas.microsoft.com/office/drawing/2014/main" val="3269892993"/>
                    </a:ext>
                  </a:extLst>
                </a:gridCol>
              </a:tblGrid>
              <a:tr h="350720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9525" marR="9525" marT="9431" marB="452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+mn-cs"/>
                        </a:rPr>
                        <a:t>화면 상세 설명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4449479"/>
                  </a:ext>
                </a:extLst>
              </a:tr>
              <a:tr h="85806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04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KOBIS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일별 박스오피스 페이지 접속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41817974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05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일별 박스오피스 및 영화정보 수집</a:t>
                      </a:r>
                      <a:endParaRPr lang="ko-KR" alt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6546163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06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수집한 데이터 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CSV 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파일로 저장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747399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338A5D33-1227-0209-4DF4-CA3EF914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838468"/>
              </p:ext>
            </p:extLst>
          </p:nvPr>
        </p:nvGraphicFramePr>
        <p:xfrm>
          <a:off x="8530699" y="1463280"/>
          <a:ext cx="3091453" cy="904944"/>
        </p:xfrm>
        <a:graphic>
          <a:graphicData uri="http://schemas.openxmlformats.org/drawingml/2006/table">
            <a:tbl>
              <a:tblPr/>
              <a:tblGrid>
                <a:gridCol w="3091453">
                  <a:extLst>
                    <a:ext uri="{9D8B030D-6E8A-4147-A177-3AD203B41FA5}">
                      <a16:colId xmlns="" xmlns:a16="http://schemas.microsoft.com/office/drawing/2014/main" val="3116675331"/>
                    </a:ext>
                  </a:extLst>
                </a:gridCol>
              </a:tblGrid>
              <a:tr h="37029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ID</a:t>
                      </a:r>
                      <a:endParaRPr lang="ko-KR" altLang="en-US" sz="1400" b="0" i="0" u="none" strike="noStrike" kern="1200" dirty="0">
                        <a:solidFill>
                          <a:schemeClr val="bg1"/>
                        </a:solidFill>
                        <a:effectLst/>
                        <a:ea typeface="Apple SD Gothic Neo Medium" panose="02000300000000000000" pitchFamily="2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4792047"/>
                  </a:ext>
                </a:extLst>
              </a:tr>
              <a:tr h="5346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OPER01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56407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98D55D-3E90-BD47-AFB8-A8F6E39F29FB}"/>
              </a:ext>
            </a:extLst>
          </p:cNvPr>
          <p:cNvSpPr txBox="1"/>
          <p:nvPr/>
        </p:nvSpPr>
        <p:spPr>
          <a:xfrm>
            <a:off x="1153842" y="934424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 </a:t>
            </a:r>
            <a:endParaRPr lang="ko-KR" altLang="en-US" b="1" dirty="0">
              <a:solidFill>
                <a:srgbClr val="5F2D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340763D-F93B-2F3F-893B-45823B0EA6C6}"/>
              </a:ext>
            </a:extLst>
          </p:cNvPr>
          <p:cNvSpPr/>
          <p:nvPr/>
        </p:nvSpPr>
        <p:spPr>
          <a:xfrm>
            <a:off x="647700" y="880985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4" t="11050" r="29295" b="11103"/>
          <a:stretch/>
        </p:blipFill>
        <p:spPr>
          <a:xfrm>
            <a:off x="647700" y="1473200"/>
            <a:ext cx="7340600" cy="4749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50399" y="2331139"/>
            <a:ext cx="5166799" cy="289310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------------------------------------------------------------------------------------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&lt; KOBIS </a:t>
            </a:r>
            <a:r>
              <a:rPr lang="ko-KR" altLang="en-US" sz="1400" smtClean="0">
                <a:solidFill>
                  <a:schemeClr val="bg1"/>
                </a:solidFill>
              </a:rPr>
              <a:t>일별 박스오피스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크롤링을</a:t>
            </a:r>
            <a:r>
              <a:rPr lang="ko-KR" altLang="en-US" sz="1400" dirty="0" smtClean="0">
                <a:solidFill>
                  <a:schemeClr val="bg1"/>
                </a:solidFill>
              </a:rPr>
              <a:t> 시작합니다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 &gt;</a:t>
            </a: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2022</a:t>
            </a:r>
            <a:r>
              <a:rPr lang="ko-KR" altLang="en-US" sz="1400" smtClean="0">
                <a:solidFill>
                  <a:schemeClr val="bg1"/>
                </a:solidFill>
              </a:rPr>
              <a:t>년 </a:t>
            </a:r>
            <a:r>
              <a:rPr lang="en-US" altLang="ko-KR" sz="1400" dirty="0" smtClean="0">
                <a:solidFill>
                  <a:schemeClr val="bg1"/>
                </a:solidFill>
              </a:rPr>
              <a:t>10</a:t>
            </a:r>
            <a:r>
              <a:rPr lang="ko-KR" altLang="en-US" sz="1400" smtClean="0">
                <a:solidFill>
                  <a:schemeClr val="bg1"/>
                </a:solidFill>
              </a:rPr>
              <a:t>월 </a:t>
            </a:r>
            <a:r>
              <a:rPr lang="en-US" altLang="ko-KR" sz="1400" dirty="0" smtClean="0">
                <a:solidFill>
                  <a:schemeClr val="bg1"/>
                </a:solidFill>
              </a:rPr>
              <a:t>21</a:t>
            </a:r>
            <a:r>
              <a:rPr lang="ko-KR" altLang="en-US" sz="1400" smtClean="0">
                <a:solidFill>
                  <a:schemeClr val="bg1"/>
                </a:solidFill>
              </a:rPr>
              <a:t>일 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smtClean="0">
                <a:solidFill>
                  <a:schemeClr val="bg1"/>
                </a:solidFill>
              </a:rPr>
              <a:t>금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해당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검색일에</a:t>
            </a:r>
            <a:r>
              <a:rPr lang="ko-KR" altLang="en-US" sz="1400" dirty="0" smtClean="0">
                <a:solidFill>
                  <a:schemeClr val="bg1"/>
                </a:solidFill>
              </a:rPr>
              <a:t> 총 </a:t>
            </a:r>
            <a:r>
              <a:rPr lang="en-US" altLang="ko-KR" sz="1400" dirty="0" smtClean="0">
                <a:solidFill>
                  <a:schemeClr val="bg1"/>
                </a:solidFill>
              </a:rPr>
              <a:t>136</a:t>
            </a: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개의 목록을 수집합니다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&lt;KOBIS </a:t>
            </a:r>
            <a:r>
              <a:rPr lang="ko-KR" altLang="en-US" sz="1400" smtClean="0">
                <a:solidFill>
                  <a:schemeClr val="bg1"/>
                </a:solidFill>
              </a:rPr>
              <a:t>일별 박스오피스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크롤링이</a:t>
            </a:r>
            <a:r>
              <a:rPr lang="ko-KR" altLang="en-US" sz="1400" dirty="0" smtClean="0">
                <a:solidFill>
                  <a:schemeClr val="bg1"/>
                </a:solidFill>
              </a:rPr>
              <a:t> 완료되었습니다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.&gt;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------------------------------------------------------------------------------------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D:\Users\prj_work2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위 경로에 파일을 </a:t>
            </a:r>
            <a:r>
              <a:rPr lang="ko-KR" altLang="en-US" sz="1400" smtClean="0">
                <a:solidFill>
                  <a:schemeClr val="bg1"/>
                </a:solidFill>
              </a:rPr>
              <a:t>저장합니다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CSV </a:t>
            </a:r>
            <a:r>
              <a:rPr lang="ko-KR" altLang="en-US" sz="1400" smtClean="0">
                <a:solidFill>
                  <a:schemeClr val="bg1"/>
                </a:solidFill>
              </a:rPr>
              <a:t>파일 저장이 완료되었습니다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187199" y="2550411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4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 flipV="1">
            <a:off x="5588000" y="2725801"/>
            <a:ext cx="1520543" cy="4699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187199" y="3524426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5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35694" y="3691815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189001" y="4789618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6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37496" y="4957007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76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화면 설계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=""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7812D7B-3CEB-C8AF-79ED-479B0B2A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169114"/>
              </p:ext>
            </p:extLst>
          </p:nvPr>
        </p:nvGraphicFramePr>
        <p:xfrm>
          <a:off x="8530700" y="2521707"/>
          <a:ext cx="3091453" cy="2961389"/>
        </p:xfrm>
        <a:graphic>
          <a:graphicData uri="http://schemas.openxmlformats.org/drawingml/2006/table">
            <a:tbl>
              <a:tblPr/>
              <a:tblGrid>
                <a:gridCol w="446436">
                  <a:extLst>
                    <a:ext uri="{9D8B030D-6E8A-4147-A177-3AD203B41FA5}">
                      <a16:colId xmlns="" xmlns:a16="http://schemas.microsoft.com/office/drawing/2014/main" val="605626204"/>
                    </a:ext>
                  </a:extLst>
                </a:gridCol>
                <a:gridCol w="2645017">
                  <a:extLst>
                    <a:ext uri="{9D8B030D-6E8A-4147-A177-3AD203B41FA5}">
                      <a16:colId xmlns="" xmlns:a16="http://schemas.microsoft.com/office/drawing/2014/main" val="3269892993"/>
                    </a:ext>
                  </a:extLst>
                </a:gridCol>
              </a:tblGrid>
              <a:tr h="350720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9525" marR="9525" marT="9431" marB="452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+mn-cs"/>
                        </a:rPr>
                        <a:t>화면 상세 설명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4449479"/>
                  </a:ext>
                </a:extLst>
              </a:tr>
              <a:tr h="85806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DB 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생성 및 테이블 생성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41817974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02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NAVER 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수집 데이터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(CSV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파일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저장</a:t>
                      </a:r>
                      <a:endParaRPr lang="ko-KR" alt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6546163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03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KOBIS 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수집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데이터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(CSV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파일</a:t>
                      </a: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저장</a:t>
                      </a:r>
                      <a:endParaRPr lang="ko-KR" alt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747399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338A5D33-1227-0209-4DF4-CA3EF914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92522"/>
              </p:ext>
            </p:extLst>
          </p:nvPr>
        </p:nvGraphicFramePr>
        <p:xfrm>
          <a:off x="8530699" y="1463280"/>
          <a:ext cx="3091453" cy="904944"/>
        </p:xfrm>
        <a:graphic>
          <a:graphicData uri="http://schemas.openxmlformats.org/drawingml/2006/table">
            <a:tbl>
              <a:tblPr/>
              <a:tblGrid>
                <a:gridCol w="3091453">
                  <a:extLst>
                    <a:ext uri="{9D8B030D-6E8A-4147-A177-3AD203B41FA5}">
                      <a16:colId xmlns="" xmlns:a16="http://schemas.microsoft.com/office/drawing/2014/main" val="3116675331"/>
                    </a:ext>
                  </a:extLst>
                </a:gridCol>
              </a:tblGrid>
              <a:tr h="37029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ID</a:t>
                      </a:r>
                      <a:endParaRPr lang="ko-KR" altLang="en-US" sz="1400" b="0" i="0" u="none" strike="noStrike" kern="1200" dirty="0">
                        <a:solidFill>
                          <a:schemeClr val="bg1"/>
                        </a:solidFill>
                        <a:effectLst/>
                        <a:ea typeface="Apple SD Gothic Neo Medium" panose="02000300000000000000" pitchFamily="2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4792047"/>
                  </a:ext>
                </a:extLst>
              </a:tr>
              <a:tr h="5346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OPER02</a:t>
                      </a:r>
                      <a:endParaRPr lang="en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56407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98D55D-3E90-BD47-AFB8-A8F6E39F29FB}"/>
              </a:ext>
            </a:extLst>
          </p:cNvPr>
          <p:cNvSpPr txBox="1"/>
          <p:nvPr/>
        </p:nvSpPr>
        <p:spPr>
          <a:xfrm>
            <a:off x="1153842" y="934424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b="1" dirty="0">
              <a:solidFill>
                <a:srgbClr val="5F2D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340763D-F93B-2F3F-893B-45823B0EA6C6}"/>
              </a:ext>
            </a:extLst>
          </p:cNvPr>
          <p:cNvSpPr/>
          <p:nvPr/>
        </p:nvSpPr>
        <p:spPr>
          <a:xfrm>
            <a:off x="647700" y="880985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4" t="11050" r="29295" b="11103"/>
          <a:stretch/>
        </p:blipFill>
        <p:spPr>
          <a:xfrm>
            <a:off x="647700" y="1473200"/>
            <a:ext cx="7340600" cy="4749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50399" y="2356539"/>
            <a:ext cx="3313728" cy="289310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‘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film_innerside</a:t>
            </a:r>
            <a:r>
              <a:rPr lang="en-US" altLang="ko-KR" sz="1400" dirty="0" smtClean="0">
                <a:solidFill>
                  <a:schemeClr val="bg1"/>
                </a:solidFill>
              </a:rPr>
              <a:t>’  </a:t>
            </a:r>
            <a:r>
              <a:rPr lang="ko-KR" altLang="en-US" sz="1400" smtClean="0">
                <a:solidFill>
                  <a:schemeClr val="bg1"/>
                </a:solidFill>
              </a:rPr>
              <a:t>데이터베이스 생성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‘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naver_review_gather</a:t>
            </a:r>
            <a:r>
              <a:rPr lang="en-US" altLang="ko-KR" sz="1400" dirty="0" smtClean="0">
                <a:solidFill>
                  <a:schemeClr val="bg1"/>
                </a:solidFill>
              </a:rPr>
              <a:t>’   </a:t>
            </a:r>
            <a:r>
              <a:rPr lang="ko-KR" altLang="en-US" sz="1400" smtClean="0">
                <a:solidFill>
                  <a:schemeClr val="bg1"/>
                </a:solidFill>
              </a:rPr>
              <a:t>테이블 생성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‘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naver_review_scrub</a:t>
            </a:r>
            <a:r>
              <a:rPr lang="en-US" altLang="ko-KR" sz="1400" dirty="0" smtClean="0">
                <a:solidFill>
                  <a:schemeClr val="bg1"/>
                </a:solidFill>
              </a:rPr>
              <a:t>‘   </a:t>
            </a:r>
            <a:r>
              <a:rPr lang="ko-KR" altLang="en-US" sz="1400" smtClean="0">
                <a:solidFill>
                  <a:schemeClr val="bg1"/>
                </a:solidFill>
              </a:rPr>
              <a:t>테이블 </a:t>
            </a:r>
            <a:r>
              <a:rPr lang="ko-KR" altLang="en-US" sz="1400">
                <a:solidFill>
                  <a:schemeClr val="bg1"/>
                </a:solidFill>
              </a:rPr>
              <a:t>생성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‘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kobis_movie_gather</a:t>
            </a:r>
            <a:r>
              <a:rPr lang="en-US" altLang="ko-KR" sz="1400" dirty="0" smtClean="0">
                <a:solidFill>
                  <a:schemeClr val="bg1"/>
                </a:solidFill>
              </a:rPr>
              <a:t>’   </a:t>
            </a:r>
            <a:r>
              <a:rPr lang="ko-KR" altLang="en-US" sz="1400" smtClean="0">
                <a:solidFill>
                  <a:schemeClr val="bg1"/>
                </a:solidFill>
              </a:rPr>
              <a:t>테이블 </a:t>
            </a:r>
            <a:r>
              <a:rPr lang="ko-KR" altLang="en-US" sz="1400">
                <a:solidFill>
                  <a:schemeClr val="bg1"/>
                </a:solidFill>
              </a:rPr>
              <a:t>생성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‘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kobis_movie_scrub</a:t>
            </a:r>
            <a:r>
              <a:rPr lang="en-US" altLang="ko-KR" sz="1400" dirty="0" smtClean="0">
                <a:solidFill>
                  <a:schemeClr val="bg1"/>
                </a:solidFill>
              </a:rPr>
              <a:t>’      </a:t>
            </a:r>
            <a:r>
              <a:rPr lang="ko-KR" altLang="en-US" sz="1400" smtClean="0">
                <a:solidFill>
                  <a:schemeClr val="bg1"/>
                </a:solidFill>
              </a:rPr>
              <a:t>테이블 </a:t>
            </a:r>
            <a:r>
              <a:rPr lang="ko-KR" altLang="en-US" sz="1400">
                <a:solidFill>
                  <a:schemeClr val="bg1"/>
                </a:solidFill>
              </a:rPr>
              <a:t>생성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spc="110" dirty="0" smtClean="0">
                <a:solidFill>
                  <a:schemeClr val="bg1"/>
                </a:solidFill>
              </a:rPr>
              <a:t>naver_review.csv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☞ </a:t>
            </a:r>
            <a:r>
              <a:rPr lang="en-US" altLang="ko-KR" sz="1400" dirty="0" smtClean="0">
                <a:solidFill>
                  <a:schemeClr val="bg1"/>
                </a:solidFill>
              </a:rPr>
              <a:t>‘</a:t>
            </a:r>
            <a:r>
              <a:rPr lang="en-US" altLang="ko-KR" sz="1400" dirty="0" err="1">
                <a:solidFill>
                  <a:schemeClr val="bg1"/>
                </a:solidFill>
              </a:rPr>
              <a:t>naver_review_gather</a:t>
            </a:r>
            <a:r>
              <a:rPr lang="en-US" altLang="ko-KR" sz="1400" dirty="0" smtClean="0">
                <a:solidFill>
                  <a:schemeClr val="bg1"/>
                </a:solidFill>
              </a:rPr>
              <a:t>’ </a:t>
            </a:r>
            <a:r>
              <a:rPr lang="ko-KR" altLang="en-US" sz="1400" smtClean="0">
                <a:solidFill>
                  <a:schemeClr val="bg1"/>
                </a:solidFill>
              </a:rPr>
              <a:t>테이블에 저장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spc="110" smtClean="0">
                <a:solidFill>
                  <a:schemeClr val="bg1"/>
                </a:solidFill>
              </a:rPr>
              <a:t>kobis_movie.csv</a:t>
            </a:r>
            <a:r>
              <a:rPr lang="ko-KR" altLang="en-US" sz="1400" spc="110" smtClean="0">
                <a:solidFill>
                  <a:schemeClr val="bg1"/>
                </a:solidFill>
              </a:rPr>
              <a:t> </a:t>
            </a:r>
            <a:endParaRPr lang="en-US" altLang="ko-KR" sz="1400" spc="110" dirty="0" smtClean="0">
              <a:solidFill>
                <a:schemeClr val="bg1"/>
              </a:solidFill>
            </a:endParaRPr>
          </a:p>
          <a:p>
            <a:r>
              <a:rPr lang="en-US" altLang="ko-KR" sz="1400" spc="110" smtClean="0">
                <a:solidFill>
                  <a:schemeClr val="bg1"/>
                </a:solidFill>
              </a:rPr>
              <a:t>kobis_rank.csv</a:t>
            </a:r>
            <a:endParaRPr lang="en-US" altLang="ko-KR" sz="1400" spc="110" dirty="0" smtClean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☞ </a:t>
            </a:r>
            <a:r>
              <a:rPr lang="en-US" altLang="ko-KR" sz="1400" dirty="0" smtClean="0">
                <a:solidFill>
                  <a:schemeClr val="bg1"/>
                </a:solidFill>
              </a:rPr>
              <a:t>‘</a:t>
            </a:r>
            <a:r>
              <a:rPr lang="en-US" altLang="ko-KR" sz="1400" dirty="0" err="1">
                <a:solidFill>
                  <a:schemeClr val="bg1"/>
                </a:solidFill>
              </a:rPr>
              <a:t>kobis_movie_gather</a:t>
            </a:r>
            <a:r>
              <a:rPr lang="en-US" altLang="ko-KR" sz="1400" dirty="0" smtClean="0">
                <a:solidFill>
                  <a:schemeClr val="bg1"/>
                </a:solidFill>
              </a:rPr>
              <a:t>’ </a:t>
            </a:r>
            <a:r>
              <a:rPr lang="ko-KR" altLang="en-US" sz="1400">
                <a:solidFill>
                  <a:schemeClr val="bg1"/>
                </a:solidFill>
              </a:rPr>
              <a:t>테이블에 </a:t>
            </a:r>
            <a:r>
              <a:rPr lang="ko-KR" altLang="en-US" sz="1400" smtClean="0">
                <a:solidFill>
                  <a:schemeClr val="bg1"/>
                </a:solidFill>
              </a:rPr>
              <a:t>저장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149099" y="2550411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1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 flipV="1">
            <a:off x="5297594" y="2725802"/>
            <a:ext cx="1772849" cy="4698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149099" y="3791126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2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297594" y="3958515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150901" y="4789618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3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299396" y="4957007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2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화면 설계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=""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7812D7B-3CEB-C8AF-79ED-479B0B2A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340851"/>
              </p:ext>
            </p:extLst>
          </p:nvPr>
        </p:nvGraphicFramePr>
        <p:xfrm>
          <a:off x="8530700" y="2521707"/>
          <a:ext cx="3091453" cy="3663193"/>
        </p:xfrm>
        <a:graphic>
          <a:graphicData uri="http://schemas.openxmlformats.org/drawingml/2006/table">
            <a:tbl>
              <a:tblPr/>
              <a:tblGrid>
                <a:gridCol w="446436">
                  <a:extLst>
                    <a:ext uri="{9D8B030D-6E8A-4147-A177-3AD203B41FA5}">
                      <a16:colId xmlns="" xmlns:a16="http://schemas.microsoft.com/office/drawing/2014/main" val="605626204"/>
                    </a:ext>
                  </a:extLst>
                </a:gridCol>
                <a:gridCol w="2645017">
                  <a:extLst>
                    <a:ext uri="{9D8B030D-6E8A-4147-A177-3AD203B41FA5}">
                      <a16:colId xmlns="" xmlns:a16="http://schemas.microsoft.com/office/drawing/2014/main" val="3269892993"/>
                    </a:ext>
                  </a:extLst>
                </a:gridCol>
              </a:tblGrid>
              <a:tr h="350720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9525" marR="9525" marT="9431" marB="452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+mn-cs"/>
                        </a:rPr>
                        <a:t>화면 상세 설명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4449479"/>
                  </a:ext>
                </a:extLst>
              </a:tr>
              <a:tr h="6581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NAVER 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영화 리뷰 데이터 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전처리 시작 화면 </a:t>
                      </a:r>
                      <a:endParaRPr lang="en-US" altLang="ko-KR" sz="1200" b="0" i="0" u="none" strike="noStrike" kern="120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4181797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02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데이터 전처리 진행 선택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화면</a:t>
                      </a:r>
                      <a:endParaRPr lang="ko-KR" alt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65461638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03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데이터베이스 접속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화면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데이터베이스에 저장된 데이터가 없을 경우 안내 안내 문구 출력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7473990"/>
                  </a:ext>
                </a:extLst>
              </a:tr>
              <a:tr h="59444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04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전처리 과정 출력 화면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05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DB ‘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naver_review_scrub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’ 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테이블에 저장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338A5D33-1227-0209-4DF4-CA3EF914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617703"/>
              </p:ext>
            </p:extLst>
          </p:nvPr>
        </p:nvGraphicFramePr>
        <p:xfrm>
          <a:off x="8530699" y="1463280"/>
          <a:ext cx="3091453" cy="904944"/>
        </p:xfrm>
        <a:graphic>
          <a:graphicData uri="http://schemas.openxmlformats.org/drawingml/2006/table">
            <a:tbl>
              <a:tblPr/>
              <a:tblGrid>
                <a:gridCol w="3091453">
                  <a:extLst>
                    <a:ext uri="{9D8B030D-6E8A-4147-A177-3AD203B41FA5}">
                      <a16:colId xmlns="" xmlns:a16="http://schemas.microsoft.com/office/drawing/2014/main" val="3116675331"/>
                    </a:ext>
                  </a:extLst>
                </a:gridCol>
              </a:tblGrid>
              <a:tr h="37029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ID</a:t>
                      </a:r>
                      <a:endParaRPr lang="ko-KR" altLang="en-US" sz="1400" b="0" i="0" u="none" strike="noStrike" kern="1200" dirty="0">
                        <a:solidFill>
                          <a:schemeClr val="bg1"/>
                        </a:solidFill>
                        <a:effectLst/>
                        <a:ea typeface="Apple SD Gothic Neo Medium" panose="02000300000000000000" pitchFamily="2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4792047"/>
                  </a:ext>
                </a:extLst>
              </a:tr>
              <a:tr h="5346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OPER03</a:t>
                      </a:r>
                      <a:endParaRPr lang="en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56407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98D55D-3E90-BD47-AFB8-A8F6E39F29FB}"/>
              </a:ext>
            </a:extLst>
          </p:cNvPr>
          <p:cNvSpPr txBox="1"/>
          <p:nvPr/>
        </p:nvSpPr>
        <p:spPr>
          <a:xfrm>
            <a:off x="1153842" y="934424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정제</a:t>
            </a:r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b="1" dirty="0">
              <a:solidFill>
                <a:srgbClr val="5F2D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340763D-F93B-2F3F-893B-45823B0EA6C6}"/>
              </a:ext>
            </a:extLst>
          </p:cNvPr>
          <p:cNvSpPr/>
          <p:nvPr/>
        </p:nvSpPr>
        <p:spPr>
          <a:xfrm>
            <a:off x="647700" y="880985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4" t="11050" r="29295" b="11103"/>
          <a:stretch/>
        </p:blipFill>
        <p:spPr>
          <a:xfrm>
            <a:off x="647700" y="1473200"/>
            <a:ext cx="7340600" cy="5181128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2599" y="2245611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1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6451600" y="2412759"/>
            <a:ext cx="682343" cy="8243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2599" y="2724326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2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6506056" y="2893340"/>
            <a:ext cx="627887" cy="637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4401" y="3418018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3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62896" y="3585407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2599" y="2000939"/>
            <a:ext cx="5658857" cy="418576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______________________________________________________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 </a:t>
            </a:r>
            <a:r>
              <a:rPr lang="en-US" altLang="ko-KR" sz="1400" dirty="0">
                <a:solidFill>
                  <a:schemeClr val="bg1"/>
                </a:solidFill>
              </a:rPr>
              <a:t>####   NAVER </a:t>
            </a:r>
            <a:r>
              <a:rPr lang="ko-KR" altLang="en-US" sz="1400">
                <a:solidFill>
                  <a:schemeClr val="bg1"/>
                </a:solidFill>
              </a:rPr>
              <a:t>영화 리뷰 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>
                <a:solidFill>
                  <a:schemeClr val="bg1"/>
                </a:solidFill>
              </a:rPr>
              <a:t>데이터 전처리 및 감성분석   </a:t>
            </a:r>
            <a:r>
              <a:rPr lang="en-US" altLang="ko-KR" sz="1400" dirty="0">
                <a:solidFill>
                  <a:schemeClr val="bg1"/>
                </a:solidFill>
              </a:rPr>
              <a:t>####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￣￣￣￣￣￣￣￣￣￣￣￣￣￣￣￣￣￣￣￣￣￣￣￣￣￣￣￣￣￣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*** </a:t>
            </a:r>
            <a:r>
              <a:rPr lang="en-US" altLang="ko-KR" sz="1400" dirty="0">
                <a:solidFill>
                  <a:schemeClr val="bg1"/>
                </a:solidFill>
              </a:rPr>
              <a:t>[ STEP 1 ] </a:t>
            </a:r>
            <a:r>
              <a:rPr lang="ko-KR" altLang="en-US" sz="1400">
                <a:solidFill>
                  <a:schemeClr val="bg1"/>
                </a:solidFill>
              </a:rPr>
              <a:t>네이버 영화 리뷰 데이터 전처리  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>
                <a:solidFill>
                  <a:schemeClr val="bg1"/>
                </a:solidFill>
              </a:rPr>
              <a:t>신규 수집 데이터 ***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STEP 1</a:t>
            </a:r>
            <a:r>
              <a:rPr lang="ko-KR" altLang="en-US" sz="1400">
                <a:solidFill>
                  <a:schemeClr val="bg1"/>
                </a:solidFill>
              </a:rPr>
              <a:t>을 진행하시겠습니까</a:t>
            </a:r>
            <a:r>
              <a:rPr lang="en-US" altLang="ko-KR" sz="1400" dirty="0">
                <a:solidFill>
                  <a:schemeClr val="bg1"/>
                </a:solidFill>
              </a:rPr>
              <a:t>? (</a:t>
            </a:r>
            <a:r>
              <a:rPr lang="ko-KR" altLang="en-US" sz="1400">
                <a:solidFill>
                  <a:schemeClr val="bg1"/>
                </a:solidFill>
              </a:rPr>
              <a:t>진행</a:t>
            </a:r>
            <a:r>
              <a:rPr lang="en-US" altLang="ko-KR" sz="1400" dirty="0">
                <a:solidFill>
                  <a:schemeClr val="bg1"/>
                </a:solidFill>
              </a:rPr>
              <a:t>:Y)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&gt;&gt;&gt;&gt; </a:t>
            </a:r>
            <a:r>
              <a:rPr lang="en-US" altLang="ko-KR" sz="1400" dirty="0">
                <a:solidFill>
                  <a:schemeClr val="bg1"/>
                </a:solidFill>
              </a:rPr>
              <a:t>Connecting... </a:t>
            </a:r>
            <a:r>
              <a:rPr lang="ko-KR" altLang="en-US" sz="1400">
                <a:solidFill>
                  <a:schemeClr val="bg1"/>
                </a:solidFill>
              </a:rPr>
              <a:t>데이터베이스 접속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&gt;&gt;&gt;&gt; None... </a:t>
            </a:r>
            <a:r>
              <a:rPr lang="ko-KR" altLang="en-US" sz="1400">
                <a:solidFill>
                  <a:schemeClr val="bg1"/>
                </a:solidFill>
              </a:rPr>
              <a:t>신규 수집 데이터가 없습니다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Loading... </a:t>
            </a:r>
            <a:r>
              <a:rPr lang="ko-KR" altLang="en-US" sz="1400">
                <a:solidFill>
                  <a:schemeClr val="bg1"/>
                </a:solidFill>
              </a:rPr>
              <a:t>네이버 영화 리뷰 데이터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&gt;&gt;&gt;&gt; Refinementing... </a:t>
            </a:r>
            <a:r>
              <a:rPr lang="ko-KR" altLang="en-US" sz="1400">
                <a:solidFill>
                  <a:schemeClr val="bg1"/>
                </a:solidFill>
              </a:rPr>
              <a:t>리뷰 라벨 추가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&gt;&gt;&gt;&gt; Refinementing... </a:t>
            </a:r>
            <a:r>
              <a:rPr lang="ko-KR" altLang="en-US" sz="1400">
                <a:solidFill>
                  <a:schemeClr val="bg1"/>
                </a:solidFill>
              </a:rPr>
              <a:t>한글 정제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&gt;&gt;&gt;&gt; Refinementing... </a:t>
            </a:r>
            <a:r>
              <a:rPr lang="ko-KR" altLang="en-US" sz="1400">
                <a:solidFill>
                  <a:schemeClr val="bg1"/>
                </a:solidFill>
              </a:rPr>
              <a:t>여백 정제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&gt;&gt;&gt;&gt; Refinementing... </a:t>
            </a:r>
            <a:r>
              <a:rPr lang="ko-KR" altLang="en-US" sz="1400">
                <a:solidFill>
                  <a:schemeClr val="bg1"/>
                </a:solidFill>
              </a:rPr>
              <a:t>결측치 정제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&gt;&gt;&gt;&gt; Refinementing... </a:t>
            </a:r>
            <a:r>
              <a:rPr lang="ko-KR" altLang="en-US" sz="1400">
                <a:solidFill>
                  <a:schemeClr val="bg1"/>
                </a:solidFill>
              </a:rPr>
              <a:t>중복 정제</a:t>
            </a:r>
          </a:p>
          <a:p>
            <a:r>
              <a:rPr lang="en-US" altLang="ko-KR" sz="1400" smtClean="0">
                <a:solidFill>
                  <a:schemeClr val="bg1"/>
                </a:solidFill>
              </a:rPr>
              <a:t>&gt;&gt;&gt;&gt; </a:t>
            </a:r>
            <a:r>
              <a:rPr lang="en-US" altLang="ko-KR" sz="1400">
                <a:solidFill>
                  <a:schemeClr val="bg1"/>
                </a:solidFill>
              </a:rPr>
              <a:t>Tokenizing... </a:t>
            </a:r>
            <a:r>
              <a:rPr lang="ko-KR" altLang="en-US" sz="1400">
                <a:solidFill>
                  <a:schemeClr val="bg1"/>
                </a:solidFill>
              </a:rPr>
              <a:t>단어 토큰화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&gt;&gt;&gt;&gt; Tokenizing... </a:t>
            </a:r>
            <a:r>
              <a:rPr lang="ko-KR" altLang="en-US" sz="1400">
                <a:solidFill>
                  <a:schemeClr val="bg1"/>
                </a:solidFill>
              </a:rPr>
              <a:t>불용어 정제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&gt;&gt;&gt;&gt; Uploading... </a:t>
            </a:r>
            <a:r>
              <a:rPr lang="en-US" altLang="ko-KR" sz="1400" dirty="0">
                <a:solidFill>
                  <a:schemeClr val="bg1"/>
                </a:solidFill>
              </a:rPr>
              <a:t>DB </a:t>
            </a:r>
            <a:r>
              <a:rPr lang="ko-KR" altLang="en-US" sz="1400">
                <a:solidFill>
                  <a:schemeClr val="bg1"/>
                </a:solidFill>
              </a:rPr>
              <a:t>저장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01701" y="4726118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4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50196" y="4893507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4401" y="5590834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5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62896" y="5758223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13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화면 설계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=""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7812D7B-3CEB-C8AF-79ED-479B0B2A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574422"/>
              </p:ext>
            </p:extLst>
          </p:nvPr>
        </p:nvGraphicFramePr>
        <p:xfrm>
          <a:off x="8530700" y="2521707"/>
          <a:ext cx="3091453" cy="3345693"/>
        </p:xfrm>
        <a:graphic>
          <a:graphicData uri="http://schemas.openxmlformats.org/drawingml/2006/table">
            <a:tbl>
              <a:tblPr/>
              <a:tblGrid>
                <a:gridCol w="446436">
                  <a:extLst>
                    <a:ext uri="{9D8B030D-6E8A-4147-A177-3AD203B41FA5}">
                      <a16:colId xmlns="" xmlns:a16="http://schemas.microsoft.com/office/drawing/2014/main" val="605626204"/>
                    </a:ext>
                  </a:extLst>
                </a:gridCol>
                <a:gridCol w="2645017">
                  <a:extLst>
                    <a:ext uri="{9D8B030D-6E8A-4147-A177-3AD203B41FA5}">
                      <a16:colId xmlns="" xmlns:a16="http://schemas.microsoft.com/office/drawing/2014/main" val="3269892993"/>
                    </a:ext>
                  </a:extLst>
                </a:gridCol>
              </a:tblGrid>
              <a:tr h="350720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9525" marR="9525" marT="9431" marB="452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+mn-cs"/>
                        </a:rPr>
                        <a:t>화면 상세 설명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4449479"/>
                  </a:ext>
                </a:extLst>
              </a:tr>
              <a:tr h="6835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05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KOBIS</a:t>
                      </a:r>
                      <a:r>
                        <a:rPr lang="en-US" altLang="ko-KR" sz="12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영화 수집 데이터 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전처리 시작 화면 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41817974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06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데이터 전처리 진행 선택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화면</a:t>
                      </a:r>
                      <a:endParaRPr lang="ko-KR" alt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65461638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07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데이터베이스 접속 화면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747399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08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전처리 과정 출력 화면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09</a:t>
                      </a:r>
                      <a:endParaRPr lang="en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DB ‘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kobis_movie_scrub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’ </a:t>
                      </a:r>
                      <a:r>
                        <a:rPr lang="ko-KR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테이블에 저장</a:t>
                      </a:r>
                      <a:endParaRPr lang="en-US" altLang="ko-KR" sz="1200" b="0" i="0" u="none" strike="noStrike" kern="1200" smtClean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338A5D33-1227-0209-4DF4-CA3EF914FA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0699" y="1463280"/>
          <a:ext cx="3091453" cy="904944"/>
        </p:xfrm>
        <a:graphic>
          <a:graphicData uri="http://schemas.openxmlformats.org/drawingml/2006/table">
            <a:tbl>
              <a:tblPr/>
              <a:tblGrid>
                <a:gridCol w="3091453">
                  <a:extLst>
                    <a:ext uri="{9D8B030D-6E8A-4147-A177-3AD203B41FA5}">
                      <a16:colId xmlns="" xmlns:a16="http://schemas.microsoft.com/office/drawing/2014/main" val="3116675331"/>
                    </a:ext>
                  </a:extLst>
                </a:gridCol>
              </a:tblGrid>
              <a:tr h="37029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ID</a:t>
                      </a:r>
                      <a:endParaRPr lang="ko-KR" altLang="en-US" sz="1400" b="0" i="0" u="none" strike="noStrike" kern="1200" dirty="0">
                        <a:solidFill>
                          <a:schemeClr val="bg1"/>
                        </a:solidFill>
                        <a:effectLst/>
                        <a:ea typeface="Apple SD Gothic Neo Medium" panose="02000300000000000000" pitchFamily="2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4792047"/>
                  </a:ext>
                </a:extLst>
              </a:tr>
              <a:tr h="5346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OPER03</a:t>
                      </a:r>
                      <a:endParaRPr lang="en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56407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98D55D-3E90-BD47-AFB8-A8F6E39F29FB}"/>
              </a:ext>
            </a:extLst>
          </p:cNvPr>
          <p:cNvSpPr txBox="1"/>
          <p:nvPr/>
        </p:nvSpPr>
        <p:spPr>
          <a:xfrm>
            <a:off x="1153842" y="934424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정제</a:t>
            </a:r>
            <a:r>
              <a:rPr lang="ko-KR" altLang="en-US" b="1" dirty="0" smtClean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b="1" dirty="0">
              <a:solidFill>
                <a:srgbClr val="5F2D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340763D-F93B-2F3F-893B-45823B0EA6C6}"/>
              </a:ext>
            </a:extLst>
          </p:cNvPr>
          <p:cNvSpPr/>
          <p:nvPr/>
        </p:nvSpPr>
        <p:spPr>
          <a:xfrm>
            <a:off x="647700" y="880985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4" t="11050" r="29295" b="11103"/>
          <a:stretch/>
        </p:blipFill>
        <p:spPr>
          <a:xfrm>
            <a:off x="647700" y="1473200"/>
            <a:ext cx="7340600" cy="5181128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2599" y="2245611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5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6451600" y="2412759"/>
            <a:ext cx="682343" cy="8243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2599" y="2838626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6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62896" y="3009900"/>
            <a:ext cx="1771047" cy="411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4401" y="3608518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7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62896" y="3775907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24999" y="2039039"/>
            <a:ext cx="5570756" cy="397031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______________________________________________________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 </a:t>
            </a:r>
            <a:r>
              <a:rPr lang="en-US" altLang="ko-KR" sz="1400" dirty="0">
                <a:solidFill>
                  <a:schemeClr val="bg1"/>
                </a:solidFill>
              </a:rPr>
              <a:t>####   </a:t>
            </a:r>
            <a:r>
              <a:rPr lang="en-US" altLang="ko-KR" sz="1400" dirty="0" smtClean="0">
                <a:solidFill>
                  <a:schemeClr val="bg1"/>
                </a:solidFill>
              </a:rPr>
              <a:t>KOBIS </a:t>
            </a:r>
            <a:r>
              <a:rPr lang="ko-KR" altLang="en-US" sz="1400" smtClean="0">
                <a:solidFill>
                  <a:schemeClr val="bg1"/>
                </a:solidFill>
              </a:rPr>
              <a:t>영화관 입장권 통합 </a:t>
            </a: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ko-KR" altLang="en-US" sz="1400" smtClean="0">
                <a:solidFill>
                  <a:schemeClr val="bg1"/>
                </a:solidFill>
              </a:rPr>
              <a:t>데이터 전처리</a:t>
            </a:r>
            <a:r>
              <a:rPr lang="ko-KR" altLang="en-US" sz="1400">
                <a:solidFill>
                  <a:schemeClr val="bg1"/>
                </a:solidFill>
              </a:rPr>
              <a:t>  </a:t>
            </a:r>
            <a:r>
              <a:rPr lang="en-US" altLang="ko-KR" sz="1400" dirty="0">
                <a:solidFill>
                  <a:schemeClr val="bg1"/>
                </a:solidFill>
              </a:rPr>
              <a:t>####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￣￣￣￣￣￣￣￣￣￣￣￣￣￣￣￣￣￣￣￣￣￣￣￣￣￣￣￣￣￣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*** </a:t>
            </a:r>
            <a:r>
              <a:rPr lang="en-US" altLang="ko-KR" sz="1400" dirty="0">
                <a:solidFill>
                  <a:schemeClr val="bg1"/>
                </a:solidFill>
              </a:rPr>
              <a:t>[ STEP 1 ] </a:t>
            </a:r>
            <a:r>
              <a:rPr lang="ko-KR" altLang="en-US" sz="1400" smtClean="0">
                <a:solidFill>
                  <a:schemeClr val="bg1"/>
                </a:solidFill>
              </a:rPr>
              <a:t>영화관 입장권 수집 데이터 전처리 ***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STEP 1</a:t>
            </a:r>
            <a:r>
              <a:rPr lang="ko-KR" altLang="en-US" sz="1400">
                <a:solidFill>
                  <a:schemeClr val="bg1"/>
                </a:solidFill>
              </a:rPr>
              <a:t>을 진행하시겠습니까</a:t>
            </a:r>
            <a:r>
              <a:rPr lang="en-US" altLang="ko-KR" sz="1400" dirty="0">
                <a:solidFill>
                  <a:schemeClr val="bg1"/>
                </a:solidFill>
              </a:rPr>
              <a:t>? (</a:t>
            </a:r>
            <a:r>
              <a:rPr lang="ko-KR" altLang="en-US" sz="1400">
                <a:solidFill>
                  <a:schemeClr val="bg1"/>
                </a:solidFill>
              </a:rPr>
              <a:t>진행</a:t>
            </a:r>
            <a:r>
              <a:rPr lang="en-US" altLang="ko-KR" sz="1400" dirty="0">
                <a:solidFill>
                  <a:schemeClr val="bg1"/>
                </a:solidFill>
              </a:rPr>
              <a:t>:Y) 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&gt;&gt;&gt;&gt; </a:t>
            </a:r>
            <a:r>
              <a:rPr lang="en-US" altLang="ko-KR" sz="1400" dirty="0">
                <a:solidFill>
                  <a:schemeClr val="bg1"/>
                </a:solidFill>
              </a:rPr>
              <a:t>Connecting... </a:t>
            </a:r>
            <a:r>
              <a:rPr lang="ko-KR" altLang="en-US" sz="1400">
                <a:solidFill>
                  <a:schemeClr val="bg1"/>
                </a:solidFill>
              </a:rPr>
              <a:t>데이터베이스 </a:t>
            </a:r>
            <a:r>
              <a:rPr lang="ko-KR" altLang="en-US" sz="1400" smtClean="0">
                <a:solidFill>
                  <a:schemeClr val="bg1"/>
                </a:solidFill>
              </a:rPr>
              <a:t>접속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Loading... KOBIS </a:t>
            </a:r>
            <a:r>
              <a:rPr lang="ko-KR" altLang="en-US" sz="1400">
                <a:solidFill>
                  <a:schemeClr val="bg1"/>
                </a:solidFill>
              </a:rPr>
              <a:t>영화관 입장권 데이터</a:t>
            </a: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&gt;&gt;&gt;&gt; </a:t>
            </a:r>
            <a:r>
              <a:rPr lang="en-US" altLang="ko-KR" sz="1400" dirty="0" err="1">
                <a:solidFill>
                  <a:schemeClr val="bg1"/>
                </a:solidFill>
              </a:rPr>
              <a:t>Refinementing</a:t>
            </a:r>
            <a:r>
              <a:rPr lang="en-US" altLang="ko-KR" sz="1400" dirty="0">
                <a:solidFill>
                  <a:schemeClr val="bg1"/>
                </a:solidFill>
              </a:rPr>
              <a:t>... </a:t>
            </a:r>
            <a:r>
              <a:rPr lang="ko-KR" altLang="en-US" sz="1400">
                <a:solidFill>
                  <a:schemeClr val="bg1"/>
                </a:solidFill>
              </a:rPr>
              <a:t>여백 정제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</a:t>
            </a:r>
            <a:r>
              <a:rPr lang="en-US" altLang="ko-KR" sz="1400" dirty="0" err="1">
                <a:solidFill>
                  <a:schemeClr val="bg1"/>
                </a:solidFill>
              </a:rPr>
              <a:t>Refinementing</a:t>
            </a:r>
            <a:r>
              <a:rPr lang="en-US" altLang="ko-KR" sz="1400" dirty="0">
                <a:solidFill>
                  <a:schemeClr val="bg1"/>
                </a:solidFill>
              </a:rPr>
              <a:t>... </a:t>
            </a:r>
            <a:r>
              <a:rPr lang="ko-KR" altLang="en-US" sz="1400">
                <a:solidFill>
                  <a:schemeClr val="bg1"/>
                </a:solidFill>
              </a:rPr>
              <a:t>결측치 정제</a:t>
            </a:r>
          </a:p>
          <a:p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&gt;&gt;&gt;&gt; </a:t>
            </a:r>
            <a:r>
              <a:rPr lang="en-US" altLang="ko-KR" sz="1400" dirty="0">
                <a:solidFill>
                  <a:schemeClr val="bg1"/>
                </a:solidFill>
              </a:rPr>
              <a:t>Uploading... DB </a:t>
            </a:r>
            <a:r>
              <a:rPr lang="ko-KR" altLang="en-US" sz="1400">
                <a:solidFill>
                  <a:schemeClr val="bg1"/>
                </a:solidFill>
              </a:rPr>
              <a:t>저장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01701" y="4726118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8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50196" y="4893507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7ABCC4E6-081A-58D9-F168-C4912398B67A}"/>
              </a:ext>
            </a:extLst>
          </p:cNvPr>
          <p:cNvSpPr/>
          <p:nvPr/>
        </p:nvSpPr>
        <p:spPr>
          <a:xfrm>
            <a:off x="7214401" y="5387634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9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62896" y="5555023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5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E6E6"/>
        </a:solidFill>
        <a:ln>
          <a:solidFill>
            <a:srgbClr val="D0CECE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7CE93D935EA194C84A66A244671515F" ma:contentTypeVersion="4" ma:contentTypeDescription="새 문서를 만듭니다." ma:contentTypeScope="" ma:versionID="6318e1930adeb8fa9be9a737d7fcfd4e">
  <xsd:schema xmlns:xsd="http://www.w3.org/2001/XMLSchema" xmlns:xs="http://www.w3.org/2001/XMLSchema" xmlns:p="http://schemas.microsoft.com/office/2006/metadata/properties" xmlns:ns3="f98dc5a2-bed3-4c75-8862-0610efb8e41f" targetNamespace="http://schemas.microsoft.com/office/2006/metadata/properties" ma:root="true" ma:fieldsID="831d0602ee1e8eacb0056e9350b8cbae" ns3:_="">
    <xsd:import namespace="f98dc5a2-bed3-4c75-8862-0610efb8e4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8dc5a2-bed3-4c75-8862-0610efb8e4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39A4DD-9027-44D3-A4D8-3D0F270C04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7A348B-088D-4D3C-80C2-CE22F9CF9059}">
  <ds:schemaRefs>
    <ds:schemaRef ds:uri="f98dc5a2-bed3-4c75-8862-0610efb8e4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5F445B9-1A69-4823-AF81-5D3292BF3E06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f98dc5a2-bed3-4c75-8862-0610efb8e41f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837</Words>
  <Application>Microsoft Office PowerPoint</Application>
  <PresentationFormat>와이드스크린</PresentationFormat>
  <Paragraphs>355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Apple SD Gothic Neo Medium</vt:lpstr>
      <vt:lpstr>Doppio One</vt:lpstr>
      <vt:lpstr>Noto Sans CJK KR Bold</vt:lpstr>
      <vt:lpstr>나눔고딕</vt:lpstr>
      <vt:lpstr>나눔스퀘어</vt:lpstr>
      <vt:lpstr>나눔스퀘어라운드 Regular</vt:lpstr>
      <vt:lpstr>맑은 고딕</vt:lpstr>
      <vt:lpstr>-윤고딕310</vt:lpstr>
      <vt:lpstr>-윤고딕320</vt:lpstr>
      <vt:lpstr>Arial</vt:lpstr>
      <vt:lpstr>Wingdings</vt:lpstr>
      <vt:lpstr>Office 테마</vt:lpstr>
      <vt:lpstr>PowerPoint 프레젠테이션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Microsoft 계정</cp:lastModifiedBy>
  <cp:revision>199</cp:revision>
  <dcterms:created xsi:type="dcterms:W3CDTF">2019-01-17T10:29:08Z</dcterms:created>
  <dcterms:modified xsi:type="dcterms:W3CDTF">2022-11-10T18:00:28Z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0x01010087CE93D935EA194C84A66A244671515F</vt:lpwstr>
  </property>
</Properties>
</file>