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329" r:id="rId5"/>
    <p:sldId id="293" r:id="rId6"/>
    <p:sldId id="332" r:id="rId7"/>
    <p:sldId id="283" r:id="rId8"/>
    <p:sldId id="333" r:id="rId9"/>
    <p:sldId id="338" r:id="rId10"/>
    <p:sldId id="340" r:id="rId11"/>
    <p:sldId id="341" r:id="rId12"/>
    <p:sldId id="343" r:id="rId13"/>
    <p:sldId id="344" r:id="rId14"/>
    <p:sldId id="345" r:id="rId15"/>
    <p:sldId id="330" r:id="rId16"/>
    <p:sldId id="33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D9A"/>
    <a:srgbClr val="FFDC17"/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8" autoAdjust="0"/>
    <p:restoredTop sz="94694"/>
  </p:normalViewPr>
  <p:slideViewPr>
    <p:cSldViewPr snapToGrid="0">
      <p:cViewPr>
        <p:scale>
          <a:sx n="75" d="100"/>
          <a:sy n="75" d="100"/>
        </p:scale>
        <p:origin x="828" y="390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52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8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1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2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38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98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4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9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58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71BD787-E2A1-EF15-B033-9829D9968F72}"/>
              </a:ext>
            </a:extLst>
          </p:cNvPr>
          <p:cNvSpPr/>
          <p:nvPr/>
        </p:nvSpPr>
        <p:spPr>
          <a:xfrm>
            <a:off x="3396342" y="225814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E179A2-1AE8-190E-BCC3-3BF16ACC0187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0B9BCDA-C6F8-9F00-1235-2B38B7597618}"/>
              </a:ext>
            </a:extLst>
          </p:cNvPr>
          <p:cNvGrpSpPr/>
          <p:nvPr/>
        </p:nvGrpSpPr>
        <p:grpSpPr>
          <a:xfrm>
            <a:off x="2865501" y="1294104"/>
            <a:ext cx="6473380" cy="421481"/>
            <a:chOff x="2865501" y="935517"/>
            <a:chExt cx="6473380" cy="421481"/>
          </a:xfrm>
        </p:grpSpPr>
        <p:sp>
          <p:nvSpPr>
            <p:cNvPr id="5" name="L 도형 4">
              <a:extLst>
                <a:ext uri="{FF2B5EF4-FFF2-40B4-BE49-F238E27FC236}">
                  <a16:creationId xmlns="" xmlns:a16="http://schemas.microsoft.com/office/drawing/2014/main" id="{BAC61465-BF4A-5519-251A-87258E292D72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="" xmlns:a16="http://schemas.microsoft.com/office/drawing/2014/main" id="{21AACD41-B14C-88DF-31F7-0E41ED5E77EA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D18EFB-DE12-9116-C935-4A25D17E71AD}"/>
              </a:ext>
            </a:extLst>
          </p:cNvPr>
          <p:cNvSpPr txBox="1"/>
          <p:nvPr/>
        </p:nvSpPr>
        <p:spPr>
          <a:xfrm>
            <a:off x="3048000" y="164715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70DBB5C-B499-7BA4-44D0-D2B3EFA566D5}"/>
              </a:ext>
            </a:extLst>
          </p:cNvPr>
          <p:cNvSpPr txBox="1"/>
          <p:nvPr/>
        </p:nvSpPr>
        <p:spPr>
          <a:xfrm>
            <a:off x="3048000" y="344871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설계서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A9935F-14CD-C2CD-B724-4EE2C249E228}"/>
              </a:ext>
            </a:extLst>
          </p:cNvPr>
          <p:cNvSpPr txBox="1"/>
          <p:nvPr/>
        </p:nvSpPr>
        <p:spPr>
          <a:xfrm>
            <a:off x="3048000" y="225317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709EB9-3489-F4FD-2698-451D66006E34}"/>
              </a:ext>
            </a:extLst>
          </p:cNvPr>
          <p:cNvSpPr txBox="1"/>
          <p:nvPr/>
        </p:nvSpPr>
        <p:spPr>
          <a:xfrm>
            <a:off x="3048000" y="38116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ver0.2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08CC177-54C4-68A9-3450-8605276DED71}"/>
              </a:ext>
            </a:extLst>
          </p:cNvPr>
          <p:cNvGrpSpPr/>
          <p:nvPr/>
        </p:nvGrpSpPr>
        <p:grpSpPr>
          <a:xfrm rot="10800000">
            <a:off x="2865501" y="3783301"/>
            <a:ext cx="6473380" cy="421481"/>
            <a:chOff x="2865501" y="935517"/>
            <a:chExt cx="6473380" cy="421481"/>
          </a:xfrm>
          <a:solidFill>
            <a:srgbClr val="5F2D9A"/>
          </a:solidFill>
        </p:grpSpPr>
        <p:sp>
          <p:nvSpPr>
            <p:cNvPr id="16" name="L 도형 15">
              <a:extLst>
                <a:ext uri="{FF2B5EF4-FFF2-40B4-BE49-F238E27FC236}">
                  <a16:creationId xmlns="" xmlns:a16="http://schemas.microsoft.com/office/drawing/2014/main" id="{B86EE944-31AE-FF18-D299-52F94CE6ACBE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="" xmlns:a16="http://schemas.microsoft.com/office/drawing/2014/main" id="{546D6DDE-2F45-78B7-6242-435F13E74ED6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555C98B-86D4-83AC-AD12-64A4BEE46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89706" l="7383" r="93960">
                        <a14:foregroundMark x1="18456" y1="45588" x2="18456" y2="50000"/>
                        <a14:foregroundMark x1="22148" y1="45588" x2="22148" y2="50000"/>
                        <a14:foregroundMark x1="24497" y1="48529" x2="24497" y2="50000"/>
                        <a14:foregroundMark x1="30201" y1="45588" x2="30201" y2="48529"/>
                        <a14:foregroundMark x1="36222" y1="44202" x2="35906" y2="45588"/>
                        <a14:foregroundMark x1="36577" y1="42647" x2="36428" y2="43302"/>
                        <a14:foregroundMark x1="39597" y1="64706" x2="39597" y2="65120"/>
                        <a14:foregroundMark x1="46309" y1="45588" x2="46309" y2="50000"/>
                        <a14:foregroundMark x1="42953" y1="42647" x2="43289" y2="45588"/>
                        <a14:foregroundMark x1="47987" y1="42647" x2="47987" y2="47059"/>
                        <a14:foregroundMark x1="55034" y1="41176" x2="55705" y2="41176"/>
                        <a14:foregroundMark x1="55705" y1="60294" x2="56040" y2="64706"/>
                        <a14:foregroundMark x1="65436" y1="54412" x2="66107" y2="55882"/>
                        <a14:foregroundMark x1="61074" y1="42647" x2="61745" y2="47059"/>
                        <a14:foregroundMark x1="13423" y1="55882" x2="13423" y2="60294"/>
                        <a14:foregroundMark x1="13087" y1="47059" x2="13423" y2="50000"/>
                        <a14:foregroundMark x1="11409" y1="51471" x2="11409" y2="54412"/>
                        <a14:foregroundMark x1="70470" y1="47059" x2="69799" y2="51471"/>
                        <a14:foregroundMark x1="73154" y1="44118" x2="73154" y2="48529"/>
                        <a14:foregroundMark x1="75168" y1="45588" x2="75168" y2="47059"/>
                        <a14:foregroundMark x1="77517" y1="48529" x2="77517" y2="51471"/>
                        <a14:foregroundMark x1="70470" y1="66176" x2="70805" y2="69118"/>
                        <a14:foregroundMark x1="83221" y1="50000" x2="83893" y2="54412"/>
                        <a14:foregroundMark x1="88926" y1="33824" x2="88926" y2="39706"/>
                        <a14:foregroundMark x1="93624" y1="33824" x2="93960" y2="38235"/>
                        <a14:foregroundMark x1="13087" y1="60294" x2="13087" y2="67647"/>
                        <a14:foregroundMark x1="30201" y1="58824" x2="30201" y2="69118"/>
                        <a14:foregroundMark x1="47987" y1="54412" x2="48346" y2="62284"/>
                        <a14:foregroundMark x1="48322" y1="58824" x2="48322" y2="70588"/>
                        <a14:foregroundMark x1="88591" y1="32353" x2="88591" y2="41176"/>
                        <a14:foregroundMark x1="53356" y1="42647" x2="52349" y2="42647"/>
                        <a14:foregroundMark x1="58054" y1="45588" x2="58389" y2="54412"/>
                        <a14:foregroundMark x1="70470" y1="39706" x2="70470" y2="42647"/>
                        <a14:foregroundMark x1="75168" y1="38235" x2="75168" y2="41176"/>
                        <a14:foregroundMark x1="78188" y1="42647" x2="80537" y2="42647"/>
                        <a14:foregroundMark x1="83893" y1="38235" x2="83557" y2="47059"/>
                        <a14:foregroundMark x1="79866" y1="52941" x2="78523" y2="51471"/>
                        <a14:foregroundMark x1="77852" y1="60294" x2="77852" y2="63235"/>
                        <a14:foregroundMark x1="74832" y1="72059" x2="73826" y2="72059"/>
                        <a14:foregroundMark x1="13087" y1="41176" x2="13087" y2="44118"/>
                        <a14:foregroundMark x1="22148" y1="39706" x2="22819" y2="45588"/>
                        <a14:foregroundMark x1="30201" y1="38235" x2="30537" y2="42647"/>
                        <a14:foregroundMark x1="22148" y1="73529" x2="22483" y2="60294"/>
                        <a14:foregroundMark x1="39262" y1="39706" x2="38926" y2="51471"/>
                        <a14:foregroundMark x1="38255" y1="54412" x2="38926" y2="54412"/>
                        <a14:backgroundMark x1="63423" y1="60294" x2="64094" y2="60294"/>
                        <a14:backgroundMark x1="12752" y1="54412" x2="12752" y2="55882"/>
                        <a14:backgroundMark x1="36242" y1="55882" x2="35570" y2="57353"/>
                        <a14:backgroundMark x1="38255" y1="55882" x2="37919" y2="558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5274" b="-1585"/>
          <a:stretch/>
        </p:blipFill>
        <p:spPr>
          <a:xfrm>
            <a:off x="2498725" y="114300"/>
            <a:ext cx="351960" cy="554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0ABC3C9-34D1-7352-D174-180E9E2CBCE7}"/>
              </a:ext>
            </a:extLst>
          </p:cNvPr>
          <p:cNvSpPr txBox="1"/>
          <p:nvPr/>
        </p:nvSpPr>
        <p:spPr>
          <a:xfrm>
            <a:off x="546332" y="182990"/>
            <a:ext cx="20825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6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ko-KR" altLang="en-US" sz="16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교육센터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FBB7F0-7355-56EF-322E-5ECF4453B9CD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7E9D66F-C21C-7104-1493-A72260171115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791D219-9582-E6FC-FFE0-7DA6D9A6848D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0702"/>
              </p:ext>
            </p:extLst>
          </p:nvPr>
        </p:nvGraphicFramePr>
        <p:xfrm>
          <a:off x="8530700" y="2521707"/>
          <a:ext cx="3091453" cy="26090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7216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데이터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정제 진행 선택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베이스 접속 안내 화면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07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정제 안내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정제중인 데이터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상세 현황 출력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9399" y="2412759"/>
            <a:ext cx="1731785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7878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29591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41292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7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42966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845" y="2206521"/>
            <a:ext cx="4484754" cy="37548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2 ] </a:t>
            </a:r>
            <a:r>
              <a:rPr lang="ko-KR" altLang="en-US" sz="1400">
                <a:solidFill>
                  <a:schemeClr val="bg1"/>
                </a:solidFill>
              </a:rPr>
              <a:t>단어 토큰화 및 불용어 삭제  ***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STEP 2</a:t>
            </a:r>
            <a:r>
              <a:rPr lang="ko-KR" altLang="en-US" sz="1400">
                <a:solidFill>
                  <a:schemeClr val="bg1"/>
                </a:solidFill>
              </a:rPr>
              <a:t>를 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:Y)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Connecting... </a:t>
            </a:r>
            <a:r>
              <a:rPr lang="ko-KR" altLang="en-US" sz="1400">
                <a:solidFill>
                  <a:schemeClr val="bg1"/>
                </a:solidFill>
              </a:rPr>
              <a:t>데이터베이스 접속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</a:t>
            </a:r>
            <a:r>
              <a:rPr lang="ko-KR" altLang="en-US" sz="1400">
                <a:solidFill>
                  <a:schemeClr val="bg1"/>
                </a:solidFill>
              </a:rPr>
              <a:t>네이버 영화 </a:t>
            </a:r>
            <a:r>
              <a:rPr lang="ko-KR" altLang="en-US" sz="1400">
                <a:solidFill>
                  <a:schemeClr val="bg1"/>
                </a:solidFill>
              </a:rPr>
              <a:t>리뷰 </a:t>
            </a:r>
            <a:r>
              <a:rPr lang="ko-KR" altLang="en-US" sz="1400" smtClean="0">
                <a:solidFill>
                  <a:schemeClr val="bg1"/>
                </a:solidFill>
              </a:rPr>
              <a:t>데이터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>
                <a:solidFill>
                  <a:schemeClr val="bg1"/>
                </a:solidFill>
              </a:rPr>
              <a:t>단어 </a:t>
            </a:r>
            <a:r>
              <a:rPr lang="ko-KR" altLang="en-US" sz="1400" smtClean="0">
                <a:solidFill>
                  <a:schemeClr val="bg1"/>
                </a:solidFill>
              </a:rPr>
              <a:t>집합화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┌───────────────────────────────┐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>
                <a:solidFill>
                  <a:schemeClr val="bg1"/>
                </a:solidFill>
              </a:rPr>
              <a:t>단어 집합</a:t>
            </a:r>
            <a:r>
              <a:rPr lang="en-US" altLang="ko-KR" sz="1400" dirty="0">
                <a:solidFill>
                  <a:schemeClr val="bg1"/>
                </a:solidFill>
              </a:rPr>
              <a:t>(vocabulary)</a:t>
            </a:r>
            <a:r>
              <a:rPr lang="ko-KR" altLang="en-US" sz="1400">
                <a:solidFill>
                  <a:schemeClr val="bg1"/>
                </a:solidFill>
              </a:rPr>
              <a:t>의 총 크기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16534     </a:t>
            </a:r>
            <a:r>
              <a:rPr lang="en-US" altLang="ko-KR" sz="1400" dirty="0">
                <a:solidFill>
                  <a:schemeClr val="bg1"/>
                </a:solidFill>
              </a:rPr>
              <a:t>    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>
                <a:solidFill>
                  <a:schemeClr val="bg1"/>
                </a:solidFill>
              </a:rPr>
              <a:t>빈도가 </a:t>
            </a:r>
            <a:r>
              <a:rPr lang="en-US" altLang="ko-KR" sz="140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번 </a:t>
            </a:r>
            <a:r>
              <a:rPr lang="ko-KR" altLang="en-US" sz="1400">
                <a:solidFill>
                  <a:schemeClr val="bg1"/>
                </a:solidFill>
              </a:rPr>
              <a:t>이하인 단어의 수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9433     </a:t>
            </a:r>
            <a:r>
              <a:rPr lang="en-US" altLang="ko-KR" sz="1400" dirty="0">
                <a:solidFill>
                  <a:schemeClr val="bg1"/>
                </a:solidFill>
              </a:rPr>
              <a:t>         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   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>
                <a:solidFill>
                  <a:schemeClr val="bg1"/>
                </a:solidFill>
              </a:rPr>
              <a:t>전체에서 희귀 단어의 빈도 비율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3.10%    </a:t>
            </a:r>
            <a:r>
              <a:rPr lang="en-US" altLang="ko-KR" sz="1400" dirty="0">
                <a:solidFill>
                  <a:schemeClr val="bg1"/>
                </a:solidFill>
              </a:rPr>
              <a:t>      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>
                <a:solidFill>
                  <a:schemeClr val="bg1"/>
                </a:solidFill>
              </a:rPr>
              <a:t>사용할 단어 집합의 크기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7102          </a:t>
            </a:r>
            <a:r>
              <a:rPr lang="en-US" altLang="ko-KR" sz="1400" dirty="0">
                <a:solidFill>
                  <a:schemeClr val="bg1"/>
                </a:solidFill>
              </a:rPr>
              <a:t>              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└───────────────────────────────┘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>
                <a:solidFill>
                  <a:schemeClr val="bg1"/>
                </a:solidFill>
              </a:rPr>
              <a:t>낮은 빈도 단어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Integer Encoding... </a:t>
            </a:r>
            <a:r>
              <a:rPr lang="ko-KR" altLang="en-US" sz="1400">
                <a:solidFill>
                  <a:schemeClr val="bg1"/>
                </a:solidFill>
              </a:rPr>
              <a:t>단어의 정수 시퀀스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>
                <a:solidFill>
                  <a:schemeClr val="bg1"/>
                </a:solidFill>
              </a:rPr>
              <a:t>낮은 빈도 단어의 관련 데이터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Vectorizing... </a:t>
            </a:r>
            <a:r>
              <a:rPr lang="ko-KR" altLang="en-US" sz="1400">
                <a:solidFill>
                  <a:schemeClr val="bg1"/>
                </a:solidFill>
              </a:rPr>
              <a:t>정수의 </a:t>
            </a:r>
            <a:r>
              <a:rPr lang="ko-KR" altLang="en-US" sz="1400">
                <a:solidFill>
                  <a:schemeClr val="bg1"/>
                </a:solidFill>
              </a:rPr>
              <a:t>벡터 </a:t>
            </a:r>
            <a:r>
              <a:rPr lang="ko-KR" altLang="en-US" sz="1400" smtClean="0">
                <a:solidFill>
                  <a:schemeClr val="bg1"/>
                </a:solidFill>
              </a:rPr>
              <a:t>정제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8053"/>
              </p:ext>
            </p:extLst>
          </p:nvPr>
        </p:nvGraphicFramePr>
        <p:xfrm>
          <a:off x="8530700" y="2521707"/>
          <a:ext cx="3091453" cy="34091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7216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모델링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훈련데이터와 검증데이터 개수 안내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07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분석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결과 안내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과적합일 경우 재 실행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08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분석 결과 시각화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b="1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9399" y="2412759"/>
            <a:ext cx="1731785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3270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4417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41292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7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6774798" y="4304608"/>
            <a:ext cx="360947" cy="12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8059" y="2273108"/>
            <a:ext cx="5987537" cy="35394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&gt;&gt;&gt;&gt; Modeling... </a:t>
            </a:r>
            <a:r>
              <a:rPr lang="ko-KR" altLang="en-US" sz="1400">
                <a:solidFill>
                  <a:schemeClr val="bg1"/>
                </a:solidFill>
              </a:rPr>
              <a:t>모델 </a:t>
            </a:r>
            <a:r>
              <a:rPr lang="ko-KR" altLang="en-US" sz="1400" smtClean="0">
                <a:solidFill>
                  <a:schemeClr val="bg1"/>
                </a:solidFill>
              </a:rPr>
              <a:t>정의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Modeling... </a:t>
            </a:r>
            <a:r>
              <a:rPr lang="ko-KR" altLang="en-US" sz="1400">
                <a:solidFill>
                  <a:schemeClr val="bg1"/>
                </a:solidFill>
              </a:rPr>
              <a:t>모델 </a:t>
            </a:r>
            <a:r>
              <a:rPr lang="ko-KR" altLang="en-US" sz="1400" smtClean="0">
                <a:solidFill>
                  <a:schemeClr val="bg1"/>
                </a:solidFill>
              </a:rPr>
              <a:t>컴파일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Modeling... </a:t>
            </a:r>
            <a:r>
              <a:rPr lang="ko-KR" altLang="en-US" sz="1400">
                <a:solidFill>
                  <a:schemeClr val="bg1"/>
                </a:solidFill>
              </a:rPr>
              <a:t>데이터 </a:t>
            </a:r>
            <a:r>
              <a:rPr lang="ko-KR" altLang="en-US" sz="1400" smtClean="0">
                <a:solidFill>
                  <a:schemeClr val="bg1"/>
                </a:solidFill>
              </a:rPr>
              <a:t>셋팅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훈련데이터 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리뷰 개수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검증데이터 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리뷰 </a:t>
            </a:r>
            <a:r>
              <a:rPr lang="ko-KR" altLang="en-US" sz="1400">
                <a:solidFill>
                  <a:schemeClr val="bg1"/>
                </a:solidFill>
              </a:rPr>
              <a:t>개수</a:t>
            </a:r>
            <a:r>
              <a:rPr lang="en-US" altLang="ko-KR" sz="1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Modeling... </a:t>
            </a:r>
            <a:r>
              <a:rPr lang="ko-KR" altLang="en-US" sz="1400">
                <a:solidFill>
                  <a:schemeClr val="bg1"/>
                </a:solidFill>
              </a:rPr>
              <a:t>모델 훈련 </a:t>
            </a:r>
            <a:r>
              <a:rPr lang="ko-KR" altLang="en-US" sz="1400">
                <a:solidFill>
                  <a:schemeClr val="bg1"/>
                </a:solidFill>
              </a:rPr>
              <a:t>및 </a:t>
            </a:r>
            <a:r>
              <a:rPr lang="ko-KR" altLang="en-US" sz="1400" smtClean="0">
                <a:solidFill>
                  <a:schemeClr val="bg1"/>
                </a:solidFill>
              </a:rPr>
              <a:t>검증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&gt;&gt; </a:t>
            </a:r>
            <a:r>
              <a:rPr lang="ko-KR" altLang="en-US" sz="1400">
                <a:solidFill>
                  <a:schemeClr val="bg1"/>
                </a:solidFill>
              </a:rPr>
              <a:t>결과확인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손실과 정확도 </a:t>
            </a:r>
            <a:r>
              <a:rPr lang="ko-KR" altLang="en-US" sz="1400">
                <a:solidFill>
                  <a:schemeClr val="bg1"/>
                </a:solidFill>
              </a:rPr>
              <a:t> </a:t>
            </a:r>
            <a:r>
              <a:rPr lang="ko-KR" altLang="en-US" sz="1400" smtClean="0">
                <a:solidFill>
                  <a:schemeClr val="bg1"/>
                </a:solidFill>
              </a:rPr>
              <a:t>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&gt;&gt; </a:t>
            </a:r>
            <a:r>
              <a:rPr lang="ko-KR" altLang="en-US" sz="1400">
                <a:solidFill>
                  <a:schemeClr val="bg1"/>
                </a:solidFill>
              </a:rPr>
              <a:t>결과확인 </a:t>
            </a:r>
            <a:r>
              <a:rPr lang="en-US" altLang="ko-KR" sz="1400" dirty="0">
                <a:solidFill>
                  <a:schemeClr val="bg1"/>
                </a:solidFill>
              </a:rPr>
              <a:t>: Overfitting (</a:t>
            </a:r>
            <a:r>
              <a:rPr lang="ko-KR" altLang="en-US" sz="1400">
                <a:solidFill>
                  <a:schemeClr val="bg1"/>
                </a:solidFill>
              </a:rPr>
              <a:t>과대적합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>
                <a:solidFill>
                  <a:schemeClr val="bg1"/>
                </a:solidFill>
              </a:rPr>
              <a:t>에크모를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>
                <a:solidFill>
                  <a:schemeClr val="bg1"/>
                </a:solidFill>
              </a:rPr>
              <a:t>회로 조정 </a:t>
            </a:r>
            <a:r>
              <a:rPr lang="ko-KR" altLang="en-US" sz="1400">
                <a:solidFill>
                  <a:schemeClr val="bg1"/>
                </a:solidFill>
              </a:rPr>
              <a:t>후 </a:t>
            </a:r>
            <a:r>
              <a:rPr lang="ko-KR" altLang="en-US" sz="1400" smtClean="0">
                <a:solidFill>
                  <a:schemeClr val="bg1"/>
                </a:solidFill>
              </a:rPr>
              <a:t>재실행  </a:t>
            </a:r>
            <a:r>
              <a:rPr lang="ko-KR" altLang="en-US" sz="1400">
                <a:solidFill>
                  <a:schemeClr val="bg1"/>
                </a:solidFill>
              </a:rPr>
              <a:t> │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>
                <a:solidFill>
                  <a:schemeClr val="bg1"/>
                </a:solidFill>
              </a:rPr>
              <a:t>│ </a:t>
            </a:r>
            <a:r>
              <a:rPr lang="en-US" altLang="ko-KR" sz="1400">
                <a:solidFill>
                  <a:schemeClr val="bg1"/>
                </a:solidFill>
              </a:rPr>
              <a:t>&gt;&gt; </a:t>
            </a:r>
            <a:r>
              <a:rPr lang="ko-KR" altLang="en-US" sz="1400">
                <a:solidFill>
                  <a:schemeClr val="bg1"/>
                </a:solidFill>
              </a:rPr>
              <a:t>결과확인 </a:t>
            </a:r>
            <a:r>
              <a:rPr lang="en-US" altLang="ko-KR" sz="140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손실율 </a:t>
            </a:r>
            <a:r>
              <a:rPr lang="en-US" altLang="ko-KR" sz="1400" smtClean="0">
                <a:solidFill>
                  <a:schemeClr val="bg1"/>
                </a:solidFill>
              </a:rPr>
              <a:t>35.53% </a:t>
            </a:r>
            <a:r>
              <a:rPr lang="en-US" altLang="ko-KR" sz="1400">
                <a:solidFill>
                  <a:schemeClr val="bg1"/>
                </a:solidFill>
              </a:rPr>
              <a:t> 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>
                <a:solidFill>
                  <a:schemeClr val="bg1"/>
                </a:solidFill>
              </a:rPr>
              <a:t>&gt;&gt; </a:t>
            </a:r>
            <a:r>
              <a:rPr lang="ko-KR" altLang="en-US" sz="1400">
                <a:solidFill>
                  <a:schemeClr val="bg1"/>
                </a:solidFill>
              </a:rPr>
              <a:t>결과확인 </a:t>
            </a:r>
            <a:r>
              <a:rPr lang="en-US" altLang="ko-KR" sz="140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정확도 </a:t>
            </a:r>
            <a:r>
              <a:rPr lang="en-US" altLang="ko-KR" sz="1400" smtClean="0">
                <a:solidFill>
                  <a:schemeClr val="bg1"/>
                </a:solidFill>
              </a:rPr>
              <a:t>86.86% </a:t>
            </a:r>
            <a:r>
              <a:rPr lang="en-US" altLang="ko-KR" sz="1400">
                <a:solidFill>
                  <a:schemeClr val="bg1"/>
                </a:solidFill>
              </a:rPr>
              <a:t> </a:t>
            </a:r>
            <a:r>
              <a:rPr lang="en-US" altLang="ko-KR" sz="1400" smtClean="0">
                <a:solidFill>
                  <a:schemeClr val="bg1"/>
                </a:solidFill>
              </a:rPr>
              <a:t>│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&gt;&gt;&gt;&gt; Uploading... </a:t>
            </a:r>
            <a:r>
              <a:rPr lang="en-US" altLang="ko-KR" sz="1400" dirty="0">
                <a:solidFill>
                  <a:schemeClr val="bg1"/>
                </a:solidFill>
              </a:rPr>
              <a:t>DB </a:t>
            </a:r>
            <a:r>
              <a:rPr lang="ko-KR" altLang="en-US" sz="1400" smtClean="0">
                <a:solidFill>
                  <a:schemeClr val="bg1"/>
                </a:solidFill>
              </a:rPr>
              <a:t>저장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B39C38D6-14C6-CD9A-B1D5-6F3BBEE8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32" y="4656338"/>
            <a:ext cx="1423362" cy="10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F6D9E0FB-CAA9-1551-4667-F375488F0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777" y="4656338"/>
            <a:ext cx="1435028" cy="10800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496237" y="5046584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8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7056634" y="5221974"/>
            <a:ext cx="360947" cy="12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나눔스퀘어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나눔스퀘어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나눔스퀘어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=""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=""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1" name="L 도형 10">
            <a:extLst>
              <a:ext uri="{FF2B5EF4-FFF2-40B4-BE49-F238E27FC236}">
                <a16:creationId xmlns=""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2" name="L 도형 11">
            <a:extLst>
              <a:ext uri="{FF2B5EF4-FFF2-40B4-BE49-F238E27FC236}">
                <a16:creationId xmlns=""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 All Rights Reserved.</a:t>
            </a:r>
            <a:endParaRPr lang="ko-KR" altLang="en-US" sz="900" dirty="0">
              <a:ln>
                <a:solidFill>
                  <a:srgbClr val="162337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8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=""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=""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=""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=""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=""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9268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2022.10.26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2022.10.27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/>
                        <a:t>2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 smtClean="0"/>
                        <a:t>수정본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smtClean="0"/>
                        <a:t>작성</a:t>
                      </a:r>
                      <a:r>
                        <a:rPr lang="en-US" altLang="ko-KR" sz="1200" b="1" smtClean="0"/>
                        <a:t>(ver0.2)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/>
                        <a:t>2022.10.27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 smtClean="0"/>
                        <a:t>고정원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/>
                        <a:t>2022.10.28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smtClean="0"/>
                        <a:t>이진영 강사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=""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=""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5F2D9A"/>
                </a:solidFill>
                <a:latin typeface="Doppio One" panose="02010603030000020804" pitchFamily="2" charset="0"/>
                <a:ea typeface="-윤고딕310" panose="02030504000101010101" pitchFamily="18" charset="-127"/>
              </a:rPr>
              <a:t>Contents</a:t>
            </a:r>
            <a:endParaRPr lang="ko-KR" altLang="en-US" sz="2800" b="1" spc="-300" dirty="0">
              <a:solidFill>
                <a:srgbClr val="5F2D9A"/>
              </a:solidFill>
              <a:latin typeface="Doppio One" panose="02010603030000020804" pitchFamily="2" charset="0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64228" y="1166842"/>
            <a:ext cx="53812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목록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8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90895" y="6420995"/>
            <a:ext cx="26598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(OPER: operator)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목록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4727"/>
              </p:ext>
            </p:extLst>
          </p:nvPr>
        </p:nvGraphicFramePr>
        <p:xfrm>
          <a:off x="791852" y="992275"/>
          <a:ext cx="10735756" cy="5218025"/>
        </p:xfrm>
        <a:graphic>
          <a:graphicData uri="http://schemas.openxmlformats.org/drawingml/2006/table">
            <a:tbl>
              <a:tblPr/>
              <a:tblGrid>
                <a:gridCol w="12149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229932">
                  <a:extLst>
                    <a:ext uri="{9D8B030D-6E8A-4147-A177-3AD203B41FA5}">
                      <a16:colId xmlns="" xmlns:a16="http://schemas.microsoft.com/office/drawing/2014/main" val="630777643"/>
                    </a:ext>
                  </a:extLst>
                </a:gridCol>
                <a:gridCol w="5588000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  <a:gridCol w="1702888"/>
              </a:tblGrid>
              <a:tr h="601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이름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관련 요구사항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1047751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및 일별 박스오피스 수집</a:t>
                      </a:r>
                      <a:endParaRPr lang="en-US" altLang="ko-K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리뷰 및 </a:t>
                      </a:r>
                      <a:r>
                        <a:rPr lang="ko-KR" alt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수집 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RQC-01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OPER02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  <a:endParaRPr lang="en-US" altLang="ko-K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데이터베이스 및 테이블 생성</a:t>
                      </a:r>
                      <a:endParaRPr lang="en-US" altLang="ko-KR" sz="1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03481977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정제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전처리</a:t>
                      </a:r>
                      <a:endParaRPr lang="en-US" altLang="ko-K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리뷰 전처리</a:t>
                      </a:r>
                      <a:endParaRPr lang="en-US" altLang="ko-KR" sz="16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토큰화 및 불용어 삭제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OPER04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분석 </a:t>
                      </a:r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&amp;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시각화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 데이터 모델링</a:t>
                      </a:r>
                      <a:endParaRPr lang="en-US" altLang="ko-KR" sz="1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시각화 화면 출력</a:t>
                      </a:r>
                      <a:endParaRPr lang="en-US" altLang="ko-KR" sz="1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RQV-01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41236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205"/>
              </p:ext>
            </p:extLst>
          </p:nvPr>
        </p:nvGraphicFramePr>
        <p:xfrm>
          <a:off x="8580091" y="1428484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7587"/>
              </p:ext>
            </p:extLst>
          </p:nvPr>
        </p:nvGraphicFramePr>
        <p:xfrm>
          <a:off x="8580092" y="2486911"/>
          <a:ext cx="3091453" cy="29740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8834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평점 및 리뷰 페이지 접속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제목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번호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내용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</a:t>
                      </a: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각 리뷰 별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별점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글쓴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날짜 수집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수집한 데이터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CSV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파일로 저장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796254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4997" y="92541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8855" y="87197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50399" y="2331139"/>
            <a:ext cx="5166799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 NAVER </a:t>
            </a:r>
            <a:r>
              <a:rPr lang="ko-KR" altLang="en-US" sz="1400" dirty="0" smtClean="0">
                <a:solidFill>
                  <a:schemeClr val="bg1"/>
                </a:solidFill>
              </a:rPr>
              <a:t>영화리뷰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크롤링을</a:t>
            </a:r>
            <a:r>
              <a:rPr lang="ko-KR" altLang="en-US" sz="1400" dirty="0" smtClean="0">
                <a:solidFill>
                  <a:schemeClr val="bg1"/>
                </a:solidFill>
              </a:rPr>
              <a:t> 시작합니다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&gt;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총 </a:t>
            </a:r>
            <a:r>
              <a:rPr lang="en-US" altLang="ko-KR" sz="1400" dirty="0" smtClean="0">
                <a:solidFill>
                  <a:schemeClr val="bg1"/>
                </a:solidFill>
              </a:rPr>
              <a:t>14,370,172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평점이 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데이터를 수집하고 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dirty="0" smtClean="0">
                <a:solidFill>
                  <a:schemeClr val="bg1"/>
                </a:solidFill>
              </a:rPr>
              <a:t>총 </a:t>
            </a:r>
            <a:r>
              <a:rPr lang="en-US" altLang="ko-KR" sz="1400" dirty="0" smtClean="0">
                <a:solidFill>
                  <a:schemeClr val="bg1"/>
                </a:solidFill>
              </a:rPr>
              <a:t>20 </a:t>
            </a:r>
            <a:r>
              <a:rPr lang="ko-KR" altLang="en-US" sz="1400" dirty="0" smtClean="0">
                <a:solidFill>
                  <a:schemeClr val="bg1"/>
                </a:solidFill>
              </a:rPr>
              <a:t>건 수집완료 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.&gt;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&lt;NAVER </a:t>
            </a:r>
            <a:r>
              <a:rPr lang="ko-KR" altLang="en-US" sz="1400" dirty="0" smtClean="0">
                <a:solidFill>
                  <a:schemeClr val="bg1"/>
                </a:solidFill>
              </a:rPr>
              <a:t>리뷰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크롤링이</a:t>
            </a:r>
            <a:r>
              <a:rPr lang="ko-KR" altLang="en-US" sz="1400" dirty="0" smtClean="0">
                <a:solidFill>
                  <a:schemeClr val="bg1"/>
                </a:solidFill>
              </a:rPr>
              <a:t> 완료되었습니다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.&gt;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D:\Users\prj_work2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위 경로에 파일을 저장합니다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CSV </a:t>
            </a:r>
            <a:r>
              <a:rPr lang="ko-KR" altLang="en-US" sz="1400" smtClean="0">
                <a:solidFill>
                  <a:schemeClr val="bg1"/>
                </a:solidFill>
              </a:rPr>
              <a:t>파일 저장이 완료되었습니다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744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2994" y="2717800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74499" y="3524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2994" y="36918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763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47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54705"/>
              </p:ext>
            </p:extLst>
          </p:nvPr>
        </p:nvGraphicFramePr>
        <p:xfrm>
          <a:off x="8530700" y="2521707"/>
          <a:ext cx="3091453" cy="29613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8580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일별 박스오피스 페이지 접속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일별 박스오피스 및 영화정보 수집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수집한 데이터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CSV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파일로 저장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38468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0399" y="2331139"/>
            <a:ext cx="5166799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 KOBIS </a:t>
            </a:r>
            <a:r>
              <a:rPr lang="ko-KR" altLang="en-US" sz="1400" smtClean="0">
                <a:solidFill>
                  <a:schemeClr val="bg1"/>
                </a:solidFill>
              </a:rPr>
              <a:t>일별 박스오피스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크롤링을</a:t>
            </a:r>
            <a:r>
              <a:rPr lang="ko-KR" altLang="en-US" sz="1400" dirty="0" smtClean="0">
                <a:solidFill>
                  <a:schemeClr val="bg1"/>
                </a:solidFill>
              </a:rPr>
              <a:t> 시작합니다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&gt;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2022</a:t>
            </a:r>
            <a:r>
              <a:rPr lang="ko-KR" altLang="en-US" sz="1400" smtClean="0">
                <a:solidFill>
                  <a:schemeClr val="bg1"/>
                </a:solidFill>
              </a:rPr>
              <a:t>년 </a:t>
            </a:r>
            <a:r>
              <a:rPr lang="en-US" altLang="ko-KR" sz="1400" dirty="0" smtClean="0">
                <a:solidFill>
                  <a:schemeClr val="bg1"/>
                </a:solidFill>
              </a:rPr>
              <a:t>10</a:t>
            </a:r>
            <a:r>
              <a:rPr lang="ko-KR" altLang="en-US" sz="1400" smtClean="0">
                <a:solidFill>
                  <a:schemeClr val="bg1"/>
                </a:solidFill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</a:rPr>
              <a:t>21</a:t>
            </a:r>
            <a:r>
              <a:rPr lang="ko-KR" altLang="en-US" sz="1400" smtClean="0">
                <a:solidFill>
                  <a:schemeClr val="bg1"/>
                </a:solidFill>
              </a:rPr>
              <a:t>일 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smtClean="0">
                <a:solidFill>
                  <a:schemeClr val="bg1"/>
                </a:solidFill>
              </a:rPr>
              <a:t>금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해당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검색일에</a:t>
            </a:r>
            <a:r>
              <a:rPr lang="ko-KR" altLang="en-US" sz="1400" dirty="0" smtClean="0">
                <a:solidFill>
                  <a:schemeClr val="bg1"/>
                </a:solidFill>
              </a:rPr>
              <a:t> 총 </a:t>
            </a:r>
            <a:r>
              <a:rPr lang="en-US" altLang="ko-KR" sz="1400" dirty="0" smtClean="0">
                <a:solidFill>
                  <a:schemeClr val="bg1"/>
                </a:solidFill>
              </a:rPr>
              <a:t>136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개의 목록을 수집합니다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&lt;KOBIS </a:t>
            </a:r>
            <a:r>
              <a:rPr lang="ko-KR" altLang="en-US" sz="1400" smtClean="0">
                <a:solidFill>
                  <a:schemeClr val="bg1"/>
                </a:solidFill>
              </a:rPr>
              <a:t>일별 박스오피스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크롤링이</a:t>
            </a:r>
            <a:r>
              <a:rPr lang="ko-KR" altLang="en-US" sz="1400" dirty="0" smtClean="0">
                <a:solidFill>
                  <a:schemeClr val="bg1"/>
                </a:solidFill>
              </a:rPr>
              <a:t> 완료되었습니다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.&gt;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D:\Users\prj_work2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위 경로에 파일을 </a:t>
            </a:r>
            <a:r>
              <a:rPr lang="ko-KR" altLang="en-US" sz="1400" smtClean="0">
                <a:solidFill>
                  <a:schemeClr val="bg1"/>
                </a:solidFill>
              </a:rPr>
              <a:t>저장합니다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CSV </a:t>
            </a:r>
            <a:r>
              <a:rPr lang="ko-KR" altLang="en-US" sz="1400" smtClean="0">
                <a:solidFill>
                  <a:schemeClr val="bg1"/>
                </a:solidFill>
              </a:rPr>
              <a:t>파일 저장이 완료되었습니다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871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4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5588000" y="2725801"/>
            <a:ext cx="1520543" cy="469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87199" y="3524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35694" y="36918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890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374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69114"/>
              </p:ext>
            </p:extLst>
          </p:nvPr>
        </p:nvGraphicFramePr>
        <p:xfrm>
          <a:off x="8530700" y="2521707"/>
          <a:ext cx="3091453" cy="29613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8580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생성 및 테이블 생성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 데이터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(CSV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저장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(CSV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저장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92522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OPER02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0399" y="2356539"/>
            <a:ext cx="3313728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film_innerside</a:t>
            </a:r>
            <a:r>
              <a:rPr lang="en-US" altLang="ko-KR" sz="1400" dirty="0" smtClean="0">
                <a:solidFill>
                  <a:schemeClr val="bg1"/>
                </a:solidFill>
              </a:rPr>
              <a:t>’  </a:t>
            </a:r>
            <a:r>
              <a:rPr lang="ko-KR" altLang="en-US" sz="1400" smtClean="0">
                <a:solidFill>
                  <a:schemeClr val="bg1"/>
                </a:solidFill>
              </a:rPr>
              <a:t>데이터베이스 생성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naver_review_gather</a:t>
            </a:r>
            <a:r>
              <a:rPr lang="en-US" altLang="ko-KR" sz="1400" dirty="0" smtClean="0">
                <a:solidFill>
                  <a:schemeClr val="bg1"/>
                </a:solidFill>
              </a:rPr>
              <a:t>’   </a:t>
            </a:r>
            <a:r>
              <a:rPr lang="ko-KR" altLang="en-US" sz="1400" smtClean="0">
                <a:solidFill>
                  <a:schemeClr val="bg1"/>
                </a:solidFill>
              </a:rPr>
              <a:t>테이블 생성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naver_review_scrub</a:t>
            </a:r>
            <a:r>
              <a:rPr lang="en-US" altLang="ko-KR" sz="1400" dirty="0" smtClean="0">
                <a:solidFill>
                  <a:schemeClr val="bg1"/>
                </a:solidFill>
              </a:rPr>
              <a:t>‘   </a:t>
            </a:r>
            <a:r>
              <a:rPr lang="ko-KR" altLang="en-US" sz="1400" smtClean="0">
                <a:solidFill>
                  <a:schemeClr val="bg1"/>
                </a:solidFill>
              </a:rPr>
              <a:t>테이블 </a:t>
            </a:r>
            <a:r>
              <a:rPr lang="ko-KR" altLang="en-US" sz="1400">
                <a:solidFill>
                  <a:schemeClr val="bg1"/>
                </a:solidFill>
              </a:rPr>
              <a:t>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kobis_movie_gather</a:t>
            </a:r>
            <a:r>
              <a:rPr lang="en-US" altLang="ko-KR" sz="1400" dirty="0" smtClean="0">
                <a:solidFill>
                  <a:schemeClr val="bg1"/>
                </a:solidFill>
              </a:rPr>
              <a:t>’   </a:t>
            </a:r>
            <a:r>
              <a:rPr lang="ko-KR" altLang="en-US" sz="1400" smtClean="0">
                <a:solidFill>
                  <a:schemeClr val="bg1"/>
                </a:solidFill>
              </a:rPr>
              <a:t>테이블 </a:t>
            </a:r>
            <a:r>
              <a:rPr lang="ko-KR" altLang="en-US" sz="1400">
                <a:solidFill>
                  <a:schemeClr val="bg1"/>
                </a:solidFill>
              </a:rPr>
              <a:t>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kobis_movie_scrub</a:t>
            </a:r>
            <a:r>
              <a:rPr lang="en-US" altLang="ko-KR" sz="1400" dirty="0" smtClean="0">
                <a:solidFill>
                  <a:schemeClr val="bg1"/>
                </a:solidFill>
              </a:rPr>
              <a:t>’      </a:t>
            </a:r>
            <a:r>
              <a:rPr lang="ko-KR" altLang="en-US" sz="1400" smtClean="0">
                <a:solidFill>
                  <a:schemeClr val="bg1"/>
                </a:solidFill>
              </a:rPr>
              <a:t>테이블 </a:t>
            </a:r>
            <a:r>
              <a:rPr lang="ko-KR" altLang="en-US" sz="1400">
                <a:solidFill>
                  <a:schemeClr val="bg1"/>
                </a:solidFill>
              </a:rPr>
              <a:t>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spc="110" dirty="0" smtClean="0">
                <a:solidFill>
                  <a:schemeClr val="bg1"/>
                </a:solidFill>
              </a:rPr>
              <a:t>naver_review.csv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☞ </a:t>
            </a:r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naver_review_gather</a:t>
            </a:r>
            <a:r>
              <a:rPr lang="en-US" altLang="ko-KR" sz="140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smtClean="0">
                <a:solidFill>
                  <a:schemeClr val="bg1"/>
                </a:solidFill>
              </a:rPr>
              <a:t>테이블에 저장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spc="110" smtClean="0">
                <a:solidFill>
                  <a:schemeClr val="bg1"/>
                </a:solidFill>
              </a:rPr>
              <a:t>kobis_movie.csv</a:t>
            </a:r>
            <a:r>
              <a:rPr lang="ko-KR" altLang="en-US" sz="1400" spc="110" smtClean="0">
                <a:solidFill>
                  <a:schemeClr val="bg1"/>
                </a:solidFill>
              </a:rPr>
              <a:t> </a:t>
            </a:r>
            <a:endParaRPr lang="en-US" altLang="ko-KR" sz="1400" spc="110" dirty="0" smtClean="0">
              <a:solidFill>
                <a:schemeClr val="bg1"/>
              </a:solidFill>
            </a:endParaRPr>
          </a:p>
          <a:p>
            <a:r>
              <a:rPr lang="en-US" altLang="ko-KR" sz="1400" spc="110" smtClean="0">
                <a:solidFill>
                  <a:schemeClr val="bg1"/>
                </a:solidFill>
              </a:rPr>
              <a:t>kobis_rank.csv</a:t>
            </a:r>
            <a:endParaRPr lang="en-US" altLang="ko-KR" sz="1400" spc="110" dirty="0" smtClean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☞ </a:t>
            </a:r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kobis_movie_gather</a:t>
            </a:r>
            <a:r>
              <a:rPr lang="en-US" altLang="ko-KR" sz="140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>
                <a:solidFill>
                  <a:schemeClr val="bg1"/>
                </a:solidFill>
              </a:rPr>
              <a:t>테이블에 </a:t>
            </a:r>
            <a:r>
              <a:rPr lang="ko-KR" altLang="en-US" sz="1400" smtClean="0">
                <a:solidFill>
                  <a:schemeClr val="bg1"/>
                </a:solidFill>
              </a:rPr>
              <a:t>저장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490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5297594" y="2725802"/>
            <a:ext cx="1772849" cy="469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49099" y="37911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297594" y="39585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509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2993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40851"/>
              </p:ext>
            </p:extLst>
          </p:nvPr>
        </p:nvGraphicFramePr>
        <p:xfrm>
          <a:off x="8530700" y="2521707"/>
          <a:ext cx="3091453" cy="36631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6581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리뷰 데이터 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시작 화면 </a:t>
                      </a:r>
                      <a:endParaRPr lang="en-US" altLang="ko-KR" sz="12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전처리 진행 선택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화면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 접속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데이터베이스에 저장된 데이터가 없을 경우 안내 안내 문구 출력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  <a:tr h="59444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04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과정 출력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‘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naver_review_scrub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테이블에 저장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17703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451600" y="2412759"/>
            <a:ext cx="682343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7243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506056" y="2893340"/>
            <a:ext cx="627887" cy="637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34180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5854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2599" y="2000939"/>
            <a:ext cx="5658857" cy="418576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______________________________________________________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 </a:t>
            </a:r>
            <a:r>
              <a:rPr lang="en-US" altLang="ko-KR" sz="1400" dirty="0">
                <a:solidFill>
                  <a:schemeClr val="bg1"/>
                </a:solidFill>
              </a:rPr>
              <a:t>####   NAVER </a:t>
            </a:r>
            <a:r>
              <a:rPr lang="ko-KR" altLang="en-US" sz="1400">
                <a:solidFill>
                  <a:schemeClr val="bg1"/>
                </a:solidFill>
              </a:rPr>
              <a:t>영화 리뷰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데이터 전처리 및 감성분석   </a:t>
            </a:r>
            <a:r>
              <a:rPr lang="en-US" altLang="ko-KR" sz="1400" dirty="0">
                <a:solidFill>
                  <a:schemeClr val="bg1"/>
                </a:solidFill>
              </a:rPr>
              <a:t>####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￣￣￣￣￣￣￣￣￣￣￣￣￣￣￣￣￣￣￣￣￣￣￣￣￣￣￣￣￣￣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1 ] </a:t>
            </a:r>
            <a:r>
              <a:rPr lang="ko-KR" altLang="en-US" sz="1400">
                <a:solidFill>
                  <a:schemeClr val="bg1"/>
                </a:solidFill>
              </a:rPr>
              <a:t>네이버 영화 리뷰 데이터 전처리  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신규 수집 데이터 ***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STEP 1</a:t>
            </a:r>
            <a:r>
              <a:rPr lang="ko-KR" altLang="en-US" sz="1400">
                <a:solidFill>
                  <a:schemeClr val="bg1"/>
                </a:solidFill>
              </a:rPr>
              <a:t>을 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:Y)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>
                <a:solidFill>
                  <a:schemeClr val="bg1"/>
                </a:solidFill>
              </a:rPr>
              <a:t>Connecting... </a:t>
            </a:r>
            <a:r>
              <a:rPr lang="ko-KR" altLang="en-US" sz="1400">
                <a:solidFill>
                  <a:schemeClr val="bg1"/>
                </a:solidFill>
              </a:rPr>
              <a:t>데이터베이스 접속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None... </a:t>
            </a:r>
            <a:r>
              <a:rPr lang="ko-KR" altLang="en-US" sz="1400">
                <a:solidFill>
                  <a:schemeClr val="bg1"/>
                </a:solidFill>
              </a:rPr>
              <a:t>신규 수집 데이터가 없습니다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</a:t>
            </a:r>
            <a:r>
              <a:rPr lang="ko-KR" altLang="en-US" sz="1400">
                <a:solidFill>
                  <a:schemeClr val="bg1"/>
                </a:solidFill>
              </a:rPr>
              <a:t>네이버 영화 리뷰 데이터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리뷰 라벨 추가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한글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여백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결측치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중복 정제</a:t>
            </a:r>
          </a:p>
          <a:p>
            <a:r>
              <a:rPr lang="en-US" altLang="ko-KR" sz="140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>
                <a:solidFill>
                  <a:schemeClr val="bg1"/>
                </a:solidFill>
              </a:rPr>
              <a:t>Tokenizing... </a:t>
            </a:r>
            <a:r>
              <a:rPr lang="ko-KR" altLang="en-US" sz="1400">
                <a:solidFill>
                  <a:schemeClr val="bg1"/>
                </a:solidFill>
              </a:rPr>
              <a:t>단어 토큰화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Tokenizing... </a:t>
            </a:r>
            <a:r>
              <a:rPr lang="ko-KR" altLang="en-US" sz="1400">
                <a:solidFill>
                  <a:schemeClr val="bg1"/>
                </a:solidFill>
              </a:rPr>
              <a:t>불용어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Uploading... </a:t>
            </a:r>
            <a:r>
              <a:rPr lang="en-US" altLang="ko-KR" sz="1400" dirty="0">
                <a:solidFill>
                  <a:schemeClr val="bg1"/>
                </a:solidFill>
              </a:rPr>
              <a:t>DB </a:t>
            </a:r>
            <a:r>
              <a:rPr lang="ko-KR" altLang="en-US" sz="1400">
                <a:solidFill>
                  <a:schemeClr val="bg1"/>
                </a:solidFill>
              </a:rPr>
              <a:t>저장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01701" y="47261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4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0196" y="48935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5590834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5758223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74422"/>
              </p:ext>
            </p:extLst>
          </p:nvPr>
        </p:nvGraphicFramePr>
        <p:xfrm>
          <a:off x="8530700" y="2521707"/>
          <a:ext cx="3091453" cy="33456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6835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수집 데이터 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시작 화면 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전처리 진행 선택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화면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07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 접속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08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과정 출력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09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‘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kobis_movie_scrub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테이블에 저장</a:t>
                      </a:r>
                      <a:endParaRPr lang="en-US" altLang="ko-KR" sz="12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451600" y="2412759"/>
            <a:ext cx="682343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8386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0099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36085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7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7759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4999" y="2039039"/>
            <a:ext cx="5570756" cy="39703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______________________________________________________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 </a:t>
            </a:r>
            <a:r>
              <a:rPr lang="en-US" altLang="ko-KR" sz="1400" dirty="0">
                <a:solidFill>
                  <a:schemeClr val="bg1"/>
                </a:solidFill>
              </a:rPr>
              <a:t>####   </a:t>
            </a:r>
            <a:r>
              <a:rPr lang="en-US" altLang="ko-KR" sz="1400" dirty="0" smtClean="0">
                <a:solidFill>
                  <a:schemeClr val="bg1"/>
                </a:solidFill>
              </a:rPr>
              <a:t>KOBIS </a:t>
            </a:r>
            <a:r>
              <a:rPr lang="ko-KR" altLang="en-US" sz="1400" smtClean="0">
                <a:solidFill>
                  <a:schemeClr val="bg1"/>
                </a:solidFill>
              </a:rPr>
              <a:t>영화관 입장권 통합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smtClean="0">
                <a:solidFill>
                  <a:schemeClr val="bg1"/>
                </a:solidFill>
              </a:rPr>
              <a:t>데이터 전처리</a:t>
            </a:r>
            <a:r>
              <a:rPr lang="ko-KR" altLang="en-US" sz="1400">
                <a:solidFill>
                  <a:schemeClr val="bg1"/>
                </a:solidFill>
              </a:rPr>
              <a:t>  </a:t>
            </a:r>
            <a:r>
              <a:rPr lang="en-US" altLang="ko-KR" sz="1400" dirty="0">
                <a:solidFill>
                  <a:schemeClr val="bg1"/>
                </a:solidFill>
              </a:rPr>
              <a:t>####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￣￣￣￣￣￣￣￣￣￣￣￣￣￣￣￣￣￣￣￣￣￣￣￣￣￣￣￣￣￣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1 ] </a:t>
            </a:r>
            <a:r>
              <a:rPr lang="ko-KR" altLang="en-US" sz="1400" smtClean="0">
                <a:solidFill>
                  <a:schemeClr val="bg1"/>
                </a:solidFill>
              </a:rPr>
              <a:t>영화관 입장권 수집 데이터 전처리 ***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STEP 1</a:t>
            </a:r>
            <a:r>
              <a:rPr lang="ko-KR" altLang="en-US" sz="1400">
                <a:solidFill>
                  <a:schemeClr val="bg1"/>
                </a:solidFill>
              </a:rPr>
              <a:t>을 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:Y) 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>
                <a:solidFill>
                  <a:schemeClr val="bg1"/>
                </a:solidFill>
              </a:rPr>
              <a:t>Connecting... </a:t>
            </a:r>
            <a:r>
              <a:rPr lang="ko-KR" altLang="en-US" sz="1400">
                <a:solidFill>
                  <a:schemeClr val="bg1"/>
                </a:solidFill>
              </a:rPr>
              <a:t>데이터베이스 </a:t>
            </a:r>
            <a:r>
              <a:rPr lang="ko-KR" altLang="en-US" sz="1400" smtClean="0">
                <a:solidFill>
                  <a:schemeClr val="bg1"/>
                </a:solidFill>
              </a:rPr>
              <a:t>접속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KOBIS </a:t>
            </a:r>
            <a:r>
              <a:rPr lang="ko-KR" altLang="en-US" sz="1400">
                <a:solidFill>
                  <a:schemeClr val="bg1"/>
                </a:solidFill>
              </a:rPr>
              <a:t>영화관 입장권 데이터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>
                <a:solidFill>
                  <a:schemeClr val="bg1"/>
                </a:solidFill>
              </a:rPr>
              <a:t>여백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>
                <a:solidFill>
                  <a:schemeClr val="bg1"/>
                </a:solidFill>
              </a:rPr>
              <a:t>결측치 정제</a:t>
            </a:r>
          </a:p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>
                <a:solidFill>
                  <a:schemeClr val="bg1"/>
                </a:solidFill>
              </a:rPr>
              <a:t>Uploading... DB </a:t>
            </a:r>
            <a:r>
              <a:rPr lang="ko-KR" altLang="en-US" sz="1400">
                <a:solidFill>
                  <a:schemeClr val="bg1"/>
                </a:solidFill>
              </a:rPr>
              <a:t>저장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01701" y="47261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8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0196" y="48935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5387634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9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5555023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F445B9-1A69-4823-AF81-5D3292BF3E06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f98dc5a2-bed3-4c75-8862-0610efb8e41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837</Words>
  <Application>Microsoft Office PowerPoint</Application>
  <PresentationFormat>와이드스크린</PresentationFormat>
  <Paragraphs>355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Apple SD Gothic Neo Medium</vt:lpstr>
      <vt:lpstr>Doppio One</vt:lpstr>
      <vt:lpstr>Noto Sans CJK KR Bold</vt:lpstr>
      <vt:lpstr>나눔고딕</vt:lpstr>
      <vt:lpstr>나눔스퀘어</vt:lpstr>
      <vt:lpstr>나눔스퀘어라운드 Regular</vt:lpstr>
      <vt:lpstr>맑은 고딕</vt:lpstr>
      <vt:lpstr>-윤고딕310</vt:lpstr>
      <vt:lpstr>-윤고딕320</vt:lpstr>
      <vt:lpstr>Arial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Microsoft 계정</cp:lastModifiedBy>
  <cp:revision>200</cp:revision>
  <dcterms:created xsi:type="dcterms:W3CDTF">2019-01-17T10:29:08Z</dcterms:created>
  <dcterms:modified xsi:type="dcterms:W3CDTF">2022-11-10T18:00:45Z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