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9" r:id="rId1"/>
  </p:sldMasterIdLst>
  <p:notesMasterIdLst>
    <p:notesMasterId r:id="rId25"/>
  </p:notesMasterIdLst>
  <p:handoutMasterIdLst>
    <p:handoutMasterId r:id="rId26"/>
  </p:handoutMasterIdLst>
  <p:sldIdLst>
    <p:sldId id="329" r:id="rId2"/>
    <p:sldId id="340" r:id="rId3"/>
    <p:sldId id="350" r:id="rId4"/>
    <p:sldId id="341" r:id="rId5"/>
    <p:sldId id="343" r:id="rId6"/>
    <p:sldId id="349" r:id="rId7"/>
    <p:sldId id="408" r:id="rId8"/>
    <p:sldId id="409" r:id="rId9"/>
    <p:sldId id="351" r:id="rId10"/>
    <p:sldId id="403" r:id="rId11"/>
    <p:sldId id="404" r:id="rId12"/>
    <p:sldId id="406" r:id="rId13"/>
    <p:sldId id="352" r:id="rId14"/>
    <p:sldId id="396" r:id="rId15"/>
    <p:sldId id="397" r:id="rId16"/>
    <p:sldId id="398" r:id="rId17"/>
    <p:sldId id="399" r:id="rId18"/>
    <p:sldId id="400" r:id="rId19"/>
    <p:sldId id="401" r:id="rId20"/>
    <p:sldId id="383" r:id="rId21"/>
    <p:sldId id="355" r:id="rId22"/>
    <p:sldId id="330" r:id="rId23"/>
    <p:sldId id="33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18437F-8E5A-FF4D-B1E8-F4F19024A799}">
          <p14:sldIdLst>
            <p14:sldId id="329"/>
            <p14:sldId id="340"/>
          </p14:sldIdLst>
        </p14:section>
        <p14:section name="프로젝트 개요" id="{B509CD6B-B1EE-6548-8F5D-D3610921ADD1}">
          <p14:sldIdLst>
            <p14:sldId id="350"/>
            <p14:sldId id="341"/>
            <p14:sldId id="343"/>
          </p14:sldIdLst>
        </p14:section>
        <p14:section name="프로젝트 계획" id="{FEF5BD75-B84E-AB4C-8417-C99FF75671C7}">
          <p14:sldIdLst>
            <p14:sldId id="349"/>
            <p14:sldId id="408"/>
            <p14:sldId id="409"/>
          </p14:sldIdLst>
        </p14:section>
        <p14:section name="설계와 구현" id="{5C37E47A-A6C6-684A-98BA-97C60617D4DE}">
          <p14:sldIdLst>
            <p14:sldId id="351"/>
            <p14:sldId id="403"/>
            <p14:sldId id="404"/>
            <p14:sldId id="406"/>
          </p14:sldIdLst>
        </p14:section>
        <p14:section name="결과물" id="{157D7AF7-BA80-244D-B777-D3CFE0992FE3}">
          <p14:sldIdLst>
            <p14:sldId id="352"/>
            <p14:sldId id="396"/>
            <p14:sldId id="397"/>
            <p14:sldId id="398"/>
            <p14:sldId id="399"/>
            <p14:sldId id="400"/>
            <p14:sldId id="401"/>
            <p14:sldId id="383"/>
            <p14:sldId id="355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6357" autoAdjust="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662B513-BFAA-4E78-81E2-9F85D3E68AE5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A344F8B-6047-4492-9E84-248D82FC244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3C0C2D-40C9-42C8-9BBF-DDCCF60189FE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8A7D1C7-E3A1-4C62-AD78-508699C87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8A7D1C7-E3A1-4C62-AD78-508699C873B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6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848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46A193-E255-8247-B41F-D1D4EE488BF7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14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26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Tokenizer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확인되는 값이 전체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단어수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빈도수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번 이하인 단어는 희귀 단어로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희귀 단어 수를 제외하고 사용한 단어 집합의 크기를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한국어 약식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사진을 활용한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675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개가 정의되어 있음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63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Tokenizer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확인되는 값이 전체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단어수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빈도수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번 이하인 단어는 희귀 단어로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희귀 단어 수를 제외하고 사용한 단어 집합의 크기를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한국어 약식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사진을 활용한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675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개가 정의되어 있음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23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Tokenizer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확인되는 값이 전체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단어수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빈도수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번 이하인 단어는 희귀 단어로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희귀 단어 수를 제외하고 사용한 단어 집합의 크기를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한국어 약식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사진을 활용한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675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개가 정의되어 있음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944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Tokenizer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로 확인되는 값이 전체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단어수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빈도수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번 이하인 단어는 희귀 단어로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희귀 단어 수를 제외하고 사용한 단어 집합의 크기를 정의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0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한국어 약식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사진을 활용한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불용어는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675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개가 정의되어 있음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46A193-E255-8247-B41F-D1D4EE488BF7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7D4D27D-13E3-4616-AF95-38D01CA9B80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7D4D27D-13E3-4616-AF95-38D01CA9B80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46A193-E255-8247-B41F-D1D4EE488BF7}" type="slidenum">
              <a:rPr kumimoji="1" lang="en-US" altLang="en-US"/>
              <a:pPr lvl="0">
                <a:defRPr/>
              </a:pPr>
              <a:t>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46A193-E255-8247-B41F-D1D4EE488BF7}" type="slidenum">
              <a:rPr kumimoji="1" lang="en-US" altLang="en-US"/>
              <a:pPr lvl="0">
                <a:defRPr/>
              </a:pPr>
              <a:t>6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4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3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E46A193-E255-8247-B41F-D1D4EE488BF7}" type="slidenum">
              <a:rPr kumimoji="1" lang="en-US" altLang="en-US"/>
              <a:pPr lvl="0">
                <a:defRPr/>
              </a:pPr>
              <a:t>9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4B7E-458D-5587-C28F-99A1C4B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0AD-F6B0-EDD6-4F54-80DEA998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0BB7-D59C-ABC7-9510-F3BD48F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B28-6EDC-4C98-9772-03DEC573175F}" type="datetime1">
              <a:rPr lang="ko-KR" altLang="en-US" smtClean="0"/>
              <a:t>2022-11-21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10268-B99A-47CD-D52E-7C57117D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A8B83-AAFF-F6A1-E250-F6A39DA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3C86-F289-4042-9843-4323E297CC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24FDF22E-B7B5-961E-7FE5-B567BFD3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731E9-851D-8B28-B376-248B343ABA17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D8537E-41B7-5786-0AA3-905150E6B8D4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E3F8693-15A7-630C-5F0F-0922160C551B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A1D5B5B4-63EE-DF94-DCBA-D751A5FB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9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B95DCCE3-9343-FDA0-3846-4F09439E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D9BFE-D942-3C9A-CAE7-83819306E922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D1137D-01B7-C92B-DEE6-213FB32F69FA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9C62251D-6843-5EAE-B2DA-0DE0753F861F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0AA607A6-350B-3D42-29C8-001A9C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913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ED693D1-E15B-4C96-AE4C-07461BE08661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EC34-07D4-0EBD-4B69-1316239F6963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E478F-9C59-6DA1-5EB2-54B5A86EE54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7685E9-8AE0-9ACB-0805-AC6475875378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  <p:sp>
        <p:nvSpPr>
          <p:cNvPr id="8" name="제목 16">
            <a:extLst>
              <a:ext uri="{FF2B5EF4-FFF2-40B4-BE49-F238E27FC236}">
                <a16:creationId xmlns:a16="http://schemas.microsoft.com/office/drawing/2014/main" id="{46AC6D0A-B50A-538B-ABDE-D6B481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155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EC34-07D4-0EBD-4B69-1316239F6963}"/>
              </a:ext>
            </a:extLst>
          </p:cNvPr>
          <p:cNvSpPr/>
          <p:nvPr userDrawn="1"/>
        </p:nvSpPr>
        <p:spPr>
          <a:xfrm flipH="1">
            <a:off x="194882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E478F-9C59-6DA1-5EB2-54B5A86EE54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7685E9-8AE0-9ACB-0805-AC6475875378}"/>
              </a:ext>
            </a:extLst>
          </p:cNvPr>
          <p:cNvSpPr txBox="1">
            <a:spLocks/>
          </p:cNvSpPr>
          <p:nvPr userDrawn="1"/>
        </p:nvSpPr>
        <p:spPr>
          <a:xfrm>
            <a:off x="11315368" y="6356350"/>
            <a:ext cx="56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  <p:sp>
        <p:nvSpPr>
          <p:cNvPr id="8" name="제목 16">
            <a:extLst>
              <a:ext uri="{FF2B5EF4-FFF2-40B4-BE49-F238E27FC236}">
                <a16:creationId xmlns:a16="http://schemas.microsoft.com/office/drawing/2014/main" id="{46AC6D0A-B50A-538B-ABDE-D6B481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5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62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6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C4C867E1-3CE0-9AAA-96AD-D19A84F7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DFE5DF-7A58-574A-57A3-12EBC3380971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64A5AB-435D-A3E7-D58D-CC4804ACCC7F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09CB24E-63AE-7A91-F7F7-62C0D79D4E1D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CACEC6DB-E27E-5FC6-58B3-2FC89762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10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50A823B1-03B7-CAA0-A72E-055AFE9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3D18B1-337E-F7A4-2357-D367834D6705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BE3199-A3CF-058D-AF19-84017E39A5A6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60E16D1-6A09-395D-7D2E-0B783B9523A2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7FB907C3-0B98-D767-2B5D-7A412B8B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625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2">
            <a:extLst>
              <a:ext uri="{FF2B5EF4-FFF2-40B4-BE49-F238E27FC236}">
                <a16:creationId xmlns:a16="http://schemas.microsoft.com/office/drawing/2014/main" id="{698CE0D1-454C-5E14-E27D-CE39172D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F296F-FC26-03C9-47BF-7F6A2D66F81E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09F99-D03D-A01E-62B9-6FE3AF6DE07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43B269D6-AA48-0F21-6009-F7013D522CDB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4" name="제목 16">
            <a:extLst>
              <a:ext uri="{FF2B5EF4-FFF2-40B4-BE49-F238E27FC236}">
                <a16:creationId xmlns:a16="http://schemas.microsoft.com/office/drawing/2014/main" id="{B39377A5-EFA0-5609-8E85-FCF18E9F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10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9B807-1C3D-5591-4F76-A7D38A17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1A898-EAEF-90C7-20E4-E8532558F944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79BF2-1EA7-D384-1F08-1806A43F6538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01A7657F-B7CE-104D-8E0B-419E411A7FB4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0" name="제목 16">
            <a:extLst>
              <a:ext uri="{FF2B5EF4-FFF2-40B4-BE49-F238E27FC236}">
                <a16:creationId xmlns:a16="http://schemas.microsoft.com/office/drawing/2014/main" id="{C6257AD1-1F3F-9860-F055-498981CA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8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5B665-2ADA-EA1B-7169-D7071F6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EC34-07D4-0EBD-4B69-1316239F6963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E478F-9C59-6DA1-5EB2-54B5A86EE542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B07685E9-8AE0-9ACB-0805-AC6475875378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8" name="제목 16">
            <a:extLst>
              <a:ext uri="{FF2B5EF4-FFF2-40B4-BE49-F238E27FC236}">
                <a16:creationId xmlns:a16="http://schemas.microsoft.com/office/drawing/2014/main" id="{46AC6D0A-B50A-538B-ABDE-D6B4812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3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8EC71B21-CB37-20C0-8251-1AEAF046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519E6F-37A2-DE32-35E6-3E85A4B6CB9F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9CA71-31EA-6F08-D7A2-1085C39AF55B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36659685-2951-D775-7043-A4F8DA723073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80926F3D-2973-1E2E-0190-3860A2B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906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2">
            <a:extLst>
              <a:ext uri="{FF2B5EF4-FFF2-40B4-BE49-F238E27FC236}">
                <a16:creationId xmlns:a16="http://schemas.microsoft.com/office/drawing/2014/main" id="{301A1660-BBA1-6765-B2CF-CDAB8FC9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ko-KR" altLang="en-US" dirty="0"/>
              <a:t>아시아경제교육센터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C1E14E-946C-0E6D-A6C2-41251788D72F}"/>
              </a:ext>
            </a:extLst>
          </p:cNvPr>
          <p:cNvSpPr/>
          <p:nvPr userDrawn="1"/>
        </p:nvSpPr>
        <p:spPr>
          <a:xfrm flipH="1">
            <a:off x="194884" y="185498"/>
            <a:ext cx="11997117" cy="5040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6F7FB">
                  <a:alpha val="5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F18CB0-E51B-B3F6-E295-228935D8528A}"/>
              </a:ext>
            </a:extLst>
          </p:cNvPr>
          <p:cNvSpPr/>
          <p:nvPr userDrawn="1"/>
        </p:nvSpPr>
        <p:spPr>
          <a:xfrm flipH="1">
            <a:off x="0" y="185498"/>
            <a:ext cx="194884" cy="504020"/>
          </a:xfrm>
          <a:prstGeom prst="rect">
            <a:avLst/>
          </a:prstGeom>
          <a:solidFill>
            <a:srgbClr val="6F4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7DCA1AF-1965-50FF-119A-6E7FB5A1AD3D}"/>
              </a:ext>
            </a:extLst>
          </p:cNvPr>
          <p:cNvSpPr txBox="1">
            <a:spLocks/>
          </p:cNvSpPr>
          <p:nvPr userDrawn="1"/>
        </p:nvSpPr>
        <p:spPr>
          <a:xfrm>
            <a:off x="11315369" y="6356352"/>
            <a:ext cx="567519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BA0620-2608-6043-AC19-754DA4C5A5EE}" type="slidenum">
              <a:rPr kumimoji="1" lang="x-none" altLang="en-US" sz="1200" smtClean="0"/>
              <a:pPr/>
              <a:t>‹#›</a:t>
            </a:fld>
            <a:endParaRPr kumimoji="1" lang="x-none" altLang="en-US" sz="1200"/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588D5832-B2B5-2A55-165E-C995BE9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19" y="204748"/>
            <a:ext cx="11178037" cy="455386"/>
          </a:xfrm>
        </p:spPr>
        <p:txBody>
          <a:bodyPr lIns="0" tIns="126000">
            <a:noAutofit/>
          </a:bodyPr>
          <a:lstStyle>
            <a:lvl1pPr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marL="0" lvl="0" indent="0">
              <a:spcBef>
                <a:spcPts val="946"/>
              </a:spcBef>
              <a:buClr>
                <a:schemeClr val="tx2"/>
              </a:buClr>
              <a:buFont typeface="맑은 고딕" panose="020B0500000000000000" pitchFamily="34" charset="-127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20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2257132-A3F1-42AC-AAAC-B228FCAC0F02}" type="datetime1">
              <a:rPr lang="ko-KR" altLang="en-US"/>
              <a:pPr lvl="0">
                <a:defRPr/>
              </a:pPr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아시아경제교육센터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7D13C86-F289-4042-9843-4323E297CCC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0" r:id="rId13"/>
    <p:sldLayoutId id="2147483681" r:id="rId14"/>
  </p:sldLayoutIdLst>
  <p:transition/>
  <p:hf sldNum="0" hdr="0" ftr="0" dt="0"/>
  <p:txStyles>
    <p:titleStyle>
      <a:lvl1pPr algn="l" defTabSz="91443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97C4A-FF4C-B5DE-C686-906C927F570B}"/>
              </a:ext>
            </a:extLst>
          </p:cNvPr>
          <p:cNvSpPr/>
          <p:nvPr/>
        </p:nvSpPr>
        <p:spPr>
          <a:xfrm>
            <a:off x="3396343" y="2255158"/>
            <a:ext cx="5399311" cy="91440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977AE-B603-A64C-92DA-76AD19EC87F7}"/>
              </a:ext>
            </a:extLst>
          </p:cNvPr>
          <p:cNvSpPr txBox="1"/>
          <p:nvPr/>
        </p:nvSpPr>
        <p:spPr>
          <a:xfrm>
            <a:off x="8941792" y="6435688"/>
            <a:ext cx="299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25A0F03-F1DE-B48D-B1CB-17FF01381952}"/>
              </a:ext>
            </a:extLst>
          </p:cNvPr>
          <p:cNvGrpSpPr/>
          <p:nvPr/>
        </p:nvGrpSpPr>
        <p:grpSpPr>
          <a:xfrm>
            <a:off x="2865501" y="1291115"/>
            <a:ext cx="6473380" cy="421481"/>
            <a:chOff x="2865501" y="935517"/>
            <a:chExt cx="6473380" cy="421481"/>
          </a:xfrm>
        </p:grpSpPr>
        <p:sp>
          <p:nvSpPr>
            <p:cNvPr id="18" name="L 도형 17">
              <a:extLst>
                <a:ext uri="{FF2B5EF4-FFF2-40B4-BE49-F238E27FC236}">
                  <a16:creationId xmlns:a16="http://schemas.microsoft.com/office/drawing/2014/main" id="{DE2AB78F-DA20-85AF-CAC8-912DE96C367F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 도형 18">
              <a:extLst>
                <a:ext uri="{FF2B5EF4-FFF2-40B4-BE49-F238E27FC236}">
                  <a16:creationId xmlns:a16="http://schemas.microsoft.com/office/drawing/2014/main" id="{AE3CC339-8EF2-7B77-5199-2570B7D74BCC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21160CF-C4C2-88FF-2457-80D8914B9285}"/>
              </a:ext>
            </a:extLst>
          </p:cNvPr>
          <p:cNvSpPr txBox="1"/>
          <p:nvPr/>
        </p:nvSpPr>
        <p:spPr>
          <a:xfrm>
            <a:off x="3048001" y="1644169"/>
            <a:ext cx="6096000" cy="631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1" b="1" spc="-299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1" b="1" spc="-299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09D2F-9180-DB8A-6262-7F9E2EF14AE8}"/>
              </a:ext>
            </a:extLst>
          </p:cNvPr>
          <p:cNvSpPr txBox="1"/>
          <p:nvPr/>
        </p:nvSpPr>
        <p:spPr>
          <a:xfrm>
            <a:off x="3048001" y="3445722"/>
            <a:ext cx="6096000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99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발표</a:t>
            </a:r>
            <a:endParaRPr lang="ko-KR" altLang="en-US" sz="2499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4CB7C-317A-F926-99F4-274D13EE667C}"/>
              </a:ext>
            </a:extLst>
          </p:cNvPr>
          <p:cNvSpPr txBox="1"/>
          <p:nvPr/>
        </p:nvSpPr>
        <p:spPr>
          <a:xfrm>
            <a:off x="3048001" y="2250182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018D-CEB4-2B05-AC8E-EF018BB528FB}"/>
              </a:ext>
            </a:extLst>
          </p:cNvPr>
          <p:cNvSpPr txBox="1"/>
          <p:nvPr/>
        </p:nvSpPr>
        <p:spPr>
          <a:xfrm>
            <a:off x="3048001" y="381039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Ver1.0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286076-28DA-7C33-B547-D86EEDEFD785}"/>
              </a:ext>
            </a:extLst>
          </p:cNvPr>
          <p:cNvGrpSpPr/>
          <p:nvPr/>
        </p:nvGrpSpPr>
        <p:grpSpPr>
          <a:xfrm rot="10800000">
            <a:off x="2865501" y="3780312"/>
            <a:ext cx="6473380" cy="421481"/>
            <a:chOff x="2865501" y="935517"/>
            <a:chExt cx="6473380" cy="421481"/>
          </a:xfrm>
        </p:grpSpPr>
        <p:sp>
          <p:nvSpPr>
            <p:cNvPr id="51" name="L 도형 50">
              <a:extLst>
                <a:ext uri="{FF2B5EF4-FFF2-40B4-BE49-F238E27FC236}">
                  <a16:creationId xmlns:a16="http://schemas.microsoft.com/office/drawing/2014/main" id="{ECCAE900-19BC-4886-25F5-418F57DBBF00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L 도형 51">
              <a:extLst>
                <a:ext uri="{FF2B5EF4-FFF2-40B4-BE49-F238E27FC236}">
                  <a16:creationId xmlns:a16="http://schemas.microsoft.com/office/drawing/2014/main" id="{4DBB9C84-3BDB-06F7-249F-46681C1F5671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6D6F0D-324C-E7E6-DDAF-EDB188CC6F51}"/>
              </a:ext>
            </a:extLst>
          </p:cNvPr>
          <p:cNvGrpSpPr/>
          <p:nvPr/>
        </p:nvGrpSpPr>
        <p:grpSpPr>
          <a:xfrm>
            <a:off x="546333" y="212622"/>
            <a:ext cx="2501668" cy="554032"/>
            <a:chOff x="546332" y="114300"/>
            <a:chExt cx="2304353" cy="55403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04106C8-246F-8401-35D3-F778AB66B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24" b="89706" l="7383" r="93960">
                          <a14:foregroundMark x1="18456" y1="45588" x2="18456" y2="50000"/>
                          <a14:foregroundMark x1="22148" y1="45588" x2="22148" y2="50000"/>
                          <a14:foregroundMark x1="24497" y1="48529" x2="24497" y2="50000"/>
                          <a14:foregroundMark x1="30201" y1="45588" x2="30201" y2="48529"/>
                          <a14:foregroundMark x1="36222" y1="44202" x2="35906" y2="45588"/>
                          <a14:foregroundMark x1="36577" y1="42647" x2="36428" y2="43302"/>
                          <a14:foregroundMark x1="39597" y1="64706" x2="39597" y2="65120"/>
                          <a14:foregroundMark x1="46309" y1="45588" x2="46309" y2="50000"/>
                          <a14:foregroundMark x1="42953" y1="42647" x2="43289" y2="45588"/>
                          <a14:foregroundMark x1="47987" y1="42647" x2="47987" y2="47059"/>
                          <a14:foregroundMark x1="55034" y1="41176" x2="55705" y2="41176"/>
                          <a14:foregroundMark x1="55705" y1="60294" x2="56040" y2="64706"/>
                          <a14:foregroundMark x1="65436" y1="54412" x2="66107" y2="55882"/>
                          <a14:foregroundMark x1="61074" y1="42647" x2="61745" y2="47059"/>
                          <a14:foregroundMark x1="13423" y1="55882" x2="13423" y2="60294"/>
                          <a14:foregroundMark x1="13087" y1="47059" x2="13423" y2="50000"/>
                          <a14:foregroundMark x1="11409" y1="51471" x2="11409" y2="54412"/>
                          <a14:foregroundMark x1="70470" y1="47059" x2="69799" y2="51471"/>
                          <a14:foregroundMark x1="73154" y1="44118" x2="73154" y2="48529"/>
                          <a14:foregroundMark x1="75168" y1="45588" x2="75168" y2="47059"/>
                          <a14:foregroundMark x1="77517" y1="48529" x2="77517" y2="51471"/>
                          <a14:foregroundMark x1="70470" y1="66176" x2="70805" y2="69118"/>
                          <a14:foregroundMark x1="83221" y1="50000" x2="83893" y2="54412"/>
                          <a14:foregroundMark x1="88926" y1="33824" x2="88926" y2="39706"/>
                          <a14:foregroundMark x1="93624" y1="33824" x2="93960" y2="38235"/>
                          <a14:foregroundMark x1="13087" y1="60294" x2="13087" y2="67647"/>
                          <a14:foregroundMark x1="30201" y1="58824" x2="30201" y2="69118"/>
                          <a14:foregroundMark x1="47987" y1="54412" x2="48346" y2="62284"/>
                          <a14:foregroundMark x1="48322" y1="58824" x2="48322" y2="70588"/>
                          <a14:foregroundMark x1="88591" y1="32353" x2="88591" y2="41176"/>
                          <a14:foregroundMark x1="53356" y1="42647" x2="52349" y2="42647"/>
                          <a14:foregroundMark x1="58054" y1="45588" x2="58389" y2="54412"/>
                          <a14:foregroundMark x1="70470" y1="39706" x2="70470" y2="42647"/>
                          <a14:foregroundMark x1="75168" y1="38235" x2="75168" y2="41176"/>
                          <a14:foregroundMark x1="78188" y1="42647" x2="80537" y2="42647"/>
                          <a14:foregroundMark x1="83893" y1="38235" x2="83557" y2="47059"/>
                          <a14:foregroundMark x1="79866" y1="52941" x2="78523" y2="51471"/>
                          <a14:foregroundMark x1="77852" y1="60294" x2="77852" y2="63235"/>
                          <a14:foregroundMark x1="74832" y1="72059" x2="73826" y2="72059"/>
                          <a14:foregroundMark x1="13087" y1="41176" x2="13087" y2="44118"/>
                          <a14:foregroundMark x1="22148" y1="39706" x2="22819" y2="45588"/>
                          <a14:foregroundMark x1="30201" y1="38235" x2="30537" y2="42647"/>
                          <a14:foregroundMark x1="22148" y1="73529" x2="22483" y2="60294"/>
                          <a14:foregroundMark x1="39262" y1="39706" x2="38926" y2="51471"/>
                          <a14:foregroundMark x1="38255" y1="54412" x2="38926" y2="54412"/>
                          <a14:backgroundMark x1="63423" y1="60294" x2="64094" y2="60294"/>
                          <a14:backgroundMark x1="12752" y1="54412" x2="12752" y2="55882"/>
                          <a14:backgroundMark x1="36242" y1="55882" x2="35570" y2="57353"/>
                          <a14:backgroundMark x1="38255" y1="55882" x2="37919" y2="55882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85274" b="-1585"/>
            <a:stretch/>
          </p:blipFill>
          <p:spPr>
            <a:xfrm>
              <a:off x="2498725" y="114300"/>
              <a:ext cx="351960" cy="554031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1FD289-F3D4-91FB-6E34-C6EC2CE75E31}"/>
                </a:ext>
              </a:extLst>
            </p:cNvPr>
            <p:cNvSpPr txBox="1"/>
            <p:nvPr/>
          </p:nvSpPr>
          <p:spPr>
            <a:xfrm>
              <a:off x="546332" y="182990"/>
              <a:ext cx="2304353" cy="3462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아시아경제</a:t>
              </a:r>
              <a:r>
                <a:rPr lang="ko-KR" altLang="en-US" sz="16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교육센터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F84480-5E81-D6F9-2D08-64E9B3F2C1C0}"/>
              </a:ext>
            </a:extLst>
          </p:cNvPr>
          <p:cNvSpPr txBox="1"/>
          <p:nvPr/>
        </p:nvSpPr>
        <p:spPr>
          <a:xfrm>
            <a:off x="3004288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개발 부트캠프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12D91-E4F5-6841-4C69-EAE5459AEEFC}"/>
              </a:ext>
            </a:extLst>
          </p:cNvPr>
          <p:cNvSpPr txBox="1"/>
          <p:nvPr/>
        </p:nvSpPr>
        <p:spPr>
          <a:xfrm>
            <a:off x="2909945" y="5365835"/>
            <a:ext cx="628468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70CC9-C129-22A7-8BA5-BF3DB87FE82F}"/>
              </a:ext>
            </a:extLst>
          </p:cNvPr>
          <p:cNvSpPr txBox="1"/>
          <p:nvPr/>
        </p:nvSpPr>
        <p:spPr>
          <a:xfrm>
            <a:off x="2909945" y="5696134"/>
            <a:ext cx="6284684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425064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/>
              <a:t>3.1</a:t>
            </a:r>
            <a:r>
              <a:rPr lang="ko-KR" altLang="en-US" dirty="0"/>
              <a:t> </a:t>
            </a:r>
            <a:r>
              <a:rPr lang="ko-KR" altLang="en-US" dirty="0" smtClean="0"/>
              <a:t>요구 분석 </a:t>
            </a:r>
            <a:r>
              <a:rPr lang="en-US" altLang="ko-KR" dirty="0" smtClean="0"/>
              <a:t>|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요구사항정의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86419"/>
              </p:ext>
            </p:extLst>
          </p:nvPr>
        </p:nvGraphicFramePr>
        <p:xfrm>
          <a:off x="575838" y="951005"/>
          <a:ext cx="11040323" cy="5016259"/>
        </p:xfrm>
        <a:graphic>
          <a:graphicData uri="http://schemas.openxmlformats.org/drawingml/2006/table">
            <a:tbl>
              <a:tblPr/>
              <a:tblGrid>
                <a:gridCol w="1249403">
                  <a:extLst>
                    <a:ext uri="{9D8B030D-6E8A-4147-A177-3AD203B41FA5}">
                      <a16:colId xmlns:a16="http://schemas.microsoft.com/office/drawing/2014/main" val="605626204"/>
                    </a:ext>
                  </a:extLst>
                </a:gridCol>
                <a:gridCol w="1957475">
                  <a:extLst>
                    <a:ext uri="{9D8B030D-6E8A-4147-A177-3AD203B41FA5}">
                      <a16:colId xmlns:a16="http://schemas.microsoft.com/office/drawing/2014/main" val="630777643"/>
                    </a:ext>
                  </a:extLst>
                </a:gridCol>
                <a:gridCol w="7833445">
                  <a:extLst>
                    <a:ext uri="{9D8B030D-6E8A-4147-A177-3AD203B41FA5}">
                      <a16:colId xmlns:a16="http://schemas.microsoft.com/office/drawing/2014/main" val="3269892993"/>
                    </a:ext>
                  </a:extLst>
                </a:gridCol>
              </a:tblGrid>
              <a:tr h="243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</a:rPr>
                        <a:t>요구사항 </a:t>
                      </a:r>
                      <a:r>
                        <a:rPr lang="e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</a:rPr>
                        <a:t>ID</a:t>
                      </a:r>
                      <a:endParaRPr lang="en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4D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4D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4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449479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포털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NAVER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영화리뷰 정보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영화제목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총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별점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리뷰번호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수집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1817974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통합전산망</a:t>
                      </a:r>
                      <a:endParaRPr lang="en-US" altLang="ko-KR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KOBIS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영화정보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관객수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영화제목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개봉일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주연배우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461638"/>
                  </a:ext>
                </a:extLst>
              </a:tr>
              <a:tr h="797068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 데이터 정제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중복값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특수문자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불필요한 키 값 제거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en-US" altLang="ko-KR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1111-11-11, 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외는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하이픈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(-)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재정렬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0611341"/>
                  </a:ext>
                </a:extLst>
              </a:tr>
              <a:tr h="528507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RQR-02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감성분석을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ko-KR" altLang="en-US" sz="15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전처리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한글 </a:t>
                      </a:r>
                      <a:r>
                        <a:rPr lang="ko-KR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정제</a:t>
                      </a:r>
                      <a:r>
                        <a:rPr lang="en-US" altLang="ko-KR" sz="15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토큰화</a:t>
                      </a:r>
                      <a:r>
                        <a:rPr lang="ko-KR" altLang="en-US" sz="15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및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불용어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결측치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중복값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제거</a:t>
                      </a:r>
                      <a:endParaRPr lang="en-US" altLang="ko-KR" sz="15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230249"/>
                  </a:ext>
                </a:extLst>
              </a:tr>
              <a:tr h="763521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 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수집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데이터의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csv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Table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생성 및 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csv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 </a:t>
                      </a:r>
                      <a:r>
                        <a:rPr lang="en-US" altLang="ko-KR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529194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RQS-02</a:t>
                      </a:r>
                      <a:endParaRPr lang="en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감성분석을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전처리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토큰화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</a:t>
                      </a:r>
                      <a:r>
                        <a:rPr lang="en-US" altLang="ko-K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산출한 </a:t>
                      </a:r>
                      <a:r>
                        <a:rPr lang="ko-KR" alt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긍정지수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119054"/>
                  </a:ext>
                </a:extLst>
              </a:tr>
              <a:tr h="640906">
                <a:tc>
                  <a:txBody>
                    <a:bodyPr/>
                    <a:lstStyle/>
                    <a:p>
                      <a:pPr algn="ctr" fontAlgn="ctr"/>
                      <a:r>
                        <a:rPr lang="e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RQM-01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모델링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감성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리뷰의 </a:t>
                      </a: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긍정지수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예측 및 산출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검증 </a:t>
                      </a:r>
                      <a:r>
                        <a:rPr lang="ko-KR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훈련을 통한 최적화된 모델 완성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967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322AEA-EFAB-8CD4-BF09-6DB2E016284B}"/>
              </a:ext>
            </a:extLst>
          </p:cNvPr>
          <p:cNvSpPr txBox="1"/>
          <p:nvPr/>
        </p:nvSpPr>
        <p:spPr>
          <a:xfrm>
            <a:off x="575838" y="5967264"/>
            <a:ext cx="8996002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RQC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Collection /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RQR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Refinement / RQS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Storage / RQM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Modeling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38">
            <a:extLst>
              <a:ext uri="{FF2B5EF4-FFF2-40B4-BE49-F238E27FC236}">
                <a16:creationId xmlns:a16="http://schemas.microsoft.com/office/drawing/2014/main" id="{959554C8-7110-9C90-C668-8CE17385B1C9}"/>
              </a:ext>
            </a:extLst>
          </p:cNvPr>
          <p:cNvSpPr/>
          <p:nvPr/>
        </p:nvSpPr>
        <p:spPr>
          <a:xfrm>
            <a:off x="5036245" y="1721772"/>
            <a:ext cx="3452082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40">
            <a:extLst>
              <a:ext uri="{FF2B5EF4-FFF2-40B4-BE49-F238E27FC236}">
                <a16:creationId xmlns:a16="http://schemas.microsoft.com/office/drawing/2014/main" id="{59FB268B-137A-0C7C-9D63-E6373FEC4A41}"/>
              </a:ext>
            </a:extLst>
          </p:cNvPr>
          <p:cNvSpPr/>
          <p:nvPr/>
        </p:nvSpPr>
        <p:spPr>
          <a:xfrm>
            <a:off x="812269" y="1721772"/>
            <a:ext cx="3765336" cy="3712692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41">
            <a:extLst>
              <a:ext uri="{FF2B5EF4-FFF2-40B4-BE49-F238E27FC236}">
                <a16:creationId xmlns:a16="http://schemas.microsoft.com/office/drawing/2014/main" id="{B87EC42A-EE22-36A5-4ED7-40F553551A55}"/>
              </a:ext>
            </a:extLst>
          </p:cNvPr>
          <p:cNvSpPr/>
          <p:nvPr/>
        </p:nvSpPr>
        <p:spPr>
          <a:xfrm>
            <a:off x="1870745" y="1523836"/>
            <a:ext cx="1577130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사각형: 둥근 모서리 36">
            <a:extLst>
              <a:ext uri="{FF2B5EF4-FFF2-40B4-BE49-F238E27FC236}">
                <a16:creationId xmlns:a16="http://schemas.microsoft.com/office/drawing/2014/main" id="{810A4A60-AD68-DF66-2225-353454E0186E}"/>
              </a:ext>
            </a:extLst>
          </p:cNvPr>
          <p:cNvSpPr/>
          <p:nvPr/>
        </p:nvSpPr>
        <p:spPr>
          <a:xfrm>
            <a:off x="8957311" y="1721772"/>
            <a:ext cx="2396319" cy="3712691"/>
          </a:xfrm>
          <a:prstGeom prst="roundRect">
            <a:avLst/>
          </a:prstGeom>
          <a:ln>
            <a:solidFill>
              <a:srgbClr val="5F2D9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FB95D-078A-2882-D2E2-AFEF00C1C685}"/>
              </a:ext>
            </a:extLst>
          </p:cNvPr>
          <p:cNvSpPr txBox="1"/>
          <p:nvPr/>
        </p:nvSpPr>
        <p:spPr>
          <a:xfrm>
            <a:off x="966422" y="2534257"/>
            <a:ext cx="3719731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500" dirty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500" dirty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r>
              <a:rPr lang="en-US" altLang="ko-KR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ko-KR" altLang="en-US" sz="1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별점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리뷰번호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F964-1E56-62EA-68FA-BDDC5FA73161}"/>
              </a:ext>
            </a:extLst>
          </p:cNvPr>
          <p:cNvSpPr txBox="1"/>
          <p:nvPr/>
        </p:nvSpPr>
        <p:spPr>
          <a:xfrm>
            <a:off x="1479665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4D544-EB79-10FD-F78F-1C4034C459F1}"/>
              </a:ext>
            </a:extLst>
          </p:cNvPr>
          <p:cNvSpPr txBox="1"/>
          <p:nvPr/>
        </p:nvSpPr>
        <p:spPr>
          <a:xfrm>
            <a:off x="1080742" y="3631446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F10D4-1389-64F5-898F-5CEC4F841C5B}"/>
              </a:ext>
            </a:extLst>
          </p:cNvPr>
          <p:cNvSpPr txBox="1"/>
          <p:nvPr/>
        </p:nvSpPr>
        <p:spPr>
          <a:xfrm>
            <a:off x="938632" y="4316545"/>
            <a:ext cx="3579165" cy="86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추출 정보 </a:t>
            </a:r>
            <a:r>
              <a:rPr lang="en-US" altLang="ko-KR" sz="1500" dirty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sz="1500" dirty="0" smtClean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일자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관객수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영화제목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개봉일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감독</a:t>
            </a: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주연배우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37">
            <a:extLst>
              <a:ext uri="{FF2B5EF4-FFF2-40B4-BE49-F238E27FC236}">
                <a16:creationId xmlns:a16="http://schemas.microsoft.com/office/drawing/2014/main" id="{356A7A84-7281-BBFE-DD1D-C8134FCD99D2}"/>
              </a:ext>
            </a:extLst>
          </p:cNvPr>
          <p:cNvSpPr/>
          <p:nvPr/>
        </p:nvSpPr>
        <p:spPr>
          <a:xfrm>
            <a:off x="9392404" y="1523836"/>
            <a:ext cx="1588370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39">
            <a:extLst>
              <a:ext uri="{FF2B5EF4-FFF2-40B4-BE49-F238E27FC236}">
                <a16:creationId xmlns:a16="http://schemas.microsoft.com/office/drawing/2014/main" id="{EB96194E-0083-7A02-46A9-E94A59F07EA8}"/>
              </a:ext>
            </a:extLst>
          </p:cNvPr>
          <p:cNvSpPr/>
          <p:nvPr/>
        </p:nvSpPr>
        <p:spPr>
          <a:xfrm>
            <a:off x="5940322" y="1523836"/>
            <a:ext cx="1678779" cy="469311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연결선 17">
            <a:extLst>
              <a:ext uri="{FF2B5EF4-FFF2-40B4-BE49-F238E27FC236}">
                <a16:creationId xmlns:a16="http://schemas.microsoft.com/office/drawing/2014/main" id="{3E2479F5-7BC5-F4BA-D886-D636525296A2}"/>
              </a:ext>
            </a:extLst>
          </p:cNvPr>
          <p:cNvCxnSpPr>
            <a:cxnSpLocks/>
          </p:cNvCxnSpPr>
          <p:nvPr/>
        </p:nvCxnSpPr>
        <p:spPr>
          <a:xfrm>
            <a:off x="966422" y="3479821"/>
            <a:ext cx="349265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63DA9F-348B-5738-DD63-8809885FDE27}"/>
              </a:ext>
            </a:extLst>
          </p:cNvPr>
          <p:cNvSpPr txBox="1"/>
          <p:nvPr/>
        </p:nvSpPr>
        <p:spPr>
          <a:xfrm>
            <a:off x="5131167" y="2551035"/>
            <a:ext cx="371973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감성 분석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2A136-60F6-5513-7473-BDC3A5722EC8}"/>
              </a:ext>
            </a:extLst>
          </p:cNvPr>
          <p:cNvSpPr txBox="1"/>
          <p:nvPr/>
        </p:nvSpPr>
        <p:spPr>
          <a:xfrm>
            <a:off x="5652342" y="2091104"/>
            <a:ext cx="216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리뷰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">
            <a:extLst>
              <a:ext uri="{FF2B5EF4-FFF2-40B4-BE49-F238E27FC236}">
                <a16:creationId xmlns:a16="http://schemas.microsoft.com/office/drawing/2014/main" id="{62C7C813-EE29-B18F-840C-90870CD1814A}"/>
              </a:ext>
            </a:extLst>
          </p:cNvPr>
          <p:cNvCxnSpPr>
            <a:cxnSpLocks/>
          </p:cNvCxnSpPr>
          <p:nvPr/>
        </p:nvCxnSpPr>
        <p:spPr>
          <a:xfrm>
            <a:off x="5257630" y="3481606"/>
            <a:ext cx="31282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1BB682-F7CA-B34A-FF9F-769E61CE2D66}"/>
              </a:ext>
            </a:extLst>
          </p:cNvPr>
          <p:cNvSpPr txBox="1"/>
          <p:nvPr/>
        </p:nvSpPr>
        <p:spPr>
          <a:xfrm>
            <a:off x="5200852" y="3640180"/>
            <a:ext cx="30210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KOBIS</a:t>
            </a:r>
          </a:p>
          <a:p>
            <a:pPr algn="ctr"/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05A07-2DD0-58AA-9332-5DE05A48D734}"/>
              </a:ext>
            </a:extLst>
          </p:cNvPr>
          <p:cNvSpPr txBox="1"/>
          <p:nvPr/>
        </p:nvSpPr>
        <p:spPr>
          <a:xfrm>
            <a:off x="5143717" y="4308501"/>
            <a:ext cx="3579165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50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5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150D3-CE0D-7F32-BE27-F92953F2C559}"/>
              </a:ext>
            </a:extLst>
          </p:cNvPr>
          <p:cNvSpPr txBox="1"/>
          <p:nvPr/>
        </p:nvSpPr>
        <p:spPr>
          <a:xfrm>
            <a:off x="775083" y="5769942"/>
            <a:ext cx="9051637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9EABB-BFB3-9372-44A9-85C6C556EC77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F8C21-6D72-A7A4-5E80-49CBA3641B5D}"/>
              </a:ext>
            </a:extLst>
          </p:cNvPr>
          <p:cNvSpPr txBox="1"/>
          <p:nvPr/>
        </p:nvSpPr>
        <p:spPr>
          <a:xfrm>
            <a:off x="9319882" y="2544698"/>
            <a:ext cx="18458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저장</a:t>
            </a:r>
            <a:endParaRPr lang="en-US" altLang="ko-KR" sz="160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저장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49C3834-CFB8-C207-B3EA-A8E71497232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8063265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3.2</a:t>
            </a:r>
            <a:r>
              <a:rPr lang="ko-KR" altLang="en-US" dirty="0"/>
              <a:t> 시스템 구조 설계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b="1" dirty="0"/>
              <a:t>정보 구조도</a:t>
            </a:r>
            <a:r>
              <a:rPr lang="en-US" altLang="ko-KR" b="1" dirty="0"/>
              <a:t>(IA</a:t>
            </a:r>
            <a:r>
              <a:rPr lang="en-US" altLang="ko-KR" b="1" dirty="0" smtClean="0"/>
              <a:t>)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(IA, Information Architecture)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5416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화살표: 오른쪽 6"/>
          <p:cNvSpPr/>
          <p:nvPr/>
        </p:nvSpPr>
        <p:spPr>
          <a:xfrm>
            <a:off x="9323133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8" name="그룹 157"/>
          <p:cNvGrpSpPr/>
          <p:nvPr/>
        </p:nvGrpSpPr>
        <p:grpSpPr>
          <a:xfrm>
            <a:off x="8010379" y="4660256"/>
            <a:ext cx="2536185" cy="1045224"/>
            <a:chOff x="464390" y="1388305"/>
            <a:chExt cx="1484828" cy="1045224"/>
          </a:xfrm>
        </p:grpSpPr>
        <p:sp>
          <p:nvSpPr>
            <p:cNvPr id="159" name="사각형: 둥근 모서리 25"/>
            <p:cNvSpPr/>
            <p:nvPr/>
          </p:nvSpPr>
          <p:spPr>
            <a:xfrm>
              <a:off x="464390" y="1388305"/>
              <a:ext cx="1484828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491579" y="1469404"/>
              <a:ext cx="1437399" cy="872779"/>
              <a:chOff x="599605" y="1532503"/>
              <a:chExt cx="1437399" cy="872779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599605" y="1532503"/>
                <a:ext cx="133273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KOIBS </a:t>
                </a:r>
              </a:p>
              <a:p>
                <a:pPr lvl="0">
                  <a:defRPr/>
                </a:pPr>
                <a:r>
                  <a:rPr lang="ko-KR" altLang="en-US" b="1" dirty="0" smtClean="0">
                    <a:latin typeface="맑은 고딕"/>
                    <a:ea typeface="맑은 고딕"/>
                  </a:rPr>
                  <a:t>데이터 정제 및 저장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99606" y="2128283"/>
                <a:ext cx="14373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err="1" smtClean="0">
                    <a:latin typeface="맑은 고딕"/>
                    <a:ea typeface="맑은 고딕"/>
                  </a:rPr>
                  <a:t>결측치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 정제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,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한글 정제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, DB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저장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68" name="화살표: 오른쪽 6"/>
          <p:cNvSpPr/>
          <p:nvPr/>
        </p:nvSpPr>
        <p:spPr>
          <a:xfrm>
            <a:off x="6232790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화살표: U자형 5"/>
          <p:cNvSpPr/>
          <p:nvPr/>
        </p:nvSpPr>
        <p:spPr>
          <a:xfrm rot="5400000" flipV="1">
            <a:off x="534414" y="3213157"/>
            <a:ext cx="1890000" cy="2304000"/>
          </a:xfrm>
          <a:prstGeom prst="uturnArrow">
            <a:avLst>
              <a:gd name="adj1" fmla="val 11197"/>
              <a:gd name="adj2" fmla="val 10021"/>
              <a:gd name="adj3" fmla="val 13766"/>
              <a:gd name="adj4" fmla="val 43750"/>
              <a:gd name="adj5" fmla="val 29782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3492" y="3190935"/>
            <a:ext cx="445114" cy="670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/>
          <p:nvPr/>
        </p:nvSpPr>
        <p:spPr>
          <a:xfrm>
            <a:off x="425064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 smtClean="0"/>
              <a:t>3.2</a:t>
            </a:r>
            <a:r>
              <a:rPr lang="ko-KR" altLang="en-US" dirty="0" smtClean="0"/>
              <a:t> </a:t>
            </a:r>
            <a:r>
              <a:rPr lang="ko-KR" altLang="en-US" dirty="0"/>
              <a:t>시스템 구조 설계 </a:t>
            </a:r>
            <a:r>
              <a:rPr lang="en-US" altLang="ko-KR" dirty="0"/>
              <a:t>| </a:t>
            </a:r>
            <a:r>
              <a:rPr lang="ko-KR" altLang="en-US" b="1" dirty="0"/>
              <a:t>시스템 흐름도</a:t>
            </a:r>
          </a:p>
        </p:txBody>
      </p:sp>
      <p:sp>
        <p:nvSpPr>
          <p:cNvPr id="5" name="화살표: 오른쪽 4"/>
          <p:cNvSpPr/>
          <p:nvPr/>
        </p:nvSpPr>
        <p:spPr>
          <a:xfrm rot="10800000">
            <a:off x="7137741" y="3308447"/>
            <a:ext cx="3408823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>
            <a:off x="4275314" y="4992130"/>
            <a:ext cx="1598809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화살표: 오른쪽 7"/>
          <p:cNvSpPr/>
          <p:nvPr/>
        </p:nvSpPr>
        <p:spPr>
          <a:xfrm>
            <a:off x="556014" y="1665369"/>
            <a:ext cx="5567200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화살표: U자형 11"/>
          <p:cNvSpPr/>
          <p:nvPr/>
        </p:nvSpPr>
        <p:spPr>
          <a:xfrm rot="5400000">
            <a:off x="9963200" y="1805732"/>
            <a:ext cx="1980000" cy="1906148"/>
          </a:xfrm>
          <a:prstGeom prst="uturnArrow">
            <a:avLst>
              <a:gd name="adj1" fmla="val 11188"/>
              <a:gd name="adj2" fmla="val 11575"/>
              <a:gd name="adj3" fmla="val 10209"/>
              <a:gd name="adj4" fmla="val 22683"/>
              <a:gd name="adj5" fmla="val 28627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오른쪽 4"/>
          <p:cNvSpPr/>
          <p:nvPr/>
        </p:nvSpPr>
        <p:spPr>
          <a:xfrm rot="10800000">
            <a:off x="2778554" y="3308447"/>
            <a:ext cx="3408823" cy="421692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rgbClr val="5F2D9A">
                  <a:tint val="66000"/>
                  <a:satMod val="160000"/>
                </a:srgbClr>
              </a:gs>
              <a:gs pos="50000">
                <a:srgbClr val="5F2D9A">
                  <a:tint val="44500"/>
                  <a:satMod val="160000"/>
                </a:srgbClr>
              </a:gs>
              <a:gs pos="100000">
                <a:srgbClr val="5F2D9A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70087" y="6423496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10237" y="1310648"/>
            <a:ext cx="4552240" cy="1045224"/>
            <a:chOff x="441713" y="1388305"/>
            <a:chExt cx="1482773" cy="1045224"/>
          </a:xfrm>
        </p:grpSpPr>
        <p:sp>
          <p:nvSpPr>
            <p:cNvPr id="22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256" y="1571004"/>
              <a:ext cx="1356740" cy="720379"/>
              <a:chOff x="622282" y="1634103"/>
              <a:chExt cx="1356740" cy="72037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22282" y="1634103"/>
                <a:ext cx="11276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NAVER </a:t>
                </a:r>
                <a:r>
                  <a:rPr lang="ko-KR" altLang="en-US" b="1" dirty="0" smtClean="0">
                    <a:latin typeface="맑은 고딕"/>
                    <a:ea typeface="맑은 고딕"/>
                  </a:rPr>
                  <a:t>영화리뷰 </a:t>
                </a:r>
                <a:r>
                  <a:rPr lang="ko-KR" altLang="en-US" b="1" dirty="0" err="1" smtClean="0">
                    <a:latin typeface="맑은 고딕"/>
                    <a:ea typeface="맑은 고딕"/>
                  </a:rPr>
                  <a:t>웹크롤러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2282" y="20774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맑은 고딕"/>
                    <a:ea typeface="맑은 고딕"/>
                  </a:rPr>
                  <a:t>데이터 수집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수집 데이터 정제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CSV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파일로 저장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057" name="TextBox 1056"/>
          <p:cNvSpPr txBox="1"/>
          <p:nvPr/>
        </p:nvSpPr>
        <p:spPr>
          <a:xfrm>
            <a:off x="11060418" y="5047161"/>
            <a:ext cx="8952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라운드 Regular"/>
                <a:ea typeface="나눔스퀘어라운드 Regular"/>
              </a:rPr>
              <a:t>종료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6236144" y="1310648"/>
            <a:ext cx="4630567" cy="1045224"/>
            <a:chOff x="441713" y="1388305"/>
            <a:chExt cx="1482773" cy="1045224"/>
          </a:xfrm>
        </p:grpSpPr>
        <p:sp>
          <p:nvSpPr>
            <p:cNvPr id="95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514256" y="1571004"/>
              <a:ext cx="1356740" cy="720379"/>
              <a:chOff x="622282" y="1634103"/>
              <a:chExt cx="1356740" cy="72037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622282" y="16341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KOBIS </a:t>
                </a:r>
                <a:r>
                  <a:rPr lang="ko-KR" altLang="en-US" b="1" dirty="0" smtClean="0">
                    <a:latin typeface="맑은 고딕"/>
                    <a:ea typeface="맑은 고딕"/>
                  </a:rPr>
                  <a:t>영화관 입장권 </a:t>
                </a:r>
                <a:r>
                  <a:rPr lang="ko-KR" altLang="en-US" b="1" dirty="0" err="1" smtClean="0">
                    <a:latin typeface="맑은 고딕"/>
                    <a:ea typeface="맑은 고딕"/>
                  </a:rPr>
                  <a:t>웹크롤러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22282" y="20774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맑은 고딕"/>
                    <a:ea typeface="맑은 고딕"/>
                  </a:rPr>
                  <a:t>데이터 수집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수집 데이터 정제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CSV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파일로 저장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7506378" y="2984131"/>
            <a:ext cx="3735110" cy="1045224"/>
            <a:chOff x="441713" y="1388305"/>
            <a:chExt cx="1482773" cy="1045224"/>
          </a:xfrm>
        </p:grpSpPr>
        <p:sp>
          <p:nvSpPr>
            <p:cNvPr id="100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514256" y="1558304"/>
              <a:ext cx="1356740" cy="707679"/>
              <a:chOff x="622282" y="1621403"/>
              <a:chExt cx="1356740" cy="707679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DB </a:t>
                </a:r>
                <a:r>
                  <a:rPr lang="ko-KR" altLang="en-US" b="1" dirty="0" smtClean="0">
                    <a:latin typeface="맑은 고딕"/>
                    <a:ea typeface="맑은 고딕"/>
                  </a:rPr>
                  <a:t>생성 및 데이터 저장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22282" y="2052083"/>
                <a:ext cx="13567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dirty="0" smtClean="0">
                    <a:latin typeface="맑은 고딕"/>
                    <a:ea typeface="맑은 고딕"/>
                  </a:rPr>
                  <a:t>DB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생성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데이터 생성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수집 데이터 저장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8F300AC1-30E4-3162-9B10-585E53B79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9" t="14651" r="12015" b="1229"/>
          <a:stretch/>
        </p:blipFill>
        <p:spPr>
          <a:xfrm>
            <a:off x="10333213" y="2748358"/>
            <a:ext cx="814886" cy="783785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3172656" y="2984131"/>
            <a:ext cx="3792191" cy="1045224"/>
            <a:chOff x="441713" y="1388305"/>
            <a:chExt cx="1482773" cy="1045224"/>
          </a:xfrm>
        </p:grpSpPr>
        <p:sp>
          <p:nvSpPr>
            <p:cNvPr id="110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514256" y="1558304"/>
              <a:ext cx="1404886" cy="707679"/>
              <a:chOff x="622282" y="1621403"/>
              <a:chExt cx="1404886" cy="707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NAVER </a:t>
                </a:r>
                <a:r>
                  <a:rPr lang="ko-KR" altLang="en-US" b="1" dirty="0" smtClean="0">
                    <a:latin typeface="맑은 고딕"/>
                    <a:ea typeface="맑은 고딕"/>
                  </a:rPr>
                  <a:t>영화리뷰 데이터 정제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2282" y="2052083"/>
                <a:ext cx="140488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맑은 고딕"/>
                    <a:ea typeface="맑은 고딕"/>
                  </a:rPr>
                  <a:t>한글 정제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,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단어 </a:t>
                </a:r>
                <a:r>
                  <a:rPr lang="ko-KR" altLang="en-US" sz="1200" dirty="0" err="1" smtClean="0">
                    <a:latin typeface="맑은 고딕"/>
                    <a:ea typeface="맑은 고딕"/>
                  </a:rPr>
                  <a:t>토큰화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,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희귀 단어 및 </a:t>
                </a:r>
                <a:r>
                  <a:rPr lang="ko-KR" altLang="en-US" sz="1200" dirty="0" err="1" smtClean="0">
                    <a:latin typeface="맑은 고딕"/>
                    <a:ea typeface="맑은 고딕"/>
                  </a:rPr>
                  <a:t>불용어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 정제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1131350" y="4582188"/>
            <a:ext cx="4382026" cy="1260000"/>
            <a:chOff x="441713" y="1388304"/>
            <a:chExt cx="1336644" cy="1260000"/>
          </a:xfrm>
        </p:grpSpPr>
        <p:sp>
          <p:nvSpPr>
            <p:cNvPr id="116" name="사각형: 둥근 모서리 25"/>
            <p:cNvSpPr/>
            <p:nvPr/>
          </p:nvSpPr>
          <p:spPr>
            <a:xfrm>
              <a:off x="441713" y="1388304"/>
              <a:ext cx="1336644" cy="126000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14256" y="1558304"/>
              <a:ext cx="1264101" cy="984678"/>
              <a:chOff x="622282" y="1621403"/>
              <a:chExt cx="1264101" cy="984678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622282" y="1621403"/>
                <a:ext cx="6302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smtClean="0">
                    <a:latin typeface="맑은 고딕"/>
                    <a:ea typeface="맑은 고딕"/>
                  </a:rPr>
                  <a:t>예측 모델 최적화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22282" y="2052083"/>
                <a:ext cx="781685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dirty="0" smtClean="0">
                    <a:latin typeface="맑은 고딕"/>
                    <a:ea typeface="맑은 고딕"/>
                  </a:rPr>
                  <a:t>Epoch 15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회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err="1" smtClean="0">
                    <a:latin typeface="맑은 고딕"/>
                    <a:ea typeface="맑은 고딕"/>
                  </a:rPr>
                  <a:t>손실율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,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정확도 확인 </a:t>
                </a:r>
                <a:endParaRPr lang="en-US" altLang="ko-KR" sz="1200" dirty="0" smtClean="0">
                  <a:latin typeface="맑은 고딕"/>
                  <a:ea typeface="맑은 고딕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1200" dirty="0" smtClean="0">
                    <a:latin typeface="맑은 고딕"/>
                    <a:ea typeface="맑은 고딕"/>
                  </a:rPr>
                  <a:t>&gt; 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모델 최적화 </a:t>
                </a:r>
                <a:r>
                  <a:rPr lang="en-US" altLang="ko-KR" sz="1200" dirty="0" smtClean="0">
                    <a:latin typeface="맑은 고딕"/>
                    <a:ea typeface="맑은 고딕"/>
                  </a:rPr>
                  <a:t>: Epoch 2</a:t>
                </a:r>
                <a:r>
                  <a:rPr lang="ko-KR" altLang="en-US" sz="1200" dirty="0" smtClean="0">
                    <a:latin typeface="맑은 고딕"/>
                    <a:ea typeface="맑은 고딕"/>
                  </a:rPr>
                  <a:t>회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486404" y="1761386"/>
                <a:ext cx="39997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err="1" smtClean="0">
                    <a:latin typeface="맑은 고딕"/>
                    <a:ea typeface="맑은 고딕"/>
                  </a:rPr>
                  <a:t>긍정지수</a:t>
                </a:r>
                <a:endParaRPr lang="en-US" altLang="ko-KR" b="1" dirty="0" smtClean="0">
                  <a:latin typeface="맑은 고딕"/>
                  <a:ea typeface="맑은 고딕"/>
                </a:endParaRPr>
              </a:p>
              <a:p>
                <a:pPr lvl="0">
                  <a:defRPr/>
                </a:pPr>
                <a:r>
                  <a:rPr lang="ko-KR" altLang="en-US" b="1" dirty="0" smtClean="0">
                    <a:latin typeface="맑은 고딕"/>
                    <a:ea typeface="맑은 고딕"/>
                  </a:rPr>
                  <a:t>예측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37" name="그룹 136"/>
          <p:cNvGrpSpPr/>
          <p:nvPr/>
        </p:nvGrpSpPr>
        <p:grpSpPr>
          <a:xfrm>
            <a:off x="844568" y="2984131"/>
            <a:ext cx="1761121" cy="1045224"/>
            <a:chOff x="441713" y="1388305"/>
            <a:chExt cx="1482773" cy="1045224"/>
          </a:xfrm>
        </p:grpSpPr>
        <p:sp>
          <p:nvSpPr>
            <p:cNvPr id="138" name="사각형: 둥근 모서리 25"/>
            <p:cNvSpPr/>
            <p:nvPr/>
          </p:nvSpPr>
          <p:spPr>
            <a:xfrm>
              <a:off x="441713" y="1388305"/>
              <a:ext cx="1482773" cy="1045224"/>
            </a:xfrm>
            <a:prstGeom prst="roundRect">
              <a:avLst>
                <a:gd name="adj" fmla="val 16667"/>
              </a:avLst>
            </a:prstGeom>
            <a:ln w="41275">
              <a:solidFill>
                <a:srgbClr val="5F2D9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514255" y="1558304"/>
              <a:ext cx="1404886" cy="707679"/>
              <a:chOff x="622281" y="1621403"/>
              <a:chExt cx="1404886" cy="707679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622281" y="1621403"/>
                <a:ext cx="1404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b="1" dirty="0" smtClean="0">
                    <a:latin typeface="맑은 고딕"/>
                    <a:ea typeface="맑은 고딕"/>
                  </a:rPr>
                  <a:t>데이터 전처리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2282" y="2052083"/>
                <a:ext cx="134760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맑은 고딕"/>
                    <a:ea typeface="맑은 고딕"/>
                  </a:rPr>
                  <a:t>단어 토큰의 </a:t>
                </a:r>
                <a:r>
                  <a:rPr lang="ko-KR" altLang="en-US" sz="1200" dirty="0" err="1" smtClean="0">
                    <a:latin typeface="맑은 고딕"/>
                    <a:ea typeface="맑은 고딕"/>
                  </a:rPr>
                  <a:t>벡터화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4064000" y="4739488"/>
            <a:ext cx="0" cy="984678"/>
          </a:xfrm>
          <a:prstGeom prst="line">
            <a:avLst/>
          </a:prstGeom>
          <a:ln w="25400">
            <a:solidFill>
              <a:srgbClr val="5F2D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/>
          <p:cNvGrpSpPr/>
          <p:nvPr/>
        </p:nvGrpSpPr>
        <p:grpSpPr>
          <a:xfrm>
            <a:off x="6057057" y="4660256"/>
            <a:ext cx="1439468" cy="1045224"/>
            <a:chOff x="441713" y="1388305"/>
            <a:chExt cx="1399753" cy="1045224"/>
          </a:xfrm>
        </p:grpSpPr>
        <p:sp>
          <p:nvSpPr>
            <p:cNvPr id="148" name="사각형: 둥근 모서리 25"/>
            <p:cNvSpPr/>
            <p:nvPr/>
          </p:nvSpPr>
          <p:spPr>
            <a:xfrm>
              <a:off x="441713" y="1388305"/>
              <a:ext cx="1377086" cy="1045224"/>
            </a:xfrm>
            <a:prstGeom prst="roundRect">
              <a:avLst>
                <a:gd name="adj" fmla="val 16667"/>
              </a:avLst>
            </a:prstGeom>
            <a:ln w="5080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514256" y="1558304"/>
              <a:ext cx="1327210" cy="708247"/>
              <a:chOff x="622282" y="1621403"/>
              <a:chExt cx="1327210" cy="708247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622282" y="1621403"/>
                <a:ext cx="1327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latin typeface="맑은 고딕"/>
                    <a:ea typeface="맑은 고딕"/>
                  </a:rPr>
                  <a:t>DB </a:t>
                </a:r>
                <a:r>
                  <a:rPr lang="ko-KR" altLang="en-US" b="1" dirty="0" smtClean="0">
                    <a:latin typeface="맑은 고딕"/>
                    <a:ea typeface="맑은 고딕"/>
                  </a:rPr>
                  <a:t>저장</a:t>
                </a:r>
                <a:endParaRPr lang="ko-KR" altLang="en-US" b="1" dirty="0">
                  <a:latin typeface="맑은 고딕"/>
                  <a:ea typeface="맑은 고딕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22282" y="2052083"/>
                <a:ext cx="1327210" cy="277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dirty="0" smtClean="0">
                    <a:latin typeface="맑은 고딕"/>
                    <a:ea typeface="맑은 고딕"/>
                  </a:rPr>
                  <a:t>예측 데이터 저장</a:t>
                </a:r>
                <a:endParaRPr lang="en-US" altLang="ko-KR" sz="1200" dirty="0">
                  <a:latin typeface="맑은 고딕"/>
                  <a:ea typeface="맑은 고딕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4220" y="970399"/>
            <a:ext cx="1014548" cy="646524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1" b="1" spc="-150">
                <a:solidFill>
                  <a:srgbClr val="FFDC17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422350" y="2224841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04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55504" y="3207047"/>
            <a:ext cx="39116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15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17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22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9166" y="2230086"/>
            <a:ext cx="8176824" cy="1831089"/>
            <a:chOff x="879164" y="2230086"/>
            <a:chExt cx="8176824" cy="1831090"/>
          </a:xfrm>
        </p:grpSpPr>
        <p:sp>
          <p:nvSpPr>
            <p:cNvPr id="5" name="직사각형 4"/>
            <p:cNvSpPr/>
            <p:nvPr/>
          </p:nvSpPr>
          <p:spPr>
            <a:xfrm>
              <a:off x="879164" y="2230086"/>
              <a:ext cx="1990635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01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56059" y="2239896"/>
              <a:ext cx="1990635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02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계획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2028" y="2238561"/>
              <a:ext cx="2227437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03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 설계와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5245" y="3241721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07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08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64828" y="3230577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10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ko-KR" altLang="en-US" sz="1050" spc="-50" dirty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0067" y="3241721"/>
              <a:ext cx="39116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7265" y="3241721"/>
              <a:ext cx="2644153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1-1.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개발배경 및 개발목적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1-2.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기대효과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5166" y="3230577"/>
              <a:ext cx="2450312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2-1.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개발 프로세스</a:t>
              </a: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(SDP)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2-2.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 조직구성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2-3.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 </a:t>
              </a: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WBS</a:t>
              </a:r>
              <a:r>
                <a:rPr lang="en-US" altLang="ko-KR" sz="900">
                  <a:solidFill>
                    <a:schemeClr val="bg1">
                      <a:alpha val="25000"/>
                    </a:schemeClr>
                  </a:solidFill>
                </a:rPr>
                <a:t>(</a:t>
              </a:r>
              <a:r>
                <a:rPr lang="en-US" altLang="x-none" sz="900">
                  <a:solidFill>
                    <a:schemeClr val="bg1">
                      <a:alpha val="25000"/>
                    </a:schemeClr>
                  </a:solidFill>
                </a:rPr>
                <a:t>Work Breakdown Structure</a:t>
              </a:r>
              <a:r>
                <a:rPr lang="en-US" altLang="ko-KR" sz="900">
                  <a:solidFill>
                    <a:schemeClr val="bg1">
                      <a:alpha val="25000"/>
                    </a:schemeClr>
                  </a:solidFill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0127" y="3190778"/>
              <a:ext cx="187791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요구 분석</a:t>
              </a:r>
              <a:endParaRPr lang="en-US" altLang="ko-KR" dirty="0" smtClean="0">
                <a:solidFill>
                  <a:schemeClr val="bg1">
                    <a:alpha val="25000"/>
                  </a:schemeClr>
                </a:solidFill>
              </a:endParaRPr>
            </a:p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  <p:pic>
        <p:nvPicPr>
          <p:cNvPr id="2" name="3D 모델 1" descr="Film Ree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5854" y="5214051"/>
            <a:ext cx="2596588" cy="1397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5833" y="3181864"/>
            <a:ext cx="17568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4-1. </a:t>
            </a:r>
            <a:r>
              <a:rPr lang="ko-KR" altLang="en-US"/>
              <a:t>프로젝트 산출물</a:t>
            </a:r>
          </a:p>
          <a:p>
            <a:pPr lvl="0">
              <a:defRPr/>
            </a:pPr>
            <a:r>
              <a:rPr lang="en-US" altLang="ko-KR"/>
              <a:t>4-2. </a:t>
            </a:r>
            <a:r>
              <a:rPr lang="ko-KR" altLang="en-US"/>
              <a:t>감성분석</a:t>
            </a:r>
          </a:p>
          <a:p>
            <a:pPr lvl="0">
              <a:defRPr/>
            </a:pPr>
            <a:r>
              <a:rPr lang="en-US" altLang="ko-KR"/>
              <a:t>4-3. </a:t>
            </a:r>
            <a:r>
              <a:rPr lang="ko-KR" altLang="en-US"/>
              <a:t>참여인원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/>
          <p:cNvCxnSpPr/>
          <p:nvPr/>
        </p:nvCxnSpPr>
        <p:spPr>
          <a:xfrm>
            <a:off x="4963409" y="5378371"/>
            <a:ext cx="820629" cy="6895"/>
          </a:xfrm>
          <a:prstGeom prst="line">
            <a:avLst/>
          </a:prstGeom>
          <a:ln w="635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538026" y="4405893"/>
            <a:ext cx="5447700" cy="18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918200" y="5347393"/>
            <a:ext cx="4698999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18200" y="4534593"/>
            <a:ext cx="4698999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4963409" y="2638358"/>
            <a:ext cx="820629" cy="6895"/>
          </a:xfrm>
          <a:prstGeom prst="line">
            <a:avLst/>
          </a:prstGeom>
          <a:ln w="635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538026" y="1719581"/>
            <a:ext cx="5447700" cy="18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18200" y="2680393"/>
            <a:ext cx="4698999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4992136" y="2635172"/>
            <a:ext cx="0" cy="2766111"/>
          </a:xfrm>
          <a:prstGeom prst="line">
            <a:avLst/>
          </a:prstGeom>
          <a:ln w="635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918200" y="1867593"/>
            <a:ext cx="4698999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63471" y="1719581"/>
            <a:ext cx="308900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231899" y="2045393"/>
            <a:ext cx="2768601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4.1</a:t>
            </a:r>
            <a:r>
              <a:rPr lang="ko-KR" altLang="en-US" dirty="0"/>
              <a:t> 프로젝트 산출물</a:t>
            </a:r>
            <a:endParaRPr lang="en-US" altLang="ko-KR" dirty="0"/>
          </a:p>
        </p:txBody>
      </p:sp>
      <p:pic>
        <p:nvPicPr>
          <p:cNvPr id="1026" name="Picture 2" descr="데이터 베이스 저장 - Pixabay의 무료 벡터 그래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88" y="3051550"/>
            <a:ext cx="1330066" cy="14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493520" y="2136418"/>
            <a:ext cx="2588144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film_innerside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30" name="Picture 6" descr="Amazon RDS for MySQL – Amazon Web Services(AWS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07" y="4625656"/>
            <a:ext cx="1746028" cy="9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063471" y="891913"/>
            <a:ext cx="308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 err="1" smtClean="0"/>
              <a:t>DataBase</a:t>
            </a:r>
            <a:endParaRPr lang="en-US" altLang="ko-KR" sz="4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649100" y="3836341"/>
            <a:ext cx="1343036" cy="0"/>
          </a:xfrm>
          <a:prstGeom prst="line">
            <a:avLst/>
          </a:prstGeom>
          <a:ln w="635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4591368" y="1177479"/>
            <a:ext cx="6232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500" dirty="0" smtClean="0">
                <a:latin typeface="+mn-ea"/>
              </a:rPr>
              <a:t>NAVER </a:t>
            </a:r>
            <a:r>
              <a:rPr lang="ko-KR" altLang="en-US" sz="2500" dirty="0" smtClean="0">
                <a:latin typeface="+mn-ea"/>
              </a:rPr>
              <a:t>영화리뷰</a:t>
            </a:r>
            <a:endParaRPr lang="en-US" altLang="ko-KR" sz="25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7136301" y="1589859"/>
            <a:ext cx="35163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naver_review_gather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naver_review_scrub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7136301" y="4276470"/>
            <a:ext cx="3516348" cy="163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kobis_movie_gather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kobis_movie_scrub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4591368" y="3874441"/>
            <a:ext cx="6232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500" dirty="0" smtClean="0">
                <a:latin typeface="+mn-ea"/>
              </a:rPr>
              <a:t>KOBIS </a:t>
            </a:r>
            <a:r>
              <a:rPr lang="ko-KR" altLang="en-US" sz="2500" dirty="0" smtClean="0">
                <a:latin typeface="+mn-ea"/>
              </a:rPr>
              <a:t>영화관 입장권</a:t>
            </a:r>
            <a:endParaRPr lang="en-US" altLang="ko-KR" sz="2500" dirty="0"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3056" l="9375" r="96875">
                        <a14:foregroundMark x1="15625" y1="16667" x2="20313" y2="12500"/>
                        <a14:foregroundMark x1="28125" y1="11111" x2="34375" y2="9722"/>
                        <a14:foregroundMark x1="92188" y1="29167" x2="93750" y2="77778"/>
                        <a14:foregroundMark x1="12500" y1="25000" x2="14063" y2="76389"/>
                        <a14:foregroundMark x1="81250" y1="51389" x2="71875" y2="54167"/>
                        <a14:foregroundMark x1="28125" y1="52778" x2="39063" y2="55556"/>
                        <a14:foregroundMark x1="65625" y1="70833" x2="76563" y2="69444"/>
                        <a14:foregroundMark x1="81250" y1="43056" x2="81250" y2="44444"/>
                        <a14:foregroundMark x1="81250" y1="75000" x2="81250" y2="76389"/>
                        <a14:foregroundMark x1="79688" y1="61111" x2="81250" y2="61111"/>
                        <a14:backgroundMark x1="98438" y1="56944" x2="98438" y2="80556"/>
                        <a14:backgroundMark x1="64063" y1="62500" x2="23438" y2="59722"/>
                        <a14:backgroundMark x1="65625" y1="47222" x2="28125" y2="45833"/>
                        <a14:backgroundMark x1="68750" y1="20833" x2="28125" y2="22222"/>
                        <a14:backgroundMark x1="78125" y1="25000" x2="31250" y2="18056"/>
                        <a14:backgroundMark x1="75000" y1="61111" x2="65625" y2="62500"/>
                        <a14:backgroundMark x1="87500" y1="38889" x2="85938" y2="44444"/>
                        <a14:backgroundMark x1="87500" y1="55556" x2="85938" y2="62500"/>
                        <a14:backgroundMark x1="76563" y1="66667" x2="65625" y2="69444"/>
                        <a14:backgroundMark x1="70313" y1="80556" x2="40625" y2="83333"/>
                        <a14:backgroundMark x1="87500" y1="69444" x2="79688" y2="69444"/>
                        <a14:backgroundMark x1="84375" y1="73611" x2="87500" y2="73611"/>
                        <a14:backgroundMark x1="82813" y1="77778" x2="85938" y2="77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8834" y="2218978"/>
            <a:ext cx="301707" cy="33942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3" b="98734" l="0" r="99107">
                        <a14:foregroundMark x1="11607" y1="13924" x2="14732" y2="13924"/>
                        <a14:foregroundMark x1="36607" y1="14557" x2="39732" y2="14557"/>
                        <a14:foregroundMark x1="58929" y1="14557" x2="62946" y2="14557"/>
                        <a14:foregroundMark x1="80804" y1="15823" x2="85268" y2="15190"/>
                        <a14:foregroundMark x1="12500" y1="37975" x2="18750" y2="37342"/>
                        <a14:foregroundMark x1="11607" y1="61392" x2="17411" y2="61392"/>
                        <a14:foregroundMark x1="11607" y1="83544" x2="17857" y2="82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239" y="2065209"/>
            <a:ext cx="419549" cy="29593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3" b="98734" l="0" r="99107">
                        <a14:foregroundMark x1="11607" y1="13924" x2="14732" y2="13924"/>
                        <a14:foregroundMark x1="36607" y1="14557" x2="39732" y2="14557"/>
                        <a14:foregroundMark x1="58929" y1="14557" x2="62946" y2="14557"/>
                        <a14:foregroundMark x1="80804" y1="15823" x2="85268" y2="15190"/>
                        <a14:foregroundMark x1="12500" y1="37975" x2="18750" y2="37342"/>
                        <a14:foregroundMark x1="11607" y1="61392" x2="17411" y2="61392"/>
                        <a14:foregroundMark x1="11607" y1="83544" x2="17857" y2="82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239" y="2889009"/>
            <a:ext cx="419549" cy="29593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3" b="98734" l="0" r="99107">
                        <a14:foregroundMark x1="11607" y1="13924" x2="14732" y2="13924"/>
                        <a14:foregroundMark x1="36607" y1="14557" x2="39732" y2="14557"/>
                        <a14:foregroundMark x1="58929" y1="14557" x2="62946" y2="14557"/>
                        <a14:foregroundMark x1="80804" y1="15823" x2="85268" y2="15190"/>
                        <a14:foregroundMark x1="12500" y1="37975" x2="18750" y2="37342"/>
                        <a14:foregroundMark x1="11607" y1="61392" x2="17411" y2="61392"/>
                        <a14:foregroundMark x1="11607" y1="83544" x2="17857" y2="82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239" y="4753036"/>
            <a:ext cx="419549" cy="2959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3" b="98734" l="0" r="99107">
                        <a14:foregroundMark x1="11607" y1="13924" x2="14732" y2="13924"/>
                        <a14:foregroundMark x1="36607" y1="14557" x2="39732" y2="14557"/>
                        <a14:foregroundMark x1="58929" y1="14557" x2="62946" y2="14557"/>
                        <a14:foregroundMark x1="80804" y1="15823" x2="85268" y2="15190"/>
                        <a14:foregroundMark x1="12500" y1="37975" x2="18750" y2="37342"/>
                        <a14:foregroundMark x1="11607" y1="61392" x2="17411" y2="61392"/>
                        <a14:foregroundMark x1="11607" y1="83544" x2="17857" y2="82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239" y="5538736"/>
            <a:ext cx="419549" cy="2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4.1</a:t>
            </a:r>
            <a:r>
              <a:rPr lang="ko-KR" altLang="en-US" dirty="0"/>
              <a:t> 프로젝트 산출물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AE0BF-A067-A54A-1DFE-651D3176C01A}"/>
              </a:ext>
            </a:extLst>
          </p:cNvPr>
          <p:cNvSpPr txBox="1"/>
          <p:nvPr/>
        </p:nvSpPr>
        <p:spPr>
          <a:xfrm>
            <a:off x="952497" y="882818"/>
            <a:ext cx="66642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영화리뷰</a:t>
            </a:r>
            <a:r>
              <a:rPr lang="en-US" altLang="ko-KR" dirty="0"/>
              <a:t>(NAVER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naver_review_gather</a:t>
            </a:r>
            <a:endParaRPr lang="en-US" altLang="ko-KR" dirty="0"/>
          </a:p>
        </p:txBody>
      </p:sp>
      <p:graphicFrame>
        <p:nvGraphicFramePr>
          <p:cNvPr id="30" name="표 13">
            <a:extLst>
              <a:ext uri="{FF2B5EF4-FFF2-40B4-BE49-F238E27FC236}">
                <a16:creationId xmlns:a16="http://schemas.microsoft.com/office/drawing/2014/main" id="{6C476D64-5B5D-782C-433E-F6D553C669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824" y="1715173"/>
          <a:ext cx="10661651" cy="17747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6459">
                  <a:extLst>
                    <a:ext uri="{9D8B030D-6E8A-4147-A177-3AD203B41FA5}">
                      <a16:colId xmlns:a16="http://schemas.microsoft.com/office/drawing/2014/main" val="3553127335"/>
                    </a:ext>
                  </a:extLst>
                </a:gridCol>
                <a:gridCol w="947617">
                  <a:extLst>
                    <a:ext uri="{9D8B030D-6E8A-4147-A177-3AD203B41FA5}">
                      <a16:colId xmlns:a16="http://schemas.microsoft.com/office/drawing/2014/main" val="1802628690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351245781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85015797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5062199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308471800"/>
                    </a:ext>
                  </a:extLst>
                </a:gridCol>
              </a:tblGrid>
              <a:tr h="28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gmovie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gdate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greview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gpoint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gsumpoint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gnum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63970"/>
                  </a:ext>
                </a:extLst>
              </a:tr>
              <a:tr h="26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2022-10-26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오프닝 때문이라도 또 보고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싶어지는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7.55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18510580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5887"/>
                  </a:ext>
                </a:extLst>
              </a:tr>
              <a:tr h="2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2022-10-26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초반 액션 좋다가 징징대는 애 딸려서 산으로 가는 영화 액션만 잘 살렸으면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흥했을텐데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개연성 없는 초딩 나오면서 급격히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지루해짐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7.55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18511307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11117"/>
                  </a:ext>
                </a:extLst>
              </a:tr>
              <a:tr h="20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2022-10-28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좋네요카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체이싱이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국내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영화중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제일일듯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7.55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18513965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29435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2022-10-29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넘나 잼나게 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?f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어요 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또봐도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잼나네요흥행이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왜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안된간지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의문임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7.55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18515393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84693"/>
                  </a:ext>
                </a:extLst>
              </a:tr>
              <a:tr h="196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2022-11-02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꿀잼인정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응근재미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마지막 실망하려다 주인공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다시살아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더꿀잼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7.55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18521161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8325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29C4FF8-666B-01DF-07A3-AF79AE94D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823" y="1411008"/>
          <a:ext cx="1066165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15">
                  <a:extLst>
                    <a:ext uri="{9D8B030D-6E8A-4147-A177-3AD203B41FA5}">
                      <a16:colId xmlns:a16="http://schemas.microsoft.com/office/drawing/2014/main" val="3315383001"/>
                    </a:ext>
                  </a:extLst>
                </a:gridCol>
                <a:gridCol w="922662">
                  <a:extLst>
                    <a:ext uri="{9D8B030D-6E8A-4147-A177-3AD203B41FA5}">
                      <a16:colId xmlns:a16="http://schemas.microsoft.com/office/drawing/2014/main" val="3610848003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1434625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003383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882761923"/>
                    </a:ext>
                  </a:extLst>
                </a:gridCol>
                <a:gridCol w="815973">
                  <a:extLst>
                    <a:ext uri="{9D8B030D-6E8A-4147-A177-3AD203B41FA5}">
                      <a16:colId xmlns:a16="http://schemas.microsoft.com/office/drawing/2014/main" val="264265880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영화제목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일자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리뷰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별점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총별점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리뷰번호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92105"/>
                  </a:ext>
                </a:extLst>
              </a:tr>
            </a:tbl>
          </a:graphicData>
        </a:graphic>
      </p:graphicFrame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E94BB90D-424B-E265-EB57-2EC5C4893439}"/>
              </a:ext>
            </a:extLst>
          </p:cNvPr>
          <p:cNvSpPr/>
          <p:nvPr/>
        </p:nvSpPr>
        <p:spPr>
          <a:xfrm>
            <a:off x="833438" y="2008101"/>
            <a:ext cx="141920" cy="1481783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B8EC596F-6F9A-5884-5DE8-69188B83C932}"/>
              </a:ext>
            </a:extLst>
          </p:cNvPr>
          <p:cNvSpPr/>
          <p:nvPr/>
        </p:nvSpPr>
        <p:spPr>
          <a:xfrm>
            <a:off x="833438" y="1718713"/>
            <a:ext cx="141920" cy="261217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5C2C1A2-7E60-06C0-BA4B-9B9A430E003C}"/>
              </a:ext>
            </a:extLst>
          </p:cNvPr>
          <p:cNvSpPr/>
          <p:nvPr/>
        </p:nvSpPr>
        <p:spPr>
          <a:xfrm>
            <a:off x="833438" y="1428933"/>
            <a:ext cx="141920" cy="261609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17DC9-CCDE-C8A7-AAC5-6E3DBA757C1D}"/>
              </a:ext>
            </a:extLst>
          </p:cNvPr>
          <p:cNvSpPr txBox="1"/>
          <p:nvPr/>
        </p:nvSpPr>
        <p:spPr>
          <a:xfrm>
            <a:off x="469900" y="2454275"/>
            <a:ext cx="325730" cy="600164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데</a:t>
            </a:r>
            <a:endParaRPr lang="en-US" altLang="ko-KR" sz="1100" dirty="0"/>
          </a:p>
          <a:p>
            <a:r>
              <a:rPr lang="ko-KR" altLang="en-US" sz="1100" dirty="0"/>
              <a:t>이</a:t>
            </a:r>
            <a:endParaRPr lang="en-US" altLang="ko-KR" sz="1100" dirty="0"/>
          </a:p>
          <a:p>
            <a:r>
              <a:rPr lang="ko-KR" altLang="en-US" sz="1100" dirty="0"/>
              <a:t>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B0162-34CA-B8B4-901C-B41A7FEFF40C}"/>
              </a:ext>
            </a:extLst>
          </p:cNvPr>
          <p:cNvSpPr txBox="1"/>
          <p:nvPr/>
        </p:nvSpPr>
        <p:spPr>
          <a:xfrm>
            <a:off x="328836" y="1733544"/>
            <a:ext cx="466794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컬럼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EA267-41B0-79DD-58D5-1C13D123103E}"/>
              </a:ext>
            </a:extLst>
          </p:cNvPr>
          <p:cNvSpPr txBox="1"/>
          <p:nvPr/>
        </p:nvSpPr>
        <p:spPr>
          <a:xfrm>
            <a:off x="328836" y="1418330"/>
            <a:ext cx="466794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설명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A449C-BA30-9DAD-7EDF-A5F501F1D2E8}"/>
              </a:ext>
            </a:extLst>
          </p:cNvPr>
          <p:cNvSpPr txBox="1"/>
          <p:nvPr/>
        </p:nvSpPr>
        <p:spPr>
          <a:xfrm>
            <a:off x="952497" y="3816518"/>
            <a:ext cx="71409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영화관 </a:t>
            </a:r>
            <a:r>
              <a:rPr lang="ko-KR" altLang="en-US" dirty="0"/>
              <a:t>입장권</a:t>
            </a:r>
            <a:r>
              <a:rPr lang="en-US" altLang="ko-KR" dirty="0"/>
              <a:t>(KOBIS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kobis_movie_gather</a:t>
            </a:r>
            <a:endParaRPr lang="en-US" altLang="ko-KR" dirty="0"/>
          </a:p>
        </p:txBody>
      </p:sp>
      <p:graphicFrame>
        <p:nvGraphicFramePr>
          <p:cNvPr id="41" name="표 13">
            <a:extLst>
              <a:ext uri="{FF2B5EF4-FFF2-40B4-BE49-F238E27FC236}">
                <a16:creationId xmlns:a16="http://schemas.microsoft.com/office/drawing/2014/main" id="{206F4E41-6B7F-F8C4-D0A6-C89CF788B0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824" y="4648873"/>
          <a:ext cx="10661651" cy="160707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76459">
                  <a:extLst>
                    <a:ext uri="{9D8B030D-6E8A-4147-A177-3AD203B41FA5}">
                      <a16:colId xmlns:a16="http://schemas.microsoft.com/office/drawing/2014/main" val="3553127335"/>
                    </a:ext>
                  </a:extLst>
                </a:gridCol>
                <a:gridCol w="947617">
                  <a:extLst>
                    <a:ext uri="{9D8B030D-6E8A-4147-A177-3AD203B41FA5}">
                      <a16:colId xmlns:a16="http://schemas.microsoft.com/office/drawing/2014/main" val="18026286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2457816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85015797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20438272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6299745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45062199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308471800"/>
                    </a:ext>
                  </a:extLst>
                </a:gridCol>
              </a:tblGrid>
              <a:tr h="28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gmovie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gdate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gaudience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ggenre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gopendate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gdirec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gactor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gmovie_id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63970"/>
                  </a:ext>
                </a:extLst>
              </a:tr>
              <a:tr h="260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2022-02-21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516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2022-01-12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박소담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송새벽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김의성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정현준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연우진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/… 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특송범죄박대민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2022-02-21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5887"/>
                  </a:ext>
                </a:extLst>
              </a:tr>
              <a:tr h="24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2022-02-20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2022-01-12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박소담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송새벽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김의성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연우진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/… 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특송범죄박대민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2022-02-20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11117"/>
                  </a:ext>
                </a:extLst>
              </a:tr>
              <a:tr h="204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769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2022-01-12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박소담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송새벽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김의성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연우진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/… 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특송범죄박대민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29435"/>
                  </a:ext>
                </a:extLst>
              </a:tr>
              <a:tr h="281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714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2022-01-12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박소담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송새벽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김의성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정현준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연우진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/… 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특송범죄박대민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2022-02-15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84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2022-02-14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509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범죄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2022-01-12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박대민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박소담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송새벽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김의성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정현준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연우진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/… 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특송범죄박대민</a:t>
                      </a:r>
                      <a:r>
                        <a:rPr lang="en-US" altLang="ko-KR" sz="11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2022-02-14</a:t>
                      </a:r>
                      <a:endParaRPr lang="ko-KR" alt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8325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D8AE1E8-268C-0982-6801-CFD58F6257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823" y="4352328"/>
          <a:ext cx="1066165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77">
                  <a:extLst>
                    <a:ext uri="{9D8B030D-6E8A-4147-A177-3AD203B41FA5}">
                      <a16:colId xmlns:a16="http://schemas.microsoft.com/office/drawing/2014/main" val="3315383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610848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346250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5078684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966682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0338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2761923"/>
                    </a:ext>
                  </a:extLst>
                </a:gridCol>
                <a:gridCol w="1946273">
                  <a:extLst>
                    <a:ext uri="{9D8B030D-6E8A-4147-A177-3AD203B41FA5}">
                      <a16:colId xmlns:a16="http://schemas.microsoft.com/office/drawing/2014/main" val="264265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영화제목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일자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관객수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개봉일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감독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주연배우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장르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일자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92105"/>
                  </a:ext>
                </a:extLst>
              </a:tr>
            </a:tbl>
          </a:graphicData>
        </a:graphic>
      </p:graphicFrame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27402488-EACF-C302-6A73-022E59E94A32}"/>
              </a:ext>
            </a:extLst>
          </p:cNvPr>
          <p:cNvSpPr/>
          <p:nvPr/>
        </p:nvSpPr>
        <p:spPr>
          <a:xfrm>
            <a:off x="833438" y="4941801"/>
            <a:ext cx="141920" cy="1314143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중괄호 43">
            <a:extLst>
              <a:ext uri="{FF2B5EF4-FFF2-40B4-BE49-F238E27FC236}">
                <a16:creationId xmlns:a16="http://schemas.microsoft.com/office/drawing/2014/main" id="{CAB4DB00-9CED-6BC6-3DF7-CF5FB762F937}"/>
              </a:ext>
            </a:extLst>
          </p:cNvPr>
          <p:cNvSpPr/>
          <p:nvPr/>
        </p:nvSpPr>
        <p:spPr>
          <a:xfrm>
            <a:off x="833438" y="4652413"/>
            <a:ext cx="141920" cy="261217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>
            <a:extLst>
              <a:ext uri="{FF2B5EF4-FFF2-40B4-BE49-F238E27FC236}">
                <a16:creationId xmlns:a16="http://schemas.microsoft.com/office/drawing/2014/main" id="{9C542368-3F8A-CEFE-15BA-5BC616ECA616}"/>
              </a:ext>
            </a:extLst>
          </p:cNvPr>
          <p:cNvSpPr/>
          <p:nvPr/>
        </p:nvSpPr>
        <p:spPr>
          <a:xfrm>
            <a:off x="833438" y="4362633"/>
            <a:ext cx="141920" cy="261609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136333-C8E9-1F62-572A-D18A80BEE982}"/>
              </a:ext>
            </a:extLst>
          </p:cNvPr>
          <p:cNvSpPr txBox="1"/>
          <p:nvPr/>
        </p:nvSpPr>
        <p:spPr>
          <a:xfrm>
            <a:off x="469900" y="5387975"/>
            <a:ext cx="325730" cy="600164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데</a:t>
            </a:r>
            <a:endParaRPr lang="en-US" altLang="ko-KR" sz="1100" dirty="0"/>
          </a:p>
          <a:p>
            <a:r>
              <a:rPr lang="ko-KR" altLang="en-US" sz="1100" dirty="0"/>
              <a:t>이</a:t>
            </a:r>
            <a:endParaRPr lang="en-US" altLang="ko-KR" sz="1100" dirty="0"/>
          </a:p>
          <a:p>
            <a:r>
              <a:rPr lang="ko-KR" altLang="en-US" sz="1100" dirty="0"/>
              <a:t>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0C375F-5C3F-5453-0E71-451853FE8F8A}"/>
              </a:ext>
            </a:extLst>
          </p:cNvPr>
          <p:cNvSpPr txBox="1"/>
          <p:nvPr/>
        </p:nvSpPr>
        <p:spPr>
          <a:xfrm>
            <a:off x="328836" y="4667244"/>
            <a:ext cx="466794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컬럼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F64A6D-E060-0E30-5519-ECB6F78289B4}"/>
              </a:ext>
            </a:extLst>
          </p:cNvPr>
          <p:cNvSpPr txBox="1"/>
          <p:nvPr/>
        </p:nvSpPr>
        <p:spPr>
          <a:xfrm>
            <a:off x="328836" y="4352030"/>
            <a:ext cx="466794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설명</a:t>
            </a:r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01884E42-3529-4BC6-2F04-388E5BC6F232}"/>
              </a:ext>
            </a:extLst>
          </p:cNvPr>
          <p:cNvSpPr/>
          <p:nvPr/>
        </p:nvSpPr>
        <p:spPr>
          <a:xfrm rot="5400000">
            <a:off x="11194973" y="930548"/>
            <a:ext cx="141920" cy="817079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A2521-45DE-4432-D4C4-457D23FF2754}"/>
              </a:ext>
            </a:extLst>
          </p:cNvPr>
          <p:cNvSpPr txBox="1"/>
          <p:nvPr/>
        </p:nvSpPr>
        <p:spPr>
          <a:xfrm>
            <a:off x="10891471" y="983865"/>
            <a:ext cx="748923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/>
              <a:t>식별코드</a:t>
            </a:r>
            <a:endParaRPr lang="ko-KR" altLang="en-US" sz="1100" dirty="0"/>
          </a:p>
        </p:txBody>
      </p: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25C4EF04-982A-0AEE-2B58-83505483D5E3}"/>
              </a:ext>
            </a:extLst>
          </p:cNvPr>
          <p:cNvSpPr/>
          <p:nvPr/>
        </p:nvSpPr>
        <p:spPr>
          <a:xfrm rot="5400000">
            <a:off x="10636726" y="3306001"/>
            <a:ext cx="141920" cy="1933573"/>
          </a:xfrm>
          <a:prstGeom prst="leftBrace">
            <a:avLst/>
          </a:prstGeom>
          <a:ln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2C0267-DB9E-2623-812F-23050D895F98}"/>
              </a:ext>
            </a:extLst>
          </p:cNvPr>
          <p:cNvSpPr txBox="1"/>
          <p:nvPr/>
        </p:nvSpPr>
        <p:spPr>
          <a:xfrm>
            <a:off x="10333224" y="3917565"/>
            <a:ext cx="748923" cy="261610"/>
          </a:xfrm>
          <a:prstGeom prst="rect">
            <a:avLst/>
          </a:prstGeom>
          <a:solidFill>
            <a:srgbClr val="5F2D9A">
              <a:alpha val="18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식별코드</a:t>
            </a:r>
          </a:p>
        </p:txBody>
      </p:sp>
    </p:spTree>
    <p:extLst>
      <p:ext uri="{BB962C8B-B14F-4D97-AF65-F5344CB8AC3E}">
        <p14:creationId xmlns:p14="http://schemas.microsoft.com/office/powerpoint/2010/main" val="35148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063471" y="1719581"/>
            <a:ext cx="308900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063471" y="891913"/>
            <a:ext cx="3083367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 err="1" smtClean="0"/>
              <a:t>Pos</a:t>
            </a:r>
            <a:r>
              <a:rPr lang="en-US" altLang="ko-KR" sz="4000" dirty="0" smtClean="0"/>
              <a:t> Tagger</a:t>
            </a:r>
            <a:endParaRPr lang="en-US" altLang="ko-KR" sz="4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감성분석 </a:t>
            </a:r>
            <a:r>
              <a:rPr lang="en-US" altLang="ko-KR" dirty="0"/>
              <a:t>- </a:t>
            </a:r>
            <a:r>
              <a:rPr lang="ko-KR" altLang="en-US" dirty="0"/>
              <a:t>데이터 </a:t>
            </a:r>
            <a:r>
              <a:rPr lang="ko-KR" altLang="en-US" dirty="0" smtClean="0"/>
              <a:t>전처리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5F1EF-3AA1-C5B5-5883-BF5469D322C2}"/>
              </a:ext>
            </a:extLst>
          </p:cNvPr>
          <p:cNvSpPr txBox="1"/>
          <p:nvPr/>
        </p:nvSpPr>
        <p:spPr>
          <a:xfrm>
            <a:off x="86176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형태소 분석 및 품사 태깅 — KoNLPy 0.6.0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53" y="3175000"/>
            <a:ext cx="1401718" cy="176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최민정 / python Korean NLP · GitLa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3" b="100000" l="0" r="100000">
                        <a14:foregroundMark x1="44531" y1="28376" x2="44922" y2="43932"/>
                        <a14:foregroundMark x1="64258" y1="32137" x2="64941" y2="59487"/>
                        <a14:foregroundMark x1="13672" y1="7521" x2="14160" y2="7350"/>
                        <a14:foregroundMark x1="34863" y1="11966" x2="36133" y2="11966"/>
                        <a14:foregroundMark x1="27148" y1="5983" x2="28418" y2="5983"/>
                        <a14:foregroundMark x1="47656" y1="10427" x2="49512" y2="10427"/>
                        <a14:foregroundMark x1="38672" y1="6496" x2="39258" y2="6496"/>
                        <a14:foregroundMark x1="41309" y1="19316" x2="42285" y2="19316"/>
                        <a14:foregroundMark x1="3027" y1="16923" x2="3711" y2="16752"/>
                        <a14:foregroundMark x1="16504" y1="26325" x2="17578" y2="26325"/>
                        <a14:foregroundMark x1="3320" y1="33846" x2="4590" y2="33846"/>
                        <a14:foregroundMark x1="4785" y1="50427" x2="5469" y2="50427"/>
                        <a14:foregroundMark x1="7227" y1="47863" x2="7813" y2="47863"/>
                        <a14:foregroundMark x1="14258" y1="44615" x2="14941" y2="44615"/>
                        <a14:foregroundMark x1="16113" y1="47521" x2="16406" y2="46667"/>
                        <a14:foregroundMark x1="13281" y1="57094" x2="13965" y2="55726"/>
                        <a14:foregroundMark x1="13672" y1="73333" x2="14648" y2="73333"/>
                        <a14:foregroundMark x1="1660" y1="85128" x2="2930" y2="85128"/>
                        <a14:foregroundMark x1="11523" y1="84444" x2="12207" y2="84444"/>
                        <a14:foregroundMark x1="10547" y1="97607" x2="11328" y2="97607"/>
                        <a14:foregroundMark x1="19922" y1="87692" x2="20801" y2="87692"/>
                        <a14:foregroundMark x1="29395" y1="81368" x2="30176" y2="81368"/>
                        <a14:foregroundMark x1="25098" y1="91282" x2="25391" y2="91282"/>
                        <a14:foregroundMark x1="36621" y1="93333" x2="37695" y2="93333"/>
                        <a14:foregroundMark x1="45410" y1="87692" x2="46191" y2="87692"/>
                        <a14:foregroundMark x1="54199" y1="90427" x2="54883" y2="90427"/>
                        <a14:foregroundMark x1="63184" y1="85983" x2="65137" y2="85983"/>
                        <a14:foregroundMark x1="69629" y1="87692" x2="70898" y2="87692"/>
                        <a14:foregroundMark x1="76953" y1="74017" x2="77539" y2="74017"/>
                        <a14:foregroundMark x1="79297" y1="84957" x2="79492" y2="84957"/>
                        <a14:foregroundMark x1="84082" y1="75897" x2="85254" y2="75897"/>
                        <a14:foregroundMark x1="90527" y1="72821" x2="91602" y2="72650"/>
                        <a14:foregroundMark x1="97852" y1="69573" x2="98828" y2="69573"/>
                        <a14:foregroundMark x1="86621" y1="54872" x2="87891" y2="54872"/>
                        <a14:foregroundMark x1="80762" y1="67692" x2="81152" y2="67692"/>
                        <a14:foregroundMark x1="84668" y1="44786" x2="85352" y2="44957"/>
                        <a14:foregroundMark x1="91602" y1="22906" x2="91895" y2="22906"/>
                        <a14:foregroundMark x1="80566" y1="21197" x2="81738" y2="21197"/>
                        <a14:foregroundMark x1="69238" y1="17436" x2="69824" y2="17436"/>
                        <a14:foregroundMark x1="69629" y1="3419" x2="70703" y2="3419"/>
                        <a14:foregroundMark x1="57617" y1="19316" x2="58496" y2="19487"/>
                        <a14:foregroundMark x1="58496" y1="33846" x2="58984" y2="33846"/>
                        <a14:foregroundMark x1="84082" y1="12308" x2="85059" y2="12650"/>
                        <a14:foregroundMark x1="91016" y1="10769" x2="91602" y2="10769"/>
                        <a14:foregroundMark x1="95020" y1="31624" x2="95801" y2="31624"/>
                        <a14:foregroundMark x1="92578" y1="54872" x2="93066" y2="54872"/>
                        <a14:foregroundMark x1="90137" y1="84444" x2="90723" y2="84444"/>
                        <a14:foregroundMark x1="86133" y1="31282" x2="86621" y2="31282"/>
                        <a14:foregroundMark x1="19336" y1="37265" x2="18359" y2="34701"/>
                        <a14:foregroundMark x1="16602" y1="41709" x2="4785" y2="35556"/>
                        <a14:foregroundMark x1="10547" y1="29231" x2="3809" y2="16752"/>
                        <a14:foregroundMark x1="4199" y1="16068" x2="16699" y2="26154"/>
                        <a14:foregroundMark x1="17773" y1="23761" x2="27148" y2="4786"/>
                        <a14:foregroundMark x1="14648" y1="8034" x2="22852" y2="28034"/>
                        <a14:foregroundMark x1="34277" y1="13846" x2="13965" y2="7009"/>
                        <a14:foregroundMark x1="63379" y1="85128" x2="43262" y2="78291"/>
                        <a14:foregroundMark x1="60156" y1="74701" x2="54688" y2="90598"/>
                        <a14:foregroundMark x1="62109" y1="87009" x2="45801" y2="87863"/>
                        <a14:foregroundMark x1="36328" y1="91795" x2="35059" y2="75043"/>
                        <a14:foregroundMark x1="44629" y1="87692" x2="30273" y2="81368"/>
                        <a14:foregroundMark x1="25391" y1="90940" x2="43164" y2="69060"/>
                        <a14:foregroundMark x1="20801" y1="86496" x2="29980" y2="67692"/>
                        <a14:foregroundMark x1="29297" y1="81026" x2="22656" y2="77778"/>
                        <a14:foregroundMark x1="30762" y1="74188" x2="23633" y2="71282"/>
                        <a14:foregroundMark x1="12598" y1="85641" x2="10547" y2="98462"/>
                        <a14:foregroundMark x1="11523" y1="97949" x2="24609" y2="91453"/>
                        <a14:foregroundMark x1="57422" y1="40513" x2="48535" y2="50085"/>
                        <a14:foregroundMark x1="63574" y1="64274" x2="55566" y2="54872"/>
                        <a14:foregroundMark x1="55566" y1="54872" x2="48828" y2="49915"/>
                        <a14:foregroundMark x1="40723" y1="40855" x2="44824" y2="45812"/>
                        <a14:foregroundMark x1="40918" y1="41538" x2="37500" y2="40342"/>
                        <a14:backgroundMark x1="19336" y1="12137" x2="20410" y2="12137"/>
                        <a14:backgroundMark x1="26074" y1="10085" x2="27051" y2="10085"/>
                        <a14:backgroundMark x1="19336" y1="21709" x2="19824" y2="21709"/>
                        <a14:backgroundMark x1="16797" y1="47350" x2="17188" y2="47350"/>
                        <a14:backgroundMark x1="13672" y1="98632" x2="14844" y2="97778"/>
                        <a14:backgroundMark x1="22754" y1="86667" x2="23633" y2="86154"/>
                        <a14:backgroundMark x1="27539" y1="76239" x2="28223" y2="76068"/>
                        <a14:backgroundMark x1="25098" y1="74017" x2="25781" y2="74017"/>
                        <a14:backgroundMark x1="28711" y1="72479" x2="29004" y2="72479"/>
                        <a14:backgroundMark x1="24707" y1="80342" x2="26855" y2="81197"/>
                        <a14:backgroundMark x1="24707" y1="79487" x2="25488" y2="79658"/>
                        <a14:backgroundMark x1="30762" y1="83077" x2="31348" y2="82735"/>
                        <a14:backgroundMark x1="33984" y1="82222" x2="35059" y2="81026"/>
                        <a14:backgroundMark x1="39941" y1="75043" x2="41992" y2="72308"/>
                        <a14:backgroundMark x1="54883" y1="81197" x2="56543" y2="80513"/>
                        <a14:backgroundMark x1="50977" y1="80342" x2="52441" y2="79145"/>
                        <a14:backgroundMark x1="48730" y1="79658" x2="50195" y2="79658"/>
                        <a14:backgroundMark x1="57324" y1="86667" x2="61133" y2="85641"/>
                        <a14:backgroundMark x1="58105" y1="82735" x2="59668" y2="83590"/>
                        <a14:backgroundMark x1="47559" y1="79829" x2="48242" y2="79829"/>
                        <a14:backgroundMark x1="57129" y1="79487" x2="57813" y2="79487"/>
                        <a14:backgroundMark x1="53027" y1="81026" x2="54297" y2="81368"/>
                        <a14:backgroundMark x1="60840" y1="43077" x2="61816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911961"/>
            <a:ext cx="1977957" cy="11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231899" y="5171012"/>
            <a:ext cx="2768601" cy="694452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231899" y="5262037"/>
            <a:ext cx="2768601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 err="1" smtClean="0">
                <a:solidFill>
                  <a:schemeClr val="bg1"/>
                </a:solidFill>
                <a:latin typeface="+mn-ea"/>
              </a:rPr>
              <a:t>Okt</a:t>
            </a:r>
            <a:endParaRPr lang="en-US" altLang="ko-KR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2471" y="1719581"/>
            <a:ext cx="6624162" cy="4486312"/>
          </a:xfrm>
          <a:prstGeom prst="roundRect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0632" y="250176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단어 </a:t>
            </a:r>
            <a:r>
              <a:rPr lang="ko-KR" altLang="en-US" sz="1400" b="1" dirty="0">
                <a:latin typeface="+mn-ea"/>
              </a:rPr>
              <a:t>집합의 총 크기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단어 </a:t>
            </a:r>
            <a:r>
              <a:rPr lang="ko-KR" altLang="en-US" sz="1400" b="1" dirty="0" err="1">
                <a:latin typeface="+mn-ea"/>
              </a:rPr>
              <a:t>집합화로</a:t>
            </a:r>
            <a:r>
              <a:rPr lang="ko-KR" altLang="en-US" sz="1400" b="1" dirty="0">
                <a:latin typeface="+mn-ea"/>
              </a:rPr>
              <a:t> 나온 전체 단어 </a:t>
            </a:r>
            <a:r>
              <a:rPr lang="ko-KR" altLang="en-US" sz="1400" b="1" dirty="0" smtClean="0">
                <a:latin typeface="+mn-ea"/>
              </a:rPr>
              <a:t>수</a:t>
            </a: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희귀 단어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빈도수가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번 이하인 </a:t>
            </a:r>
            <a:r>
              <a:rPr lang="ko-KR" altLang="en-US" sz="1400" b="1" dirty="0" smtClean="0">
                <a:latin typeface="+mn-ea"/>
              </a:rPr>
              <a:t>단어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희귀 단어 빈도 비율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희귀 </a:t>
            </a:r>
            <a:r>
              <a:rPr lang="ko-KR" altLang="en-US" sz="1400" b="1" dirty="0">
                <a:latin typeface="+mn-ea"/>
              </a:rPr>
              <a:t>단어들의 빈도 수 합계</a:t>
            </a:r>
            <a:r>
              <a:rPr lang="en-US" altLang="ko-KR" sz="1400" b="1" dirty="0">
                <a:latin typeface="+mn-ea"/>
              </a:rPr>
              <a:t/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                                 </a:t>
            </a:r>
            <a:r>
              <a:rPr lang="ko-KR" altLang="en-US" sz="1400" b="1" dirty="0" smtClean="0">
                <a:latin typeface="+mn-ea"/>
              </a:rPr>
              <a:t>전체 </a:t>
            </a:r>
            <a:r>
              <a:rPr lang="ko-KR" altLang="en-US" sz="1400" b="1" dirty="0">
                <a:latin typeface="+mn-ea"/>
              </a:rPr>
              <a:t>단어의 빈도 수 합계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sz="1400" b="1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</a:rPr>
              <a:t>사용할 </a:t>
            </a:r>
            <a:r>
              <a:rPr lang="ko-KR" altLang="en-US" sz="1400" b="1" dirty="0">
                <a:latin typeface="+mn-ea"/>
              </a:rPr>
              <a:t>단어 집합의 크기 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전체 단어 수 </a:t>
            </a:r>
            <a:r>
              <a:rPr lang="en-US" altLang="ko-KR" sz="1400" b="1" dirty="0">
                <a:latin typeface="+mn-ea"/>
              </a:rPr>
              <a:t>– </a:t>
            </a:r>
            <a:r>
              <a:rPr lang="ko-KR" altLang="en-US" sz="1400" b="1" dirty="0">
                <a:latin typeface="+mn-ea"/>
              </a:rPr>
              <a:t>희귀 단어 수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264400" y="4296653"/>
            <a:ext cx="2452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42395" y="413144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 100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5020632" y="1897950"/>
            <a:ext cx="308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 smtClean="0"/>
              <a:t>tokenizer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2607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063471" y="1719581"/>
            <a:ext cx="308900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939800" y="891913"/>
            <a:ext cx="3314699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 smtClean="0"/>
              <a:t>Stop Word</a:t>
            </a:r>
            <a:endParaRPr lang="en-US" altLang="ko-KR" sz="4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감성분석 </a:t>
            </a:r>
            <a:r>
              <a:rPr lang="en-US" altLang="ko-KR" dirty="0"/>
              <a:t>- </a:t>
            </a:r>
            <a:r>
              <a:rPr lang="ko-KR" altLang="en-US" dirty="0"/>
              <a:t>데이터 </a:t>
            </a:r>
            <a:r>
              <a:rPr lang="ko-KR" altLang="en-US" dirty="0" smtClean="0"/>
              <a:t>전처리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5F1EF-3AA1-C5B5-5883-BF5469D322C2}"/>
              </a:ext>
            </a:extLst>
          </p:cNvPr>
          <p:cNvSpPr txBox="1"/>
          <p:nvPr/>
        </p:nvSpPr>
        <p:spPr>
          <a:xfrm>
            <a:off x="86176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31899" y="4688469"/>
            <a:ext cx="2768601" cy="1176995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231899" y="4827003"/>
            <a:ext cx="2768601" cy="89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300" b="1" dirty="0" smtClean="0">
                <a:solidFill>
                  <a:schemeClr val="bg1"/>
                </a:solidFill>
                <a:latin typeface="+mn-ea"/>
              </a:rPr>
              <a:t>한국어 약식</a:t>
            </a:r>
            <a:r>
              <a:rPr lang="en-US" altLang="ko-KR" sz="23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3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300" b="1" dirty="0" err="1" smtClean="0">
                <a:solidFill>
                  <a:schemeClr val="bg1"/>
                </a:solidFill>
                <a:latin typeface="+mn-ea"/>
              </a:rPr>
              <a:t>불용어</a:t>
            </a:r>
            <a:r>
              <a:rPr lang="ko-KR" altLang="en-US" sz="2300" b="1" dirty="0" smtClean="0">
                <a:solidFill>
                  <a:schemeClr val="bg1"/>
                </a:solidFill>
                <a:latin typeface="+mn-ea"/>
              </a:rPr>
              <a:t> 사전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2471" y="1719581"/>
            <a:ext cx="6624162" cy="4486312"/>
          </a:xfrm>
          <a:prstGeom prst="roundRect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20632" y="2320785"/>
            <a:ext cx="575214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latin typeface="+mn-ea"/>
              </a:rPr>
              <a:t>675</a:t>
            </a:r>
            <a:r>
              <a:rPr lang="ko-KR" altLang="en-US" sz="1400" b="1" dirty="0" smtClean="0">
                <a:latin typeface="+mn-ea"/>
              </a:rPr>
              <a:t>개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아이구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아이쿠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아이고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우리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저희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따라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를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가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에게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뿐이다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의거하여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근거하여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입각하여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기준으로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예하면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예를 들면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예를 들자면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저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소인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소생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저희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지말고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하지마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하지마라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다른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물론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또한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그리고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비길수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 없다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해서는 안된다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뿐만 아니라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만이 아니다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만은 아니다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막론하고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관계없이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그치지 않다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그러나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그런데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하지만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든간에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논하지 않다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따지지 않다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설사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비록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더라도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아니면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만 못하다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하는 편이 낫다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불문하고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향하여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향해서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향하다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쪽으로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틈타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이용하여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타다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오르다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제외하고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 외에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 밖에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하여야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비로소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한다면 몰라도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외에도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이곳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여기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부터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기점으로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따라서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할 생각이다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n-ea"/>
              </a:rPr>
              <a:t>하려고하다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이리하여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n-ea"/>
              </a:rPr>
              <a:t>그리하여</a:t>
            </a:r>
            <a:r>
              <a:rPr lang="en-US" altLang="ko-KR" sz="1400" kern="0" dirty="0" smtClean="0">
                <a:solidFill>
                  <a:srgbClr val="000000"/>
                </a:solidFill>
                <a:latin typeface="+mn-ea"/>
              </a:rPr>
              <a:t>, …</a:t>
            </a:r>
            <a:endParaRPr lang="ko-KR" altLang="en-US" sz="1400" dirty="0" smtClean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5020632" y="1897950"/>
            <a:ext cx="555211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https://www.ranks.nl/stopwords/korean</a:t>
            </a:r>
            <a:endParaRPr lang="en-US" altLang="ko-KR" sz="2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130956" y="2425996"/>
            <a:ext cx="1103448" cy="952500"/>
            <a:chOff x="2149474" y="2489650"/>
            <a:chExt cx="1103448" cy="952500"/>
          </a:xfrm>
        </p:grpSpPr>
        <p:sp>
          <p:nvSpPr>
            <p:cNvPr id="15" name="직사각형 14"/>
            <p:cNvSpPr/>
            <p:nvPr/>
          </p:nvSpPr>
          <p:spPr>
            <a:xfrm>
              <a:off x="2400300" y="2947988"/>
              <a:ext cx="452438" cy="1476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00" b="92000" l="7143" r="93878">
                          <a14:backgroundMark x1="39796" y1="24000" x2="80612" y2="25000"/>
                          <a14:backgroundMark x1="17347" y1="29000" x2="16327" y2="62000"/>
                          <a14:backgroundMark x1="22449" y1="29000" x2="39796" y2="27000"/>
                          <a14:backgroundMark x1="86735" y1="34000" x2="85714" y2="65000"/>
                          <a14:backgroundMark x1="64286" y1="57000" x2="48980" y2="57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9474" y="2489650"/>
              <a:ext cx="933450" cy="952500"/>
            </a:xfrm>
            <a:prstGeom prst="rect">
              <a:avLst/>
            </a:prstGeom>
          </p:spPr>
        </p:pic>
        <p:cxnSp>
          <p:nvCxnSpPr>
            <p:cNvPr id="9" name="구부러진 연결선 8"/>
            <p:cNvCxnSpPr/>
            <p:nvPr/>
          </p:nvCxnSpPr>
          <p:spPr>
            <a:xfrm>
              <a:off x="2895734" y="3023050"/>
              <a:ext cx="357188" cy="29051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3434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071" b="89286" l="2030" r="98893">
                        <a14:foregroundMark x1="4613" y1="49107" x2="4613" y2="74107"/>
                        <a14:foregroundMark x1="22140" y1="38393" x2="25092" y2="72321"/>
                        <a14:foregroundMark x1="45387" y1="41964" x2="45941" y2="78571"/>
                        <a14:foregroundMark x1="58303" y1="42857" x2="63284" y2="58929"/>
                        <a14:foregroundMark x1="76199" y1="42857" x2="76384" y2="72321"/>
                        <a14:foregroundMark x1="89852" y1="46429" x2="90406" y2="67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5560" y="3860653"/>
            <a:ext cx="2484826" cy="5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063471" y="1719581"/>
            <a:ext cx="308900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939800" y="891913"/>
            <a:ext cx="3314699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dirty="0" smtClean="0"/>
              <a:t>Vector</a:t>
            </a:r>
            <a:endParaRPr lang="en-US" altLang="ko-KR" sz="4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감성분석 </a:t>
            </a:r>
            <a:r>
              <a:rPr lang="en-US" altLang="ko-KR" dirty="0"/>
              <a:t>- </a:t>
            </a:r>
            <a:r>
              <a:rPr lang="ko-KR" altLang="en-US" dirty="0"/>
              <a:t>데이터 </a:t>
            </a:r>
            <a:r>
              <a:rPr lang="ko-KR" altLang="en-US" dirty="0" smtClean="0"/>
              <a:t>전처리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5F1EF-3AA1-C5B5-5883-BF5469D322C2}"/>
              </a:ext>
            </a:extLst>
          </p:cNvPr>
          <p:cNvSpPr txBox="1"/>
          <p:nvPr/>
        </p:nvSpPr>
        <p:spPr>
          <a:xfrm>
            <a:off x="86176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231899" y="5016500"/>
            <a:ext cx="2768601" cy="848964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231899" y="5165284"/>
            <a:ext cx="2768601" cy="47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300" b="1" dirty="0" smtClean="0">
                <a:solidFill>
                  <a:schemeClr val="bg1"/>
                </a:solidFill>
                <a:latin typeface="+mn-ea"/>
              </a:rPr>
              <a:t>멀티</a:t>
            </a:r>
            <a:r>
              <a:rPr lang="en-US" altLang="ko-KR" sz="23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300" b="1" dirty="0" err="1" smtClean="0">
                <a:solidFill>
                  <a:schemeClr val="bg1"/>
                </a:solidFill>
                <a:latin typeface="+mn-ea"/>
              </a:rPr>
              <a:t>핫</a:t>
            </a:r>
            <a:r>
              <a:rPr lang="ko-KR" altLang="en-US" sz="23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300" b="1" dirty="0" err="1" smtClean="0">
                <a:solidFill>
                  <a:schemeClr val="bg1"/>
                </a:solidFill>
                <a:latin typeface="+mn-ea"/>
              </a:rPr>
              <a:t>인코딩</a:t>
            </a:r>
            <a:endParaRPr lang="en-US" altLang="ko-KR" sz="2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2471" y="1719581"/>
            <a:ext cx="6624162" cy="4486312"/>
          </a:xfrm>
          <a:prstGeom prst="roundRect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76" y="2546968"/>
            <a:ext cx="57521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: label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값이 긍정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부정</a:t>
            </a:r>
            <a:r>
              <a:rPr lang="en-US" altLang="ko-KR" sz="1400" dirty="0" smtClean="0">
                <a:solidFill>
                  <a:schemeClr val="tx1"/>
                </a:solidFill>
              </a:rPr>
              <a:t>(0)</a:t>
            </a:r>
            <a:r>
              <a:rPr lang="ko-KR" altLang="en-US" sz="1400" dirty="0" smtClean="0">
                <a:solidFill>
                  <a:schemeClr val="tx1"/>
                </a:solidFill>
              </a:rPr>
              <a:t>인 리뷰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희귀 단어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정제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한글 토큰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정수 시퀀스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한글 토큰 정수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err="1"/>
              <a:t>벡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터화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멀티</a:t>
            </a:r>
            <a:r>
              <a:rPr lang="en-US" altLang="ko-KR" sz="1400" dirty="0" smtClean="0">
                <a:solidFill>
                  <a:schemeClr val="tx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핫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인코딩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 건수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만건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훈련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만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천건 </a:t>
            </a:r>
            <a:r>
              <a:rPr lang="en-US" altLang="ko-KR" sz="1400" dirty="0" smtClean="0">
                <a:solidFill>
                  <a:schemeClr val="tx1"/>
                </a:solidFill>
              </a:rPr>
              <a:t>(80%)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 smtClean="0">
                <a:solidFill>
                  <a:schemeClr val="tx1"/>
                </a:solidFill>
              </a:rPr>
              <a:t>검증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r>
              <a:rPr lang="ko-KR" altLang="en-US" sz="1400" dirty="0" smtClean="0">
                <a:solidFill>
                  <a:schemeClr val="tx1"/>
                </a:solidFill>
              </a:rPr>
              <a:t>천건 </a:t>
            </a:r>
            <a:r>
              <a:rPr lang="en-US" altLang="ko-KR" sz="1400" dirty="0" smtClean="0">
                <a:solidFill>
                  <a:schemeClr val="tx1"/>
                </a:solidFill>
              </a:rPr>
              <a:t>(20%)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12025" y="2403562"/>
            <a:ext cx="2600464" cy="1781503"/>
            <a:chOff x="1321550" y="2555962"/>
            <a:chExt cx="2600464" cy="178150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CEA1B2-903B-DE1D-87D3-F7944D6BDBC2}"/>
                </a:ext>
              </a:extLst>
            </p:cNvPr>
            <p:cNvSpPr txBox="1"/>
            <p:nvPr/>
          </p:nvSpPr>
          <p:spPr>
            <a:xfrm>
              <a:off x="1886700" y="2555962"/>
              <a:ext cx="479123" cy="4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300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en-US" altLang="ko-KR" sz="23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398131" y="3549190"/>
              <a:ext cx="1218068" cy="788275"/>
              <a:chOff x="1177961" y="2509618"/>
              <a:chExt cx="1755627" cy="113615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2046081" y="3549190"/>
              <a:ext cx="1218068" cy="788275"/>
              <a:chOff x="1177961" y="2509618"/>
              <a:chExt cx="1755627" cy="1136157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grpSp>
          <p:nvGrpSpPr>
            <p:cNvPr id="48" name="그룹 47"/>
            <p:cNvGrpSpPr/>
            <p:nvPr/>
          </p:nvGrpSpPr>
          <p:grpSpPr>
            <a:xfrm>
              <a:off x="2703946" y="3549190"/>
              <a:ext cx="1218068" cy="788275"/>
              <a:chOff x="1177961" y="2509618"/>
              <a:chExt cx="1755627" cy="1136157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grpSp>
          <p:nvGrpSpPr>
            <p:cNvPr id="53" name="그룹 52"/>
            <p:cNvGrpSpPr/>
            <p:nvPr/>
          </p:nvGrpSpPr>
          <p:grpSpPr>
            <a:xfrm>
              <a:off x="1398131" y="3090774"/>
              <a:ext cx="1218068" cy="788275"/>
              <a:chOff x="1177961" y="2509618"/>
              <a:chExt cx="1755627" cy="1136157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grpSp>
          <p:nvGrpSpPr>
            <p:cNvPr id="58" name="그룹 57"/>
            <p:cNvGrpSpPr/>
            <p:nvPr/>
          </p:nvGrpSpPr>
          <p:grpSpPr>
            <a:xfrm>
              <a:off x="2046081" y="3090774"/>
              <a:ext cx="1218068" cy="788275"/>
              <a:chOff x="1177961" y="2509618"/>
              <a:chExt cx="1755627" cy="1136157"/>
            </a:xfrm>
          </p:grpSpPr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2703946" y="3090774"/>
              <a:ext cx="1218068" cy="788275"/>
              <a:chOff x="1177961" y="2509618"/>
              <a:chExt cx="1755627" cy="1136157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30128" y="250961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12739" y="2679833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495350" y="2850048"/>
                <a:ext cx="803460" cy="625512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671" y1="30172" x2="40940" y2="2586"/>
                            <a14:foregroundMark x1="40940" y1="2586" x2="97987" y2="2586"/>
                            <a14:foregroundMark x1="97987" y1="2586" x2="97987" y2="70690"/>
                            <a14:foregroundMark x1="97987" y1="70690" x2="58389" y2="99138"/>
                            <a14:foregroundMark x1="58389" y1="99138" x2="671" y2="99138"/>
                            <a14:foregroundMark x1="671" y1="33621" x2="0" y2="94828"/>
                            <a14:foregroundMark x1="98658" y1="62931" x2="97987" y2="70690"/>
                            <a14:foregroundMark x1="97987" y1="69828" x2="97315" y2="71552"/>
                            <a14:foregroundMark x1="95302" y1="66379" x2="99329" y2="69828"/>
                            <a14:foregroundMark x1="98658" y1="68966" x2="97315" y2="71552"/>
                            <a14:foregroundMark x1="90604" y1="72414" x2="98658" y2="70690"/>
                            <a14:foregroundMark x1="97315" y1="63793" x2="99329" y2="71552"/>
                            <a14:foregroundMark x1="98658" y1="61207" x2="98658" y2="68966"/>
                            <a14:backgroundMark x1="12752" y1="7759" x2="18792" y2="6034"/>
                            <a14:backgroundMark x1="7383" y1="17241" x2="27517" y2="4310"/>
                            <a14:backgroundMark x1="2685" y1="25000" x2="9396" y2="18103"/>
                            <a14:backgroundMark x1="36242" y1="2586" x2="24161" y2="12069"/>
                            <a14:backgroundMark x1="38926" y1="1724" x2="36913" y2="3448"/>
                            <a14:backgroundMark x1="2013" y1="26724" x2="671" y2="28448"/>
                            <a14:backgroundMark x1="41611" y1="862" x2="91946" y2="862"/>
                            <a14:backgroundMark x1="95973" y1="83621" x2="67114" y2="97414"/>
                            <a14:backgroundMark x1="95302" y1="76724" x2="60403" y2="99138"/>
                            <a14:backgroundMark x1="97987" y1="74138" x2="99329" y2="71552"/>
                            <a14:backgroundMark x1="94631" y1="75000" x2="60403" y2="99138"/>
                            <a14:backgroundMark x1="99329" y1="5172" x2="99329" y2="57759"/>
                            <a14:backgroundMark x1="94631" y1="862" x2="99329" y2="862"/>
                            <a14:backgroundMark x1="99329" y1="2586" x2="99329" y2="2586"/>
                            <a14:backgroundMark x1="97315" y1="73276" x2="93960" y2="77586"/>
                            <a14:backgroundMark x1="59732" y1="99138" x2="59732" y2="9913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77961" y="3020263"/>
                <a:ext cx="803460" cy="625512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CEA1B2-903B-DE1D-87D3-F7944D6BDBC2}"/>
                </a:ext>
              </a:extLst>
            </p:cNvPr>
            <p:cNvSpPr txBox="1"/>
            <p:nvPr/>
          </p:nvSpPr>
          <p:spPr>
            <a:xfrm>
              <a:off x="1321550" y="2975062"/>
              <a:ext cx="479123" cy="4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300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en-US" altLang="ko-KR" sz="23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CEA1B2-903B-DE1D-87D3-F7944D6BDBC2}"/>
                </a:ext>
              </a:extLst>
            </p:cNvPr>
            <p:cNvSpPr txBox="1"/>
            <p:nvPr/>
          </p:nvSpPr>
          <p:spPr>
            <a:xfrm>
              <a:off x="1518400" y="2835362"/>
              <a:ext cx="479123" cy="4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300" dirty="0" smtClean="0">
                  <a:solidFill>
                    <a:schemeClr val="bg2">
                      <a:lumMod val="75000"/>
                    </a:schemeClr>
                  </a:solidFill>
                </a:rPr>
                <a:t>0</a:t>
              </a:r>
              <a:endParaRPr lang="en-US" altLang="ko-KR" sz="23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CEA1B2-903B-DE1D-87D3-F7944D6BDBC2}"/>
                </a:ext>
              </a:extLst>
            </p:cNvPr>
            <p:cNvSpPr txBox="1"/>
            <p:nvPr/>
          </p:nvSpPr>
          <p:spPr>
            <a:xfrm>
              <a:off x="1702550" y="2695662"/>
              <a:ext cx="479123" cy="4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300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4966179" y="1897950"/>
            <a:ext cx="5752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dirty="0" smtClean="0"/>
              <a:t>한글 토큰의 정수 시퀀스 및 </a:t>
            </a:r>
            <a:r>
              <a:rPr lang="ko-KR" altLang="en-US" sz="2500" dirty="0"/>
              <a:t>벡</a:t>
            </a:r>
            <a:r>
              <a:rPr lang="ko-KR" altLang="en-US" sz="2500" dirty="0" smtClean="0"/>
              <a:t>터 </a:t>
            </a:r>
            <a:r>
              <a:rPr lang="ko-KR" altLang="en-US" sz="2500" dirty="0" smtClean="0"/>
              <a:t>변환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756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6292328" y="1719581"/>
            <a:ext cx="515635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2471" y="1719581"/>
            <a:ext cx="3089004" cy="448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466725" y="891913"/>
            <a:ext cx="356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000" spc="-150" dirty="0" smtClean="0"/>
              <a:t>Deep Learning</a:t>
            </a:r>
            <a:endParaRPr lang="en-US" altLang="ko-KR" sz="4000" spc="-15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2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감성분석 </a:t>
            </a:r>
            <a:r>
              <a:rPr lang="en-US" altLang="ko-KR" dirty="0"/>
              <a:t>- </a:t>
            </a:r>
            <a:r>
              <a:rPr lang="ko-KR" altLang="en-US" dirty="0" smtClean="0"/>
              <a:t>모델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15F1EF-3AA1-C5B5-5883-BF5469D322C2}"/>
              </a:ext>
            </a:extLst>
          </p:cNvPr>
          <p:cNvSpPr txBox="1"/>
          <p:nvPr/>
        </p:nvSpPr>
        <p:spPr>
          <a:xfrm>
            <a:off x="86176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1471" y="1719581"/>
            <a:ext cx="5156354" cy="448631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590120" y="-431032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 100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4639632" y="1897950"/>
            <a:ext cx="3761418" cy="50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dirty="0" err="1" smtClean="0"/>
              <a:t>이진분류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긍정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부정</a:t>
            </a:r>
            <a:r>
              <a:rPr lang="en-US" altLang="ko-KR" sz="2500" dirty="0" smtClean="0"/>
              <a:t>)</a:t>
            </a:r>
            <a:endParaRPr lang="en-US" altLang="ko-KR" sz="2500" dirty="0"/>
          </a:p>
        </p:txBody>
      </p:sp>
      <p:pic>
        <p:nvPicPr>
          <p:cNvPr id="6146" name="Picture 2" descr="https://cdn-api.elice.io/api-attachment/attachment/f8f80d40056a48018709641cb4e67fb9/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3"/>
          <a:stretch/>
        </p:blipFill>
        <p:spPr bwMode="auto">
          <a:xfrm>
            <a:off x="1121732" y="3661745"/>
            <a:ext cx="2336800" cy="130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ep Learning 시리즈] 딥러닝이란 무엇일까? | Evans Library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38" b="97813" l="0" r="99688">
                        <a14:foregroundMark x1="22188" y1="11250" x2="11875" y2="18750"/>
                        <a14:foregroundMark x1="11875" y1="18750" x2="2813" y2="28438"/>
                        <a14:foregroundMark x1="2813" y1="28438" x2="313" y2="39063"/>
                        <a14:foregroundMark x1="313" y1="39688" x2="313" y2="54375"/>
                        <a14:foregroundMark x1="313" y1="54063" x2="9375" y2="68438"/>
                        <a14:foregroundMark x1="9375" y1="68438" x2="29063" y2="76875"/>
                        <a14:foregroundMark x1="28750" y1="76875" x2="41875" y2="75625"/>
                        <a14:foregroundMark x1="41875" y1="75625" x2="57188" y2="78750"/>
                        <a14:foregroundMark x1="56875" y1="79063" x2="60000" y2="83750"/>
                        <a14:foregroundMark x1="60000" y1="83750" x2="69063" y2="87500"/>
                        <a14:foregroundMark x1="69063" y1="87500" x2="74375" y2="95313"/>
                        <a14:foregroundMark x1="74375" y1="95313" x2="80625" y2="75938"/>
                        <a14:foregroundMark x1="80625" y1="75938" x2="93125" y2="66563"/>
                        <a14:foregroundMark x1="93125" y1="66563" x2="98438" y2="53750"/>
                        <a14:foregroundMark x1="98438" y1="53750" x2="96875" y2="42500"/>
                        <a14:foregroundMark x1="96875" y1="42500" x2="94063" y2="29375"/>
                        <a14:foregroundMark x1="94063" y1="29375" x2="84688" y2="16563"/>
                        <a14:foregroundMark x1="84688" y1="16563" x2="76250" y2="11250"/>
                        <a14:foregroundMark x1="76250" y1="11250" x2="64063" y2="6875"/>
                        <a14:foregroundMark x1="64063" y1="6875" x2="50938" y2="6250"/>
                        <a14:foregroundMark x1="50938" y1="6250" x2="34688" y2="5625"/>
                        <a14:foregroundMark x1="34688" y1="5625" x2="21875" y2="11250"/>
                        <a14:foregroundMark x1="3125" y1="35000" x2="93438" y2="51250"/>
                        <a14:foregroundMark x1="58125" y1="14375" x2="31250" y2="64063"/>
                        <a14:foregroundMark x1="25625" y1="17188" x2="12812" y2="54375"/>
                        <a14:foregroundMark x1="73750" y1="15313" x2="87500" y2="35625"/>
                        <a14:foregroundMark x1="53125" y1="8438" x2="29688" y2="10938"/>
                        <a14:foregroundMark x1="22813" y1="15313" x2="15937" y2="21563"/>
                        <a14:foregroundMark x1="26563" y1="13125" x2="44375" y2="20938"/>
                        <a14:foregroundMark x1="61250" y1="10313" x2="78438" y2="15937"/>
                        <a14:foregroundMark x1="85625" y1="24688" x2="92500" y2="42188"/>
                        <a14:foregroundMark x1="57188" y1="9375" x2="40313" y2="26250"/>
                        <a14:foregroundMark x1="12500" y1="21875" x2="15937" y2="43125"/>
                        <a14:foregroundMark x1="33750" y1="22813" x2="28438" y2="55625"/>
                        <a14:foregroundMark x1="8750" y1="28750" x2="11875" y2="35000"/>
                        <a14:foregroundMark x1="6563" y1="40938" x2="10625" y2="60938"/>
                        <a14:foregroundMark x1="3125" y1="54375" x2="16875" y2="67813"/>
                        <a14:foregroundMark x1="3750" y1="51563" x2="4063" y2="46250"/>
                        <a14:foregroundMark x1="20000" y1="70000" x2="54063" y2="72500"/>
                        <a14:foregroundMark x1="18750" y1="51875" x2="23125" y2="61250"/>
                        <a14:foregroundMark x1="25313" y1="45938" x2="26250" y2="59688"/>
                        <a14:foregroundMark x1="21875" y1="45000" x2="13750" y2="59062"/>
                        <a14:foregroundMark x1="15937" y1="62500" x2="23750" y2="65625"/>
                        <a14:foregroundMark x1="32188" y1="55937" x2="32500" y2="50000"/>
                        <a14:foregroundMark x1="23438" y1="34063" x2="33750" y2="23438"/>
                        <a14:foregroundMark x1="11563" y1="40625" x2="14063" y2="40313"/>
                        <a14:foregroundMark x1="46875" y1="57188" x2="68125" y2="69063"/>
                        <a14:foregroundMark x1="43750" y1="45938" x2="93125" y2="55937"/>
                        <a14:foregroundMark x1="72188" y1="88438" x2="82813" y2="60938"/>
                        <a14:foregroundMark x1="87813" y1="65625" x2="92813" y2="57188"/>
                        <a14:foregroundMark x1="80938" y1="56563" x2="69063" y2="63438"/>
                        <a14:foregroundMark x1="69688" y1="56875" x2="70000" y2="70625"/>
                        <a14:foregroundMark x1="79063" y1="66250" x2="74688" y2="71563"/>
                        <a14:foregroundMark x1="72500" y1="76250" x2="62187" y2="80313"/>
                        <a14:foregroundMark x1="70313" y1="84688" x2="61563" y2="65625"/>
                        <a14:foregroundMark x1="63438" y1="80938" x2="48125" y2="54063"/>
                        <a14:foregroundMark x1="44688" y1="71875" x2="35313" y2="51875"/>
                        <a14:foregroundMark x1="38125" y1="69063" x2="40938" y2="65000"/>
                        <a14:foregroundMark x1="50313" y1="68438" x2="45938" y2="45000"/>
                        <a14:foregroundMark x1="42188" y1="60938" x2="47813" y2="54688"/>
                        <a14:foregroundMark x1="46563" y1="64688" x2="46563" y2="61563"/>
                        <a14:foregroundMark x1="41563" y1="57500" x2="42813" y2="54375"/>
                        <a14:foregroundMark x1="36563" y1="38125" x2="42500" y2="30312"/>
                        <a14:foregroundMark x1="35000" y1="28750" x2="42500" y2="28750"/>
                        <a14:foregroundMark x1="27187" y1="25000" x2="31250" y2="25000"/>
                        <a14:foregroundMark x1="41875" y1="26875" x2="48125" y2="26563"/>
                        <a14:foregroundMark x1="50000" y1="22188" x2="48750" y2="25625"/>
                        <a14:foregroundMark x1="51563" y1="33125" x2="58438" y2="37500"/>
                        <a14:foregroundMark x1="49688" y1="32813" x2="50938" y2="30938"/>
                        <a14:foregroundMark x1="57813" y1="21875" x2="60625" y2="31250"/>
                        <a14:foregroundMark x1="68125" y1="17500" x2="67813" y2="28750"/>
                        <a14:foregroundMark x1="66563" y1="30312" x2="70313" y2="45625"/>
                        <a14:foregroundMark x1="57500" y1="33438" x2="66250" y2="41875"/>
                        <a14:foregroundMark x1="72188" y1="21875" x2="74063" y2="41250"/>
                        <a14:foregroundMark x1="79688" y1="36563" x2="79688" y2="44688"/>
                        <a14:foregroundMark x1="75625" y1="25938" x2="80625" y2="34688"/>
                        <a14:foregroundMark x1="45000" y1="30625" x2="44063" y2="34688"/>
                        <a14:foregroundMark x1="60625" y1="55625" x2="51875" y2="56250"/>
                        <a14:foregroundMark x1="64063" y1="50938" x2="63438" y2="54063"/>
                        <a14:foregroundMark x1="85000" y1="40625" x2="91875" y2="44375"/>
                        <a14:foregroundMark x1="78125" y1="25938" x2="80625" y2="29063"/>
                        <a14:foregroundMark x1="73750" y1="28438" x2="75938" y2="28438"/>
                        <a14:foregroundMark x1="61875" y1="16563" x2="61563" y2="26250"/>
                        <a14:foregroundMark x1="27187" y1="20625" x2="30312" y2="23750"/>
                        <a14:foregroundMark x1="78750" y1="61875" x2="78125" y2="65313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41" y="1883605"/>
            <a:ext cx="2020025" cy="20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850899" y="4950374"/>
            <a:ext cx="2768601" cy="981765"/>
          </a:xfrm>
          <a:prstGeom prst="roundRect">
            <a:avLst>
              <a:gd name="adj" fmla="val 2871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850899" y="5004862"/>
            <a:ext cx="2768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chemeClr val="bg1"/>
                </a:solidFill>
                <a:latin typeface="+mn-ea"/>
              </a:rPr>
              <a:t>Binary Classification</a:t>
            </a:r>
            <a:endParaRPr lang="en-US" altLang="ko-KR" sz="2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34074" y="3107789"/>
            <a:ext cx="2295525" cy="361950"/>
          </a:xfrm>
          <a:prstGeom prst="rect">
            <a:avLst/>
          </a:prstGeom>
          <a:solidFill>
            <a:srgbClr val="5F2D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Dense(unit=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16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34074" y="3594984"/>
            <a:ext cx="2295525" cy="361950"/>
          </a:xfrm>
          <a:prstGeom prst="rect">
            <a:avLst/>
          </a:prstGeom>
          <a:solidFill>
            <a:srgbClr val="5F2D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Dense(unit=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16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err="1" smtClean="0">
                <a:solidFill>
                  <a:schemeClr val="bg1"/>
                </a:solidFill>
              </a:rPr>
              <a:t>relu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34074" y="4082179"/>
            <a:ext cx="2295525" cy="361950"/>
          </a:xfrm>
          <a:prstGeom prst="rect">
            <a:avLst/>
          </a:prstGeom>
          <a:solidFill>
            <a:srgbClr val="5F2D9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Dense(unit=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sigmoid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34074" y="2500201"/>
            <a:ext cx="2295525" cy="43551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벡터 변환된 텍스트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32" idx="1"/>
            <a:endCxn id="44" idx="3"/>
          </p:cNvCxnSpPr>
          <p:nvPr/>
        </p:nvCxnSpPr>
        <p:spPr>
          <a:xfrm rot="10800000">
            <a:off x="6097788" y="5316373"/>
            <a:ext cx="656145" cy="428605"/>
          </a:xfrm>
          <a:prstGeom prst="curvedConnector3">
            <a:avLst>
              <a:gd name="adj1" fmla="val 50000"/>
            </a:avLst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6753932" y="5512013"/>
            <a:ext cx="2126582" cy="465927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b</a:t>
            </a:r>
            <a:r>
              <a:rPr lang="en-US" altLang="ko-KR" sz="1400" b="1" dirty="0" err="1" smtClean="0"/>
              <a:t>inary_crossentropy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4657725" y="2943225"/>
            <a:ext cx="1000125" cy="1714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743450" y="3107789"/>
            <a:ext cx="828676" cy="361950"/>
          </a:xfrm>
          <a:prstGeom prst="rect">
            <a:avLst/>
          </a:prstGeom>
          <a:solidFill>
            <a:schemeClr val="bg1"/>
          </a:solidFill>
          <a:ln w="19050">
            <a:solidFill>
              <a:srgbClr val="5F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가중치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43450" y="3594984"/>
            <a:ext cx="828676" cy="361950"/>
          </a:xfrm>
          <a:prstGeom prst="rect">
            <a:avLst/>
          </a:prstGeom>
          <a:solidFill>
            <a:schemeClr val="bg1"/>
          </a:solidFill>
          <a:ln w="19050">
            <a:solidFill>
              <a:srgbClr val="5F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가중치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43450" y="4082179"/>
            <a:ext cx="828676" cy="361950"/>
          </a:xfrm>
          <a:prstGeom prst="rect">
            <a:avLst/>
          </a:prstGeom>
          <a:solidFill>
            <a:schemeClr val="bg1"/>
          </a:solidFill>
          <a:ln w="19050">
            <a:solidFill>
              <a:srgbClr val="5F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가중치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02610" y="5083408"/>
            <a:ext cx="1295177" cy="465927"/>
          </a:xfrm>
          <a:prstGeom prst="roundRect">
            <a:avLst>
              <a:gd name="adj" fmla="val 50000"/>
            </a:avLst>
          </a:prstGeom>
          <a:solidFill>
            <a:srgbClr val="5F2D9A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rmsprop</a:t>
            </a:r>
            <a:endParaRPr lang="ko-KR" altLang="en-US" sz="1400" b="1" dirty="0"/>
          </a:p>
        </p:txBody>
      </p:sp>
      <p:cxnSp>
        <p:nvCxnSpPr>
          <p:cNvPr id="41" name="직선 화살표 연결선 40"/>
          <p:cNvCxnSpPr>
            <a:stCxn id="44" idx="0"/>
            <a:endCxn id="17" idx="2"/>
          </p:cNvCxnSpPr>
          <p:nvPr/>
        </p:nvCxnSpPr>
        <p:spPr>
          <a:xfrm flipH="1" flipV="1">
            <a:off x="5157788" y="4657724"/>
            <a:ext cx="292411" cy="425684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7081836" y="2922636"/>
            <a:ext cx="1" cy="180000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7081836" y="4444129"/>
            <a:ext cx="1" cy="180000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16200000" flipH="1">
            <a:off x="7062274" y="5116966"/>
            <a:ext cx="487022" cy="304311"/>
          </a:xfrm>
          <a:prstGeom prst="curvedConnector3">
            <a:avLst>
              <a:gd name="adj1" fmla="val 50000"/>
            </a:avLst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934074" y="4645574"/>
            <a:ext cx="2295525" cy="42749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예측 출력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확률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37" idx="3"/>
            <a:endCxn id="3" idx="1"/>
          </p:cNvCxnSpPr>
          <p:nvPr/>
        </p:nvCxnSpPr>
        <p:spPr>
          <a:xfrm>
            <a:off x="5572126" y="3288764"/>
            <a:ext cx="361948" cy="0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572126" y="3775959"/>
            <a:ext cx="361948" cy="0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572126" y="4263154"/>
            <a:ext cx="361948" cy="0"/>
          </a:xfrm>
          <a:prstGeom prst="straightConnector1">
            <a:avLst/>
          </a:prstGeom>
          <a:ln w="19050">
            <a:solidFill>
              <a:srgbClr val="5F2D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453398" y="2677342"/>
            <a:ext cx="1965056" cy="2791498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relu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비선형성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</a:rPr>
              <a:t>sigmoid: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ko-KR" altLang="en-US" sz="1200" dirty="0" smtClean="0">
                <a:solidFill>
                  <a:schemeClr val="tx1"/>
                </a:solidFill>
              </a:rPr>
              <a:t>확률</a:t>
            </a:r>
            <a:r>
              <a:rPr lang="en-US" altLang="ko-KR" sz="1200" dirty="0" smtClean="0">
                <a:solidFill>
                  <a:schemeClr val="tx1"/>
                </a:solidFill>
              </a:rPr>
              <a:t>(0</a:t>
            </a:r>
            <a:r>
              <a:rPr lang="ko-KR" altLang="en-US" sz="1200" spc="-15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spc="-150" dirty="0" smtClean="0">
                <a:solidFill>
                  <a:schemeClr val="tx1"/>
                </a:solidFill>
              </a:rPr>
              <a:t>1</a:t>
            </a:r>
            <a:r>
              <a:rPr lang="ko-KR" altLang="en-US" sz="1200" spc="-150" dirty="0" smtClean="0">
                <a:solidFill>
                  <a:schemeClr val="tx1"/>
                </a:solidFill>
              </a:rPr>
              <a:t>사이의 점수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손실 함수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binary_crossentropy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옵티마이저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rmsprop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검증 </a:t>
            </a:r>
            <a:r>
              <a:rPr lang="en-US" altLang="ko-KR" sz="1200" dirty="0" smtClean="0">
                <a:solidFill>
                  <a:schemeClr val="tx1"/>
                </a:solidFill>
              </a:rPr>
              <a:t>: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4220" y="970399"/>
            <a:ext cx="1014548" cy="646524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1" b="1" spc="-150">
                <a:solidFill>
                  <a:srgbClr val="FFDC17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9166" y="2230086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01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6061" y="2239896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02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계획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82029" y="2238562"/>
            <a:ext cx="2227437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03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 설계와 구현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5246" y="3241721"/>
            <a:ext cx="39116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07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08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4828" y="3230578"/>
            <a:ext cx="39116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10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11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ko-KR" altLang="en-US" sz="1050" spc="-50" dirty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0067" y="3241721"/>
            <a:ext cx="39116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04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422350" y="2224841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04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55504" y="3207047"/>
            <a:ext cx="39116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15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17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22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7264" y="3241720"/>
            <a:ext cx="264415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1-1. </a:t>
            </a:r>
            <a:r>
              <a:rPr lang="ko-KR" altLang="en-US"/>
              <a:t>개발배경 및 개발목적</a:t>
            </a:r>
          </a:p>
          <a:p>
            <a:pPr lvl="0">
              <a:defRPr/>
            </a:pPr>
            <a:r>
              <a:rPr lang="en-US" altLang="ko-KR"/>
              <a:t>1-2. </a:t>
            </a:r>
            <a:r>
              <a:rPr lang="ko-KR" altLang="en-US"/>
              <a:t>기대효과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5166" y="3230577"/>
            <a:ext cx="2450312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2-1. </a:t>
            </a:r>
            <a:r>
              <a:rPr lang="ko-KR" altLang="en-US"/>
              <a:t>개발 프로세스</a:t>
            </a:r>
            <a:r>
              <a:rPr lang="en-US" altLang="ko-KR"/>
              <a:t>(SDP)</a:t>
            </a:r>
          </a:p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조직구성</a:t>
            </a:r>
          </a:p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</a:t>
            </a:r>
            <a:r>
              <a:rPr lang="en-US" altLang="ko-KR"/>
              <a:t>WBS</a:t>
            </a:r>
            <a:r>
              <a:rPr lang="en-US" altLang="ko-KR" sz="900"/>
              <a:t>(</a:t>
            </a:r>
            <a:r>
              <a:rPr lang="en-US" altLang="x-none" sz="900"/>
              <a:t>Work Breakdown Structure</a:t>
            </a:r>
            <a:r>
              <a:rPr lang="en-US" altLang="ko-KR" sz="90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0129" y="3190778"/>
            <a:ext cx="175112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 dirty="0" smtClean="0"/>
              <a:t>3-1. </a:t>
            </a:r>
            <a:r>
              <a:rPr lang="ko-KR" altLang="en-US" dirty="0" smtClean="0"/>
              <a:t>요구 분석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 smtClean="0"/>
              <a:t>3-2. </a:t>
            </a:r>
            <a:r>
              <a:rPr lang="ko-KR" altLang="en-US" dirty="0"/>
              <a:t>시스템 구조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3" name="3D 모델 2" descr="Film Ree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5854" y="5214051"/>
            <a:ext cx="2596588" cy="13970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75833" y="3181864"/>
            <a:ext cx="17568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4-1. </a:t>
            </a:r>
            <a:r>
              <a:rPr lang="ko-KR" altLang="en-US"/>
              <a:t>프로젝트 산출물</a:t>
            </a:r>
          </a:p>
          <a:p>
            <a:pPr lvl="0">
              <a:defRPr/>
            </a:pPr>
            <a:r>
              <a:rPr lang="en-US" altLang="ko-KR"/>
              <a:t>4-2. </a:t>
            </a:r>
            <a:r>
              <a:rPr lang="ko-KR" altLang="en-US"/>
              <a:t>감성분석</a:t>
            </a:r>
          </a:p>
          <a:p>
            <a:pPr lvl="0">
              <a:defRPr/>
            </a:pPr>
            <a:r>
              <a:rPr lang="en-US" altLang="ko-KR"/>
              <a:t>4-3. </a:t>
            </a:r>
            <a:r>
              <a:rPr lang="ko-KR" altLang="en-US"/>
              <a:t>참여인원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9B2F629B-92F2-7B53-7869-404C70E50F52}"/>
              </a:ext>
            </a:extLst>
          </p:cNvPr>
          <p:cNvSpPr/>
          <p:nvPr/>
        </p:nvSpPr>
        <p:spPr>
          <a:xfrm>
            <a:off x="8242710" y="1494504"/>
            <a:ext cx="3398426" cy="2329743"/>
          </a:xfrm>
          <a:prstGeom prst="flowChartAlternateProcess">
            <a:avLst/>
          </a:prstGeom>
          <a:solidFill>
            <a:srgbClr val="E4E4E4"/>
          </a:solidFill>
          <a:ln w="25400">
            <a:solidFill>
              <a:srgbClr val="5F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4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4.2</a:t>
            </a:r>
            <a:r>
              <a:rPr lang="ko-KR" altLang="en-US" dirty="0"/>
              <a:t> 감성분석 </a:t>
            </a:r>
            <a:r>
              <a:rPr lang="en-US" altLang="ko-KR" dirty="0"/>
              <a:t>- </a:t>
            </a:r>
            <a:r>
              <a:rPr lang="ko-KR" altLang="en-US" dirty="0"/>
              <a:t>훈련 </a:t>
            </a:r>
            <a:r>
              <a:rPr lang="en-US" altLang="ko-KR" dirty="0"/>
              <a:t>&amp;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FAADE1-21AF-9886-4421-548F55EBC490}"/>
              </a:ext>
            </a:extLst>
          </p:cNvPr>
          <p:cNvSpPr txBox="1">
            <a:spLocks/>
          </p:cNvSpPr>
          <p:nvPr/>
        </p:nvSpPr>
        <p:spPr>
          <a:xfrm>
            <a:off x="928489" y="1017618"/>
            <a:ext cx="2552701" cy="25121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모델 훈련과 검증의 </a:t>
            </a:r>
            <a:r>
              <a:rPr lang="ko-KR" altLang="en-US" sz="1200" dirty="0" err="1"/>
              <a:t>손실율</a:t>
            </a:r>
            <a:r>
              <a:rPr lang="en-US" altLang="ko-KR" sz="1200" dirty="0"/>
              <a:t>]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280C4CA-614E-0230-C2AA-E23F9A0EB8ED}"/>
              </a:ext>
            </a:extLst>
          </p:cNvPr>
          <p:cNvSpPr txBox="1">
            <a:spLocks/>
          </p:cNvSpPr>
          <p:nvPr/>
        </p:nvSpPr>
        <p:spPr>
          <a:xfrm>
            <a:off x="4777745" y="1017618"/>
            <a:ext cx="2552701" cy="25121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모델 훈련과 검증의 정확도</a:t>
            </a:r>
            <a:r>
              <a:rPr lang="en-US" altLang="ko-KR" sz="1200" dirty="0"/>
              <a:t>]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EB75381-5250-D7A4-704E-F70D022AABF4}"/>
              </a:ext>
            </a:extLst>
          </p:cNvPr>
          <p:cNvGrpSpPr/>
          <p:nvPr/>
        </p:nvGrpSpPr>
        <p:grpSpPr>
          <a:xfrm>
            <a:off x="223863" y="1274233"/>
            <a:ext cx="7477029" cy="2730346"/>
            <a:chOff x="289406" y="1195578"/>
            <a:chExt cx="6116208" cy="223342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74BB9B-CCE9-7D78-419B-BF5EECF53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b="2080"/>
            <a:stretch/>
          </p:blipFill>
          <p:spPr>
            <a:xfrm>
              <a:off x="289406" y="1195578"/>
              <a:ext cx="2990476" cy="221018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A0DB370-512A-7685-AE3D-6F393EDC5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t="-1" b="1052"/>
            <a:stretch/>
          </p:blipFill>
          <p:spPr>
            <a:xfrm>
              <a:off x="3424662" y="1195578"/>
              <a:ext cx="2980952" cy="223342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1DD4EA-F9DD-F37C-95C1-369C639C2983}"/>
                </a:ext>
              </a:extLst>
            </p:cNvPr>
            <p:cNvSpPr/>
            <p:nvPr/>
          </p:nvSpPr>
          <p:spPr>
            <a:xfrm>
              <a:off x="838498" y="1943100"/>
              <a:ext cx="267176" cy="996600"/>
            </a:xfrm>
            <a:prstGeom prst="rect">
              <a:avLst/>
            </a:prstGeom>
            <a:solidFill>
              <a:srgbClr val="5F2D9A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3FBC96-F5F0-8764-D683-ED2FEA5D0C8B}"/>
                </a:ext>
              </a:extLst>
            </p:cNvPr>
            <p:cNvSpPr/>
            <p:nvPr/>
          </p:nvSpPr>
          <p:spPr>
            <a:xfrm>
              <a:off x="3955084" y="1737360"/>
              <a:ext cx="267176" cy="996600"/>
            </a:xfrm>
            <a:prstGeom prst="rect">
              <a:avLst/>
            </a:prstGeom>
            <a:solidFill>
              <a:srgbClr val="5F2D9A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723E96A-8BF9-BBF2-B56A-0FEFE0A0306D}"/>
              </a:ext>
            </a:extLst>
          </p:cNvPr>
          <p:cNvSpPr/>
          <p:nvPr/>
        </p:nvSpPr>
        <p:spPr>
          <a:xfrm>
            <a:off x="7816527" y="2446014"/>
            <a:ext cx="340042" cy="426720"/>
          </a:xfrm>
          <a:prstGeom prst="rightArrow">
            <a:avLst>
              <a:gd name="adj1" fmla="val 50000"/>
              <a:gd name="adj2" fmla="val 53709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2BA14-1A89-282C-2F31-C9AB0BFD1B51}"/>
              </a:ext>
            </a:extLst>
          </p:cNvPr>
          <p:cNvSpPr txBox="1"/>
          <p:nvPr/>
        </p:nvSpPr>
        <p:spPr>
          <a:xfrm>
            <a:off x="8364076" y="1630805"/>
            <a:ext cx="320194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ko-KR" sz="1600" dirty="0"/>
              <a:t>epoch 15</a:t>
            </a:r>
            <a:r>
              <a:rPr lang="ko-KR" altLang="en-US" sz="1600" dirty="0"/>
              <a:t>회 진행</a:t>
            </a:r>
            <a:endParaRPr lang="en-US" altLang="ko-KR" sz="1600" dirty="0"/>
          </a:p>
          <a:p>
            <a:pPr>
              <a:lnSpc>
                <a:spcPct val="135000"/>
              </a:lnSpc>
            </a:pPr>
            <a:r>
              <a:rPr lang="ko-KR" altLang="en-US" sz="1600" b="1" dirty="0"/>
              <a:t>분석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Overfiting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과대적합</a:t>
            </a:r>
            <a:r>
              <a:rPr lang="en-US" altLang="ko-KR" sz="1600" b="1" dirty="0"/>
              <a:t>)</a:t>
            </a:r>
          </a:p>
          <a:p>
            <a:pPr>
              <a:lnSpc>
                <a:spcPct val="135000"/>
              </a:lnSpc>
            </a:pPr>
            <a:r>
              <a:rPr lang="en-US" altLang="ko-KR" sz="1600" dirty="0"/>
              <a:t>       epoch2</a:t>
            </a:r>
            <a:r>
              <a:rPr lang="ko-KR" altLang="en-US" sz="1600" dirty="0"/>
              <a:t>회까지는</a:t>
            </a:r>
            <a:endParaRPr lang="en-US" altLang="ko-KR" sz="1600" dirty="0"/>
          </a:p>
          <a:p>
            <a:pPr>
              <a:lnSpc>
                <a:spcPct val="135000"/>
              </a:lnSpc>
            </a:pPr>
            <a:r>
              <a:rPr lang="en-US" altLang="ko-KR" sz="1600" dirty="0"/>
              <a:t>       </a:t>
            </a:r>
            <a:r>
              <a:rPr lang="ko-KR" altLang="en-US" sz="1600" dirty="0"/>
              <a:t>손실율과 정확도가 좋음</a:t>
            </a:r>
            <a:endParaRPr lang="en-US" altLang="ko-KR" sz="1600" dirty="0"/>
          </a:p>
          <a:p>
            <a:pPr>
              <a:lnSpc>
                <a:spcPct val="135000"/>
              </a:lnSpc>
            </a:pPr>
            <a:r>
              <a:rPr lang="ko-KR" altLang="en-US" sz="1600" b="1" dirty="0"/>
              <a:t>결론</a:t>
            </a:r>
            <a:r>
              <a:rPr lang="en-US" altLang="ko-KR" sz="1600" b="1" dirty="0"/>
              <a:t>: epoch 2</a:t>
            </a:r>
            <a:r>
              <a:rPr lang="ko-KR" altLang="en-US" sz="1600" b="1" dirty="0"/>
              <a:t>회로 </a:t>
            </a:r>
            <a:endParaRPr lang="en-US" altLang="ko-KR" sz="1600" b="1" dirty="0"/>
          </a:p>
          <a:p>
            <a:pPr>
              <a:lnSpc>
                <a:spcPct val="135000"/>
              </a:lnSpc>
            </a:pPr>
            <a:r>
              <a:rPr lang="en-US" altLang="ko-KR" sz="1600" b="1" dirty="0"/>
              <a:t>       </a:t>
            </a:r>
            <a:r>
              <a:rPr lang="ko-KR" altLang="en-US" sz="1600" b="1" dirty="0"/>
              <a:t>모델 훈련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검증 진행</a:t>
            </a:r>
            <a:endParaRPr lang="en-US" altLang="ko-KR" sz="1600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5CBEA1A-C6CC-6AA8-8E29-E62434E30A6F}"/>
              </a:ext>
            </a:extLst>
          </p:cNvPr>
          <p:cNvSpPr/>
          <p:nvPr/>
        </p:nvSpPr>
        <p:spPr>
          <a:xfrm rot="5400000">
            <a:off x="9771901" y="3990736"/>
            <a:ext cx="340042" cy="426720"/>
          </a:xfrm>
          <a:prstGeom prst="rightArrow">
            <a:avLst>
              <a:gd name="adj1" fmla="val 50000"/>
              <a:gd name="adj2" fmla="val 53709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2B5B8074-34BD-52EB-2959-96491D9A3702}"/>
              </a:ext>
            </a:extLst>
          </p:cNvPr>
          <p:cNvSpPr/>
          <p:nvPr/>
        </p:nvSpPr>
        <p:spPr>
          <a:xfrm>
            <a:off x="8242710" y="4522839"/>
            <a:ext cx="3398426" cy="1592824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50390-7A7B-F679-D3D2-7D8FDFE37C6F}"/>
              </a:ext>
            </a:extLst>
          </p:cNvPr>
          <p:cNvSpPr/>
          <p:nvPr/>
        </p:nvSpPr>
        <p:spPr>
          <a:xfrm>
            <a:off x="8737039" y="4877152"/>
            <a:ext cx="2447893" cy="366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1" dirty="0"/>
              <a:t>&gt;&gt;</a:t>
            </a:r>
            <a:r>
              <a:rPr lang="ko-KR" altLang="en-US" sz="1301" dirty="0">
                <a:solidFill>
                  <a:schemeClr val="bg1"/>
                </a:solidFill>
              </a:rPr>
              <a:t>결과</a:t>
            </a:r>
            <a:r>
              <a:rPr lang="en-US" altLang="ko-KR" sz="1301" dirty="0">
                <a:solidFill>
                  <a:schemeClr val="bg1"/>
                </a:solidFill>
              </a:rPr>
              <a:t> : </a:t>
            </a:r>
            <a:r>
              <a:rPr lang="ko-KR" altLang="en-US" sz="1301" dirty="0" err="1">
                <a:solidFill>
                  <a:schemeClr val="bg1"/>
                </a:solidFill>
              </a:rPr>
              <a:t>손실율</a:t>
            </a:r>
            <a:r>
              <a:rPr lang="ko-KR" altLang="en-US" sz="1301" dirty="0">
                <a:solidFill>
                  <a:schemeClr val="bg1"/>
                </a:solidFill>
              </a:rPr>
              <a:t> </a:t>
            </a:r>
            <a:r>
              <a:rPr lang="en-US" altLang="ko-KR" sz="1301" dirty="0">
                <a:solidFill>
                  <a:schemeClr val="bg1"/>
                </a:solidFill>
              </a:rPr>
              <a:t>35.5%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36AF83-C0BB-CD10-7CA9-1CA743088CDB}"/>
              </a:ext>
            </a:extLst>
          </p:cNvPr>
          <p:cNvSpPr/>
          <p:nvPr/>
        </p:nvSpPr>
        <p:spPr>
          <a:xfrm>
            <a:off x="8737039" y="5419763"/>
            <a:ext cx="2447893" cy="366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1" dirty="0"/>
              <a:t>&gt;&gt;</a:t>
            </a:r>
            <a:r>
              <a:rPr lang="ko-KR" altLang="en-US" sz="1301" dirty="0">
                <a:solidFill>
                  <a:schemeClr val="bg1"/>
                </a:solidFill>
              </a:rPr>
              <a:t>결과</a:t>
            </a:r>
            <a:r>
              <a:rPr lang="en-US" altLang="ko-KR" sz="1301" dirty="0">
                <a:solidFill>
                  <a:schemeClr val="bg1"/>
                </a:solidFill>
              </a:rPr>
              <a:t> : </a:t>
            </a:r>
            <a:r>
              <a:rPr lang="ko-KR" altLang="en-US" sz="1301" dirty="0">
                <a:solidFill>
                  <a:schemeClr val="bg1"/>
                </a:solidFill>
              </a:rPr>
              <a:t>정확도 </a:t>
            </a:r>
            <a:r>
              <a:rPr lang="en-US" altLang="ko-KR" sz="1301" dirty="0">
                <a:solidFill>
                  <a:schemeClr val="bg1"/>
                </a:solidFill>
              </a:rPr>
              <a:t>86.86%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F2507F0-4D04-A8BC-CD69-6D9A60B5D8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83" t="1" b="13099"/>
          <a:stretch/>
        </p:blipFill>
        <p:spPr>
          <a:xfrm>
            <a:off x="667108" y="4155607"/>
            <a:ext cx="5482868" cy="229281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FF650B5-482F-DEB1-CDB1-3AB1D298C21F}"/>
              </a:ext>
            </a:extLst>
          </p:cNvPr>
          <p:cNvSpPr/>
          <p:nvPr/>
        </p:nvSpPr>
        <p:spPr>
          <a:xfrm rot="10800000">
            <a:off x="7786503" y="5105890"/>
            <a:ext cx="340042" cy="426720"/>
          </a:xfrm>
          <a:prstGeom prst="rightArrow">
            <a:avLst>
              <a:gd name="adj1" fmla="val 50000"/>
              <a:gd name="adj2" fmla="val 53709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40D9F0B5-80E7-0AC9-8E66-48CC45468810}"/>
              </a:ext>
            </a:extLst>
          </p:cNvPr>
          <p:cNvSpPr/>
          <p:nvPr/>
        </p:nvSpPr>
        <p:spPr>
          <a:xfrm>
            <a:off x="6454775" y="4697282"/>
            <a:ext cx="1177040" cy="1273206"/>
          </a:xfrm>
          <a:prstGeom prst="flowChartAlternateProcess">
            <a:avLst/>
          </a:prstGeom>
          <a:solidFill>
            <a:srgbClr val="E4E4E4"/>
          </a:solidFill>
          <a:ln w="25400">
            <a:solidFill>
              <a:srgbClr val="5F2D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6502167" y="5145218"/>
            <a:ext cx="110191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/>
              <a:t>예측하기</a:t>
            </a:r>
            <a:endParaRPr lang="en-US" altLang="ko-KR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1BF95-C6FC-D072-F1B9-AFC5F6065756}"/>
              </a:ext>
            </a:extLst>
          </p:cNvPr>
          <p:cNvSpPr/>
          <p:nvPr/>
        </p:nvSpPr>
        <p:spPr>
          <a:xfrm>
            <a:off x="5461729" y="4066180"/>
            <a:ext cx="707297" cy="2502423"/>
          </a:xfrm>
          <a:prstGeom prst="rect">
            <a:avLst/>
          </a:prstGeom>
          <a:solidFill>
            <a:srgbClr val="5F2D9A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AC04A-ACBC-C4F2-D6EB-FB16E2949538}"/>
              </a:ext>
            </a:extLst>
          </p:cNvPr>
          <p:cNvSpPr txBox="1"/>
          <p:nvPr/>
        </p:nvSpPr>
        <p:spPr>
          <a:xfrm>
            <a:off x="8617688" y="6423496"/>
            <a:ext cx="299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3578D-E886-F478-8ACF-BE0976D747E6}"/>
              </a:ext>
            </a:extLst>
          </p:cNvPr>
          <p:cNvSpPr txBox="1">
            <a:spLocks/>
          </p:cNvSpPr>
          <p:nvPr/>
        </p:nvSpPr>
        <p:spPr>
          <a:xfrm>
            <a:off x="425064" y="298290"/>
            <a:ext cx="4515237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4.3</a:t>
            </a:r>
            <a:r>
              <a:rPr lang="ko-KR" altLang="en-US" dirty="0"/>
              <a:t> 참여인원 소감</a:t>
            </a:r>
            <a:endParaRPr lang="en-US" altLang="ko-KR" dirty="0"/>
          </a:p>
        </p:txBody>
      </p:sp>
      <p:sp>
        <p:nvSpPr>
          <p:cNvPr id="4" name="사각형: 둥근 모서리 7">
            <a:extLst>
              <a:ext uri="{FF2B5EF4-FFF2-40B4-BE49-F238E27FC236}">
                <a16:creationId xmlns:a16="http://schemas.microsoft.com/office/drawing/2014/main" id="{C40E80B1-4AF3-B650-80F0-FF7643D5E5E5}"/>
              </a:ext>
            </a:extLst>
          </p:cNvPr>
          <p:cNvSpPr/>
          <p:nvPr/>
        </p:nvSpPr>
        <p:spPr>
          <a:xfrm>
            <a:off x="1709531" y="1218789"/>
            <a:ext cx="10026984" cy="97837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미흡했던 부분을 이번 프로젝트를 통해 많이 공부할 수 있게 되었고</a:t>
            </a:r>
            <a:r>
              <a:rPr lang="en-US" altLang="ko-KR" sz="1301" dirty="0">
                <a:solidFill>
                  <a:schemeClr val="tx1"/>
                </a:solidFill>
              </a:rPr>
              <a:t>, </a:t>
            </a:r>
            <a:r>
              <a:rPr lang="ko-KR" altLang="en-US" sz="1301" dirty="0">
                <a:solidFill>
                  <a:schemeClr val="tx1"/>
                </a:solidFill>
              </a:rPr>
              <a:t>이번 프로젝트에서 영화 흥행 성적과 리뷰의 관계에 대해 좀 더 깊게 알아보지 못한 것이 아쉬웠습니다</a:t>
            </a:r>
            <a:r>
              <a:rPr lang="en-US" altLang="ko-KR" sz="1301" dirty="0">
                <a:solidFill>
                  <a:schemeClr val="tx1"/>
                </a:solidFill>
              </a:rPr>
              <a:t>. </a:t>
            </a:r>
            <a:r>
              <a:rPr lang="ko-KR" altLang="en-US" sz="1301" dirty="0">
                <a:solidFill>
                  <a:schemeClr val="tx1"/>
                </a:solidFill>
              </a:rPr>
              <a:t>다음 프로젝트에서는 조금 더 깊은 분석을 할 수 있도록 준비하도록 하겠습니다</a:t>
            </a:r>
            <a:r>
              <a:rPr lang="en-US" altLang="ko-KR" sz="1301" dirty="0">
                <a:solidFill>
                  <a:schemeClr val="tx1"/>
                </a:solidFill>
              </a:rPr>
              <a:t>.</a:t>
            </a:r>
            <a:endParaRPr lang="ko-KR" altLang="en-US" sz="130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7F763A2D-88EB-6738-830E-C36F977D435E}"/>
              </a:ext>
            </a:extLst>
          </p:cNvPr>
          <p:cNvSpPr/>
          <p:nvPr/>
        </p:nvSpPr>
        <p:spPr>
          <a:xfrm>
            <a:off x="425063" y="2426312"/>
            <a:ext cx="10026986" cy="97837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어려운 부분들도 정말 많았지만 좋은 팀원들 덕분에 성공적으로 프로젝트를 완수할 수 있었습니다 </a:t>
            </a:r>
            <a:endParaRPr lang="en-US" altLang="ko-KR" sz="1301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후에 </a:t>
            </a:r>
            <a:r>
              <a:rPr lang="en-US" altLang="ko-KR" sz="1301" dirty="0">
                <a:solidFill>
                  <a:schemeClr val="tx1"/>
                </a:solidFill>
              </a:rPr>
              <a:t>3</a:t>
            </a:r>
            <a:r>
              <a:rPr lang="ko-KR" altLang="en-US" sz="1301" dirty="0">
                <a:solidFill>
                  <a:schemeClr val="tx1"/>
                </a:solidFill>
              </a:rPr>
              <a:t>차 프로젝트에서는 더욱 발전된 모습으로 임하고 싶습니다</a:t>
            </a:r>
            <a:endParaRPr lang="ko-KR" altLang="en-US" sz="1301" dirty="0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C6EA18A4-943A-B90E-9997-210C790202E3}"/>
              </a:ext>
            </a:extLst>
          </p:cNvPr>
          <p:cNvSpPr/>
          <p:nvPr/>
        </p:nvSpPr>
        <p:spPr>
          <a:xfrm>
            <a:off x="1709531" y="3633836"/>
            <a:ext cx="10026984" cy="97837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감성분석을 위해서 형태소 분석부터 얕은 학습이지만</a:t>
            </a:r>
            <a:r>
              <a:rPr lang="en-US" altLang="ko-KR" sz="1301" dirty="0">
                <a:solidFill>
                  <a:schemeClr val="tx1"/>
                </a:solidFill>
              </a:rPr>
              <a:t>, </a:t>
            </a:r>
            <a:r>
              <a:rPr lang="ko-KR" altLang="en-US" sz="1301" dirty="0">
                <a:solidFill>
                  <a:schemeClr val="tx1"/>
                </a:solidFill>
              </a:rPr>
              <a:t>딥러닝 신경망까지 구현하면서 </a:t>
            </a:r>
            <a:r>
              <a:rPr lang="ko-KR" altLang="en-US" sz="1301" dirty="0" err="1">
                <a:solidFill>
                  <a:schemeClr val="tx1"/>
                </a:solidFill>
              </a:rPr>
              <a:t>딥러닝의</a:t>
            </a:r>
            <a:r>
              <a:rPr lang="ko-KR" altLang="en-US" sz="1301" dirty="0">
                <a:solidFill>
                  <a:schemeClr val="tx1"/>
                </a:solidFill>
              </a:rPr>
              <a:t> 작동 원리를 이해할 수 있게 되었습니다</a:t>
            </a:r>
            <a:r>
              <a:rPr lang="en-US" altLang="ko-KR" sz="1301" dirty="0">
                <a:solidFill>
                  <a:schemeClr val="tx1"/>
                </a:solidFill>
              </a:rPr>
              <a:t>. </a:t>
            </a:r>
            <a:r>
              <a:rPr lang="ko-KR" altLang="en-US" sz="1301" dirty="0">
                <a:solidFill>
                  <a:schemeClr val="tx1"/>
                </a:solidFill>
              </a:rPr>
              <a:t>하지만 데이터의 탐색적 분석과 관계 분석이 미흡한 것이 아쉬움으로 남습니다</a:t>
            </a:r>
            <a:r>
              <a:rPr lang="en-US" altLang="ko-KR" sz="1301" dirty="0">
                <a:solidFill>
                  <a:schemeClr val="tx1"/>
                </a:solidFill>
              </a:rPr>
              <a:t>. </a:t>
            </a:r>
            <a:r>
              <a:rPr lang="ko-KR" altLang="en-US" sz="1301" dirty="0">
                <a:solidFill>
                  <a:schemeClr val="tx1"/>
                </a:solidFill>
              </a:rPr>
              <a:t>이를 더 발전시켜보고 싶습니다</a:t>
            </a:r>
            <a:r>
              <a:rPr lang="en-US" altLang="ko-KR" sz="1301" dirty="0">
                <a:solidFill>
                  <a:schemeClr val="tx1"/>
                </a:solidFill>
              </a:rPr>
              <a:t>.</a:t>
            </a:r>
            <a:endParaRPr lang="ko-KR" altLang="en-US" sz="130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7">
            <a:extLst>
              <a:ext uri="{FF2B5EF4-FFF2-40B4-BE49-F238E27FC236}">
                <a16:creationId xmlns:a16="http://schemas.microsoft.com/office/drawing/2014/main" id="{70DE6E93-9976-C3D1-6F27-1230299DF647}"/>
              </a:ext>
            </a:extLst>
          </p:cNvPr>
          <p:cNvSpPr/>
          <p:nvPr/>
        </p:nvSpPr>
        <p:spPr>
          <a:xfrm>
            <a:off x="425063" y="4841360"/>
            <a:ext cx="10026986" cy="978374"/>
          </a:xfrm>
          <a:prstGeom prst="roundRect">
            <a:avLst>
              <a:gd name="adj" fmla="val 11875"/>
            </a:avLst>
          </a:prstGeom>
          <a:solidFill>
            <a:schemeClr val="bg1"/>
          </a:solidFill>
          <a:ln>
            <a:noFill/>
          </a:ln>
          <a:effectLst>
            <a:outerShdw blurRad="215900" dist="38100" dir="84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개인 사정으로 적극적인 참여를 하지 못했으나</a:t>
            </a:r>
            <a:r>
              <a:rPr lang="en-US" altLang="ko-KR" sz="1301" dirty="0">
                <a:solidFill>
                  <a:schemeClr val="tx1"/>
                </a:solidFill>
              </a:rPr>
              <a:t>, 1</a:t>
            </a:r>
            <a:r>
              <a:rPr lang="ko-KR" altLang="en-US" sz="1301" dirty="0">
                <a:solidFill>
                  <a:schemeClr val="tx1"/>
                </a:solidFill>
              </a:rPr>
              <a:t>차 프로젝트에서 배운 부분을 적용해볼 수 있어 </a:t>
            </a:r>
            <a:r>
              <a:rPr lang="ko-KR" altLang="en-US" sz="1301" dirty="0" err="1">
                <a:solidFill>
                  <a:schemeClr val="tx1"/>
                </a:solidFill>
              </a:rPr>
              <a:t>보람있었습니다</a:t>
            </a:r>
            <a:r>
              <a:rPr lang="en-US" altLang="ko-KR" sz="1301" dirty="0">
                <a:solidFill>
                  <a:schemeClr val="tx1"/>
                </a:solidFill>
              </a:rPr>
              <a:t>. </a:t>
            </a:r>
          </a:p>
          <a:p>
            <a:pPr algn="r">
              <a:lnSpc>
                <a:spcPct val="150000"/>
              </a:lnSpc>
            </a:pPr>
            <a:r>
              <a:rPr lang="ko-KR" altLang="en-US" sz="1301" dirty="0">
                <a:solidFill>
                  <a:schemeClr val="tx1"/>
                </a:solidFill>
              </a:rPr>
              <a:t>팀원 모두 고생하셨습니다</a:t>
            </a:r>
            <a:r>
              <a:rPr lang="en-US" altLang="ko-KR" sz="1301" dirty="0">
                <a:solidFill>
                  <a:schemeClr val="tx1"/>
                </a:solidFill>
              </a:rPr>
              <a:t>!</a:t>
            </a:r>
            <a:endParaRPr lang="ko-KR" altLang="en-US" sz="1301" dirty="0">
              <a:solidFill>
                <a:schemeClr val="tx1"/>
              </a:solidFill>
            </a:endParaRPr>
          </a:p>
        </p:txBody>
      </p:sp>
      <p:pic>
        <p:nvPicPr>
          <p:cNvPr id="15" name="그림 14" descr="아보카도 Moody Foodies">
            <a:extLst>
              <a:ext uri="{FF2B5EF4-FFF2-40B4-BE49-F238E27FC236}">
                <a16:creationId xmlns:a16="http://schemas.microsoft.com/office/drawing/2014/main" id="{FA6F226C-2BC5-8EBB-59D9-BE2ADF012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" y="924862"/>
            <a:ext cx="1342760" cy="1342760"/>
          </a:xfrm>
          <a:prstGeom prst="rect">
            <a:avLst/>
          </a:prstGeom>
        </p:spPr>
      </p:pic>
      <p:pic>
        <p:nvPicPr>
          <p:cNvPr id="17" name="그림 16" descr="바나나 Moody Foodies">
            <a:extLst>
              <a:ext uri="{FF2B5EF4-FFF2-40B4-BE49-F238E27FC236}">
                <a16:creationId xmlns:a16="http://schemas.microsoft.com/office/drawing/2014/main" id="{8DD3C075-57B6-65E1-F9EE-CA6BCA03C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94" y="2197162"/>
            <a:ext cx="1342760" cy="1342760"/>
          </a:xfrm>
          <a:prstGeom prst="rect">
            <a:avLst/>
          </a:prstGeom>
        </p:spPr>
      </p:pic>
      <p:pic>
        <p:nvPicPr>
          <p:cNvPr id="19" name="그림 18" descr="레몬 Moody Foodies">
            <a:extLst>
              <a:ext uri="{FF2B5EF4-FFF2-40B4-BE49-F238E27FC236}">
                <a16:creationId xmlns:a16="http://schemas.microsoft.com/office/drawing/2014/main" id="{D3ED61B2-27E3-138B-6491-608E01D5E3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" y="3181219"/>
            <a:ext cx="1342760" cy="1342760"/>
          </a:xfrm>
          <a:prstGeom prst="rect">
            <a:avLst/>
          </a:prstGeom>
        </p:spPr>
      </p:pic>
      <p:pic>
        <p:nvPicPr>
          <p:cNvPr id="23" name="그림 22" descr="수박 Moody Foodies">
            <a:extLst>
              <a:ext uri="{FF2B5EF4-FFF2-40B4-BE49-F238E27FC236}">
                <a16:creationId xmlns:a16="http://schemas.microsoft.com/office/drawing/2014/main" id="{F4DA599F-98BB-B29F-4DC8-13D54965D9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96" y="4712383"/>
            <a:ext cx="1342760" cy="1342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8C4B-7891-9B4C-3A85-D3B9D94541E4}"/>
              </a:ext>
            </a:extLst>
          </p:cNvPr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7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2888-D07A-A75C-CBD3-F2D203B7D715}"/>
              </a:ext>
            </a:extLst>
          </p:cNvPr>
          <p:cNvSpPr/>
          <p:nvPr/>
        </p:nvSpPr>
        <p:spPr>
          <a:xfrm>
            <a:off x="4222800" y="3688477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2A51-4978-9A08-E8F8-0B212F189BC2}"/>
              </a:ext>
            </a:extLst>
          </p:cNvPr>
          <p:cNvSpPr txBox="1"/>
          <p:nvPr/>
        </p:nvSpPr>
        <p:spPr>
          <a:xfrm>
            <a:off x="3143374" y="3683672"/>
            <a:ext cx="5905252" cy="476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99" b="1" spc="-299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499" b="1" spc="-299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499" b="1" spc="-299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8" y="396641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60" y="396641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60" y="6067785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8" y="6067785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2" y="6435688"/>
            <a:ext cx="299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4221327" y="2483342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299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299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0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id="{308D9C9D-ABA9-8773-75E8-8339732BE66E}"/>
              </a:ext>
            </a:extLst>
          </p:cNvPr>
          <p:cNvSpPr/>
          <p:nvPr/>
        </p:nvSpPr>
        <p:spPr>
          <a:xfrm rot="5400000">
            <a:off x="390228" y="396641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A4E36DE-63D4-AFF7-C54E-B0CC5E2D5904}"/>
              </a:ext>
            </a:extLst>
          </p:cNvPr>
          <p:cNvSpPr/>
          <p:nvPr/>
        </p:nvSpPr>
        <p:spPr>
          <a:xfrm rot="10800000">
            <a:off x="11388960" y="396641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987E792D-7301-C3E0-57A5-C15D0CA18354}"/>
              </a:ext>
            </a:extLst>
          </p:cNvPr>
          <p:cNvSpPr/>
          <p:nvPr/>
        </p:nvSpPr>
        <p:spPr>
          <a:xfrm rot="16200000">
            <a:off x="11388960" y="6067785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B3DA1DF1-2EAB-416F-74F9-166A005123B8}"/>
              </a:ext>
            </a:extLst>
          </p:cNvPr>
          <p:cNvSpPr/>
          <p:nvPr/>
        </p:nvSpPr>
        <p:spPr>
          <a:xfrm>
            <a:off x="390228" y="6067785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10E0E-0F9D-DC5F-F038-3068A1A3992B}"/>
              </a:ext>
            </a:extLst>
          </p:cNvPr>
          <p:cNvSpPr txBox="1"/>
          <p:nvPr/>
        </p:nvSpPr>
        <p:spPr>
          <a:xfrm>
            <a:off x="8941792" y="6435688"/>
            <a:ext cx="299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E91D-31BA-080C-2F1C-25D577E7FF6E}"/>
              </a:ext>
            </a:extLst>
          </p:cNvPr>
          <p:cNvSpPr txBox="1"/>
          <p:nvPr/>
        </p:nvSpPr>
        <p:spPr>
          <a:xfrm>
            <a:off x="2527205" y="4174641"/>
            <a:ext cx="6945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299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4400" b="1" spc="-299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3" name="3D 모델 2" descr="Clapperboard">
            <a:extLst>
              <a:ext uri="{FF2B5EF4-FFF2-40B4-BE49-F238E27FC236}">
                <a16:creationId xmlns:a16="http://schemas.microsoft.com/office/drawing/2014/main" id="{4179C4D8-E42F-EE48-EC6B-990A99EF9F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06" y="1398706"/>
            <a:ext cx="2539683" cy="27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4220" y="970399"/>
            <a:ext cx="1014548" cy="646524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1" b="1" spc="-150">
                <a:solidFill>
                  <a:srgbClr val="FFDC17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9166" y="2230086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01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70067" y="3241721"/>
            <a:ext cx="39116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04</a:t>
            </a:r>
            <a:r>
              <a:rPr lang="ko-KR" altLang="en-US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 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7264" y="3241720"/>
            <a:ext cx="264415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1-1. </a:t>
            </a:r>
            <a:r>
              <a:rPr lang="ko-KR" altLang="en-US"/>
              <a:t>개발배경 및 개발목적</a:t>
            </a:r>
          </a:p>
          <a:p>
            <a:pPr lvl="0">
              <a:defRPr/>
            </a:pPr>
            <a:r>
              <a:rPr lang="en-US" altLang="ko-KR"/>
              <a:t>1-2. </a:t>
            </a:r>
            <a:r>
              <a:rPr lang="ko-KR" altLang="en-US"/>
              <a:t>기대효과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756059" y="2224840"/>
            <a:ext cx="7890605" cy="1836334"/>
            <a:chOff x="3756059" y="2224840"/>
            <a:chExt cx="7890604" cy="1836335"/>
          </a:xfrm>
        </p:grpSpPr>
        <p:sp>
          <p:nvSpPr>
            <p:cNvPr id="6" name="직사각형 5"/>
            <p:cNvSpPr/>
            <p:nvPr/>
          </p:nvSpPr>
          <p:spPr>
            <a:xfrm>
              <a:off x="3756059" y="2239895"/>
              <a:ext cx="1990634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02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계획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2028" y="2238561"/>
              <a:ext cx="2227437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03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 설계와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5245" y="3241720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07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08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64828" y="3230578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10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22347" y="2224840"/>
              <a:ext cx="1990634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04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결과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55503" y="3207047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15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17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22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5166" y="3230578"/>
              <a:ext cx="2450311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2-1.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개발 프로세스</a:t>
              </a: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(SDP)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2-2.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 조직구성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2-3.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 </a:t>
              </a: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WBS</a:t>
              </a:r>
              <a:r>
                <a:rPr lang="en-US" altLang="ko-KR" sz="900">
                  <a:solidFill>
                    <a:schemeClr val="bg1">
                      <a:alpha val="25000"/>
                    </a:schemeClr>
                  </a:solidFill>
                </a:rPr>
                <a:t>(</a:t>
              </a:r>
              <a:r>
                <a:rPr lang="en-US" altLang="x-none" sz="900">
                  <a:solidFill>
                    <a:schemeClr val="bg1">
                      <a:alpha val="25000"/>
                    </a:schemeClr>
                  </a:solidFill>
                </a:rPr>
                <a:t>Work Breakdown Structure</a:t>
              </a:r>
              <a:r>
                <a:rPr lang="en-US" altLang="ko-KR" sz="900">
                  <a:solidFill>
                    <a:schemeClr val="bg1">
                      <a:alpha val="25000"/>
                    </a:schemeClr>
                  </a:solidFill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0128" y="3190778"/>
              <a:ext cx="1886309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요구 분석</a:t>
              </a:r>
              <a:endParaRPr lang="en-US" altLang="ko-KR" dirty="0" smtClean="0">
                <a:solidFill>
                  <a:schemeClr val="bg1">
                    <a:alpha val="25000"/>
                  </a:schemeClr>
                </a:solidFill>
              </a:endParaRPr>
            </a:p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3-2.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  <p:pic>
        <p:nvPicPr>
          <p:cNvPr id="2" name="3D 모델 1" descr="Film Ree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5854" y="5214051"/>
            <a:ext cx="2596588" cy="1397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5833" y="3181864"/>
            <a:ext cx="17568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4-1.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프로젝트 산출물</a:t>
            </a:r>
          </a:p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4-2.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감성분석</a:t>
            </a:r>
          </a:p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4-3.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참여인원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425063" y="298290"/>
            <a:ext cx="2766829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1.1 </a:t>
            </a:r>
            <a:r>
              <a:rPr lang="ko-KR" altLang="en-US"/>
              <a:t>개발배경 및 근거</a:t>
            </a:r>
            <a:endParaRPr lang="x-none" altLang="en-US"/>
          </a:p>
        </p:txBody>
      </p:sp>
      <p:sp>
        <p:nvSpPr>
          <p:cNvPr id="2" name="타원 1"/>
          <p:cNvSpPr/>
          <p:nvPr/>
        </p:nvSpPr>
        <p:spPr>
          <a:xfrm>
            <a:off x="339749" y="1452231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3793" y="2511808"/>
            <a:ext cx="3261052" cy="360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1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고딕"/>
                <a:ea typeface="나눔고딕"/>
              </a:rPr>
              <a:t>OTT(Over the Top) </a:t>
            </a:r>
            <a:r>
              <a:rPr lang="ko-KR" altLang="en-US" sz="1600">
                <a:latin typeface="나눔고딕"/>
                <a:ea typeface="나눔고딕"/>
              </a:rPr>
              <a:t>서비스</a:t>
            </a:r>
            <a:r>
              <a:rPr lang="en-US" altLang="ko-KR" sz="1600">
                <a:latin typeface="나눔고딕"/>
                <a:ea typeface="나눔고딕"/>
              </a:rPr>
              <a:t/>
            </a:r>
            <a:br>
              <a:rPr lang="en-US" altLang="ko-KR" sz="1600">
                <a:latin typeface="나눔고딕"/>
                <a:ea typeface="나눔고딕"/>
              </a:rPr>
            </a:br>
            <a:r>
              <a:rPr lang="en-US" altLang="ko-KR" sz="1600">
                <a:latin typeface="나눔고딕"/>
                <a:ea typeface="나눔고딕"/>
              </a:rPr>
              <a:t>- </a:t>
            </a:r>
            <a:r>
              <a:rPr lang="ko-KR" altLang="en-US" sz="1600">
                <a:latin typeface="나눔고딕"/>
                <a:ea typeface="나눔고딕"/>
              </a:rPr>
              <a:t>별점 평가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고딕"/>
                <a:ea typeface="나눔고딕"/>
              </a:rPr>
              <a:t>- </a:t>
            </a:r>
            <a:r>
              <a:rPr lang="ko-KR" altLang="en-US" sz="1600">
                <a:latin typeface="나눔고딕"/>
                <a:ea typeface="나눔고딕"/>
              </a:rPr>
              <a:t>리뷰작성 공간의 부재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>
                <a:latin typeface="나눔고딕"/>
                <a:ea typeface="나눔고딕"/>
              </a:rPr>
              <a:t>▽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5F2D9A"/>
                </a:solidFill>
                <a:latin typeface="나눔고딕"/>
                <a:ea typeface="나눔고딕"/>
              </a:rPr>
              <a:t>영화 리뷰 데이터의 집중화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고딕"/>
                <a:ea typeface="나눔고딕"/>
              </a:rPr>
              <a:t>- </a:t>
            </a:r>
            <a:r>
              <a:rPr lang="ko-KR" altLang="en-US" sz="1600">
                <a:latin typeface="나눔고딕"/>
                <a:ea typeface="나눔고딕"/>
              </a:rPr>
              <a:t>포털 사이트의 영화 리뷰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나눔고딕"/>
                <a:ea typeface="나눔고딕"/>
              </a:rPr>
              <a:t>- </a:t>
            </a:r>
            <a:r>
              <a:rPr lang="ko-KR" altLang="en-US" sz="1600">
                <a:latin typeface="나눔고딕"/>
                <a:ea typeface="나눔고딕"/>
              </a:rPr>
              <a:t>개인 블로그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latin typeface="나눔고딕"/>
              <a:ea typeface="나눔고딕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195043" y="1452231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49512" y="1590244"/>
            <a:ext cx="6851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리뷰</a:t>
            </a:r>
          </a:p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신뢰도</a:t>
            </a:r>
            <a:endParaRPr lang="en-US" altLang="ko-KR" sz="1600" spc="-299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57170" y="1452231"/>
            <a:ext cx="837136" cy="837136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95058" y="1590244"/>
            <a:ext cx="5183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판매</a:t>
            </a:r>
          </a:p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통계</a:t>
            </a:r>
            <a:endParaRPr lang="en-US" altLang="ko-KR" sz="1600" spc="-299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83" y="1590244"/>
            <a:ext cx="5183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포털</a:t>
            </a:r>
          </a:p>
          <a:p>
            <a:pPr algn="ctr">
              <a:defRPr/>
            </a:pPr>
            <a:r>
              <a:rPr lang="ko-KR" altLang="en-US" sz="1600" spc="-299">
                <a:solidFill>
                  <a:schemeClr val="bg1"/>
                </a:solidFill>
              </a:rPr>
              <a:t>리뷰</a:t>
            </a:r>
            <a:endParaRPr lang="en-US" altLang="ko-KR" sz="1600" spc="-299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-806091" y="4140855"/>
            <a:ext cx="3039993" cy="86858"/>
            <a:chOff x="178420" y="1237785"/>
            <a:chExt cx="3039993" cy="86857"/>
          </a:xfrm>
        </p:grpSpPr>
        <p:grpSp>
          <p:nvGrpSpPr>
            <p:cNvPr id="15" name="그룹 14"/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60" name="그룹 59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70" name="직선 연결선 31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32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8" name="직선 연결선 31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31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6" name="직선 연결선 315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316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64" name="직선 연결선 31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31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" name="그룹 46"/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48" name="그룹 47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8" name="직선 연결선 30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30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6" name="직선 연결선 305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306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4" name="직선 연결선 30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30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52" name="직선 연결선 301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302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그룹 15"/>
            <p:cNvGrpSpPr/>
            <p:nvPr/>
          </p:nvGrpSpPr>
          <p:grpSpPr>
            <a:xfrm>
              <a:off x="1568132" y="1237785"/>
              <a:ext cx="1650281" cy="86857"/>
              <a:chOff x="178420" y="1237785"/>
              <a:chExt cx="1650281" cy="8685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4" name="직선 연결선 29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29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2" name="직선 연결선 291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292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40" name="직선 연결선 28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29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8" name="직선 연결선 28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28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그룹 17"/>
              <p:cNvGrpSpPr/>
              <p:nvPr/>
            </p:nvGrpSpPr>
            <p:grpSpPr>
              <a:xfrm>
                <a:off x="873276" y="1237785"/>
                <a:ext cx="955425" cy="86857"/>
                <a:chOff x="178420" y="1237785"/>
                <a:chExt cx="955425" cy="86857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2" name="직선 연결선 281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282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그룹 19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30" name="직선 연결선 27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28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28" name="직선 연결선 27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7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699562" y="1237785"/>
                  <a:ext cx="434283" cy="86857"/>
                  <a:chOff x="178420" y="1237785"/>
                  <a:chExt cx="434283" cy="86857"/>
                </a:xfrm>
              </p:grpSpPr>
              <p:cxnSp>
                <p:nvCxnSpPr>
                  <p:cNvPr id="23" name="직선 연결선 275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76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437"/>
                  <p:cNvCxnSpPr/>
                  <p:nvPr/>
                </p:nvCxnSpPr>
                <p:spPr>
                  <a:xfrm>
                    <a:off x="352133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438"/>
                  <p:cNvCxnSpPr/>
                  <p:nvPr/>
                </p:nvCxnSpPr>
                <p:spPr>
                  <a:xfrm rot="5400000">
                    <a:off x="43899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439"/>
                  <p:cNvCxnSpPr/>
                  <p:nvPr/>
                </p:nvCxnSpPr>
                <p:spPr>
                  <a:xfrm>
                    <a:off x="525846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2" name="TextBox 71"/>
          <p:cNvSpPr txBox="1"/>
          <p:nvPr/>
        </p:nvSpPr>
        <p:spPr>
          <a:xfrm>
            <a:off x="4782862" y="2511808"/>
            <a:ext cx="3074308" cy="2862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latin typeface="나눔고딕"/>
                <a:ea typeface="나눔고딕"/>
              </a:rPr>
              <a:t>별점과</a:t>
            </a:r>
            <a:r>
              <a:rPr lang="ko-KR" altLang="en-US" sz="1600" dirty="0">
                <a:latin typeface="나눔고딕"/>
                <a:ea typeface="나눔고딕"/>
              </a:rPr>
              <a:t> </a:t>
            </a:r>
            <a:r>
              <a:rPr lang="ko-KR" altLang="en-US" sz="1600" dirty="0" err="1">
                <a:latin typeface="나눔고딕"/>
                <a:ea typeface="나눔고딕"/>
              </a:rPr>
              <a:t>리뷰내용의</a:t>
            </a:r>
            <a:r>
              <a:rPr lang="ko-KR" altLang="en-US" sz="1600" dirty="0">
                <a:latin typeface="나눔고딕"/>
                <a:ea typeface="나눔고딕"/>
              </a:rPr>
              <a:t> 다른 방향성</a:t>
            </a:r>
            <a:r>
              <a:rPr lang="en-US" altLang="ko-KR" sz="1600" dirty="0">
                <a:latin typeface="나눔고딕"/>
                <a:ea typeface="나눔고딕"/>
              </a:rPr>
              <a:t/>
            </a:r>
            <a:br>
              <a:rPr lang="en-US" altLang="ko-KR" sz="1600" dirty="0">
                <a:latin typeface="나눔고딕"/>
                <a:ea typeface="나눔고딕"/>
              </a:rPr>
            </a:br>
            <a:r>
              <a:rPr lang="en-US" altLang="ko-KR" sz="1600" dirty="0">
                <a:latin typeface="나눔고딕"/>
                <a:ea typeface="나눔고딕"/>
              </a:rPr>
              <a:t>- </a:t>
            </a:r>
            <a:r>
              <a:rPr lang="ko-KR" altLang="en-US" sz="1600" dirty="0" err="1">
                <a:latin typeface="나눔고딕"/>
                <a:ea typeface="나눔고딕"/>
              </a:rPr>
              <a:t>별점</a:t>
            </a:r>
            <a:r>
              <a:rPr lang="ko-KR" altLang="en-US" sz="1600" dirty="0">
                <a:latin typeface="나눔고딕"/>
                <a:ea typeface="나눔고딕"/>
              </a:rPr>
              <a:t> 점수는 높으나</a:t>
            </a:r>
            <a:r>
              <a:rPr lang="en-US" altLang="ko-KR" sz="1600" dirty="0" smtClean="0">
                <a:latin typeface="나눔고딕"/>
                <a:ea typeface="나눔고딕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나눔고딕"/>
                <a:ea typeface="나눔고딕"/>
              </a:rPr>
              <a:t>  </a:t>
            </a:r>
            <a:r>
              <a:rPr lang="ko-KR" altLang="en-US" sz="1600" dirty="0" smtClean="0">
                <a:latin typeface="나눔고딕"/>
                <a:ea typeface="나눔고딕"/>
              </a:rPr>
              <a:t>내용은 부정적 내용일 경우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/>
                <a:ea typeface="나눔고딕"/>
              </a:rPr>
              <a:t>▽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srgbClr val="5F2D9A"/>
                </a:solidFill>
                <a:latin typeface="나눔고딕"/>
                <a:ea typeface="나눔고딕"/>
              </a:rPr>
              <a:t>별점</a:t>
            </a:r>
            <a:r>
              <a:rPr lang="ko-KR" altLang="en-US" sz="2000" b="1" dirty="0">
                <a:solidFill>
                  <a:srgbClr val="5F2D9A"/>
                </a:solidFill>
                <a:latin typeface="나눔고딕"/>
                <a:ea typeface="나눔고딕"/>
              </a:rPr>
              <a:t> 평가의 신뢰도 영향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나눔고딕"/>
              <a:ea typeface="나눔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404175" y="2511808"/>
            <a:ext cx="3600471" cy="2862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/>
                <a:ea typeface="나눔고딕"/>
              </a:rPr>
              <a:t>KOBIS(</a:t>
            </a:r>
            <a:r>
              <a:rPr lang="ko-KR" altLang="en-US" sz="1600" dirty="0">
                <a:latin typeface="나눔고딕"/>
                <a:ea typeface="나눔고딕"/>
              </a:rPr>
              <a:t>영화관입장권통합전산망</a:t>
            </a:r>
            <a:r>
              <a:rPr lang="en-US" altLang="ko-KR" sz="1600" dirty="0">
                <a:latin typeface="나눔고딕"/>
                <a:ea typeface="나눔고딕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/>
                <a:ea typeface="나눔고딕"/>
              </a:rPr>
              <a:t>- </a:t>
            </a:r>
            <a:r>
              <a:rPr lang="ko-KR" altLang="en-US" sz="1600" dirty="0">
                <a:latin typeface="나눔고딕"/>
                <a:ea typeface="나눔고딕"/>
              </a:rPr>
              <a:t>실제 티켓 판매 매출을 반영한 순위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나눔고딕"/>
                <a:ea typeface="나눔고딕"/>
              </a:rPr>
              <a:t>- </a:t>
            </a:r>
            <a:r>
              <a:rPr lang="ko-KR" altLang="en-US" sz="1600" dirty="0">
                <a:latin typeface="나눔고딕"/>
                <a:ea typeface="나눔고딕"/>
              </a:rPr>
              <a:t>네이버 </a:t>
            </a:r>
            <a:r>
              <a:rPr lang="ko-KR" altLang="en-US" sz="1600" dirty="0" err="1">
                <a:latin typeface="나눔고딕"/>
                <a:ea typeface="나눔고딕"/>
              </a:rPr>
              <a:t>영화순위와</a:t>
            </a:r>
            <a:r>
              <a:rPr lang="ko-KR" altLang="en-US" sz="1600" dirty="0">
                <a:latin typeface="나눔고딕"/>
                <a:ea typeface="나눔고딕"/>
              </a:rPr>
              <a:t> 차이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atin typeface="나눔고딕"/>
                <a:ea typeface="나눔고딕"/>
              </a:rPr>
              <a:t>▽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5F2D9A"/>
                </a:solidFill>
                <a:latin typeface="나눔고딕"/>
                <a:ea typeface="나눔고딕"/>
              </a:rPr>
              <a:t>신뢰도 높은 </a:t>
            </a:r>
            <a:r>
              <a:rPr lang="en-US" altLang="ko-KR" sz="2000" b="1" dirty="0">
                <a:solidFill>
                  <a:srgbClr val="5F2D9A"/>
                </a:solidFill>
                <a:latin typeface="나눔고딕"/>
                <a:ea typeface="나눔고딕"/>
              </a:rPr>
              <a:t>KOBIS</a:t>
            </a:r>
            <a:r>
              <a:rPr lang="ko-KR" altLang="en-US" sz="2000" b="1" dirty="0">
                <a:solidFill>
                  <a:srgbClr val="5F2D9A"/>
                </a:solidFill>
                <a:latin typeface="나눔고딕"/>
                <a:ea typeface="나눔고딕"/>
              </a:rPr>
              <a:t> 데이터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latin typeface="나눔고딕"/>
              <a:ea typeface="나눔고딕"/>
            </a:endParaRPr>
          </a:p>
        </p:txBody>
      </p:sp>
      <p:grpSp>
        <p:nvGrpSpPr>
          <p:cNvPr id="74" name="그룹 73"/>
          <p:cNvGrpSpPr/>
          <p:nvPr/>
        </p:nvGrpSpPr>
        <p:grpSpPr>
          <a:xfrm rot="5400000">
            <a:off x="3440237" y="3793432"/>
            <a:ext cx="2345141" cy="86858"/>
            <a:chOff x="178420" y="1237785"/>
            <a:chExt cx="2345140" cy="86857"/>
          </a:xfrm>
        </p:grpSpPr>
        <p:grpSp>
          <p:nvGrpSpPr>
            <p:cNvPr id="75" name="그룹 74"/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95" name="그룹 94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9" name="직선 연결선 380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381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7" name="직선 연결선 378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379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5" name="직선 연결선 376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377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13" name="직선 연결선 374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375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" name="그룹 95"/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7" name="직선 연결선 368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369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5" name="직선 연결선 366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367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3" name="직선 연결선 364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365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" name="그룹 99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01" name="직선 연결선 362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363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" name="그룹 75"/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93" name="직선 연결선 354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355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91" name="직선 연결선 352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353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그룹 84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9" name="직선 연결선 350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351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7" name="직선 연결선 348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349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그룹 77"/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79" name="그룹 78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81" name="직선 연결선 342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343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직선 연결선 340"/>
                <p:cNvCxnSpPr/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그룹 120"/>
          <p:cNvGrpSpPr/>
          <p:nvPr/>
        </p:nvGrpSpPr>
        <p:grpSpPr>
          <a:xfrm rot="5400000">
            <a:off x="7059738" y="3793433"/>
            <a:ext cx="2345141" cy="86858"/>
            <a:chOff x="178420" y="1237785"/>
            <a:chExt cx="2345140" cy="8685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78420" y="1237785"/>
              <a:ext cx="1389712" cy="86857"/>
              <a:chOff x="178420" y="1237785"/>
              <a:chExt cx="1389712" cy="86857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6" name="직선 연결선 435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직선 연결선 436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4" name="직선 연결선 43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43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그룹 157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2" name="직선 연결선 431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432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그룹 158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60" name="직선 연결선 42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43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" name="그룹 142"/>
              <p:cNvGrpSpPr/>
              <p:nvPr/>
            </p:nvGrpSpPr>
            <p:grpSpPr>
              <a:xfrm>
                <a:off x="873276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44" name="그룹 143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4" name="직선 연결선 42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42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그룹 144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2" name="직선 연결선 421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422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그룹 145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50" name="직선 연결선 41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42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그룹 146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48" name="직선 연결선 41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41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3" name="그룹 122"/>
            <p:cNvGrpSpPr/>
            <p:nvPr/>
          </p:nvGrpSpPr>
          <p:grpSpPr>
            <a:xfrm>
              <a:off x="1568132" y="1237785"/>
              <a:ext cx="955428" cy="86857"/>
              <a:chOff x="178420" y="1237785"/>
              <a:chExt cx="955428" cy="86857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178420" y="1237785"/>
                <a:ext cx="694856" cy="86857"/>
                <a:chOff x="178420" y="1237785"/>
                <a:chExt cx="694856" cy="86857"/>
              </a:xfrm>
            </p:grpSpPr>
            <p:grpSp>
              <p:nvGrpSpPr>
                <p:cNvPr id="130" name="그룹 129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40" name="직선 연결선 409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410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그룹 130"/>
                <p:cNvGrpSpPr/>
                <p:nvPr/>
              </p:nvGrpSpPr>
              <p:grpSpPr>
                <a:xfrm>
                  <a:off x="352134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8" name="직선 연결선 40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40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25848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6" name="직선 연결선 405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406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699562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34" name="직선 연결선 403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404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5" name="그룹 124"/>
              <p:cNvGrpSpPr/>
              <p:nvPr/>
            </p:nvGrpSpPr>
            <p:grpSpPr>
              <a:xfrm>
                <a:off x="873276" y="1237785"/>
                <a:ext cx="260572" cy="86857"/>
                <a:chOff x="178420" y="1237785"/>
                <a:chExt cx="260572" cy="86857"/>
              </a:xfrm>
            </p:grpSpPr>
            <p:grpSp>
              <p:nvGrpSpPr>
                <p:cNvPr id="126" name="그룹 125"/>
                <p:cNvGrpSpPr/>
                <p:nvPr/>
              </p:nvGrpSpPr>
              <p:grpSpPr>
                <a:xfrm>
                  <a:off x="178420" y="1237785"/>
                  <a:ext cx="173714" cy="86857"/>
                  <a:chOff x="178420" y="1237785"/>
                  <a:chExt cx="173714" cy="86857"/>
                </a:xfrm>
              </p:grpSpPr>
              <p:cxnSp>
                <p:nvCxnSpPr>
                  <p:cNvPr id="128" name="직선 연결선 397"/>
                  <p:cNvCxnSpPr/>
                  <p:nvPr/>
                </p:nvCxnSpPr>
                <p:spPr>
                  <a:xfrm>
                    <a:off x="178420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398"/>
                  <p:cNvCxnSpPr/>
                  <p:nvPr/>
                </p:nvCxnSpPr>
                <p:spPr>
                  <a:xfrm rot="5400000">
                    <a:off x="265277" y="1237785"/>
                    <a:ext cx="86857" cy="86857"/>
                  </a:xfrm>
                  <a:prstGeom prst="line">
                    <a:avLst/>
                  </a:prstGeom>
                  <a:ln w="12700">
                    <a:solidFill>
                      <a:srgbClr val="5F2D9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" name="직선 연결선 395"/>
                <p:cNvCxnSpPr/>
                <p:nvPr/>
              </p:nvCxnSpPr>
              <p:spPr>
                <a:xfrm>
                  <a:off x="352135" y="1237785"/>
                  <a:ext cx="86857" cy="86857"/>
                </a:xfrm>
                <a:prstGeom prst="line">
                  <a:avLst/>
                </a:prstGeom>
                <a:ln w="12700">
                  <a:solidFill>
                    <a:srgbClr val="5F2D9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8" name="TextBox 167"/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425063" y="298290"/>
            <a:ext cx="2766829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/>
              <a:t>1.2 </a:t>
            </a:r>
            <a:r>
              <a:rPr lang="ko-KR" altLang="en-US"/>
              <a:t>기대효과</a:t>
            </a:r>
          </a:p>
        </p:txBody>
      </p:sp>
      <p:cxnSp>
        <p:nvCxnSpPr>
          <p:cNvPr id="170" name="직선 연결선 13"/>
          <p:cNvCxnSpPr/>
          <p:nvPr/>
        </p:nvCxnSpPr>
        <p:spPr>
          <a:xfrm flipH="1">
            <a:off x="-1" y="3632933"/>
            <a:ext cx="12192001" cy="0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216"/>
          <p:cNvCxnSpPr/>
          <p:nvPr/>
        </p:nvCxnSpPr>
        <p:spPr>
          <a:xfrm flipV="1">
            <a:off x="7665638" y="-245611"/>
            <a:ext cx="0" cy="7391401"/>
          </a:xfrm>
          <a:prstGeom prst="line">
            <a:avLst/>
          </a:prstGeom>
          <a:ln w="12700">
            <a:solidFill>
              <a:srgbClr val="5F2D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 rot="10800000">
            <a:off x="2637007" y="2443678"/>
            <a:ext cx="2380364" cy="238036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7631" y="3308497"/>
            <a:ext cx="2162772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bg1"/>
                </a:solidFill>
              </a:rPr>
              <a:t>영화의 객관적 </a:t>
            </a:r>
          </a:p>
          <a:p>
            <a:pPr algn="ctr">
              <a:defRPr/>
            </a:pPr>
            <a:r>
              <a:rPr lang="ko-KR" altLang="en-US" sz="2300" b="1">
                <a:solidFill>
                  <a:schemeClr val="bg1"/>
                </a:solidFill>
              </a:rPr>
              <a:t>정보 제공</a:t>
            </a:r>
            <a:endParaRPr lang="en-US" altLang="ko-KR" sz="2300" b="1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 rot="10800000">
            <a:off x="6262779" y="2196559"/>
            <a:ext cx="2874601" cy="2874600"/>
          </a:xfrm>
          <a:prstGeom prst="ellipse">
            <a:avLst/>
          </a:prstGeom>
          <a:solidFill>
            <a:srgbClr val="5F2D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53125" y="2878880"/>
            <a:ext cx="2058577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rgbClr val="FFDC17"/>
                </a:solidFill>
              </a:rPr>
              <a:t>영화 </a:t>
            </a:r>
          </a:p>
          <a:p>
            <a:pPr algn="ctr">
              <a:defRPr/>
            </a:pPr>
            <a:r>
              <a:rPr lang="ko-KR" altLang="en-US" sz="2300" b="1">
                <a:solidFill>
                  <a:srgbClr val="FFDC17"/>
                </a:solidFill>
              </a:rPr>
              <a:t>예비 관람객의</a:t>
            </a:r>
          </a:p>
          <a:p>
            <a:pPr algn="ctr">
              <a:defRPr/>
            </a:pPr>
            <a:r>
              <a:rPr lang="ko-KR" altLang="en-US" sz="2300" b="1">
                <a:solidFill>
                  <a:srgbClr val="FFDC17"/>
                </a:solidFill>
              </a:rPr>
              <a:t>합리적 소비</a:t>
            </a:r>
          </a:p>
          <a:p>
            <a:pPr algn="ctr">
              <a:defRPr/>
            </a:pPr>
            <a:r>
              <a:rPr lang="ko-KR" altLang="en-US" sz="2300" b="1">
                <a:solidFill>
                  <a:srgbClr val="FFDC17"/>
                </a:solidFill>
              </a:rPr>
              <a:t>유도</a:t>
            </a:r>
            <a:endParaRPr lang="en-US" altLang="ko-KR" sz="2300" b="1">
              <a:solidFill>
                <a:srgbClr val="FFDC17"/>
              </a:solidFill>
            </a:endParaRPr>
          </a:p>
        </p:txBody>
      </p:sp>
      <p:sp>
        <p:nvSpPr>
          <p:cNvPr id="16" name="삼각형 15"/>
          <p:cNvSpPr/>
          <p:nvPr/>
        </p:nvSpPr>
        <p:spPr>
          <a:xfrm rot="5400000">
            <a:off x="5323972" y="3352214"/>
            <a:ext cx="632148" cy="561434"/>
          </a:xfrm>
          <a:prstGeom prst="triangle">
            <a:avLst>
              <a:gd name="adj" fmla="val 50000"/>
            </a:avLst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x-none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4220" y="970399"/>
            <a:ext cx="1014548" cy="646524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1" b="1" spc="-150">
                <a:solidFill>
                  <a:srgbClr val="FFDC17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6061" y="2239896"/>
            <a:ext cx="1990635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02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5246" y="3241721"/>
            <a:ext cx="39116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07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08</a:t>
            </a: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09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5166" y="3230577"/>
            <a:ext cx="2450312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/>
              <a:t>2-1. </a:t>
            </a:r>
            <a:r>
              <a:rPr lang="ko-KR" altLang="en-US"/>
              <a:t>개발 프로세스</a:t>
            </a:r>
            <a:r>
              <a:rPr lang="en-US" altLang="ko-KR"/>
              <a:t>(SDP)</a:t>
            </a:r>
          </a:p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조직구성</a:t>
            </a:r>
          </a:p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</a:t>
            </a:r>
            <a:r>
              <a:rPr lang="en-US" altLang="ko-KR"/>
              <a:t>WBS</a:t>
            </a:r>
            <a:r>
              <a:rPr lang="en-US" altLang="ko-KR" sz="900"/>
              <a:t>(</a:t>
            </a:r>
            <a:r>
              <a:rPr lang="en-US" altLang="x-none" sz="900"/>
              <a:t>Work Breakdown Structure</a:t>
            </a:r>
            <a:r>
              <a:rPr lang="en-US" altLang="ko-KR" sz="900"/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9164" y="2224842"/>
            <a:ext cx="10767500" cy="1825192"/>
            <a:chOff x="879164" y="2224840"/>
            <a:chExt cx="10767499" cy="1825193"/>
          </a:xfrm>
        </p:grpSpPr>
        <p:sp>
          <p:nvSpPr>
            <p:cNvPr id="5" name="직사각형 4"/>
            <p:cNvSpPr/>
            <p:nvPr/>
          </p:nvSpPr>
          <p:spPr>
            <a:xfrm>
              <a:off x="879164" y="2230086"/>
              <a:ext cx="1990634" cy="938720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01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82028" y="2238561"/>
              <a:ext cx="2227437" cy="938720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03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 설계와 구현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64828" y="3230578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10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11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0067" y="3241721"/>
              <a:ext cx="39116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22347" y="2224840"/>
              <a:ext cx="1990634" cy="938720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5000"/>
                    </a:srgbClr>
                  </a:solidFill>
                  <a:latin typeface="맑은 고딕"/>
                  <a:ea typeface="맑은 고딕"/>
                </a:rPr>
                <a:t>04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프로젝트 결과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55503" y="3207046"/>
              <a:ext cx="391160" cy="819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15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17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5000"/>
                    </a:schemeClr>
                  </a:solidFill>
                  <a:latin typeface="맑은 고딕"/>
                  <a:ea typeface="맑은 고딕"/>
                </a:rPr>
                <a:t>22</a:t>
              </a:r>
              <a:endParaRPr lang="en-US" altLang="ko-KR" sz="1050" spc="-50" dirty="0">
                <a:solidFill>
                  <a:schemeClr val="bg1">
                    <a:alpha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7265" y="3241720"/>
              <a:ext cx="2644152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1-1.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개발배경 및 개발목적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5000"/>
                    </a:schemeClr>
                  </a:solidFill>
                </a:rPr>
                <a:t>1-2. </a:t>
              </a:r>
              <a:r>
                <a:rPr lang="ko-KR" altLang="en-US">
                  <a:solidFill>
                    <a:schemeClr val="bg1">
                      <a:alpha val="25000"/>
                    </a:schemeClr>
                  </a:solidFill>
                </a:rPr>
                <a:t>기대효과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0128" y="3190778"/>
              <a:ext cx="1844363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3-1.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요구 분석</a:t>
              </a:r>
              <a:endParaRPr lang="en-US" altLang="ko-KR" dirty="0" smtClean="0">
                <a:solidFill>
                  <a:schemeClr val="bg1">
                    <a:alpha val="25000"/>
                  </a:schemeClr>
                </a:solidFill>
              </a:endParaRPr>
            </a:p>
            <a:p>
              <a:pPr lvl="0">
                <a:defRPr/>
              </a:pPr>
              <a:r>
                <a:rPr lang="en-US" altLang="ko-KR" dirty="0" smtClean="0">
                  <a:solidFill>
                    <a:schemeClr val="bg1">
                      <a:alpha val="25000"/>
                    </a:schemeClr>
                  </a:solidFill>
                </a:rPr>
                <a:t>3-1</a:t>
              </a:r>
              <a:r>
                <a:rPr lang="en-US" altLang="ko-KR" dirty="0">
                  <a:solidFill>
                    <a:schemeClr val="bg1">
                      <a:alpha val="25000"/>
                    </a:schemeClr>
                  </a:solidFill>
                </a:rPr>
                <a:t>. </a:t>
              </a:r>
              <a:r>
                <a:rPr lang="ko-KR" altLang="en-US" dirty="0">
                  <a:solidFill>
                    <a:schemeClr val="bg1">
                      <a:alpha val="25000"/>
                    </a:schemeClr>
                  </a:solidFill>
                </a:rPr>
                <a:t>시스템 구조 </a:t>
              </a:r>
              <a:r>
                <a:rPr lang="ko-KR" altLang="en-US" dirty="0" smtClean="0">
                  <a:solidFill>
                    <a:schemeClr val="bg1">
                      <a:alpha val="2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bg1">
                    <a:alpha val="25000"/>
                  </a:schemeClr>
                </a:solidFill>
              </a:endParaRPr>
            </a:p>
          </p:txBody>
        </p:sp>
      </p:grpSp>
      <p:pic>
        <p:nvPicPr>
          <p:cNvPr id="2" name="3D 모델 1" descr="Film Ree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5854" y="5214051"/>
            <a:ext cx="2596588" cy="1397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5833" y="3181864"/>
            <a:ext cx="17568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schemeClr val="bg1">
                    <a:alpha val="25000"/>
                  </a:schemeClr>
                </a:solidFill>
              </a:rPr>
              <a:t>4-1. </a:t>
            </a:r>
            <a:r>
              <a:rPr lang="ko-KR" altLang="en-US" dirty="0">
                <a:solidFill>
                  <a:schemeClr val="bg1">
                    <a:alpha val="25000"/>
                  </a:schemeClr>
                </a:solidFill>
              </a:rPr>
              <a:t>프로젝트 산출물</a:t>
            </a:r>
          </a:p>
          <a:p>
            <a:pPr lvl="0">
              <a:defRPr/>
            </a:pPr>
            <a:r>
              <a:rPr lang="en-US" altLang="ko-KR" dirty="0">
                <a:solidFill>
                  <a:schemeClr val="bg1">
                    <a:alpha val="25000"/>
                  </a:schemeClr>
                </a:solidFill>
              </a:rPr>
              <a:t>4-2. </a:t>
            </a:r>
            <a:r>
              <a:rPr lang="ko-KR" altLang="en-US" dirty="0" err="1">
                <a:solidFill>
                  <a:schemeClr val="bg1">
                    <a:alpha val="25000"/>
                  </a:schemeClr>
                </a:solidFill>
              </a:rPr>
              <a:t>감성분석</a:t>
            </a:r>
            <a:endParaRPr lang="ko-KR" altLang="en-US" dirty="0">
              <a:solidFill>
                <a:schemeClr val="bg1">
                  <a:alpha val="25000"/>
                </a:schemeClr>
              </a:solidFill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>
                    <a:alpha val="25000"/>
                  </a:schemeClr>
                </a:solidFill>
              </a:rPr>
              <a:t>4-3. </a:t>
            </a:r>
            <a:r>
              <a:rPr lang="ko-KR" altLang="en-US" dirty="0" err="1">
                <a:solidFill>
                  <a:schemeClr val="bg1">
                    <a:alpha val="25000"/>
                  </a:schemeClr>
                </a:solidFill>
              </a:rPr>
              <a:t>참여인원</a:t>
            </a:r>
            <a:r>
              <a:rPr lang="ko-KR" altLang="en-US" dirty="0">
                <a:solidFill>
                  <a:schemeClr val="bg1">
                    <a:alpha val="25000"/>
                  </a:schemeClr>
                </a:solidFill>
              </a:rPr>
              <a:t>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/>
          <p:nvPr/>
        </p:nvSpPr>
        <p:spPr>
          <a:xfrm>
            <a:off x="425063" y="298290"/>
            <a:ext cx="2766829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/>
              <a:t>2.1 </a:t>
            </a:r>
            <a:r>
              <a:rPr lang="ko-KR" altLang="en-US" dirty="0"/>
              <a:t>개발 프로세스</a:t>
            </a:r>
            <a:r>
              <a:rPr lang="en-US" altLang="ko-KR" dirty="0"/>
              <a:t>(</a:t>
            </a:r>
            <a:r>
              <a:rPr lang="en-US" altLang="ko-KR" dirty="0" smtClean="0"/>
              <a:t>SDP)</a:t>
            </a:r>
            <a:endParaRPr lang="en-US" altLang="ko-KR" dirty="0"/>
          </a:p>
        </p:txBody>
      </p:sp>
      <p:sp>
        <p:nvSpPr>
          <p:cNvPr id="2" name="사각형: 둥근 모서리 25"/>
          <p:cNvSpPr/>
          <p:nvPr/>
        </p:nvSpPr>
        <p:spPr>
          <a:xfrm>
            <a:off x="468312" y="2278276"/>
            <a:ext cx="11126788" cy="2092606"/>
          </a:xfrm>
          <a:prstGeom prst="roundRect">
            <a:avLst>
              <a:gd name="adj" fmla="val 16667"/>
            </a:avLst>
          </a:prstGeom>
          <a:ln w="38100">
            <a:solidFill>
              <a:srgbClr val="5F2D9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908" y="1207726"/>
            <a:ext cx="4099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 프로세스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(SDP)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4173" y="2630208"/>
            <a:ext cx="10829070" cy="374206"/>
            <a:chOff x="799446" y="3196707"/>
            <a:chExt cx="10829069" cy="374205"/>
          </a:xfrm>
        </p:grpSpPr>
        <p:sp>
          <p:nvSpPr>
            <p:cNvPr id="6" name="TextBox 5"/>
            <p:cNvSpPr txBox="1"/>
            <p:nvPr/>
          </p:nvSpPr>
          <p:spPr>
            <a:xfrm>
              <a:off x="799446" y="3196707"/>
              <a:ext cx="2015881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 분석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6368" y="3196707"/>
              <a:ext cx="2015881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기본 설계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1265" y="3196707"/>
              <a:ext cx="2015881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상세 설계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6413" y="3200596"/>
              <a:ext cx="2015881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프로그램 구현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12634" y="3201581"/>
              <a:ext cx="2015881" cy="369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테스트 및 배포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49227" y="3235857"/>
            <a:ext cx="10620404" cy="692882"/>
            <a:chOff x="850221" y="3573767"/>
            <a:chExt cx="10620404" cy="692882"/>
          </a:xfrm>
        </p:grpSpPr>
        <p:sp>
          <p:nvSpPr>
            <p:cNvPr id="33" name="TextBox 32"/>
            <p:cNvSpPr txBox="1"/>
            <p:nvPr/>
          </p:nvSpPr>
          <p:spPr>
            <a:xfrm>
              <a:off x="850221" y="3573767"/>
              <a:ext cx="1532754" cy="292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요구사항 정의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11905" y="3573767"/>
              <a:ext cx="1799905" cy="492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 구조 정의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 정의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20974" y="3573767"/>
              <a:ext cx="1684745" cy="492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62" indent="-285762">
                <a:buFont typeface="Arial"/>
                <a:buChar char="•"/>
                <a:defRPr/>
              </a:pP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UI 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설계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1733" y="3573767"/>
              <a:ext cx="2179027" cy="69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62" indent="-285762">
                <a:buFont typeface="Arial"/>
                <a:buChar char="•"/>
                <a:defRPr/>
              </a:pP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UI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 구현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수집</a:t>
              </a: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</a:t>
              </a: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정제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모델링</a:t>
              </a:r>
              <a:endParaRPr lang="en-US" altLang="ko-KR" sz="130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70720" y="3573767"/>
              <a:ext cx="1799905" cy="69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r>
                <a:rPr lang="en-US" altLang="ko-KR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통합테스트 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인수 테스트</a:t>
              </a:r>
            </a:p>
            <a:p>
              <a:pPr marL="285762" indent="-285762">
                <a:buFont typeface="Arial"/>
                <a:buChar char="•"/>
                <a:defRPr/>
              </a:pPr>
              <a:r>
                <a:rPr lang="ko-KR" altLang="en-US" sz="1301">
                  <a:latin typeface="나눔고딕" panose="020D0604000000000000" pitchFamily="50" charset="-127"/>
                  <a:ea typeface="나눔고딕" panose="020D0604000000000000" pitchFamily="50" charset="-127"/>
                </a:rPr>
                <a:t>배포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31435" y="3313829"/>
            <a:ext cx="7097512" cy="336628"/>
            <a:chOff x="2487823" y="3561797"/>
            <a:chExt cx="7097512" cy="336628"/>
          </a:xfrm>
          <a:solidFill>
            <a:srgbClr val="5F2D9A"/>
          </a:solidFill>
        </p:grpSpPr>
        <p:sp>
          <p:nvSpPr>
            <p:cNvPr id="39" name="이등변 삼각형 18"/>
            <p:cNvSpPr/>
            <p:nvPr/>
          </p:nvSpPr>
          <p:spPr>
            <a:xfrm rot="5400000">
              <a:off x="2465902" y="3583718"/>
              <a:ext cx="317849" cy="27400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이등변 삼각형 19"/>
            <p:cNvSpPr/>
            <p:nvPr/>
          </p:nvSpPr>
          <p:spPr>
            <a:xfrm rot="5400000">
              <a:off x="4726645" y="3598606"/>
              <a:ext cx="317849" cy="27400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이등변 삼각형 20"/>
            <p:cNvSpPr/>
            <p:nvPr/>
          </p:nvSpPr>
          <p:spPr>
            <a:xfrm rot="5400000">
              <a:off x="6542888" y="3598609"/>
              <a:ext cx="317849" cy="27400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이등변 삼각형 21"/>
            <p:cNvSpPr/>
            <p:nvPr/>
          </p:nvSpPr>
          <p:spPr>
            <a:xfrm rot="5400000">
              <a:off x="9289406" y="3602497"/>
              <a:ext cx="317849" cy="27400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265612" y="1609780"/>
            <a:ext cx="3557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" altLang="x-none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Software Development Process</a:t>
            </a:r>
            <a:endParaRPr lang="x-none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87278" y="1089653"/>
            <a:ext cx="3929122" cy="53460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/>
          <p:nvPr/>
        </p:nvSpPr>
        <p:spPr>
          <a:xfrm>
            <a:off x="425064" y="298290"/>
            <a:ext cx="7004436" cy="3600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/>
              <a:t>2-3.</a:t>
            </a:r>
            <a:r>
              <a:rPr lang="ko-KR" altLang="en-US" dirty="0"/>
              <a:t> 조직구성 </a:t>
            </a:r>
            <a:r>
              <a:rPr lang="ko-KR" altLang="en-US" dirty="0" smtClean="0"/>
              <a:t> </a:t>
            </a:r>
            <a:r>
              <a:rPr lang="en-US" altLang="ko-KR" dirty="0" smtClean="0"/>
              <a:t>/ WBS</a:t>
            </a:r>
            <a:r>
              <a:rPr lang="ko-KR" altLang="en-US" dirty="0" smtClean="0"/>
              <a:t> </a:t>
            </a:r>
            <a:r>
              <a:rPr lang="en-US" altLang="ko-KR" dirty="0"/>
              <a:t>(</a:t>
            </a:r>
            <a:r>
              <a:rPr lang="en-US" altLang="x-none" dirty="0"/>
              <a:t>Work Breakdown Structure</a:t>
            </a:r>
            <a:r>
              <a:rPr lang="en-US" altLang="ko-KR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43010" y="6435688"/>
            <a:ext cx="2994731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 </a:t>
            </a:r>
            <a:r>
              <a:rPr lang="ko-KR" altLang="en-US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3595" y="1514668"/>
            <a:ext cx="8553305" cy="4921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609601" y="1381753"/>
            <a:ext cx="20065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solidFill>
                  <a:srgbClr val="5F2D9A"/>
                </a:solidFill>
              </a:rPr>
              <a:t>구성원</a:t>
            </a:r>
            <a:endParaRPr lang="en-US" altLang="ko-KR" b="1" dirty="0">
              <a:solidFill>
                <a:srgbClr val="5F2D9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1066799" y="1914676"/>
            <a:ext cx="18415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고정원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팀장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데이터 </a:t>
            </a:r>
            <a:r>
              <a:rPr lang="ko-KR" altLang="en-US" sz="1600" dirty="0"/>
              <a:t>수집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통합 테스트</a:t>
            </a:r>
            <a:endParaRPr lang="ko-KR" altLang="en-US" sz="1600" dirty="0"/>
          </a:p>
          <a:p>
            <a:pPr algn="ctr">
              <a:lnSpc>
                <a:spcPct val="120000"/>
              </a:lnSpc>
            </a:pPr>
            <a:endParaRPr lang="ko-KR" altLang="en-US" sz="1600" dirty="0"/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 smtClean="0"/>
              <a:t>고내리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팀원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데이터 </a:t>
            </a:r>
            <a:r>
              <a:rPr lang="ko-KR" altLang="en-US" sz="1600" dirty="0"/>
              <a:t>정제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모델링</a:t>
            </a:r>
            <a:endParaRPr lang="ko-KR" altLang="en-US" sz="1600" dirty="0"/>
          </a:p>
          <a:p>
            <a:pPr algn="ctr">
              <a:lnSpc>
                <a:spcPct val="120000"/>
              </a:lnSpc>
            </a:pPr>
            <a:endParaRPr lang="ko-KR" altLang="en-US" sz="1600" dirty="0"/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/>
              <a:t>권지민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팀원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데이터 </a:t>
            </a:r>
            <a:r>
              <a:rPr lang="ko-KR" altLang="en-US" sz="1600" dirty="0"/>
              <a:t>수집</a:t>
            </a:r>
          </a:p>
          <a:p>
            <a:pPr algn="ctr">
              <a:lnSpc>
                <a:spcPct val="120000"/>
              </a:lnSpc>
            </a:pPr>
            <a:endParaRPr lang="en-US" altLang="ko-KR" sz="1600" dirty="0" smtClean="0"/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 smtClean="0"/>
              <a:t>이호제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팀원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데이터 </a:t>
            </a:r>
            <a:r>
              <a:rPr lang="ko-KR" altLang="en-US" sz="1600" dirty="0"/>
              <a:t>저장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     통합 테스트</a:t>
            </a:r>
            <a:endParaRPr lang="en-US" altLang="ko-KR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3473595" y="1099179"/>
            <a:ext cx="8532000" cy="53244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EA1B2-903B-DE1D-87D3-F7944D6BDBC2}"/>
              </a:ext>
            </a:extLst>
          </p:cNvPr>
          <p:cNvSpPr txBox="1"/>
          <p:nvPr/>
        </p:nvSpPr>
        <p:spPr>
          <a:xfrm>
            <a:off x="3473595" y="1089653"/>
            <a:ext cx="2673205" cy="424732"/>
          </a:xfrm>
          <a:prstGeom prst="rect">
            <a:avLst/>
          </a:prstGeom>
          <a:solidFill>
            <a:srgbClr val="5F2D9A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WBS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4220" y="970399"/>
            <a:ext cx="1014548" cy="646524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1" b="1" spc="-150">
                <a:solidFill>
                  <a:srgbClr val="FFDC17"/>
                </a:solidFill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82029" y="2238562"/>
            <a:ext cx="2227437" cy="938719"/>
          </a:xfrm>
          <a:prstGeom prst="rect">
            <a:avLst/>
          </a:prstGeom>
        </p:spPr>
        <p:txBody>
          <a:bodyPr wrap="square" lIns="91441" tIns="45720" rIns="91441" bIns="45720" anchor="t">
            <a:spAutoFit/>
          </a:bodyPr>
          <a:lstStyle/>
          <a:p>
            <a:pPr>
              <a:lnSpc>
                <a:spcPts val="3280"/>
              </a:lnSpc>
              <a:defRPr/>
            </a:pPr>
            <a:r>
              <a:rPr lang="en-US" altLang="ko-KR" sz="1600" b="1" spc="-150">
                <a:solidFill>
                  <a:srgbClr val="FFDC17"/>
                </a:solidFill>
                <a:latin typeface="맑은 고딕"/>
                <a:ea typeface="맑은 고딕"/>
              </a:rPr>
              <a:t>03</a:t>
            </a:r>
          </a:p>
          <a:p>
            <a:pPr>
              <a:lnSpc>
                <a:spcPts val="3280"/>
              </a:lnSpc>
              <a:defRPr/>
            </a:pPr>
            <a:r>
              <a:rPr lang="ko-KR" altLang="en-US" sz="1600" b="1" spc="-150">
                <a:solidFill>
                  <a:schemeClr val="bg1"/>
                </a:solidFill>
                <a:latin typeface="맑은 고딕"/>
                <a:ea typeface="맑은 고딕"/>
              </a:rPr>
              <a:t>프로젝트  설계와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64828" y="3230578"/>
            <a:ext cx="39116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10</a:t>
            </a:r>
            <a:endParaRPr lang="en-US" altLang="ko-KR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  <a:p>
            <a:pPr defTabSz="412766">
              <a:lnSpc>
                <a:spcPct val="150000"/>
              </a:lnSpc>
              <a:defRPr sz="3100">
                <a:solidFill>
                  <a:srgbClr val="929292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050" spc="-50" dirty="0" smtClean="0">
                <a:solidFill>
                  <a:schemeClr val="bg1">
                    <a:alpha val="46000"/>
                  </a:schemeClr>
                </a:solidFill>
                <a:latin typeface="맑은 고딕"/>
                <a:ea typeface="맑은 고딕"/>
              </a:rPr>
              <a:t>11</a:t>
            </a:r>
            <a:endParaRPr lang="ko-KR" altLang="en-US" sz="1050" spc="-50" dirty="0">
              <a:solidFill>
                <a:schemeClr val="bg1">
                  <a:alpha val="46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129" y="3190778"/>
            <a:ext cx="175112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 dirty="0"/>
              <a:t>3-1. </a:t>
            </a:r>
            <a:r>
              <a:rPr lang="ko-KR" altLang="en-US" dirty="0" smtClean="0"/>
              <a:t>요구 분석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 smtClean="0"/>
              <a:t>3-2. </a:t>
            </a:r>
            <a:r>
              <a:rPr lang="ko-KR" altLang="en-US" dirty="0" smtClean="0"/>
              <a:t>시스템 구조 설계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879164" y="2224840"/>
            <a:ext cx="10767500" cy="1836334"/>
            <a:chOff x="879164" y="2224840"/>
            <a:chExt cx="10767499" cy="1836335"/>
          </a:xfrm>
        </p:grpSpPr>
        <p:sp>
          <p:nvSpPr>
            <p:cNvPr id="5" name="직사각형 4"/>
            <p:cNvSpPr/>
            <p:nvPr/>
          </p:nvSpPr>
          <p:spPr>
            <a:xfrm>
              <a:off x="879164" y="2230086"/>
              <a:ext cx="1990634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4000"/>
                    </a:srgbClr>
                  </a:solidFill>
                  <a:latin typeface="맑은 고딕"/>
                  <a:ea typeface="맑은 고딕"/>
                </a:rPr>
                <a:t>01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56059" y="2239895"/>
              <a:ext cx="1990634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4000"/>
                    </a:srgbClr>
                  </a:solidFill>
                  <a:latin typeface="맑은 고딕"/>
                  <a:ea typeface="맑은 고딕"/>
                </a:rPr>
                <a:t>02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프로젝트 계획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5245" y="3241720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07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08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09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0067" y="3241720"/>
              <a:ext cx="391160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04</a:t>
              </a:r>
              <a:r>
                <a:rPr lang="ko-KR" altLang="en-US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05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422347" y="2224840"/>
              <a:ext cx="1990634" cy="938719"/>
            </a:xfrm>
            <a:prstGeom prst="rect">
              <a:avLst/>
            </a:prstGeom>
          </p:spPr>
          <p:txBody>
            <a:bodyPr wrap="square" lIns="91441" tIns="45720" rIns="91441" bIns="45720" anchor="t">
              <a:spAutoFit/>
            </a:bodyPr>
            <a:lstStyle/>
            <a:p>
              <a:pPr>
                <a:lnSpc>
                  <a:spcPts val="3280"/>
                </a:lnSpc>
                <a:defRPr/>
              </a:pPr>
              <a:r>
                <a:rPr lang="en-US" altLang="ko-KR" sz="1600" b="1" spc="-150">
                  <a:solidFill>
                    <a:srgbClr val="FFDC17">
                      <a:alpha val="24000"/>
                    </a:srgbClr>
                  </a:solidFill>
                  <a:latin typeface="맑은 고딕"/>
                  <a:ea typeface="맑은 고딕"/>
                </a:rPr>
                <a:t>04</a:t>
              </a:r>
            </a:p>
            <a:p>
              <a:pPr>
                <a:lnSpc>
                  <a:spcPts val="3280"/>
                </a:lnSpc>
                <a:defRPr/>
              </a:pPr>
              <a:r>
                <a:rPr lang="ko-KR" altLang="en-US" sz="1600" b="1" spc="-15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프로젝트 결과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255503" y="3207047"/>
              <a:ext cx="391160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15</a:t>
              </a:r>
              <a:endParaRPr lang="en-US" altLang="ko-KR" sz="1050" spc="-50" dirty="0">
                <a:solidFill>
                  <a:schemeClr val="bg1">
                    <a:alpha val="24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17</a:t>
              </a:r>
              <a:endParaRPr lang="en-US" altLang="ko-KR" sz="1050" spc="-50" dirty="0">
                <a:solidFill>
                  <a:schemeClr val="bg1">
                    <a:alpha val="24000"/>
                  </a:schemeClr>
                </a:solidFill>
                <a:latin typeface="맑은 고딕"/>
                <a:ea typeface="맑은 고딕"/>
              </a:endParaRPr>
            </a:p>
            <a:p>
              <a:pPr defTabSz="412766">
                <a:lnSpc>
                  <a:spcPct val="150000"/>
                </a:lnSpc>
                <a:defRPr sz="3100">
                  <a:solidFill>
                    <a:srgbClr val="929292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rPr lang="en-US" altLang="ko-KR" sz="1050" spc="-50" dirty="0" smtClean="0">
                  <a:solidFill>
                    <a:schemeClr val="bg1">
                      <a:alpha val="24000"/>
                    </a:schemeClr>
                  </a:solidFill>
                  <a:latin typeface="맑은 고딕"/>
                  <a:ea typeface="맑은 고딕"/>
                </a:rPr>
                <a:t>22</a:t>
              </a:r>
              <a:endParaRPr lang="en-US" altLang="ko-KR" sz="1050" spc="-50" dirty="0">
                <a:solidFill>
                  <a:schemeClr val="bg1">
                    <a:alpha val="24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7265" y="3241720"/>
              <a:ext cx="2644152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1-1. </a:t>
              </a:r>
              <a:r>
                <a:rPr lang="ko-KR" altLang="en-US">
                  <a:solidFill>
                    <a:schemeClr val="bg1">
                      <a:alpha val="24000"/>
                    </a:schemeClr>
                  </a:solidFill>
                </a:rPr>
                <a:t>개발배경 및 개발목적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1-2. </a:t>
              </a:r>
              <a:r>
                <a:rPr lang="ko-KR" altLang="en-US">
                  <a:solidFill>
                    <a:schemeClr val="bg1">
                      <a:alpha val="24000"/>
                    </a:schemeClr>
                  </a:solidFill>
                </a:rPr>
                <a:t>기대효과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5166" y="3230578"/>
              <a:ext cx="2450311" cy="8194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defTabSz="412750">
                <a:lnSpc>
                  <a:spcPct val="150000"/>
                </a:lnSpc>
                <a:defRPr sz="1050" spc="-50">
                  <a:solidFill>
                    <a:schemeClr val="bg1">
                      <a:alpha val="90000"/>
                    </a:schemeClr>
                  </a:solidFill>
                  <a:latin typeface="맑은 고딕"/>
                  <a:ea typeface="맑은 고딕"/>
                  <a:cs typeface="맑은 고딕"/>
                </a:defRPr>
              </a:lvl1pPr>
            </a:lstStyle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2-1. </a:t>
              </a:r>
              <a:r>
                <a:rPr lang="ko-KR" altLang="en-US">
                  <a:solidFill>
                    <a:schemeClr val="bg1">
                      <a:alpha val="24000"/>
                    </a:schemeClr>
                  </a:solidFill>
                </a:rPr>
                <a:t>개발 프로세스</a:t>
              </a: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(SDP)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2-2.</a:t>
              </a:r>
              <a:r>
                <a:rPr lang="ko-KR" altLang="en-US">
                  <a:solidFill>
                    <a:schemeClr val="bg1">
                      <a:alpha val="24000"/>
                    </a:schemeClr>
                  </a:solidFill>
                </a:rPr>
                <a:t> 조직구성</a:t>
              </a:r>
            </a:p>
            <a:p>
              <a:pPr lvl="0">
                <a:defRPr/>
              </a:pP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2-3.</a:t>
              </a:r>
              <a:r>
                <a:rPr lang="ko-KR" altLang="en-US">
                  <a:solidFill>
                    <a:schemeClr val="bg1">
                      <a:alpha val="24000"/>
                    </a:schemeClr>
                  </a:solidFill>
                </a:rPr>
                <a:t> </a:t>
              </a:r>
              <a:r>
                <a:rPr lang="en-US" altLang="ko-KR">
                  <a:solidFill>
                    <a:schemeClr val="bg1">
                      <a:alpha val="24000"/>
                    </a:schemeClr>
                  </a:solidFill>
                </a:rPr>
                <a:t>WBS</a:t>
              </a:r>
              <a:r>
                <a:rPr lang="en-US" altLang="ko-KR" sz="900">
                  <a:solidFill>
                    <a:schemeClr val="bg1">
                      <a:alpha val="24000"/>
                    </a:schemeClr>
                  </a:solidFill>
                </a:rPr>
                <a:t>(</a:t>
              </a:r>
              <a:r>
                <a:rPr lang="en-US" altLang="x-none" sz="900">
                  <a:solidFill>
                    <a:schemeClr val="bg1">
                      <a:alpha val="24000"/>
                    </a:schemeClr>
                  </a:solidFill>
                </a:rPr>
                <a:t>Work Breakdown Structure</a:t>
              </a:r>
              <a:r>
                <a:rPr lang="en-US" altLang="ko-KR" sz="900">
                  <a:solidFill>
                    <a:schemeClr val="bg1">
                      <a:alpha val="24000"/>
                    </a:schemeClr>
                  </a:solidFill>
                </a:rPr>
                <a:t>)</a:t>
              </a:r>
            </a:p>
          </p:txBody>
        </p:sp>
      </p:grpSp>
      <p:pic>
        <p:nvPicPr>
          <p:cNvPr id="2" name="3D 모델 1" descr="Film Reel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5854" y="5214051"/>
            <a:ext cx="2596588" cy="1397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5833" y="3181864"/>
            <a:ext cx="1756886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defTabSz="412750">
              <a:lnSpc>
                <a:spcPct val="150000"/>
              </a:lnSpc>
              <a:defRPr sz="1050" spc="-50">
                <a:solidFill>
                  <a:schemeClr val="bg1">
                    <a:alpha val="90000"/>
                  </a:schemeClr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4-1.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프로젝트 산출물</a:t>
            </a:r>
          </a:p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4-2.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감성분석</a:t>
            </a:r>
          </a:p>
          <a:p>
            <a:pPr lvl="0">
              <a:defRPr/>
            </a:pPr>
            <a:r>
              <a:rPr lang="en-US" altLang="ko-KR">
                <a:solidFill>
                  <a:schemeClr val="bg1">
                    <a:alpha val="25000"/>
                  </a:schemeClr>
                </a:solidFill>
              </a:rPr>
              <a:t>4-3. </a:t>
            </a:r>
            <a:r>
              <a:rPr lang="ko-KR" altLang="en-US">
                <a:solidFill>
                  <a:schemeClr val="bg1">
                    <a:alpha val="25000"/>
                  </a:schemeClr>
                </a:solidFill>
              </a:rPr>
              <a:t>참여인원 소감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1956</Words>
  <Application>Microsoft Office PowerPoint</Application>
  <PresentationFormat>와이드스크린</PresentationFormat>
  <Paragraphs>566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Doppio One</vt:lpstr>
      <vt:lpstr>나눔고딕</vt:lpstr>
      <vt:lpstr>나눔스퀘어라운드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고청명(교학처 학생지원팀(안성))</dc:creator>
  <cp:lastModifiedBy>admin</cp:lastModifiedBy>
  <cp:revision>312</cp:revision>
  <dcterms:created xsi:type="dcterms:W3CDTF">2022-10-17T02:41:20Z</dcterms:created>
  <dcterms:modified xsi:type="dcterms:W3CDTF">2022-11-21T09:11:25Z</dcterms:modified>
  <cp:version/>
</cp:coreProperties>
</file>