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29" r:id="rId5"/>
    <p:sldId id="293" r:id="rId6"/>
    <p:sldId id="332" r:id="rId7"/>
    <p:sldId id="291" r:id="rId8"/>
    <p:sldId id="283" r:id="rId9"/>
    <p:sldId id="334" r:id="rId10"/>
    <p:sldId id="336" r:id="rId11"/>
    <p:sldId id="330" r:id="rId12"/>
    <p:sldId id="33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7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8" autoAdjust="0"/>
    <p:restoredTop sz="94353" autoAdjust="0"/>
  </p:normalViewPr>
  <p:slideViewPr>
    <p:cSldViewPr snapToGrid="0">
      <p:cViewPr>
        <p:scale>
          <a:sx n="75" d="100"/>
          <a:sy n="75" d="100"/>
        </p:scale>
        <p:origin x="444" y="252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2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1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60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3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4EC34-07D4-0EBD-4B69-1316239F6963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E478F-9C59-6DA1-5EB2-54B5A86EE54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07685E9-8AE0-9ACB-0805-AC6475875378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8" name="제목 16">
            <a:extLst>
              <a:ext uri="{FF2B5EF4-FFF2-40B4-BE49-F238E27FC236}">
                <a16:creationId xmlns:a16="http://schemas.microsoft.com/office/drawing/2014/main" id="{46AC6D0A-B50A-538B-ABDE-D6B481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001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1BD787-E2A1-EF15-B033-9829D9968F72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179A2-1AE8-190E-BCC3-3BF16ACC018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B9BCDA-C6F8-9F00-1235-2B38B7597618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BAC61465-BF4A-5519-251A-87258E292D72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21AACD41-B14C-88DF-31F7-0E41ED5E77EA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D18EFB-DE12-9116-C935-4A25D17E71AD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DBB5C-B499-7BA4-44D0-D2B3EFA566D5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 설계서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9935F-14CD-C2CD-B724-4EE2C249E22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09EB9-3489-F4FD-2698-451D66006E34}"/>
              </a:ext>
            </a:extLst>
          </p:cNvPr>
          <p:cNvSpPr txBox="1"/>
          <p:nvPr/>
        </p:nvSpPr>
        <p:spPr>
          <a:xfrm>
            <a:off x="3048000" y="38116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Ver1.0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8CC177-54C4-68A9-3450-8605276DED71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B86EE944-31AE-FF18-D299-52F94CE6ACBE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546D6DDE-2F45-78B7-6242-435F13E74ED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555C98B-86D4-83AC-AD12-64A4BEE46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ABC3C9-34D1-7352-D174-180E9E2CBCE7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BB7F0-7355-56EF-322E-5ECF4453B9CD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개발 부트캠프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9D66F-C21C-7104-1493-A7226017111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D219-9582-E6FC-FFE0-7DA6D9A6848D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31135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프로젝트명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시스템구성도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오탈자</a:t>
                      </a:r>
                      <a:r>
                        <a:rPr lang="ko-KR" altLang="en-US" sz="1200" b="1" dirty="0"/>
                        <a:t> 수정</a:t>
                      </a:r>
                      <a:r>
                        <a:rPr lang="en-US" altLang="ko-KR" sz="1200" b="1" dirty="0"/>
                        <a:t> (ver0.2)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3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오탈자</a:t>
                      </a:r>
                      <a:r>
                        <a:rPr lang="ko-KR" altLang="en-US" sz="1200" b="1" dirty="0"/>
                        <a:t> 수정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일부 내용 수정 </a:t>
                      </a:r>
                      <a:r>
                        <a:rPr lang="en-US" altLang="ko-KR" sz="1200" b="1" baseline="0" dirty="0"/>
                        <a:t>(ver0.3)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200" b="1" dirty="0"/>
                        <a:t>최종 검토</a:t>
                      </a:r>
                      <a:r>
                        <a:rPr lang="en-US" altLang="ko-KR" sz="1200" b="1" dirty="0"/>
                        <a:t>(ver1.0)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2022.10.22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222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 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흐름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39">
            <a:extLst>
              <a:ext uri="{FF2B5EF4-FFF2-40B4-BE49-F238E27FC236}">
                <a16:creationId xmlns:a16="http://schemas.microsoft.com/office/drawing/2014/main" id="{33831216-BE60-DF90-FA14-B2D07C80CDB1}"/>
              </a:ext>
            </a:extLst>
          </p:cNvPr>
          <p:cNvCxnSpPr>
            <a:cxnSpLocks/>
          </p:cNvCxnSpPr>
          <p:nvPr/>
        </p:nvCxnSpPr>
        <p:spPr>
          <a:xfrm flipH="1">
            <a:off x="4055511" y="3878669"/>
            <a:ext cx="2110530" cy="0"/>
          </a:xfrm>
          <a:prstGeom prst="line">
            <a:avLst/>
          </a:prstGeom>
          <a:ln w="28575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662B4D4-F507-0777-736D-150E21B21750}"/>
              </a:ext>
            </a:extLst>
          </p:cNvPr>
          <p:cNvSpPr/>
          <p:nvPr/>
        </p:nvSpPr>
        <p:spPr>
          <a:xfrm>
            <a:off x="6082849" y="3826463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8278D0-CAEF-ECC9-0B0D-A45AFB4C2844}"/>
              </a:ext>
            </a:extLst>
          </p:cNvPr>
          <p:cNvSpPr/>
          <p:nvPr/>
        </p:nvSpPr>
        <p:spPr>
          <a:xfrm>
            <a:off x="4440913" y="2871969"/>
            <a:ext cx="1453471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498C23D-639A-665E-C2A5-5B3BFA25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06" y="3093698"/>
            <a:ext cx="999170" cy="10700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직선 연결선 53">
            <a:extLst>
              <a:ext uri="{FF2B5EF4-FFF2-40B4-BE49-F238E27FC236}">
                <a16:creationId xmlns:a16="http://schemas.microsoft.com/office/drawing/2014/main" id="{23FA4831-9CAF-9C77-38A1-0961E5844273}"/>
              </a:ext>
            </a:extLst>
          </p:cNvPr>
          <p:cNvCxnSpPr>
            <a:cxnSpLocks/>
          </p:cNvCxnSpPr>
          <p:nvPr/>
        </p:nvCxnSpPr>
        <p:spPr>
          <a:xfrm>
            <a:off x="6748737" y="2523281"/>
            <a:ext cx="0" cy="3578493"/>
          </a:xfrm>
          <a:prstGeom prst="line">
            <a:avLst/>
          </a:prstGeom>
          <a:ln w="38100">
            <a:solidFill>
              <a:srgbClr val="5F2D9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39">
            <a:extLst>
              <a:ext uri="{FF2B5EF4-FFF2-40B4-BE49-F238E27FC236}">
                <a16:creationId xmlns:a16="http://schemas.microsoft.com/office/drawing/2014/main" id="{33831216-BE60-DF90-FA14-B2D07C80CDB1}"/>
              </a:ext>
            </a:extLst>
          </p:cNvPr>
          <p:cNvCxnSpPr>
            <a:cxnSpLocks/>
            <a:stCxn id="71" idx="6"/>
          </p:cNvCxnSpPr>
          <p:nvPr/>
        </p:nvCxnSpPr>
        <p:spPr>
          <a:xfrm flipH="1">
            <a:off x="6138346" y="3878669"/>
            <a:ext cx="1786645" cy="0"/>
          </a:xfrm>
          <a:prstGeom prst="line">
            <a:avLst/>
          </a:prstGeom>
          <a:ln w="28575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8278D0-CAEF-ECC9-0B0D-A45AFB4C2844}"/>
              </a:ext>
            </a:extLst>
          </p:cNvPr>
          <p:cNvSpPr/>
          <p:nvPr/>
        </p:nvSpPr>
        <p:spPr>
          <a:xfrm>
            <a:off x="6165520" y="2871969"/>
            <a:ext cx="1453471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DAA6D4-D37A-F3A0-DC7B-ADDE4BF405E1}"/>
              </a:ext>
            </a:extLst>
          </p:cNvPr>
          <p:cNvSpPr txBox="1"/>
          <p:nvPr/>
        </p:nvSpPr>
        <p:spPr>
          <a:xfrm>
            <a:off x="5989967" y="4160652"/>
            <a:ext cx="1684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498C23D-639A-665E-C2A5-5B3BFA25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13" y="3093698"/>
            <a:ext cx="999170" cy="1070048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170343-DA5E-6007-2808-997453542C13}"/>
              </a:ext>
            </a:extLst>
          </p:cNvPr>
          <p:cNvGrpSpPr/>
          <p:nvPr/>
        </p:nvGrpSpPr>
        <p:grpSpPr>
          <a:xfrm>
            <a:off x="2605558" y="2772525"/>
            <a:ext cx="1024818" cy="541676"/>
            <a:chOff x="2962014" y="2817880"/>
            <a:chExt cx="1727019" cy="541676"/>
          </a:xfrm>
        </p:grpSpPr>
        <p:sp>
          <p:nvSpPr>
            <p:cNvPr id="56" name="사각형: 둥근 모서리 7">
              <a:extLst>
                <a:ext uri="{FF2B5EF4-FFF2-40B4-BE49-F238E27FC236}">
                  <a16:creationId xmlns:a16="http://schemas.microsoft.com/office/drawing/2014/main" id="{905C076B-C1E5-15D0-286A-DD72EAB82815}"/>
                </a:ext>
              </a:extLst>
            </p:cNvPr>
            <p:cNvSpPr/>
            <p:nvPr/>
          </p:nvSpPr>
          <p:spPr>
            <a:xfrm>
              <a:off x="3236027" y="2817880"/>
              <a:ext cx="1453006" cy="541676"/>
            </a:xfrm>
            <a:prstGeom prst="roundRect">
              <a:avLst>
                <a:gd name="adj" fmla="val 25556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84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웹크롤러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7" name="직선 연결선 51">
              <a:extLst>
                <a:ext uri="{FF2B5EF4-FFF2-40B4-BE49-F238E27FC236}">
                  <a16:creationId xmlns:a16="http://schemas.microsoft.com/office/drawing/2014/main" id="{78CCF026-EE26-3BBE-E324-B175C8A5E2FB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2962014" y="3088718"/>
              <a:ext cx="274013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7">
            <a:extLst>
              <a:ext uri="{FF2B5EF4-FFF2-40B4-BE49-F238E27FC236}">
                <a16:creationId xmlns:a16="http://schemas.microsoft.com/office/drawing/2014/main" id="{DEFBC8C4-A15D-A656-BAAB-9420C6E0A5B8}"/>
              </a:ext>
            </a:extLst>
          </p:cNvPr>
          <p:cNvSpPr/>
          <p:nvPr/>
        </p:nvSpPr>
        <p:spPr>
          <a:xfrm>
            <a:off x="7877574" y="3589241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00A417-822E-A94A-1709-336E28870655}"/>
              </a:ext>
            </a:extLst>
          </p:cNvPr>
          <p:cNvSpPr txBox="1"/>
          <p:nvPr/>
        </p:nvSpPr>
        <p:spPr>
          <a:xfrm rot="16200000">
            <a:off x="4094214" y="16931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사각형: 둥근 모서리 7">
            <a:extLst>
              <a:ext uri="{FF2B5EF4-FFF2-40B4-BE49-F238E27FC236}">
                <a16:creationId xmlns:a16="http://schemas.microsoft.com/office/drawing/2014/main" id="{89D43D3A-1265-643E-9A96-E9D7A330C01F}"/>
              </a:ext>
            </a:extLst>
          </p:cNvPr>
          <p:cNvSpPr/>
          <p:nvPr/>
        </p:nvSpPr>
        <p:spPr>
          <a:xfrm>
            <a:off x="10009551" y="3565153"/>
            <a:ext cx="1624113" cy="530166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긍정지수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20BEC809-5C7F-C96D-BB0F-D3B87C9EBF21}"/>
              </a:ext>
            </a:extLst>
          </p:cNvPr>
          <p:cNvCxnSpPr>
            <a:cxnSpLocks/>
          </p:cNvCxnSpPr>
          <p:nvPr/>
        </p:nvCxnSpPr>
        <p:spPr>
          <a:xfrm flipH="1">
            <a:off x="9556491" y="3853198"/>
            <a:ext cx="48093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90239D-8D78-EC7E-50CB-69A3013AA216}"/>
              </a:ext>
            </a:extLst>
          </p:cNvPr>
          <p:cNvSpPr txBox="1"/>
          <p:nvPr/>
        </p:nvSpPr>
        <p:spPr>
          <a:xfrm rot="16200000">
            <a:off x="7297955" y="1679504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8E8101C4-C146-952A-BEA5-090A89C1B27C}"/>
              </a:ext>
            </a:extLst>
          </p:cNvPr>
          <p:cNvSpPr/>
          <p:nvPr/>
        </p:nvSpPr>
        <p:spPr>
          <a:xfrm>
            <a:off x="441713" y="4178196"/>
            <a:ext cx="2158253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사각형: 둥근 모서리 7">
            <a:extLst>
              <a:ext uri="{FF2B5EF4-FFF2-40B4-BE49-F238E27FC236}">
                <a16:creationId xmlns:a16="http://schemas.microsoft.com/office/drawing/2014/main" id="{EDDA423D-7044-2067-F2B5-302E5BA8E184}"/>
              </a:ext>
            </a:extLst>
          </p:cNvPr>
          <p:cNvSpPr/>
          <p:nvPr/>
        </p:nvSpPr>
        <p:spPr>
          <a:xfrm>
            <a:off x="441713" y="2779870"/>
            <a:ext cx="2158252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89C78D4-70DC-6635-3985-EB96C6C5595E}"/>
              </a:ext>
            </a:extLst>
          </p:cNvPr>
          <p:cNvSpPr/>
          <p:nvPr/>
        </p:nvSpPr>
        <p:spPr>
          <a:xfrm>
            <a:off x="3972319" y="383013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662B4D4-F507-0777-736D-150E21B21750}"/>
              </a:ext>
            </a:extLst>
          </p:cNvPr>
          <p:cNvSpPr/>
          <p:nvPr/>
        </p:nvSpPr>
        <p:spPr>
          <a:xfrm>
            <a:off x="7816399" y="3826463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DFA21FC-2FFA-B4B7-61E7-E8E6EE01D4F5}"/>
              </a:ext>
            </a:extLst>
          </p:cNvPr>
          <p:cNvSpPr/>
          <p:nvPr/>
        </p:nvSpPr>
        <p:spPr>
          <a:xfrm>
            <a:off x="9928832" y="3807320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3" name="사각형: 둥근 모서리 41">
            <a:extLst>
              <a:ext uri="{FF2B5EF4-FFF2-40B4-BE49-F238E27FC236}">
                <a16:creationId xmlns:a16="http://schemas.microsoft.com/office/drawing/2014/main" id="{0C60ADC1-D7FF-F716-EB61-77DF2136243D}"/>
              </a:ext>
            </a:extLst>
          </p:cNvPr>
          <p:cNvSpPr/>
          <p:nvPr/>
        </p:nvSpPr>
        <p:spPr>
          <a:xfrm>
            <a:off x="2235458" y="1588621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82B57C7-8182-00E2-0B7D-6324D4FCE3C6}"/>
              </a:ext>
            </a:extLst>
          </p:cNvPr>
          <p:cNvGrpSpPr/>
          <p:nvPr/>
        </p:nvGrpSpPr>
        <p:grpSpPr>
          <a:xfrm>
            <a:off x="2605791" y="4349997"/>
            <a:ext cx="1034182" cy="541676"/>
            <a:chOff x="2962014" y="4442965"/>
            <a:chExt cx="1742800" cy="541676"/>
          </a:xfrm>
        </p:grpSpPr>
        <p:sp>
          <p:nvSpPr>
            <p:cNvPr id="80" name="사각형: 둥근 모서리 7">
              <a:extLst>
                <a:ext uri="{FF2B5EF4-FFF2-40B4-BE49-F238E27FC236}">
                  <a16:creationId xmlns:a16="http://schemas.microsoft.com/office/drawing/2014/main" id="{F9738830-2799-4983-E102-2B252E93F514}"/>
                </a:ext>
              </a:extLst>
            </p:cNvPr>
            <p:cNvSpPr/>
            <p:nvPr/>
          </p:nvSpPr>
          <p:spPr>
            <a:xfrm>
              <a:off x="3251808" y="4442965"/>
              <a:ext cx="1453006" cy="541676"/>
            </a:xfrm>
            <a:prstGeom prst="roundRect">
              <a:avLst>
                <a:gd name="adj" fmla="val 25556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84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웹크롤러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1" name="직선 연결선 51">
              <a:extLst>
                <a:ext uri="{FF2B5EF4-FFF2-40B4-BE49-F238E27FC236}">
                  <a16:creationId xmlns:a16="http://schemas.microsoft.com/office/drawing/2014/main" id="{90F54750-E5D0-4833-F215-0DD58EEF7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2014" y="4690854"/>
              <a:ext cx="274013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B91A618-4D16-A1E6-66D0-4AB59F693444}"/>
              </a:ext>
            </a:extLst>
          </p:cNvPr>
          <p:cNvGrpSpPr/>
          <p:nvPr/>
        </p:nvGrpSpPr>
        <p:grpSpPr>
          <a:xfrm flipH="1">
            <a:off x="3646035" y="3031606"/>
            <a:ext cx="364877" cy="1633268"/>
            <a:chOff x="8434421" y="3928806"/>
            <a:chExt cx="554591" cy="1244235"/>
          </a:xfrm>
        </p:grpSpPr>
        <p:cxnSp>
          <p:nvCxnSpPr>
            <p:cNvPr id="86" name="직선 연결선 41">
              <a:extLst>
                <a:ext uri="{FF2B5EF4-FFF2-40B4-BE49-F238E27FC236}">
                  <a16:creationId xmlns:a16="http://schemas.microsoft.com/office/drawing/2014/main" id="{A23F98DE-3316-1DC6-BC31-545E270B1042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51">
              <a:extLst>
                <a:ext uri="{FF2B5EF4-FFF2-40B4-BE49-F238E27FC236}">
                  <a16:creationId xmlns:a16="http://schemas.microsoft.com/office/drawing/2014/main" id="{9F33DF57-1F37-3BFE-D3CD-2856A1850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51">
              <a:extLst>
                <a:ext uri="{FF2B5EF4-FFF2-40B4-BE49-F238E27FC236}">
                  <a16:creationId xmlns:a16="http://schemas.microsoft.com/office/drawing/2014/main" id="{81414D7B-5E83-C9AD-5FEF-F016810BA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488268FD-8A0F-E475-9F20-61E81DDA922E}"/>
              </a:ext>
            </a:extLst>
          </p:cNvPr>
          <p:cNvSpPr/>
          <p:nvPr/>
        </p:nvSpPr>
        <p:spPr>
          <a:xfrm>
            <a:off x="3606972" y="4579146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1FB067C-9374-E266-44C8-E022651EBDFE}"/>
              </a:ext>
            </a:extLst>
          </p:cNvPr>
          <p:cNvSpPr/>
          <p:nvPr/>
        </p:nvSpPr>
        <p:spPr>
          <a:xfrm>
            <a:off x="3557164" y="2988952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07A7A5-D03F-68DF-C8E0-9446DD535F62}"/>
              </a:ext>
            </a:extLst>
          </p:cNvPr>
          <p:cNvSpPr txBox="1"/>
          <p:nvPr/>
        </p:nvSpPr>
        <p:spPr>
          <a:xfrm rot="16200000">
            <a:off x="9490984" y="16931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사각형: 둥근 모서리 41">
            <a:extLst>
              <a:ext uri="{FF2B5EF4-FFF2-40B4-BE49-F238E27FC236}">
                <a16:creationId xmlns:a16="http://schemas.microsoft.com/office/drawing/2014/main" id="{9D52A868-3D09-04FA-AD87-076E4C529EF2}"/>
              </a:ext>
            </a:extLst>
          </p:cNvPr>
          <p:cNvSpPr/>
          <p:nvPr/>
        </p:nvSpPr>
        <p:spPr>
          <a:xfrm>
            <a:off x="5416346" y="1588621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sp>
        <p:nvSpPr>
          <p:cNvPr id="4" name="사각형: 둥근 모서리 41">
            <a:extLst>
              <a:ext uri="{FF2B5EF4-FFF2-40B4-BE49-F238E27FC236}">
                <a16:creationId xmlns:a16="http://schemas.microsoft.com/office/drawing/2014/main" id="{1109D501-3341-B54A-0BD6-EADEBCF17D8F}"/>
              </a:ext>
            </a:extLst>
          </p:cNvPr>
          <p:cNvSpPr/>
          <p:nvPr/>
        </p:nvSpPr>
        <p:spPr>
          <a:xfrm>
            <a:off x="7890520" y="1586647"/>
            <a:ext cx="1498348" cy="473258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6" name="사각형: 둥근 모서리 41">
            <a:extLst>
              <a:ext uri="{FF2B5EF4-FFF2-40B4-BE49-F238E27FC236}">
                <a16:creationId xmlns:a16="http://schemas.microsoft.com/office/drawing/2014/main" id="{024D7B24-BCD4-6E25-8701-C36ABD2B8A07}"/>
              </a:ext>
            </a:extLst>
          </p:cNvPr>
          <p:cNvSpPr/>
          <p:nvPr/>
        </p:nvSpPr>
        <p:spPr>
          <a:xfrm>
            <a:off x="9909121" y="1601754"/>
            <a:ext cx="1778083" cy="473258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AA6D4-D37A-F3A0-DC7B-ADDE4BF405E1}"/>
              </a:ext>
            </a:extLst>
          </p:cNvPr>
          <p:cNvSpPr txBox="1"/>
          <p:nvPr/>
        </p:nvSpPr>
        <p:spPr>
          <a:xfrm>
            <a:off x="4647606" y="4160652"/>
            <a:ext cx="1011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File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(CSV)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662B4D4-F507-0777-736D-150E21B21750}"/>
              </a:ext>
            </a:extLst>
          </p:cNvPr>
          <p:cNvSpPr/>
          <p:nvPr/>
        </p:nvSpPr>
        <p:spPr>
          <a:xfrm>
            <a:off x="6084050" y="3826461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535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A1D05-4DC0-0EEE-0EBC-A755E5BDB380}"/>
              </a:ext>
            </a:extLst>
          </p:cNvPr>
          <p:cNvSpPr txBox="1"/>
          <p:nvPr/>
        </p:nvSpPr>
        <p:spPr>
          <a:xfrm>
            <a:off x="4871379" y="980645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기능 설명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FA6FD-3411-A4B0-4373-023C56CA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91988"/>
              </p:ext>
            </p:extLst>
          </p:nvPr>
        </p:nvGraphicFramePr>
        <p:xfrm>
          <a:off x="664391" y="1424066"/>
          <a:ext cx="10863217" cy="4578707"/>
        </p:xfrm>
        <a:graphic>
          <a:graphicData uri="http://schemas.openxmlformats.org/drawingml/2006/table">
            <a:tbl>
              <a:tblPr/>
              <a:tblGrid>
                <a:gridCol w="1789067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9074150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</a:tblGrid>
              <a:tr h="5064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기능</a:t>
                      </a:r>
                      <a:endParaRPr lang="en" sz="1500" b="0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4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4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446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수집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(https://movie.naver.com/</a:t>
                      </a:r>
                      <a:r>
                        <a:rPr lang="en" altLang="ko-KR" sz="15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520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(https://www.kobis.or.kr</a:t>
                      </a:r>
                      <a:r>
                        <a:rPr lang="en" altLang="ko-KR" sz="15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9081798"/>
                  </a:ext>
                </a:extLst>
              </a:tr>
              <a:tr h="5647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영화 리뷰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저장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730692"/>
                  </a:ext>
                </a:extLst>
              </a:tr>
              <a:tr h="783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360000" indent="0" algn="l" fontAlgn="ctr">
                        <a:buFontTx/>
                        <a:buNone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저장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46054"/>
                  </a:ext>
                </a:extLst>
              </a:tr>
              <a:tr h="90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영화관입장권통합전산망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(KOBIS)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정제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값 설정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NaN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36000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 감성 분류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53493"/>
                  </a:ext>
                </a:extLst>
              </a:tr>
              <a:tr h="850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모델링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0" algn="l" fontAlgn="ctr"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리뷰의 긍정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 지수 예측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75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흐름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A1D05-4DC0-0EEE-0EBC-A755E5BDB380}"/>
              </a:ext>
            </a:extLst>
          </p:cNvPr>
          <p:cNvSpPr txBox="1"/>
          <p:nvPr/>
        </p:nvSpPr>
        <p:spPr>
          <a:xfrm>
            <a:off x="4871379" y="980645"/>
            <a:ext cx="21422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흐름 안내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FA6FD-3411-A4B0-4373-023C56CA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43048"/>
              </p:ext>
            </p:extLst>
          </p:nvPr>
        </p:nvGraphicFramePr>
        <p:xfrm>
          <a:off x="664391" y="1424066"/>
          <a:ext cx="11173382" cy="5029152"/>
        </p:xfrm>
        <a:graphic>
          <a:graphicData uri="http://schemas.openxmlformats.org/drawingml/2006/table">
            <a:tbl>
              <a:tblPr/>
              <a:tblGrid>
                <a:gridCol w="9492863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1680519">
                  <a:extLst>
                    <a:ext uri="{9D8B030D-6E8A-4147-A177-3AD203B41FA5}">
                      <a16:colId xmlns:a16="http://schemas.microsoft.com/office/drawing/2014/main" val="251958256"/>
                    </a:ext>
                  </a:extLst>
                </a:gridCol>
              </a:tblGrid>
              <a:tr h="5064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4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시스템 기능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4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NAVER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영화 리뷰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naver_review.csv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556737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KOBIS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크롤링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29009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kobis_rank.csv , kobis_movie.csv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8560707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DB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47037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 csv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데이터 각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삽입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naver_review_gather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kobis_movie_gather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755523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7. 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naver_review_gather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812332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8.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정제된 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naver_review_scrub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729081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모델 훈련 및 검증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모델링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142373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모델 훈련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손실율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및 정확도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시각화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모델링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969593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모델 훈련 재실행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모델링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791486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12.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예측 결과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('Positive’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컬럼 추가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445820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13. KOBIS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데이터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139223"/>
                  </a:ext>
                </a:extLst>
              </a:tr>
              <a:tr h="323053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14.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정제된 데이터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TABLE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저장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kobis_movie_scrub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2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07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화살표: 오른쪽 6"/>
          <p:cNvSpPr/>
          <p:nvPr/>
        </p:nvSpPr>
        <p:spPr>
          <a:xfrm>
            <a:off x="9323133" y="4992130"/>
            <a:ext cx="1598809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8" name="그룹 157"/>
          <p:cNvGrpSpPr/>
          <p:nvPr/>
        </p:nvGrpSpPr>
        <p:grpSpPr>
          <a:xfrm>
            <a:off x="8010379" y="4660256"/>
            <a:ext cx="2552411" cy="1045224"/>
            <a:chOff x="464390" y="1388305"/>
            <a:chExt cx="1494328" cy="1045224"/>
          </a:xfrm>
        </p:grpSpPr>
        <p:sp>
          <p:nvSpPr>
            <p:cNvPr id="159" name="사각형: 둥근 모서리 25"/>
            <p:cNvSpPr/>
            <p:nvPr/>
          </p:nvSpPr>
          <p:spPr>
            <a:xfrm>
              <a:off x="464390" y="1388305"/>
              <a:ext cx="1484828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521319" y="1469404"/>
              <a:ext cx="1437399" cy="872779"/>
              <a:chOff x="629345" y="1532503"/>
              <a:chExt cx="1437399" cy="872779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629345" y="1532503"/>
                <a:ext cx="13327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KOIBS </a:t>
                </a:r>
              </a:p>
              <a:p>
                <a:pPr lvl="0">
                  <a:defRPr/>
                </a:pP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정제 및 저장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29346" y="2128283"/>
                <a:ext cx="14373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결측치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정제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한글 정제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DB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저장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68" name="화살표: 오른쪽 6"/>
          <p:cNvSpPr/>
          <p:nvPr/>
        </p:nvSpPr>
        <p:spPr>
          <a:xfrm>
            <a:off x="6232790" y="4992130"/>
            <a:ext cx="1598809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화살표: U자형 5"/>
          <p:cNvSpPr/>
          <p:nvPr/>
        </p:nvSpPr>
        <p:spPr>
          <a:xfrm rot="5400000" flipV="1">
            <a:off x="534414" y="3213157"/>
            <a:ext cx="1890000" cy="2304000"/>
          </a:xfrm>
          <a:prstGeom prst="uturnArrow">
            <a:avLst>
              <a:gd name="adj1" fmla="val 11197"/>
              <a:gd name="adj2" fmla="val 10021"/>
              <a:gd name="adj3" fmla="val 13766"/>
              <a:gd name="adj4" fmla="val 43750"/>
              <a:gd name="adj5" fmla="val 29782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3492" y="3190935"/>
            <a:ext cx="445114" cy="67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/>
          <p:cNvSpPr/>
          <p:nvPr/>
        </p:nvSpPr>
        <p:spPr>
          <a:xfrm rot="10800000">
            <a:off x="7137741" y="3308447"/>
            <a:ext cx="3408823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>
            <a:off x="4275314" y="4992130"/>
            <a:ext cx="1598809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화살표: 오른쪽 7"/>
          <p:cNvSpPr/>
          <p:nvPr/>
        </p:nvSpPr>
        <p:spPr>
          <a:xfrm>
            <a:off x="556014" y="1665369"/>
            <a:ext cx="5567200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화살표: U자형 11"/>
          <p:cNvSpPr/>
          <p:nvPr/>
        </p:nvSpPr>
        <p:spPr>
          <a:xfrm rot="5400000">
            <a:off x="9963200" y="1805732"/>
            <a:ext cx="1980000" cy="1906148"/>
          </a:xfrm>
          <a:prstGeom prst="uturnArrow">
            <a:avLst>
              <a:gd name="adj1" fmla="val 11188"/>
              <a:gd name="adj2" fmla="val 11575"/>
              <a:gd name="adj3" fmla="val 10209"/>
              <a:gd name="adj4" fmla="val 22683"/>
              <a:gd name="adj5" fmla="val 28627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오른쪽 4"/>
          <p:cNvSpPr/>
          <p:nvPr/>
        </p:nvSpPr>
        <p:spPr>
          <a:xfrm rot="10800000">
            <a:off x="2778554" y="3308447"/>
            <a:ext cx="3408823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70087" y="6423496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10237" y="1310648"/>
            <a:ext cx="4552240" cy="1045224"/>
            <a:chOff x="441713" y="1388305"/>
            <a:chExt cx="1482773" cy="1045224"/>
          </a:xfrm>
        </p:grpSpPr>
        <p:sp>
          <p:nvSpPr>
            <p:cNvPr id="22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256" y="1571004"/>
              <a:ext cx="1356740" cy="720379"/>
              <a:chOff x="622282" y="1634103"/>
              <a:chExt cx="1356740" cy="72037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22282" y="1634103"/>
                <a:ext cx="11276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NAVER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영화리뷰 </a:t>
                </a:r>
                <a:r>
                  <a:rPr lang="ko-KR" altLang="en-US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웹크롤러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2282" y="2077483"/>
                <a:ext cx="13567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수집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수집 데이터 정제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CSV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파일로 저장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057" name="TextBox 1056"/>
          <p:cNvSpPr txBox="1"/>
          <p:nvPr/>
        </p:nvSpPr>
        <p:spPr>
          <a:xfrm>
            <a:off x="11148099" y="5014750"/>
            <a:ext cx="8952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6236144" y="1310648"/>
            <a:ext cx="4630567" cy="1045224"/>
            <a:chOff x="441713" y="1388305"/>
            <a:chExt cx="1482773" cy="1045224"/>
          </a:xfrm>
        </p:grpSpPr>
        <p:sp>
          <p:nvSpPr>
            <p:cNvPr id="95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514256" y="1571004"/>
              <a:ext cx="1356740" cy="720379"/>
              <a:chOff x="622282" y="1634103"/>
              <a:chExt cx="1356740" cy="72037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622282" y="16341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KOBIS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영화관 입장권 </a:t>
                </a:r>
                <a:r>
                  <a:rPr lang="ko-KR" altLang="en-US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웹크롤러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22282" y="2077483"/>
                <a:ext cx="13567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수집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수집 데이터 정제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CSV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파일로 저장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506378" y="2984131"/>
            <a:ext cx="3735110" cy="1045224"/>
            <a:chOff x="441713" y="1388305"/>
            <a:chExt cx="1482773" cy="1045224"/>
          </a:xfrm>
        </p:grpSpPr>
        <p:sp>
          <p:nvSpPr>
            <p:cNvPr id="100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14256" y="1558304"/>
              <a:ext cx="1356740" cy="707679"/>
              <a:chOff x="622282" y="1621403"/>
              <a:chExt cx="1356740" cy="707679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622282" y="16214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DB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생성 및 데이터 저장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22282" y="2052083"/>
                <a:ext cx="13567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DB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생성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생성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수집 데이터 저장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8F300AC1-30E4-3162-9B10-585E53B79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9" t="14651" r="12015" b="1229"/>
          <a:stretch/>
        </p:blipFill>
        <p:spPr>
          <a:xfrm>
            <a:off x="10333213" y="2748358"/>
            <a:ext cx="814886" cy="783785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3172656" y="2984131"/>
            <a:ext cx="3792191" cy="1045224"/>
            <a:chOff x="441713" y="1388305"/>
            <a:chExt cx="1482773" cy="1045224"/>
          </a:xfrm>
        </p:grpSpPr>
        <p:sp>
          <p:nvSpPr>
            <p:cNvPr id="110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5F2D9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514256" y="1558304"/>
              <a:ext cx="1404886" cy="707679"/>
              <a:chOff x="622282" y="1621403"/>
              <a:chExt cx="1404886" cy="70767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622282" y="16214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NAVER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영화리뷰 데이터 정제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2282" y="2052083"/>
                <a:ext cx="140488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한글 정제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단어 </a:t>
                </a:r>
                <a:r>
                  <a:rPr lang="ko-KR" altLang="en-US" sz="12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토큰화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희귀 단어 및 </a:t>
                </a:r>
                <a:r>
                  <a:rPr lang="ko-KR" altLang="en-US" sz="12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불용어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정제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1131350" y="4582188"/>
            <a:ext cx="4382026" cy="1260000"/>
            <a:chOff x="441713" y="1388304"/>
            <a:chExt cx="1336644" cy="1260000"/>
          </a:xfrm>
        </p:grpSpPr>
        <p:sp>
          <p:nvSpPr>
            <p:cNvPr id="116" name="사각형: 둥근 모서리 25"/>
            <p:cNvSpPr/>
            <p:nvPr/>
          </p:nvSpPr>
          <p:spPr>
            <a:xfrm>
              <a:off x="441713" y="1388304"/>
              <a:ext cx="1336644" cy="1260000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5F2D9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14256" y="1558304"/>
              <a:ext cx="1264101" cy="984678"/>
              <a:chOff x="622282" y="1621403"/>
              <a:chExt cx="1264101" cy="984678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622282" y="1621403"/>
                <a:ext cx="6302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예측 모델 최적화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22282" y="2052083"/>
                <a:ext cx="78168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Epoch 15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</a:t>
                </a:r>
                <a:r>
                  <a:rPr lang="ko-KR" altLang="en-US" sz="12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손실율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정확도 확인 </a:t>
                </a:r>
                <a:endPara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 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 최적화 </a:t>
                </a:r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Epoch 2</a:t>
                </a: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486404" y="1761386"/>
                <a:ext cx="3999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긍정</a:t>
                </a: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부정</a:t>
                </a:r>
                <a:endPara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0">
                  <a:defRPr/>
                </a:pP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예측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844568" y="2984131"/>
            <a:ext cx="1761121" cy="1045224"/>
            <a:chOff x="441713" y="1388305"/>
            <a:chExt cx="1482773" cy="1045224"/>
          </a:xfrm>
        </p:grpSpPr>
        <p:sp>
          <p:nvSpPr>
            <p:cNvPr id="138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41275">
              <a:solidFill>
                <a:srgbClr val="5F2D9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514255" y="1558304"/>
              <a:ext cx="1404886" cy="707679"/>
              <a:chOff x="622281" y="1621403"/>
              <a:chExt cx="1404886" cy="707679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22281" y="1621403"/>
                <a:ext cx="1404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전처리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2282" y="2052083"/>
                <a:ext cx="13476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단어 토큰의 </a:t>
                </a:r>
                <a:r>
                  <a:rPr lang="ko-KR" altLang="en-US" sz="12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벡터화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4064000" y="4739488"/>
            <a:ext cx="0" cy="984678"/>
          </a:xfrm>
          <a:prstGeom prst="line">
            <a:avLst/>
          </a:prstGeom>
          <a:ln w="25400">
            <a:solidFill>
              <a:srgbClr val="5F2D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/>
          <p:cNvGrpSpPr/>
          <p:nvPr/>
        </p:nvGrpSpPr>
        <p:grpSpPr>
          <a:xfrm>
            <a:off x="6057057" y="4660256"/>
            <a:ext cx="1439468" cy="1045224"/>
            <a:chOff x="441713" y="1388305"/>
            <a:chExt cx="1399753" cy="1045224"/>
          </a:xfrm>
        </p:grpSpPr>
        <p:sp>
          <p:nvSpPr>
            <p:cNvPr id="148" name="사각형: 둥근 모서리 25"/>
            <p:cNvSpPr/>
            <p:nvPr/>
          </p:nvSpPr>
          <p:spPr>
            <a:xfrm>
              <a:off x="441713" y="1388305"/>
              <a:ext cx="1377086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514256" y="1558304"/>
              <a:ext cx="1327210" cy="708247"/>
              <a:chOff x="622282" y="1621403"/>
              <a:chExt cx="1327210" cy="708247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622282" y="16214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DB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저장</a:t>
                </a:r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22282" y="2052083"/>
                <a:ext cx="1327210" cy="277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예측 데이터 저장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0" y="-22448"/>
            <a:ext cx="12192000" cy="96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시스템 구조 설계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흐름</a:t>
            </a:r>
          </a:p>
        </p:txBody>
      </p:sp>
    </p:spTree>
    <p:extLst>
      <p:ext uri="{BB962C8B-B14F-4D97-AF65-F5344CB8AC3E}">
        <p14:creationId xmlns:p14="http://schemas.microsoft.com/office/powerpoint/2010/main" val="26654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나눔스퀘어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나눔스퀘어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나눔스퀘어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All Rights Reserved.</a:t>
            </a:r>
            <a:endParaRPr lang="ko-KR" altLang="en-US" sz="900" dirty="0">
              <a:ln>
                <a:solidFill>
                  <a:srgbClr val="162337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8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5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445B9-1A69-4823-AF81-5D3292BF3E06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f98dc5a2-bed3-4c75-8862-0610efb8e41f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683</Words>
  <Application>Microsoft Office PowerPoint</Application>
  <PresentationFormat>와이드스크린</PresentationFormat>
  <Paragraphs>177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Doppio One</vt:lpstr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189</cp:revision>
  <dcterms:created xsi:type="dcterms:W3CDTF">2019-01-17T10:29:08Z</dcterms:created>
  <dcterms:modified xsi:type="dcterms:W3CDTF">2022-11-21T12:00:40Z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