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329" r:id="rId5"/>
    <p:sldId id="293" r:id="rId6"/>
    <p:sldId id="273" r:id="rId7"/>
    <p:sldId id="283" r:id="rId8"/>
    <p:sldId id="285" r:id="rId9"/>
    <p:sldId id="286" r:id="rId10"/>
    <p:sldId id="287" r:id="rId11"/>
    <p:sldId id="330" r:id="rId12"/>
    <p:sldId id="33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17"/>
    <a:srgbClr val="5F2D9A"/>
    <a:srgbClr val="5FCA7C"/>
    <a:srgbClr val="00DA6C"/>
    <a:srgbClr val="A8DA70"/>
    <a:srgbClr val="AEF28D"/>
    <a:srgbClr val="DCF0C6"/>
    <a:srgbClr val="303030"/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7" autoAdjust="0"/>
    <p:restoredTop sz="94694"/>
  </p:normalViewPr>
  <p:slideViewPr>
    <p:cSldViewPr snapToGrid="0">
      <p:cViewPr varScale="1">
        <p:scale>
          <a:sx n="80" d="100"/>
          <a:sy n="80" d="100"/>
        </p:scale>
        <p:origin x="126" y="372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2022-11-18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773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5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개발근거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기대효과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시스템 개요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조직구성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IA </a:t>
            </a:r>
            <a:r>
              <a:rPr lang="ko-KR" altLang="en-US" dirty="0"/>
              <a:t>구조도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 프로세스</a:t>
            </a:r>
            <a:r>
              <a:rPr lang="en-US" altLang="ko-KR" dirty="0"/>
              <a:t>(SDLP)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개발환경 및 일정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WBS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34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4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46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258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834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3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#/#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C763E34-F7C8-A38F-A593-AC832640634A}"/>
              </a:ext>
            </a:extLst>
          </p:cNvPr>
          <p:cNvSpPr/>
          <p:nvPr/>
        </p:nvSpPr>
        <p:spPr>
          <a:xfrm>
            <a:off x="3396342" y="2258148"/>
            <a:ext cx="5399311" cy="914399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A7B9C-B385-97B1-2649-41EE59E05437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F07B1F5-8935-9641-E4E2-C1A8E2C2E76D}"/>
              </a:ext>
            </a:extLst>
          </p:cNvPr>
          <p:cNvGrpSpPr/>
          <p:nvPr/>
        </p:nvGrpSpPr>
        <p:grpSpPr>
          <a:xfrm>
            <a:off x="2865501" y="1294104"/>
            <a:ext cx="6473380" cy="421481"/>
            <a:chOff x="2865501" y="935517"/>
            <a:chExt cx="6473380" cy="421481"/>
          </a:xfrm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F069F046-0F12-2F46-2EFD-9ABAF167DF86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L 도형 5">
              <a:extLst>
                <a:ext uri="{FF2B5EF4-FFF2-40B4-BE49-F238E27FC236}">
                  <a16:creationId xmlns:a16="http://schemas.microsoft.com/office/drawing/2014/main" id="{9DF7F6AA-F2BA-012E-06B4-3E8F4EACC996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06FD736-0465-B33A-8B28-A74BF1A9E447}"/>
              </a:ext>
            </a:extLst>
          </p:cNvPr>
          <p:cNvSpPr txBox="1"/>
          <p:nvPr/>
        </p:nvSpPr>
        <p:spPr>
          <a:xfrm>
            <a:off x="3048000" y="1647158"/>
            <a:ext cx="6096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500" b="1" spc="-300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포털 리뷰 기반 영화 추천 시스템</a:t>
            </a:r>
            <a:endParaRPr lang="ko-KR" altLang="en-US" sz="3500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4F735-1F9D-3F36-4AA6-B361384F4237}"/>
              </a:ext>
            </a:extLst>
          </p:cNvPr>
          <p:cNvSpPr txBox="1"/>
          <p:nvPr/>
        </p:nvSpPr>
        <p:spPr>
          <a:xfrm>
            <a:off x="3048000" y="3448711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정의서</a:t>
            </a:r>
            <a:endParaRPr lang="ko-KR" altLang="en-US"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EB741-3702-3AE3-DE8C-94B41B1AA3F8}"/>
              </a:ext>
            </a:extLst>
          </p:cNvPr>
          <p:cNvSpPr txBox="1"/>
          <p:nvPr/>
        </p:nvSpPr>
        <p:spPr>
          <a:xfrm>
            <a:off x="3048000" y="2253171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500" b="1" dirty="0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필름 </a:t>
            </a:r>
            <a:r>
              <a:rPr lang="ko-KR" altLang="en-US" sz="5500" b="1" dirty="0" err="1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이너사이드</a:t>
            </a:r>
            <a:endParaRPr lang="ko-KR" altLang="en-US" sz="5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AC4312-EE94-1D12-4A2B-6D6DBC0B4AB0}"/>
              </a:ext>
            </a:extLst>
          </p:cNvPr>
          <p:cNvSpPr txBox="1"/>
          <p:nvPr/>
        </p:nvSpPr>
        <p:spPr>
          <a:xfrm>
            <a:off x="3048000" y="381143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5F2D9A"/>
                </a:solidFill>
                <a:latin typeface="Doppio One" panose="02010603030000020804" pitchFamily="2" charset="0"/>
                <a:ea typeface="나눔고딕" panose="020D0604000000000000" pitchFamily="50" charset="-127"/>
              </a:rPr>
              <a:t>Ver1.0</a:t>
            </a:r>
            <a:endParaRPr lang="ko-KR" altLang="en-US" sz="2000" dirty="0">
              <a:latin typeface="Doppio One" panose="02010603030000020804" pitchFamily="2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55B5868-B610-ADE2-A7B4-FBDE6E6614F3}"/>
              </a:ext>
            </a:extLst>
          </p:cNvPr>
          <p:cNvGrpSpPr/>
          <p:nvPr/>
        </p:nvGrpSpPr>
        <p:grpSpPr>
          <a:xfrm rot="10800000">
            <a:off x="2865501" y="3783301"/>
            <a:ext cx="6473380" cy="421481"/>
            <a:chOff x="2865501" y="935517"/>
            <a:chExt cx="6473380" cy="421481"/>
          </a:xfrm>
        </p:grpSpPr>
        <p:sp>
          <p:nvSpPr>
            <p:cNvPr id="16" name="L 도형 15">
              <a:extLst>
                <a:ext uri="{FF2B5EF4-FFF2-40B4-BE49-F238E27FC236}">
                  <a16:creationId xmlns:a16="http://schemas.microsoft.com/office/drawing/2014/main" id="{85E0BC32-C7B2-BF45-F0B0-2215294ABE1B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L 도형 16">
              <a:extLst>
                <a:ext uri="{FF2B5EF4-FFF2-40B4-BE49-F238E27FC236}">
                  <a16:creationId xmlns:a16="http://schemas.microsoft.com/office/drawing/2014/main" id="{7DFE2B1B-2601-6F47-6281-AD0351CF06D8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FEA344C5-A422-43A3-E51A-0C8B63BEE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24" b="89706" l="7383" r="93960">
                        <a14:foregroundMark x1="18456" y1="45588" x2="18456" y2="50000"/>
                        <a14:foregroundMark x1="22148" y1="45588" x2="22148" y2="50000"/>
                        <a14:foregroundMark x1="24497" y1="48529" x2="24497" y2="50000"/>
                        <a14:foregroundMark x1="30201" y1="45588" x2="30201" y2="48529"/>
                        <a14:foregroundMark x1="36222" y1="44202" x2="35906" y2="45588"/>
                        <a14:foregroundMark x1="36577" y1="42647" x2="36428" y2="43302"/>
                        <a14:foregroundMark x1="39597" y1="64706" x2="39597" y2="65120"/>
                        <a14:foregroundMark x1="46309" y1="45588" x2="46309" y2="50000"/>
                        <a14:foregroundMark x1="42953" y1="42647" x2="43289" y2="45588"/>
                        <a14:foregroundMark x1="47987" y1="42647" x2="47987" y2="47059"/>
                        <a14:foregroundMark x1="55034" y1="41176" x2="55705" y2="41176"/>
                        <a14:foregroundMark x1="55705" y1="60294" x2="56040" y2="64706"/>
                        <a14:foregroundMark x1="65436" y1="54412" x2="66107" y2="55882"/>
                        <a14:foregroundMark x1="61074" y1="42647" x2="61745" y2="47059"/>
                        <a14:foregroundMark x1="13423" y1="55882" x2="13423" y2="60294"/>
                        <a14:foregroundMark x1="13087" y1="47059" x2="13423" y2="50000"/>
                        <a14:foregroundMark x1="11409" y1="51471" x2="11409" y2="54412"/>
                        <a14:foregroundMark x1="70470" y1="47059" x2="69799" y2="51471"/>
                        <a14:foregroundMark x1="73154" y1="44118" x2="73154" y2="48529"/>
                        <a14:foregroundMark x1="75168" y1="45588" x2="75168" y2="47059"/>
                        <a14:foregroundMark x1="77517" y1="48529" x2="77517" y2="51471"/>
                        <a14:foregroundMark x1="70470" y1="66176" x2="70805" y2="69118"/>
                        <a14:foregroundMark x1="83221" y1="50000" x2="83893" y2="54412"/>
                        <a14:foregroundMark x1="88926" y1="33824" x2="88926" y2="39706"/>
                        <a14:foregroundMark x1="93624" y1="33824" x2="93960" y2="38235"/>
                        <a14:foregroundMark x1="13087" y1="60294" x2="13087" y2="67647"/>
                        <a14:foregroundMark x1="30201" y1="58824" x2="30201" y2="69118"/>
                        <a14:foregroundMark x1="47987" y1="54412" x2="48346" y2="62284"/>
                        <a14:foregroundMark x1="48322" y1="58824" x2="48322" y2="70588"/>
                        <a14:foregroundMark x1="88591" y1="32353" x2="88591" y2="41176"/>
                        <a14:foregroundMark x1="53356" y1="42647" x2="52349" y2="42647"/>
                        <a14:foregroundMark x1="58054" y1="45588" x2="58389" y2="54412"/>
                        <a14:foregroundMark x1="70470" y1="39706" x2="70470" y2="42647"/>
                        <a14:foregroundMark x1="75168" y1="38235" x2="75168" y2="41176"/>
                        <a14:foregroundMark x1="78188" y1="42647" x2="80537" y2="42647"/>
                        <a14:foregroundMark x1="83893" y1="38235" x2="83557" y2="47059"/>
                        <a14:foregroundMark x1="79866" y1="52941" x2="78523" y2="51471"/>
                        <a14:foregroundMark x1="77852" y1="60294" x2="77852" y2="63235"/>
                        <a14:foregroundMark x1="74832" y1="72059" x2="73826" y2="72059"/>
                        <a14:foregroundMark x1="13087" y1="41176" x2="13087" y2="44118"/>
                        <a14:foregroundMark x1="22148" y1="39706" x2="22819" y2="45588"/>
                        <a14:foregroundMark x1="30201" y1="38235" x2="30537" y2="42647"/>
                        <a14:foregroundMark x1="22148" y1="73529" x2="22483" y2="60294"/>
                        <a14:foregroundMark x1="39262" y1="39706" x2="38926" y2="51471"/>
                        <a14:foregroundMark x1="38255" y1="54412" x2="38926" y2="54412"/>
                        <a14:backgroundMark x1="63423" y1="60294" x2="64094" y2="60294"/>
                        <a14:backgroundMark x1="12752" y1="54412" x2="12752" y2="55882"/>
                        <a14:backgroundMark x1="36242" y1="55882" x2="35570" y2="57353"/>
                        <a14:backgroundMark x1="38255" y1="55882" x2="37919" y2="55882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85274" b="-1585"/>
          <a:stretch/>
        </p:blipFill>
        <p:spPr>
          <a:xfrm>
            <a:off x="2498725" y="114300"/>
            <a:ext cx="351960" cy="554031"/>
          </a:xfrm>
          <a:prstGeom prst="rect">
            <a:avLst/>
          </a:prstGeom>
          <a:effectLst>
            <a:softEdge rad="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621075-EC42-1910-FC74-96AE8018B9C5}"/>
              </a:ext>
            </a:extLst>
          </p:cNvPr>
          <p:cNvSpPr txBox="1"/>
          <p:nvPr/>
        </p:nvSpPr>
        <p:spPr>
          <a:xfrm>
            <a:off x="546332" y="182990"/>
            <a:ext cx="208256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16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아시아경제</a:t>
            </a:r>
            <a:r>
              <a:rPr lang="ko-KR" altLang="en-US" sz="16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교육센터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A1108E-76D0-B8DE-385C-9F55A8B216EA}"/>
              </a:ext>
            </a:extLst>
          </p:cNvPr>
          <p:cNvSpPr txBox="1"/>
          <p:nvPr/>
        </p:nvSpPr>
        <p:spPr>
          <a:xfrm>
            <a:off x="3004287" y="50283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분석 기반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AI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개발 부트캠프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71B989-3AE0-A06D-BA2B-DDF1770C66E5}"/>
              </a:ext>
            </a:extLst>
          </p:cNvPr>
          <p:cNvSpPr txBox="1"/>
          <p:nvPr/>
        </p:nvSpPr>
        <p:spPr>
          <a:xfrm>
            <a:off x="2909945" y="5365835"/>
            <a:ext cx="628468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인사이드아웃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B1889-9BFD-1955-68C5-86076B353B43}"/>
              </a:ext>
            </a:extLst>
          </p:cNvPr>
          <p:cNvSpPr txBox="1"/>
          <p:nvPr/>
        </p:nvSpPr>
        <p:spPr>
          <a:xfrm>
            <a:off x="2909945" y="5696134"/>
            <a:ext cx="628468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고정원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고내리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권지민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이호제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46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spc="600">
                <a:solidFill>
                  <a:schemeClr val="bg1"/>
                </a:solidFill>
              </a:rPr>
              <a:t>변경 이력 관리</a:t>
            </a:r>
          </a:p>
        </p:txBody>
      </p:sp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416663"/>
              </p:ext>
            </p:extLst>
          </p:nvPr>
        </p:nvGraphicFramePr>
        <p:xfrm>
          <a:off x="742950" y="1070592"/>
          <a:ext cx="11132123" cy="500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/>
                        <a:t>초안 작성</a:t>
                      </a:r>
                      <a:r>
                        <a:rPr lang="en-US" altLang="ko-KR" sz="1200" b="1" dirty="0"/>
                        <a:t>(ver</a:t>
                      </a:r>
                      <a:r>
                        <a:rPr lang="en-US" altLang="ko-KR" sz="1200" b="1" baseline="0" dirty="0"/>
                        <a:t>0.1)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2022.10.18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고정원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dirty="0" err="1"/>
                        <a:t>고내리</a:t>
                      </a:r>
                      <a:endParaRPr lang="en-US" altLang="ko-KR" sz="1200" b="1" dirty="0"/>
                    </a:p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권지민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 err="1"/>
                        <a:t>이호제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2022.10.19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/>
                        <a:t>일부</a:t>
                      </a:r>
                      <a:r>
                        <a:rPr lang="ko-KR" altLang="en-US" sz="1200" b="1" baseline="0" dirty="0"/>
                        <a:t> 용어</a:t>
                      </a:r>
                      <a:r>
                        <a:rPr lang="en-US" altLang="ko-KR" sz="1200" b="1" baseline="0" dirty="0"/>
                        <a:t>, </a:t>
                      </a:r>
                      <a:r>
                        <a:rPr lang="ko-KR" altLang="en-US" sz="1200" b="1" baseline="0" dirty="0" err="1"/>
                        <a:t>오탈자</a:t>
                      </a:r>
                      <a:r>
                        <a:rPr lang="ko-KR" altLang="en-US" sz="1200" b="1" baseline="0" dirty="0"/>
                        <a:t> 수정</a:t>
                      </a:r>
                      <a:r>
                        <a:rPr lang="en-US" altLang="ko-KR" sz="1200" b="1" baseline="0" dirty="0"/>
                        <a:t>(ver0.2)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2022.10.19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고정원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dirty="0" err="1"/>
                        <a:t>고내리</a:t>
                      </a:r>
                      <a:endParaRPr lang="en-US" altLang="ko-KR" sz="1200" b="1" dirty="0"/>
                    </a:p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권지민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 err="1"/>
                        <a:t>이호제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2022.10.20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3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/>
                        <a:t>최종 검토</a:t>
                      </a:r>
                      <a:r>
                        <a:rPr lang="en-US" altLang="ko-KR" sz="1200" b="1" dirty="0"/>
                        <a:t>(ver1.0)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2022.10.20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고정원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2022.10.21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155B620-47F5-9A44-BB25-4FDF604DD03B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변경 이력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AF135A-A71D-B846-A54A-8CC21F2E1779}"/>
              </a:ext>
            </a:extLst>
          </p:cNvPr>
          <p:cNvGrpSpPr/>
          <p:nvPr/>
        </p:nvGrpSpPr>
        <p:grpSpPr>
          <a:xfrm>
            <a:off x="248194" y="773843"/>
            <a:ext cx="11730446" cy="5396200"/>
            <a:chOff x="1579402" y="773843"/>
            <a:chExt cx="9337980" cy="5396200"/>
          </a:xfrm>
        </p:grpSpPr>
        <p:cxnSp>
          <p:nvCxnSpPr>
            <p:cNvPr id="11" name="Straight Connector 62">
              <a:extLst>
                <a:ext uri="{FF2B5EF4-FFF2-40B4-BE49-F238E27FC236}">
                  <a16:creationId xmlns:a16="http://schemas.microsoft.com/office/drawing/2014/main" id="{F638D303-64E0-AA43-86ED-58E8FC9D952C}"/>
                </a:ext>
              </a:extLst>
            </p:cNvPr>
            <p:cNvCxnSpPr/>
            <p:nvPr/>
          </p:nvCxnSpPr>
          <p:spPr>
            <a:xfrm>
              <a:off x="1579402" y="7738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2">
              <a:extLst>
                <a:ext uri="{FF2B5EF4-FFF2-40B4-BE49-F238E27FC236}">
                  <a16:creationId xmlns:a16="http://schemas.microsoft.com/office/drawing/2014/main" id="{204EB197-33AD-2C45-BC89-E8A7A6D6B01E}"/>
                </a:ext>
              </a:extLst>
            </p:cNvPr>
            <p:cNvCxnSpPr/>
            <p:nvPr/>
          </p:nvCxnSpPr>
          <p:spPr>
            <a:xfrm>
              <a:off x="1579402" y="61700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8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FFD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38656"/>
            <a:ext cx="4572000" cy="1090344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rgbClr val="5F2D9A"/>
                </a:solidFill>
                <a:latin typeface="Doppio One" panose="02010603030000020804" pitchFamily="2" charset="0"/>
                <a:ea typeface="-윤고딕310" panose="02030504000101010101" pitchFamily="18" charset="-127"/>
              </a:rPr>
              <a:t>Contents</a:t>
            </a:r>
            <a:endParaRPr lang="ko-KR" altLang="en-US" sz="2800" b="1" spc="-300" dirty="0">
              <a:solidFill>
                <a:srgbClr val="5F2D9A"/>
              </a:solidFill>
              <a:latin typeface="Doppio One" panose="02010603030000020804" pitchFamily="2" charset="0"/>
              <a:ea typeface="-윤고딕32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13B5E-9BE9-BF44-9E41-43B6F3F7B0FE}"/>
              </a:ext>
            </a:extLst>
          </p:cNvPr>
          <p:cNvSpPr txBox="1"/>
          <p:nvPr/>
        </p:nvSpPr>
        <p:spPr>
          <a:xfrm>
            <a:off x="5733748" y="2040799"/>
            <a:ext cx="3772507" cy="2776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정의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모델링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79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요구사항 정의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4C002-4842-279A-2548-6C85567865F7}"/>
              </a:ext>
            </a:extLst>
          </p:cNvPr>
          <p:cNvSpPr txBox="1"/>
          <p:nvPr/>
        </p:nvSpPr>
        <p:spPr>
          <a:xfrm>
            <a:off x="1281997" y="117687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322AEA-EFAB-8CD4-BF09-6DB2E016284B}"/>
              </a:ext>
            </a:extLst>
          </p:cNvPr>
          <p:cNvSpPr txBox="1"/>
          <p:nvPr/>
        </p:nvSpPr>
        <p:spPr>
          <a:xfrm>
            <a:off x="775855" y="5677922"/>
            <a:ext cx="265985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(RQC: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Collection)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27EBA4-3BF2-257B-A815-CBA4C2E06425}"/>
              </a:ext>
            </a:extLst>
          </p:cNvPr>
          <p:cNvSpPr txBox="1"/>
          <p:nvPr/>
        </p:nvSpPr>
        <p:spPr>
          <a:xfrm>
            <a:off x="2556163" y="1617933"/>
            <a:ext cx="905163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수집 대상 웹사이트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 1.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(https://movie.naver.com/</a:t>
            </a:r>
            <a:r>
              <a:rPr lang="en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pPr algn="r"/>
            <a:r>
              <a:rPr lang="en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(https://www.kobis.or.kr</a:t>
            </a:r>
            <a:r>
              <a:rPr lang="en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/)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99399"/>
              </p:ext>
            </p:extLst>
          </p:nvPr>
        </p:nvGraphicFramePr>
        <p:xfrm>
          <a:off x="791852" y="2302673"/>
          <a:ext cx="10735756" cy="3412327"/>
        </p:xfrm>
        <a:graphic>
          <a:graphicData uri="http://schemas.openxmlformats.org/drawingml/2006/table">
            <a:tbl>
              <a:tblPr/>
              <a:tblGrid>
                <a:gridCol w="1214936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1903475">
                  <a:extLst>
                    <a:ext uri="{9D8B030D-6E8A-4147-A177-3AD203B41FA5}">
                      <a16:colId xmlns:a16="http://schemas.microsoft.com/office/drawing/2014/main" val="630777643"/>
                    </a:ext>
                  </a:extLst>
                </a:gridCol>
                <a:gridCol w="7617345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</a:tblGrid>
              <a:tr h="5819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395302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RQC-01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포털 리뷰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비교 분석을 위해 초기 데이터 구축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포털 중 가장 대중적인 네이버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(NAVER)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영화의 리뷰 한정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각 영화의 리뷰 정보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영화제목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총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en-US" altLang="ko-KR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리뷰번호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수집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14351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RQC-02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통합전산망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비교 분석을 위해 초기 데이터 구축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영화관입장권통합전산망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(KOBIS)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기준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각 영화의 정보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관객수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영화제목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장르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개봉일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감독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주연배우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C53E56-6D59-3D19-97C4-9C28F81F00B3}"/>
              </a:ext>
            </a:extLst>
          </p:cNvPr>
          <p:cNvSpPr/>
          <p:nvPr/>
        </p:nvSpPr>
        <p:spPr>
          <a:xfrm>
            <a:off x="775855" y="11234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4522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E3A6A2-95DA-269F-FFEC-824F73777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95637"/>
              </p:ext>
            </p:extLst>
          </p:nvPr>
        </p:nvGraphicFramePr>
        <p:xfrm>
          <a:off x="765705" y="2222950"/>
          <a:ext cx="10863217" cy="3395797"/>
        </p:xfrm>
        <a:graphic>
          <a:graphicData uri="http://schemas.openxmlformats.org/drawingml/2006/table">
            <a:tbl>
              <a:tblPr/>
              <a:tblGrid>
                <a:gridCol w="1243874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1928576">
                  <a:extLst>
                    <a:ext uri="{9D8B030D-6E8A-4147-A177-3AD203B41FA5}">
                      <a16:colId xmlns:a16="http://schemas.microsoft.com/office/drawing/2014/main" val="630777643"/>
                    </a:ext>
                  </a:extLst>
                </a:gridCol>
                <a:gridCol w="7690767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</a:tblGrid>
              <a:tr h="6165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5400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RQR-01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수집 데이터 정제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중복 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중복값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제거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내 특수문자 및 불필요한 키 값 제거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날짜 데이터는 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 순으로 하이픈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 재정렬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날짜 데이터</a:t>
                      </a:r>
                      <a:r>
                        <a:rPr lang="ko-KR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NaN</a:t>
                      </a:r>
                      <a:r>
                        <a:rPr lang="en-US" altLang="ko-KR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값은 </a:t>
                      </a:r>
                      <a:r>
                        <a:rPr lang="en-US" altLang="ko-KR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1111-11-11</a:t>
                      </a:r>
                      <a:r>
                        <a:rPr lang="ko-KR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 입력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  <a:tr h="1239252"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RQR-02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감성분석을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위한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</a:t>
                      </a:r>
                      <a:r>
                        <a:rPr lang="ko-KR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전처리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한글 정제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토큰화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및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불용어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제거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결측치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및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중복값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제거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39329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74C002-4842-279A-2548-6C85567865F7}"/>
              </a:ext>
            </a:extLst>
          </p:cNvPr>
          <p:cNvSpPr txBox="1"/>
          <p:nvPr/>
        </p:nvSpPr>
        <p:spPr>
          <a:xfrm>
            <a:off x="1281997" y="117687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22AEA-EFAB-8CD4-BF09-6DB2E016284B}"/>
              </a:ext>
            </a:extLst>
          </p:cNvPr>
          <p:cNvSpPr txBox="1"/>
          <p:nvPr/>
        </p:nvSpPr>
        <p:spPr>
          <a:xfrm>
            <a:off x="751791" y="5677248"/>
            <a:ext cx="277346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(RQR: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Refinement)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F0C09-163C-2D8C-E2CD-951A48418BDC}"/>
              </a:ext>
            </a:extLst>
          </p:cNvPr>
          <p:cNvSpPr txBox="1"/>
          <p:nvPr/>
        </p:nvSpPr>
        <p:spPr>
          <a:xfrm>
            <a:off x="9160338" y="247961"/>
            <a:ext cx="2589949" cy="507831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요구사항 정의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3E21E-26F9-0B2E-F8C0-FE52810AA82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EA19E5-498B-FBA8-E8D3-C09C0419E8CA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Straight Connector 62">
            <a:extLst>
              <a:ext uri="{FF2B5EF4-FFF2-40B4-BE49-F238E27FC236}">
                <a16:creationId xmlns:a16="http://schemas.microsoft.com/office/drawing/2014/main" id="{7A826112-70DC-6CE5-FF6D-FC6C2FEBD24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775D2393-9970-CBAF-E24F-13E3F9793C01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68A22B-E3C2-733D-54AB-0890F0DCDF32}"/>
              </a:ext>
            </a:extLst>
          </p:cNvPr>
          <p:cNvSpPr/>
          <p:nvPr/>
        </p:nvSpPr>
        <p:spPr>
          <a:xfrm>
            <a:off x="775855" y="11234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4923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74C002-4842-279A-2548-6C85567865F7}"/>
              </a:ext>
            </a:extLst>
          </p:cNvPr>
          <p:cNvSpPr txBox="1"/>
          <p:nvPr/>
        </p:nvSpPr>
        <p:spPr>
          <a:xfrm>
            <a:off x="1281997" y="117687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22AEA-EFAB-8CD4-BF09-6DB2E016284B}"/>
              </a:ext>
            </a:extLst>
          </p:cNvPr>
          <p:cNvSpPr txBox="1"/>
          <p:nvPr/>
        </p:nvSpPr>
        <p:spPr>
          <a:xfrm>
            <a:off x="736402" y="5767441"/>
            <a:ext cx="249367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(RQS: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Storage)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37925-9170-6FF7-DD68-E9AF0E55C7B8}"/>
              </a:ext>
            </a:extLst>
          </p:cNvPr>
          <p:cNvSpPr txBox="1"/>
          <p:nvPr/>
        </p:nvSpPr>
        <p:spPr>
          <a:xfrm>
            <a:off x="9160338" y="247961"/>
            <a:ext cx="2589949" cy="507831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요구사항 정의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7BC46-FD4C-F5E1-05D2-6B8B58746BA1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FCD285-B63B-ABE1-8905-F168C9E65E1A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Straight Connector 62">
            <a:extLst>
              <a:ext uri="{FF2B5EF4-FFF2-40B4-BE49-F238E27FC236}">
                <a16:creationId xmlns:a16="http://schemas.microsoft.com/office/drawing/2014/main" id="{EC9DC263-97E9-1867-252A-E105C98FCAB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CB3A055D-A4AC-E8FB-889D-43072665DF4B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B12EFB8-0037-ADAC-1650-751F0322D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11323"/>
              </p:ext>
            </p:extLst>
          </p:nvPr>
        </p:nvGraphicFramePr>
        <p:xfrm>
          <a:off x="791851" y="2271863"/>
          <a:ext cx="10735758" cy="3467200"/>
        </p:xfrm>
        <a:graphic>
          <a:graphicData uri="http://schemas.openxmlformats.org/drawingml/2006/table">
            <a:tbl>
              <a:tblPr/>
              <a:tblGrid>
                <a:gridCol w="1229280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1905948">
                  <a:extLst>
                    <a:ext uri="{9D8B030D-6E8A-4147-A177-3AD203B41FA5}">
                      <a16:colId xmlns:a16="http://schemas.microsoft.com/office/drawing/2014/main" val="630777643"/>
                    </a:ext>
                  </a:extLst>
                </a:gridCol>
                <a:gridCol w="7600530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</a:tblGrid>
              <a:tr h="5561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458975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RQS-01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수집 데이터 저장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수집 데이터의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csv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저장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Database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및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Table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생성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csv</a:t>
                      </a:r>
                      <a:r>
                        <a:rPr lang="ko-KR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데이터 </a:t>
                      </a:r>
                      <a:r>
                        <a:rPr lang="en-US" altLang="ko-KR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</a:t>
                      </a:r>
                      <a:r>
                        <a:rPr lang="ko-KR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저장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1452047"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RQS-02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감성분석을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위한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전처리한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데이터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저장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토큰화한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데이터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저장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산출한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긍정지수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추가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50548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5AD3D5-7C4A-E57B-7B3A-78259E8A2F5D}"/>
              </a:ext>
            </a:extLst>
          </p:cNvPr>
          <p:cNvSpPr/>
          <p:nvPr/>
        </p:nvSpPr>
        <p:spPr>
          <a:xfrm>
            <a:off x="775855" y="11234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0692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E3A6A2-95DA-269F-FFEC-824F73777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289943"/>
              </p:ext>
            </p:extLst>
          </p:nvPr>
        </p:nvGraphicFramePr>
        <p:xfrm>
          <a:off x="765705" y="2204098"/>
          <a:ext cx="10863217" cy="2057755"/>
        </p:xfrm>
        <a:graphic>
          <a:graphicData uri="http://schemas.openxmlformats.org/drawingml/2006/table">
            <a:tbl>
              <a:tblPr/>
              <a:tblGrid>
                <a:gridCol w="1142226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1966237">
                  <a:extLst>
                    <a:ext uri="{9D8B030D-6E8A-4147-A177-3AD203B41FA5}">
                      <a16:colId xmlns:a16="http://schemas.microsoft.com/office/drawing/2014/main" val="630777643"/>
                    </a:ext>
                  </a:extLst>
                </a:gridCol>
                <a:gridCol w="7754754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</a:tblGrid>
              <a:tr h="6353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4224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RQM-01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모델링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감성 리뷰의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긍정지수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예측 및 산출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모델 검증 훈련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최적화된 모델 완성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74C002-4842-279A-2548-6C85567865F7}"/>
              </a:ext>
            </a:extLst>
          </p:cNvPr>
          <p:cNvSpPr txBox="1"/>
          <p:nvPr/>
        </p:nvSpPr>
        <p:spPr>
          <a:xfrm>
            <a:off x="1281997" y="117687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22AEA-EFAB-8CD4-BF09-6DB2E016284B}"/>
              </a:ext>
            </a:extLst>
          </p:cNvPr>
          <p:cNvSpPr txBox="1"/>
          <p:nvPr/>
        </p:nvSpPr>
        <p:spPr>
          <a:xfrm>
            <a:off x="740305" y="4290137"/>
            <a:ext cx="251558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(RQM: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Modeling)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A95D0-59BE-3ACD-362F-3FC1FB6D6CE1}"/>
              </a:ext>
            </a:extLst>
          </p:cNvPr>
          <p:cNvSpPr txBox="1"/>
          <p:nvPr/>
        </p:nvSpPr>
        <p:spPr>
          <a:xfrm>
            <a:off x="9160338" y="247961"/>
            <a:ext cx="2589949" cy="507831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요구사항 정의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0D601-0778-0DDA-094F-72E45232B7EE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B1F9BB-CC08-11A8-2373-48878DED6493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907A857-3AD5-1929-2297-CC8D246EE827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1.4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모델링</a:t>
            </a:r>
          </a:p>
        </p:txBody>
      </p:sp>
      <p:cxnSp>
        <p:nvCxnSpPr>
          <p:cNvPr id="10" name="Straight Connector 62">
            <a:extLst>
              <a:ext uri="{FF2B5EF4-FFF2-40B4-BE49-F238E27FC236}">
                <a16:creationId xmlns:a16="http://schemas.microsoft.com/office/drawing/2014/main" id="{CA4A5F32-3A63-792E-56F3-15DFA7AF9748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6DCB73-451F-E968-29B2-D87FF20AE329}"/>
              </a:ext>
            </a:extLst>
          </p:cNvPr>
          <p:cNvSpPr/>
          <p:nvPr/>
        </p:nvSpPr>
        <p:spPr>
          <a:xfrm>
            <a:off x="775855" y="11234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8992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602888-D07A-A75C-CBD3-F2D203B7D715}"/>
              </a:ext>
            </a:extLst>
          </p:cNvPr>
          <p:cNvSpPr/>
          <p:nvPr/>
        </p:nvSpPr>
        <p:spPr>
          <a:xfrm>
            <a:off x="4222800" y="3532991"/>
            <a:ext cx="3749346" cy="447864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2A51-4978-9A08-E8F8-0B212F189BC2}"/>
              </a:ext>
            </a:extLst>
          </p:cNvPr>
          <p:cNvSpPr txBox="1"/>
          <p:nvPr/>
        </p:nvSpPr>
        <p:spPr>
          <a:xfrm>
            <a:off x="3143374" y="3528185"/>
            <a:ext cx="59052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spc="-300" dirty="0">
                <a:solidFill>
                  <a:srgbClr val="FFDC17"/>
                </a:solidFill>
                <a:latin typeface="+mn-ea"/>
              </a:rPr>
              <a:t>질문이 있다면 말씀해주세요</a:t>
            </a:r>
            <a:r>
              <a:rPr lang="en-US" altLang="ko-KR" sz="2500" b="1" spc="-300" dirty="0">
                <a:solidFill>
                  <a:srgbClr val="FFDC17"/>
                </a:solidFill>
                <a:latin typeface="+mn-ea"/>
              </a:rPr>
              <a:t>.</a:t>
            </a:r>
            <a:endParaRPr lang="ko-KR" altLang="en-US" sz="2500" b="1" spc="-300" dirty="0">
              <a:solidFill>
                <a:srgbClr val="FFDC17"/>
              </a:solidFill>
              <a:latin typeface="+mn-ea"/>
            </a:endParaRPr>
          </a:p>
        </p:txBody>
      </p:sp>
      <p:sp>
        <p:nvSpPr>
          <p:cNvPr id="8" name="L 도형 7">
            <a:extLst>
              <a:ext uri="{FF2B5EF4-FFF2-40B4-BE49-F238E27FC236}">
                <a16:creationId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EE91D-31BA-080C-2F1C-25D577E7FF6E}"/>
              </a:ext>
            </a:extLst>
          </p:cNvPr>
          <p:cNvSpPr txBox="1"/>
          <p:nvPr/>
        </p:nvSpPr>
        <p:spPr>
          <a:xfrm>
            <a:off x="4221326" y="2189846"/>
            <a:ext cx="3749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spc="-300" dirty="0" err="1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QnA</a:t>
            </a:r>
            <a:endParaRPr lang="ko-KR" altLang="en-US" sz="7200" spc="-300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506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 도형 7">
            <a:extLst>
              <a:ext uri="{FF2B5EF4-FFF2-40B4-BE49-F238E27FC236}">
                <a16:creationId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EE91D-31BA-080C-2F1C-25D577E7FF6E}"/>
              </a:ext>
            </a:extLst>
          </p:cNvPr>
          <p:cNvSpPr txBox="1"/>
          <p:nvPr/>
        </p:nvSpPr>
        <p:spPr>
          <a:xfrm>
            <a:off x="2623457" y="1678218"/>
            <a:ext cx="69450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Thank You!</a:t>
            </a:r>
            <a:endParaRPr lang="ko-KR" altLang="en-US" sz="7200" spc="-300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  <p:pic>
        <p:nvPicPr>
          <p:cNvPr id="2" name="Picture 6" descr="영화관, 팝콘 일러스트">
            <a:extLst>
              <a:ext uri="{FF2B5EF4-FFF2-40B4-BE49-F238E27FC236}">
                <a16:creationId xmlns:a16="http://schemas.microsoft.com/office/drawing/2014/main" id="{231FF98B-2070-8912-85A9-346355595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167" b="79167" l="15000" r="86833">
                        <a14:foregroundMark x1="19000" y1="33167" x2="25833" y2="39667"/>
                        <a14:foregroundMark x1="25833" y1="39667" x2="28333" y2="40333"/>
                        <a14:foregroundMark x1="18000" y1="34833" x2="15167" y2="42833"/>
                        <a14:foregroundMark x1="15167" y1="42833" x2="15000" y2="43000"/>
                        <a14:foregroundMark x1="15000" y1="43667" x2="24167" y2="50000"/>
                        <a14:foregroundMark x1="24167" y1="50000" x2="32333" y2="51000"/>
                        <a14:foregroundMark x1="31000" y1="52500" x2="23000" y2="58167"/>
                        <a14:foregroundMark x1="22833" y1="59833" x2="26333" y2="70333"/>
                        <a14:foregroundMark x1="24667" y1="69833" x2="32833" y2="72333"/>
                        <a14:foregroundMark x1="32833" y1="72333" x2="44000" y2="72667"/>
                        <a14:foregroundMark x1="44000" y1="72667" x2="58667" y2="72333"/>
                        <a14:foregroundMark x1="74314" y1="67895" x2="80500" y2="65833"/>
                        <a14:foregroundMark x1="62000" y1="72000" x2="62926" y2="71691"/>
                        <a14:foregroundMark x1="79000" y1="51667" x2="79380" y2="52865"/>
                        <a14:foregroundMark x1="69203" y1="69463" x2="76167" y2="67000"/>
                        <a14:foregroundMark x1="62500" y1="71833" x2="63909" y2="71335"/>
                        <a14:foregroundMark x1="34833" y1="73500" x2="35167" y2="76500"/>
                        <a14:foregroundMark x1="59833" y1="77500" x2="61333" y2="79167"/>
                        <a14:foregroundMark x1="65333" y1="78333" x2="67667" y2="79000"/>
                        <a14:foregroundMark x1="69000" y1="78167" x2="70500" y2="77500"/>
                        <a14:foregroundMark x1="70333" y1="77167" x2="69667" y2="75667"/>
                        <a14:foregroundMark x1="68500" y1="75833" x2="67667" y2="76333"/>
                        <a14:foregroundMark x1="70833" y1="76667" x2="69833" y2="78333"/>
                        <a14:foregroundMark x1="71000" y1="76333" x2="69667" y2="75500"/>
                        <a14:foregroundMark x1="54500" y1="24500" x2="59000" y2="20833"/>
                        <a14:foregroundMark x1="59000" y1="20667" x2="64000" y2="19167"/>
                        <a14:foregroundMark x1="64167" y1="18833" x2="69333" y2="18167"/>
                        <a14:foregroundMark x1="69833" y1="18333" x2="74833" y2="20333"/>
                        <a14:foregroundMark x1="74667" y1="19833" x2="79000" y2="21833"/>
                        <a14:foregroundMark x1="79333" y1="22000" x2="82333" y2="24667"/>
                        <a14:foregroundMark x1="82667" y1="24667" x2="85000" y2="28333"/>
                        <a14:foregroundMark x1="85000" y1="28667" x2="86833" y2="35000"/>
                        <a14:foregroundMark x1="86667" y1="35667" x2="86833" y2="41500"/>
                        <a14:foregroundMark x1="86500" y1="42167" x2="84000" y2="47667"/>
                        <a14:foregroundMark x1="83000" y1="48167" x2="79667" y2="51500"/>
                        <a14:foregroundMark x1="70667" y1="54500" x2="70167" y2="43000"/>
                        <a14:foregroundMark x1="70167" y1="43000" x2="80833" y2="35000"/>
                        <a14:foregroundMark x1="80833" y1="35000" x2="74833" y2="27167"/>
                        <a14:foregroundMark x1="74833" y1="27167" x2="63667" y2="23333"/>
                        <a14:foregroundMark x1="63667" y1="23333" x2="63333" y2="23333"/>
                        <a14:foregroundMark x1="26500" y1="31667" x2="27000" y2="29667"/>
                        <a14:foregroundMark x1="29333" y1="29667" x2="32000" y2="28667"/>
                        <a14:foregroundMark x1="33000" y1="28167" x2="34000" y2="27667"/>
                        <a14:foregroundMark x1="33833" y1="26167" x2="33667" y2="25167"/>
                        <a14:foregroundMark x1="38667" y1="25167" x2="37167" y2="23833"/>
                        <a14:foregroundMark x1="43667" y1="22500" x2="42667" y2="22333"/>
                        <a14:foregroundMark x1="48667" y1="21500" x2="47000" y2="20167"/>
                        <a14:foregroundMark x1="50167" y1="22833" x2="48500" y2="20333"/>
                        <a14:foregroundMark x1="54333" y1="24167" x2="52500" y2="22000"/>
                        <a14:foregroundMark x1="52000" y1="21833" x2="50333" y2="22667"/>
                        <a14:foregroundMark x1="33333" y1="25333" x2="33000" y2="27500"/>
                        <a14:foregroundMark x1="32500" y1="26833" x2="30667" y2="28500"/>
                        <a14:foregroundMark x1="28333" y1="29500" x2="26000" y2="30167"/>
                        <a14:foregroundMark x1="26167" y1="31000" x2="27000" y2="33667"/>
                        <a14:foregroundMark x1="27167" y1="29500" x2="26500" y2="29833"/>
                        <a14:foregroundMark x1="85667" y1="37167" x2="81167" y2="44333"/>
                        <a14:foregroundMark x1="81167" y1="44333" x2="74500" y2="50000"/>
                        <a14:foregroundMark x1="74500" y1="50000" x2="74000" y2="50167"/>
                        <a14:foregroundMark x1="64000" y1="18833" x2="60833" y2="21333"/>
                        <a14:backgroundMark x1="81167" y1="58833" x2="79500" y2="53667"/>
                        <a14:backgroundMark x1="80167" y1="52833" x2="80333" y2="57000"/>
                        <a14:backgroundMark x1="81667" y1="56167" x2="81000" y2="57500"/>
                        <a14:backgroundMark x1="63000" y1="73000" x2="68000" y2="71667"/>
                        <a14:backgroundMark x1="62333" y1="72833" x2="63333" y2="72833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7" t="17048" r="12251" b="18762"/>
          <a:stretch/>
        </p:blipFill>
        <p:spPr bwMode="auto">
          <a:xfrm>
            <a:off x="4818227" y="3065096"/>
            <a:ext cx="2395553" cy="20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4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7CE93D935EA194C84A66A244671515F" ma:contentTypeVersion="4" ma:contentTypeDescription="새 문서를 만듭니다." ma:contentTypeScope="" ma:versionID="6318e1930adeb8fa9be9a737d7fcfd4e">
  <xsd:schema xmlns:xsd="http://www.w3.org/2001/XMLSchema" xmlns:xs="http://www.w3.org/2001/XMLSchema" xmlns:p="http://schemas.microsoft.com/office/2006/metadata/properties" xmlns:ns3="f98dc5a2-bed3-4c75-8862-0610efb8e41f" targetNamespace="http://schemas.microsoft.com/office/2006/metadata/properties" ma:root="true" ma:fieldsID="831d0602ee1e8eacb0056e9350b8cbae" ns3:_="">
    <xsd:import namespace="f98dc5a2-bed3-4c75-8862-0610efb8e4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8dc5a2-bed3-4c75-8862-0610efb8e4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7A348B-088D-4D3C-80C2-CE22F9CF9059}">
  <ds:schemaRefs>
    <ds:schemaRef ds:uri="f98dc5a2-bed3-4c75-8862-0610efb8e4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5F445B9-1A69-4823-AF81-5D3292BF3E06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f98dc5a2-bed3-4c75-8862-0610efb8e41f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C39A4DD-9027-44D3-A4D8-3D0F270C04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561</Words>
  <Application>Microsoft Office PowerPoint</Application>
  <PresentationFormat>와이드스크린</PresentationFormat>
  <Paragraphs>151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Doppio One</vt:lpstr>
      <vt:lpstr>나눔고딕</vt:lpstr>
      <vt:lpstr>나눔스퀘어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고청명(교학처 학생지원팀(안성))</cp:lastModifiedBy>
  <cp:revision>165</cp:revision>
  <dcterms:created xsi:type="dcterms:W3CDTF">2019-01-17T10:29:08Z</dcterms:created>
  <dcterms:modified xsi:type="dcterms:W3CDTF">2022-11-18T06:16:18Z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0x01010087CE93D935EA194C84A66A244671515F</vt:lpwstr>
  </property>
</Properties>
</file>