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329" r:id="rId5"/>
    <p:sldId id="293" r:id="rId6"/>
    <p:sldId id="273" r:id="rId7"/>
    <p:sldId id="283" r:id="rId8"/>
    <p:sldId id="332" r:id="rId9"/>
    <p:sldId id="334" r:id="rId10"/>
    <p:sldId id="333" r:id="rId11"/>
    <p:sldId id="335" r:id="rId12"/>
    <p:sldId id="336" r:id="rId13"/>
    <p:sldId id="337" r:id="rId14"/>
    <p:sldId id="338" r:id="rId15"/>
    <p:sldId id="339" r:id="rId16"/>
    <p:sldId id="340" r:id="rId17"/>
    <p:sldId id="343" r:id="rId18"/>
    <p:sldId id="341" r:id="rId19"/>
    <p:sldId id="342" r:id="rId20"/>
    <p:sldId id="344" r:id="rId21"/>
    <p:sldId id="345" r:id="rId22"/>
    <p:sldId id="330" r:id="rId23"/>
    <p:sldId id="33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17"/>
    <a:srgbClr val="5F2D9A"/>
    <a:srgbClr val="5FCA7C"/>
    <a:srgbClr val="00DA6C"/>
    <a:srgbClr val="A8DA70"/>
    <a:srgbClr val="AEF28D"/>
    <a:srgbClr val="DCF0C6"/>
    <a:srgbClr val="303030"/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7" autoAdjust="0"/>
    <p:restoredTop sz="94126" autoAdjust="0"/>
  </p:normalViewPr>
  <p:slideViewPr>
    <p:cSldViewPr snapToGrid="0">
      <p:cViewPr varScale="1">
        <p:scale>
          <a:sx n="80" d="100"/>
          <a:sy n="80" d="100"/>
        </p:scale>
        <p:origin x="126" y="360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2022-11-17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773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58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444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802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054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063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026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586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693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824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37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개발근거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시스템 개요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조직구성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IA </a:t>
            </a:r>
            <a:r>
              <a:rPr lang="ko-KR" altLang="en-US" dirty="0"/>
              <a:t>구조도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 프로세스</a:t>
            </a:r>
            <a:r>
              <a:rPr lang="en-US" altLang="ko-KR" dirty="0"/>
              <a:t>(SDLP)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개발환경 및 일정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WBS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34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4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07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92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644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67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77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41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#/#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C763E34-F7C8-A38F-A593-AC832640634A}"/>
              </a:ext>
            </a:extLst>
          </p:cNvPr>
          <p:cNvSpPr/>
          <p:nvPr/>
        </p:nvSpPr>
        <p:spPr>
          <a:xfrm>
            <a:off x="3396342" y="2258148"/>
            <a:ext cx="5399311" cy="914399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A7B9C-B385-97B1-2649-41EE59E05437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F07B1F5-8935-9641-E4E2-C1A8E2C2E76D}"/>
              </a:ext>
            </a:extLst>
          </p:cNvPr>
          <p:cNvGrpSpPr/>
          <p:nvPr/>
        </p:nvGrpSpPr>
        <p:grpSpPr>
          <a:xfrm>
            <a:off x="2865501" y="1294104"/>
            <a:ext cx="6473380" cy="421481"/>
            <a:chOff x="2865501" y="935517"/>
            <a:chExt cx="6473380" cy="421481"/>
          </a:xfrm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F069F046-0F12-2F46-2EFD-9ABAF167DF86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L 도형 5">
              <a:extLst>
                <a:ext uri="{FF2B5EF4-FFF2-40B4-BE49-F238E27FC236}">
                  <a16:creationId xmlns:a16="http://schemas.microsoft.com/office/drawing/2014/main" id="{9DF7F6AA-F2BA-012E-06B4-3E8F4EACC996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06FD736-0465-B33A-8B28-A74BF1A9E447}"/>
              </a:ext>
            </a:extLst>
          </p:cNvPr>
          <p:cNvSpPr txBox="1"/>
          <p:nvPr/>
        </p:nvSpPr>
        <p:spPr>
          <a:xfrm>
            <a:off x="3048000" y="1647158"/>
            <a:ext cx="6096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500" b="1" spc="-300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포털 리뷰 기반 영화 추천 시스템</a:t>
            </a:r>
            <a:endParaRPr lang="ko-KR" altLang="en-US" sz="3500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4F735-1F9D-3F36-4AA6-B361384F4237}"/>
              </a:ext>
            </a:extLst>
          </p:cNvPr>
          <p:cNvSpPr txBox="1"/>
          <p:nvPr/>
        </p:nvSpPr>
        <p:spPr>
          <a:xfrm>
            <a:off x="3048000" y="3448711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통합테스트 결과보고서</a:t>
            </a:r>
            <a:endParaRPr lang="ko-KR" altLang="en-US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EB741-3702-3AE3-DE8C-94B41B1AA3F8}"/>
              </a:ext>
            </a:extLst>
          </p:cNvPr>
          <p:cNvSpPr txBox="1"/>
          <p:nvPr/>
        </p:nvSpPr>
        <p:spPr>
          <a:xfrm>
            <a:off x="3048000" y="2253171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500" b="1" dirty="0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필름 </a:t>
            </a:r>
            <a:r>
              <a:rPr lang="ko-KR" altLang="en-US" sz="5500" b="1" dirty="0" err="1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이너사이드</a:t>
            </a:r>
            <a:endParaRPr lang="ko-KR" altLang="en-US" sz="5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AC4312-EE94-1D12-4A2B-6D6DBC0B4AB0}"/>
              </a:ext>
            </a:extLst>
          </p:cNvPr>
          <p:cNvSpPr txBox="1"/>
          <p:nvPr/>
        </p:nvSpPr>
        <p:spPr>
          <a:xfrm>
            <a:off x="3048000" y="381143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5F2D9A"/>
                </a:solidFill>
                <a:latin typeface="Doppio One" panose="02010603030000020804" pitchFamily="2" charset="0"/>
                <a:ea typeface="나눔고딕" panose="020D0604000000000000" pitchFamily="50" charset="-127"/>
              </a:rPr>
              <a:t>Ver1.0</a:t>
            </a:r>
            <a:endParaRPr lang="ko-KR" altLang="en-US" sz="2000" dirty="0">
              <a:latin typeface="Doppio One" panose="02010603030000020804" pitchFamily="2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55B5868-B610-ADE2-A7B4-FBDE6E6614F3}"/>
              </a:ext>
            </a:extLst>
          </p:cNvPr>
          <p:cNvGrpSpPr/>
          <p:nvPr/>
        </p:nvGrpSpPr>
        <p:grpSpPr>
          <a:xfrm rot="10800000">
            <a:off x="2865501" y="3783301"/>
            <a:ext cx="6473380" cy="421481"/>
            <a:chOff x="2865501" y="935517"/>
            <a:chExt cx="6473380" cy="421481"/>
          </a:xfrm>
        </p:grpSpPr>
        <p:sp>
          <p:nvSpPr>
            <p:cNvPr id="16" name="L 도형 15">
              <a:extLst>
                <a:ext uri="{FF2B5EF4-FFF2-40B4-BE49-F238E27FC236}">
                  <a16:creationId xmlns:a16="http://schemas.microsoft.com/office/drawing/2014/main" id="{85E0BC32-C7B2-BF45-F0B0-2215294ABE1B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L 도형 16">
              <a:extLst>
                <a:ext uri="{FF2B5EF4-FFF2-40B4-BE49-F238E27FC236}">
                  <a16:creationId xmlns:a16="http://schemas.microsoft.com/office/drawing/2014/main" id="{7DFE2B1B-2601-6F47-6281-AD0351CF06D8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FEA344C5-A422-43A3-E51A-0C8B63BEE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24" b="89706" l="7383" r="93960">
                        <a14:foregroundMark x1="18456" y1="45588" x2="18456" y2="50000"/>
                        <a14:foregroundMark x1="22148" y1="45588" x2="22148" y2="50000"/>
                        <a14:foregroundMark x1="24497" y1="48529" x2="24497" y2="50000"/>
                        <a14:foregroundMark x1="30201" y1="45588" x2="30201" y2="48529"/>
                        <a14:foregroundMark x1="36222" y1="44202" x2="35906" y2="45588"/>
                        <a14:foregroundMark x1="36577" y1="42647" x2="36428" y2="43302"/>
                        <a14:foregroundMark x1="39597" y1="64706" x2="39597" y2="65120"/>
                        <a14:foregroundMark x1="46309" y1="45588" x2="46309" y2="50000"/>
                        <a14:foregroundMark x1="42953" y1="42647" x2="43289" y2="45588"/>
                        <a14:foregroundMark x1="47987" y1="42647" x2="47987" y2="47059"/>
                        <a14:foregroundMark x1="55034" y1="41176" x2="55705" y2="41176"/>
                        <a14:foregroundMark x1="55705" y1="60294" x2="56040" y2="64706"/>
                        <a14:foregroundMark x1="65436" y1="54412" x2="66107" y2="55882"/>
                        <a14:foregroundMark x1="61074" y1="42647" x2="61745" y2="47059"/>
                        <a14:foregroundMark x1="13423" y1="55882" x2="13423" y2="60294"/>
                        <a14:foregroundMark x1="13087" y1="47059" x2="13423" y2="50000"/>
                        <a14:foregroundMark x1="11409" y1="51471" x2="11409" y2="54412"/>
                        <a14:foregroundMark x1="70470" y1="47059" x2="69799" y2="51471"/>
                        <a14:foregroundMark x1="73154" y1="44118" x2="73154" y2="48529"/>
                        <a14:foregroundMark x1="75168" y1="45588" x2="75168" y2="47059"/>
                        <a14:foregroundMark x1="77517" y1="48529" x2="77517" y2="51471"/>
                        <a14:foregroundMark x1="70470" y1="66176" x2="70805" y2="69118"/>
                        <a14:foregroundMark x1="83221" y1="50000" x2="83893" y2="54412"/>
                        <a14:foregroundMark x1="88926" y1="33824" x2="88926" y2="39706"/>
                        <a14:foregroundMark x1="93624" y1="33824" x2="93960" y2="38235"/>
                        <a14:foregroundMark x1="13087" y1="60294" x2="13087" y2="67647"/>
                        <a14:foregroundMark x1="30201" y1="58824" x2="30201" y2="69118"/>
                        <a14:foregroundMark x1="47987" y1="54412" x2="48346" y2="62284"/>
                        <a14:foregroundMark x1="48322" y1="58824" x2="48322" y2="70588"/>
                        <a14:foregroundMark x1="88591" y1="32353" x2="88591" y2="41176"/>
                        <a14:foregroundMark x1="53356" y1="42647" x2="52349" y2="42647"/>
                        <a14:foregroundMark x1="58054" y1="45588" x2="58389" y2="54412"/>
                        <a14:foregroundMark x1="70470" y1="39706" x2="70470" y2="42647"/>
                        <a14:foregroundMark x1="75168" y1="38235" x2="75168" y2="41176"/>
                        <a14:foregroundMark x1="78188" y1="42647" x2="80537" y2="42647"/>
                        <a14:foregroundMark x1="83893" y1="38235" x2="83557" y2="47059"/>
                        <a14:foregroundMark x1="79866" y1="52941" x2="78523" y2="51471"/>
                        <a14:foregroundMark x1="77852" y1="60294" x2="77852" y2="63235"/>
                        <a14:foregroundMark x1="74832" y1="72059" x2="73826" y2="72059"/>
                        <a14:foregroundMark x1="13087" y1="41176" x2="13087" y2="44118"/>
                        <a14:foregroundMark x1="22148" y1="39706" x2="22819" y2="45588"/>
                        <a14:foregroundMark x1="30201" y1="38235" x2="30537" y2="42647"/>
                        <a14:foregroundMark x1="22148" y1="73529" x2="22483" y2="60294"/>
                        <a14:foregroundMark x1="39262" y1="39706" x2="38926" y2="51471"/>
                        <a14:foregroundMark x1="38255" y1="54412" x2="38926" y2="54412"/>
                        <a14:backgroundMark x1="63423" y1="60294" x2="64094" y2="60294"/>
                        <a14:backgroundMark x1="12752" y1="54412" x2="12752" y2="55882"/>
                        <a14:backgroundMark x1="36242" y1="55882" x2="35570" y2="57353"/>
                        <a14:backgroundMark x1="38255" y1="55882" x2="37919" y2="55882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85274" b="-1585"/>
          <a:stretch/>
        </p:blipFill>
        <p:spPr>
          <a:xfrm>
            <a:off x="2498725" y="114300"/>
            <a:ext cx="351960" cy="554031"/>
          </a:xfrm>
          <a:prstGeom prst="rect">
            <a:avLst/>
          </a:prstGeom>
          <a:effectLst>
            <a:softEdge rad="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621075-EC42-1910-FC74-96AE8018B9C5}"/>
              </a:ext>
            </a:extLst>
          </p:cNvPr>
          <p:cNvSpPr txBox="1"/>
          <p:nvPr/>
        </p:nvSpPr>
        <p:spPr>
          <a:xfrm>
            <a:off x="546332" y="182990"/>
            <a:ext cx="208256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16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아시아경제</a:t>
            </a:r>
            <a:r>
              <a:rPr lang="ko-KR" altLang="en-US" sz="16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교육센터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A1108E-76D0-B8DE-385C-9F55A8B216EA}"/>
              </a:ext>
            </a:extLst>
          </p:cNvPr>
          <p:cNvSpPr txBox="1"/>
          <p:nvPr/>
        </p:nvSpPr>
        <p:spPr>
          <a:xfrm>
            <a:off x="3004287" y="50283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분석 기반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AI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개발 부트캠프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71B989-3AE0-A06D-BA2B-DDF1770C66E5}"/>
              </a:ext>
            </a:extLst>
          </p:cNvPr>
          <p:cNvSpPr txBox="1"/>
          <p:nvPr/>
        </p:nvSpPr>
        <p:spPr>
          <a:xfrm>
            <a:off x="2909945" y="5365835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인사이드아웃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B1889-9BFD-1955-68C5-86076B353B43}"/>
              </a:ext>
            </a:extLst>
          </p:cNvPr>
          <p:cNvSpPr txBox="1"/>
          <p:nvPr/>
        </p:nvSpPr>
        <p:spPr>
          <a:xfrm>
            <a:off x="2909945" y="5696134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고정원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고내리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권지민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이호제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6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통합테스트 결과보고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880322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수행 내용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54015"/>
              </p:ext>
            </p:extLst>
          </p:nvPr>
        </p:nvGraphicFramePr>
        <p:xfrm>
          <a:off x="750455" y="1440186"/>
          <a:ext cx="11009745" cy="5014402"/>
        </p:xfrm>
        <a:graphic>
          <a:graphicData uri="http://schemas.openxmlformats.org/drawingml/2006/table">
            <a:tbl>
              <a:tblPr/>
              <a:tblGrid>
                <a:gridCol w="4901045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  <a:gridCol w="4711700">
                  <a:extLst>
                    <a:ext uri="{9D8B030D-6E8A-4147-A177-3AD203B41FA5}">
                      <a16:colId xmlns:a16="http://schemas.microsoft.com/office/drawing/2014/main" val="21701209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179353088"/>
                    </a:ext>
                  </a:extLst>
                </a:gridCol>
              </a:tblGrid>
              <a:tr h="5283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테스트 항목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기대결과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실행 결과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(Pass/Fail)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2038724"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MySQL DB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및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TABLE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생성 확인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200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 : ‘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film_innerside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’</a:t>
                      </a:r>
                    </a:p>
                    <a:p>
                      <a:pPr marL="720000" lvl="1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TABLE :  ‘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naver_review_gather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’</a:t>
                      </a:r>
                    </a:p>
                    <a:p>
                      <a:pPr marL="720000" lvl="1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     ‘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kobis_movie_gather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’</a:t>
                      </a:r>
                    </a:p>
                    <a:p>
                      <a:pPr marL="720000" lvl="1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     ‘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naver_review_scrub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’</a:t>
                      </a:r>
                    </a:p>
                    <a:p>
                      <a:pPr marL="720000" lvl="1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     ‘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kobid_movie_scrub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’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2447364"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MySQL TABLE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 확인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20000" lvl="1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select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*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from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naver_review_gather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;</a:t>
                      </a:r>
                    </a:p>
                    <a:p>
                      <a:pPr marL="720000" lvl="1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select * from 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kobis_movie_gather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;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06787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488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C53E56-6D59-3D19-97C4-9C28F81F00B3}"/>
              </a:ext>
            </a:extLst>
          </p:cNvPr>
          <p:cNvSpPr/>
          <p:nvPr/>
        </p:nvSpPr>
        <p:spPr>
          <a:xfrm>
            <a:off x="750455" y="8821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E29C1-6946-FF5A-CFF2-F96538E354CC}"/>
              </a:ext>
            </a:extLst>
          </p:cNvPr>
          <p:cNvSpPr txBox="1"/>
          <p:nvPr/>
        </p:nvSpPr>
        <p:spPr>
          <a:xfrm>
            <a:off x="1204345" y="945459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D6D424-FB3E-0DBB-C0FC-1B262CFC29D4}"/>
              </a:ext>
            </a:extLst>
          </p:cNvPr>
          <p:cNvSpPr txBox="1"/>
          <p:nvPr/>
        </p:nvSpPr>
        <p:spPr>
          <a:xfrm>
            <a:off x="10202825" y="1120623"/>
            <a:ext cx="156966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just"/>
            <a:r>
              <a:rPr lang="en-US" altLang="ko-KR" sz="1200" dirty="0"/>
              <a:t>* UI</a:t>
            </a:r>
            <a:r>
              <a:rPr lang="ko-KR" altLang="en-US" sz="1200" dirty="0"/>
              <a:t> </a:t>
            </a:r>
            <a:r>
              <a:rPr lang="en-US" altLang="ko-KR" sz="1200" dirty="0"/>
              <a:t>–</a:t>
            </a:r>
            <a:r>
              <a:rPr lang="ko-KR" altLang="en-US" sz="1200" dirty="0"/>
              <a:t> </a:t>
            </a:r>
            <a:r>
              <a:rPr lang="en-US" altLang="ko-KR" sz="1200" dirty="0"/>
              <a:t>OPER02</a:t>
            </a:r>
            <a:r>
              <a:rPr lang="ko-KR" altLang="en-US" sz="1200" dirty="0"/>
              <a:t> 참조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368" y="1993438"/>
            <a:ext cx="2395132" cy="16270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368" y="4086513"/>
            <a:ext cx="4376332" cy="11581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368" y="5394321"/>
            <a:ext cx="4681132" cy="102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2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통합테스트 결과보고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880322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수행 내용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237322"/>
              </p:ext>
            </p:extLst>
          </p:nvPr>
        </p:nvGraphicFramePr>
        <p:xfrm>
          <a:off x="750455" y="1440186"/>
          <a:ext cx="11009745" cy="4594319"/>
        </p:xfrm>
        <a:graphic>
          <a:graphicData uri="http://schemas.openxmlformats.org/drawingml/2006/table">
            <a:tbl>
              <a:tblPr/>
              <a:tblGrid>
                <a:gridCol w="4901045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  <a:gridCol w="4711700">
                  <a:extLst>
                    <a:ext uri="{9D8B030D-6E8A-4147-A177-3AD203B41FA5}">
                      <a16:colId xmlns:a16="http://schemas.microsoft.com/office/drawing/2014/main" val="21701209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179353088"/>
                    </a:ext>
                  </a:extLst>
                </a:gridCol>
              </a:tblGrid>
              <a:tr h="5292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테스트 항목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기대결과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실행 결과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(Pass/Fail)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42343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NAVER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영화 리뷰 데이터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전처리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진행 입력 메뉴 출력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Y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또는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y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200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종료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  <a:tr h="264160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접속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로딩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전처리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정제 데이터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저장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1749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488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C53E56-6D59-3D19-97C4-9C28F81F00B3}"/>
              </a:ext>
            </a:extLst>
          </p:cNvPr>
          <p:cNvSpPr/>
          <p:nvPr/>
        </p:nvSpPr>
        <p:spPr>
          <a:xfrm>
            <a:off x="750455" y="8821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E29C1-6946-FF5A-CFF2-F96538E354CC}"/>
              </a:ext>
            </a:extLst>
          </p:cNvPr>
          <p:cNvSpPr txBox="1"/>
          <p:nvPr/>
        </p:nvSpPr>
        <p:spPr>
          <a:xfrm>
            <a:off x="1204345" y="945459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D6D424-FB3E-0DBB-C0FC-1B262CFC29D4}"/>
              </a:ext>
            </a:extLst>
          </p:cNvPr>
          <p:cNvSpPr txBox="1"/>
          <p:nvPr/>
        </p:nvSpPr>
        <p:spPr>
          <a:xfrm>
            <a:off x="10202825" y="1120623"/>
            <a:ext cx="156966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just"/>
            <a:r>
              <a:rPr lang="en-US" altLang="ko-KR" sz="1200" dirty="0"/>
              <a:t>* UI</a:t>
            </a:r>
            <a:r>
              <a:rPr lang="ko-KR" altLang="en-US" sz="1200" dirty="0"/>
              <a:t> </a:t>
            </a:r>
            <a:r>
              <a:rPr lang="en-US" altLang="ko-KR" sz="1200" dirty="0"/>
              <a:t>–</a:t>
            </a:r>
            <a:r>
              <a:rPr lang="ko-KR" altLang="en-US" sz="1200" dirty="0"/>
              <a:t> </a:t>
            </a:r>
            <a:r>
              <a:rPr lang="en-US" altLang="ko-KR" sz="1200" dirty="0"/>
              <a:t>OPER03</a:t>
            </a:r>
            <a:r>
              <a:rPr lang="ko-KR" altLang="en-US" sz="1200" dirty="0"/>
              <a:t> 참조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9AA600-9947-4657-951F-8E4F5B851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758" y="2163760"/>
            <a:ext cx="4662341" cy="1030826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BDD3F4-4EDC-EA9F-283F-80E352DE0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758" y="3436619"/>
            <a:ext cx="4662340" cy="2481369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63B65-AFD3-9D7A-679D-6663F218FC9E}"/>
              </a:ext>
            </a:extLst>
          </p:cNvPr>
          <p:cNvSpPr txBox="1"/>
          <p:nvPr/>
        </p:nvSpPr>
        <p:spPr>
          <a:xfrm>
            <a:off x="7329546" y="2898250"/>
            <a:ext cx="1152717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진행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:Y,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종료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:0)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6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통합테스트 결과보고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880322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수행 내용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24631"/>
              </p:ext>
            </p:extLst>
          </p:nvPr>
        </p:nvGraphicFramePr>
        <p:xfrm>
          <a:off x="750455" y="1440186"/>
          <a:ext cx="11009745" cy="2268214"/>
        </p:xfrm>
        <a:graphic>
          <a:graphicData uri="http://schemas.openxmlformats.org/drawingml/2006/table">
            <a:tbl>
              <a:tblPr/>
              <a:tblGrid>
                <a:gridCol w="4901045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  <a:gridCol w="4711700">
                  <a:extLst>
                    <a:ext uri="{9D8B030D-6E8A-4147-A177-3AD203B41FA5}">
                      <a16:colId xmlns:a16="http://schemas.microsoft.com/office/drawing/2014/main" val="21701209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179353088"/>
                    </a:ext>
                  </a:extLst>
                </a:gridCol>
              </a:tblGrid>
              <a:tr h="5292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테스트 항목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기대결과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실행 결과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(Pass/Fail)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MySQL TABLE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정제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 확인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select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*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from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naver_review_scrub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;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488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C53E56-6D59-3D19-97C4-9C28F81F00B3}"/>
              </a:ext>
            </a:extLst>
          </p:cNvPr>
          <p:cNvSpPr/>
          <p:nvPr/>
        </p:nvSpPr>
        <p:spPr>
          <a:xfrm>
            <a:off x="750455" y="8821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E29C1-6946-FF5A-CFF2-F96538E354CC}"/>
              </a:ext>
            </a:extLst>
          </p:cNvPr>
          <p:cNvSpPr txBox="1"/>
          <p:nvPr/>
        </p:nvSpPr>
        <p:spPr>
          <a:xfrm>
            <a:off x="1204345" y="945459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D6D424-FB3E-0DBB-C0FC-1B262CFC29D4}"/>
              </a:ext>
            </a:extLst>
          </p:cNvPr>
          <p:cNvSpPr txBox="1"/>
          <p:nvPr/>
        </p:nvSpPr>
        <p:spPr>
          <a:xfrm>
            <a:off x="10202825" y="1120623"/>
            <a:ext cx="156966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just"/>
            <a:r>
              <a:rPr lang="en-US" altLang="ko-KR" sz="1200" dirty="0"/>
              <a:t>* UI</a:t>
            </a:r>
            <a:r>
              <a:rPr lang="ko-KR" altLang="en-US" sz="1200" dirty="0"/>
              <a:t> </a:t>
            </a:r>
            <a:r>
              <a:rPr lang="en-US" altLang="ko-KR" sz="1200" dirty="0"/>
              <a:t>–</a:t>
            </a:r>
            <a:r>
              <a:rPr lang="ko-KR" altLang="en-US" sz="1200" dirty="0"/>
              <a:t> </a:t>
            </a:r>
            <a:r>
              <a:rPr lang="en-US" altLang="ko-KR" sz="1200" dirty="0"/>
              <a:t>OPER03</a:t>
            </a:r>
            <a:r>
              <a:rPr lang="ko-KR" altLang="en-US" sz="1200" dirty="0"/>
              <a:t> 참조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F79E4A-1991-472B-A0B6-58A3A5DD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12" y="2322018"/>
            <a:ext cx="4591765" cy="929402"/>
          </a:xfrm>
          <a:prstGeom prst="rect">
            <a:avLst/>
          </a:prstGeom>
          <a:noFill/>
          <a:ln w="127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82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통합테스트 결과보고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880322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수행 내용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22055"/>
              </p:ext>
            </p:extLst>
          </p:nvPr>
        </p:nvGraphicFramePr>
        <p:xfrm>
          <a:off x="750455" y="1440186"/>
          <a:ext cx="11009745" cy="5024114"/>
        </p:xfrm>
        <a:graphic>
          <a:graphicData uri="http://schemas.openxmlformats.org/drawingml/2006/table">
            <a:tbl>
              <a:tblPr/>
              <a:tblGrid>
                <a:gridCol w="4901045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  <a:gridCol w="4711700">
                  <a:extLst>
                    <a:ext uri="{9D8B030D-6E8A-4147-A177-3AD203B41FA5}">
                      <a16:colId xmlns:a16="http://schemas.microsoft.com/office/drawing/2014/main" val="21701209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179353088"/>
                    </a:ext>
                  </a:extLst>
                </a:gridCol>
              </a:tblGrid>
              <a:tr h="5292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테스트 항목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기대결과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실행 결과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(Pass/Fail)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827828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 데이터 단어 토큰화 및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불용어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삭제 입력 메뉴 출력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Y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또는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y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200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 시 종료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  <a:tr h="266700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접속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로딩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단어 집합화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정제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단어 시퀀스 정제 및 벡터화 화면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출력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64850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488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C53E56-6D59-3D19-97C4-9C28F81F00B3}"/>
              </a:ext>
            </a:extLst>
          </p:cNvPr>
          <p:cNvSpPr/>
          <p:nvPr/>
        </p:nvSpPr>
        <p:spPr>
          <a:xfrm>
            <a:off x="750455" y="8821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E29C1-6946-FF5A-CFF2-F96538E354CC}"/>
              </a:ext>
            </a:extLst>
          </p:cNvPr>
          <p:cNvSpPr txBox="1"/>
          <p:nvPr/>
        </p:nvSpPr>
        <p:spPr>
          <a:xfrm>
            <a:off x="1204345" y="945459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D6D424-FB3E-0DBB-C0FC-1B262CFC29D4}"/>
              </a:ext>
            </a:extLst>
          </p:cNvPr>
          <p:cNvSpPr txBox="1"/>
          <p:nvPr/>
        </p:nvSpPr>
        <p:spPr>
          <a:xfrm>
            <a:off x="10202825" y="1120623"/>
            <a:ext cx="156966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just"/>
            <a:r>
              <a:rPr lang="en-US" altLang="ko-KR" sz="1200" dirty="0"/>
              <a:t>* UI</a:t>
            </a:r>
            <a:r>
              <a:rPr lang="ko-KR" altLang="en-US" sz="1200" dirty="0"/>
              <a:t> </a:t>
            </a:r>
            <a:r>
              <a:rPr lang="en-US" altLang="ko-KR" sz="1200" dirty="0"/>
              <a:t>–</a:t>
            </a:r>
            <a:r>
              <a:rPr lang="ko-KR" altLang="en-US" sz="1200" dirty="0"/>
              <a:t> </a:t>
            </a:r>
            <a:r>
              <a:rPr lang="en-US" altLang="ko-KR" sz="1200" dirty="0"/>
              <a:t>OPER03</a:t>
            </a:r>
            <a:r>
              <a:rPr lang="ko-KR" altLang="en-US" sz="1200" dirty="0"/>
              <a:t> 참조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DF910B-25D6-85BC-C70E-F797C455D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365" y="3825104"/>
            <a:ext cx="4363378" cy="2589359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990ADF-F17F-FA25-F2BF-FF315E0F2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365" y="2648614"/>
            <a:ext cx="4607388" cy="514286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E107F-029A-DF6F-8672-137BFE89D76D}"/>
              </a:ext>
            </a:extLst>
          </p:cNvPr>
          <p:cNvSpPr txBox="1"/>
          <p:nvPr/>
        </p:nvSpPr>
        <p:spPr>
          <a:xfrm>
            <a:off x="7346823" y="2878199"/>
            <a:ext cx="1152717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진행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:Y,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종료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:0)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2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통합테스트 결과보고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880322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수행 내용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94482"/>
              </p:ext>
            </p:extLst>
          </p:nvPr>
        </p:nvGraphicFramePr>
        <p:xfrm>
          <a:off x="750455" y="1440186"/>
          <a:ext cx="11009745" cy="3196286"/>
        </p:xfrm>
        <a:graphic>
          <a:graphicData uri="http://schemas.openxmlformats.org/drawingml/2006/table">
            <a:tbl>
              <a:tblPr/>
              <a:tblGrid>
                <a:gridCol w="4901045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  <a:gridCol w="4711700">
                  <a:extLst>
                    <a:ext uri="{9D8B030D-6E8A-4147-A177-3AD203B41FA5}">
                      <a16:colId xmlns:a16="http://schemas.microsoft.com/office/drawing/2014/main" val="21701209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179353088"/>
                    </a:ext>
                  </a:extLst>
                </a:gridCol>
              </a:tblGrid>
              <a:tr h="5292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테스트 항목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기대결과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실행 결과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(Pass/Fail)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266700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모델 정의 및 컴파일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훈련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&amp;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검증 데이터 셋팅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모델 훈련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&amp;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검증 실행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(Epoch 15)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64850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488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C53E56-6D59-3D19-97C4-9C28F81F00B3}"/>
              </a:ext>
            </a:extLst>
          </p:cNvPr>
          <p:cNvSpPr/>
          <p:nvPr/>
        </p:nvSpPr>
        <p:spPr>
          <a:xfrm>
            <a:off x="750455" y="8821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E29C1-6946-FF5A-CFF2-F96538E354CC}"/>
              </a:ext>
            </a:extLst>
          </p:cNvPr>
          <p:cNvSpPr txBox="1"/>
          <p:nvPr/>
        </p:nvSpPr>
        <p:spPr>
          <a:xfrm>
            <a:off x="1204345" y="945459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D6D424-FB3E-0DBB-C0FC-1B262CFC29D4}"/>
              </a:ext>
            </a:extLst>
          </p:cNvPr>
          <p:cNvSpPr txBox="1"/>
          <p:nvPr/>
        </p:nvSpPr>
        <p:spPr>
          <a:xfrm>
            <a:off x="10202825" y="1120623"/>
            <a:ext cx="156966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just"/>
            <a:r>
              <a:rPr lang="en-US" altLang="ko-KR" sz="1200" dirty="0"/>
              <a:t>* UI</a:t>
            </a:r>
            <a:r>
              <a:rPr lang="ko-KR" altLang="en-US" sz="1200" dirty="0"/>
              <a:t> </a:t>
            </a:r>
            <a:r>
              <a:rPr lang="en-US" altLang="ko-KR" sz="1200" dirty="0"/>
              <a:t>–</a:t>
            </a:r>
            <a:r>
              <a:rPr lang="ko-KR" altLang="en-US" sz="1200" dirty="0"/>
              <a:t> </a:t>
            </a:r>
            <a:r>
              <a:rPr lang="en-US" altLang="ko-KR" sz="1200" dirty="0"/>
              <a:t>OPER04</a:t>
            </a:r>
            <a:r>
              <a:rPr lang="ko-KR" altLang="en-US" sz="1200" dirty="0"/>
              <a:t> 참조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3F517B-0167-A643-6CAD-5D3EF91E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565" y="2018298"/>
            <a:ext cx="3479673" cy="2562288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96294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통합테스트 결과보고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880322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수행 내용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44082"/>
              </p:ext>
            </p:extLst>
          </p:nvPr>
        </p:nvGraphicFramePr>
        <p:xfrm>
          <a:off x="750455" y="1440186"/>
          <a:ext cx="11009745" cy="5049514"/>
        </p:xfrm>
        <a:graphic>
          <a:graphicData uri="http://schemas.openxmlformats.org/drawingml/2006/table">
            <a:tbl>
              <a:tblPr/>
              <a:tblGrid>
                <a:gridCol w="4901045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  <a:gridCol w="4711700">
                  <a:extLst>
                    <a:ext uri="{9D8B030D-6E8A-4147-A177-3AD203B41FA5}">
                      <a16:colId xmlns:a16="http://schemas.microsoft.com/office/drawing/2014/main" val="21701209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179353088"/>
                    </a:ext>
                  </a:extLst>
                </a:gridCol>
              </a:tblGrid>
              <a:tr h="5292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테스트 항목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기대결과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실행 결과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(Pass/Fail)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2145328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모델 훈련 결과에 따른 손실율과 정확도 그래프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확인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  <a:tr h="237490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모델 훈련 재실행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(Epoch 2)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Positive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예측 결과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저장 완료 출력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034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488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C53E56-6D59-3D19-97C4-9C28F81F00B3}"/>
              </a:ext>
            </a:extLst>
          </p:cNvPr>
          <p:cNvSpPr/>
          <p:nvPr/>
        </p:nvSpPr>
        <p:spPr>
          <a:xfrm>
            <a:off x="750455" y="8821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E29C1-6946-FF5A-CFF2-F96538E354CC}"/>
              </a:ext>
            </a:extLst>
          </p:cNvPr>
          <p:cNvSpPr txBox="1"/>
          <p:nvPr/>
        </p:nvSpPr>
        <p:spPr>
          <a:xfrm>
            <a:off x="1204345" y="945459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D6D424-FB3E-0DBB-C0FC-1B262CFC29D4}"/>
              </a:ext>
            </a:extLst>
          </p:cNvPr>
          <p:cNvSpPr txBox="1"/>
          <p:nvPr/>
        </p:nvSpPr>
        <p:spPr>
          <a:xfrm>
            <a:off x="10202825" y="1120623"/>
            <a:ext cx="156966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just"/>
            <a:r>
              <a:rPr lang="en-US" altLang="ko-KR" sz="1200" dirty="0"/>
              <a:t>* UI</a:t>
            </a:r>
            <a:r>
              <a:rPr lang="ko-KR" altLang="en-US" sz="1200" dirty="0"/>
              <a:t> </a:t>
            </a:r>
            <a:r>
              <a:rPr lang="en-US" altLang="ko-KR" sz="1200" dirty="0"/>
              <a:t>–</a:t>
            </a:r>
            <a:r>
              <a:rPr lang="ko-KR" altLang="en-US" sz="1200" dirty="0"/>
              <a:t> </a:t>
            </a:r>
            <a:r>
              <a:rPr lang="en-US" altLang="ko-KR" sz="1200" dirty="0"/>
              <a:t>OPER04</a:t>
            </a:r>
            <a:r>
              <a:rPr lang="ko-KR" altLang="en-US" sz="1200" dirty="0"/>
              <a:t> 참조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B22BE2-DA12-63C9-FCE5-671267CE1BE6}"/>
              </a:ext>
            </a:extLst>
          </p:cNvPr>
          <p:cNvGrpSpPr/>
          <p:nvPr/>
        </p:nvGrpSpPr>
        <p:grpSpPr>
          <a:xfrm>
            <a:off x="5682988" y="2059826"/>
            <a:ext cx="4548875" cy="1949824"/>
            <a:chOff x="0" y="0"/>
            <a:chExt cx="6264088" cy="275664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5751347-CC8E-7F28-16E9-99F2CF362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06" y="0"/>
              <a:ext cx="2180952" cy="44761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D74BB9B-CCE9-7D78-419B-BF5EECF53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442" y="470647"/>
              <a:ext cx="2990476" cy="225714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A0DB370-512A-7685-AE3D-6F393EDC5C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701"/>
            <a:stretch/>
          </p:blipFill>
          <p:spPr>
            <a:xfrm>
              <a:off x="3126442" y="470648"/>
              <a:ext cx="2980952" cy="221876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68A1F4E-7419-D0F4-4CAF-3704A469225A}"/>
                </a:ext>
              </a:extLst>
            </p:cNvPr>
            <p:cNvSpPr/>
            <p:nvPr/>
          </p:nvSpPr>
          <p:spPr>
            <a:xfrm>
              <a:off x="0" y="11206"/>
              <a:ext cx="6264088" cy="2745441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B65EBEF0-1BC8-726B-2CDC-976643A46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2988" y="4101786"/>
            <a:ext cx="2804215" cy="2387914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793767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통합테스트 결과보고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880322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수행 내용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20828"/>
              </p:ext>
            </p:extLst>
          </p:nvPr>
        </p:nvGraphicFramePr>
        <p:xfrm>
          <a:off x="750455" y="1440186"/>
          <a:ext cx="11009745" cy="2471414"/>
        </p:xfrm>
        <a:graphic>
          <a:graphicData uri="http://schemas.openxmlformats.org/drawingml/2006/table">
            <a:tbl>
              <a:tblPr/>
              <a:tblGrid>
                <a:gridCol w="4901045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  <a:gridCol w="4711700">
                  <a:extLst>
                    <a:ext uri="{9D8B030D-6E8A-4147-A177-3AD203B41FA5}">
                      <a16:colId xmlns:a16="http://schemas.microsoft.com/office/drawing/2014/main" val="21701209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179353088"/>
                    </a:ext>
                  </a:extLst>
                </a:gridCol>
              </a:tblGrid>
              <a:tr h="5283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테스트 항목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기대결과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실행 결과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(Pass/Fail)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943100"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MySQL TABLE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‘Positive’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컬럼 저장 확인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select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*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from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naver_review_scrub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;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06787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488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C53E56-6D59-3D19-97C4-9C28F81F00B3}"/>
              </a:ext>
            </a:extLst>
          </p:cNvPr>
          <p:cNvSpPr/>
          <p:nvPr/>
        </p:nvSpPr>
        <p:spPr>
          <a:xfrm>
            <a:off x="750455" y="8821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E29C1-6946-FF5A-CFF2-F96538E354CC}"/>
              </a:ext>
            </a:extLst>
          </p:cNvPr>
          <p:cNvSpPr txBox="1"/>
          <p:nvPr/>
        </p:nvSpPr>
        <p:spPr>
          <a:xfrm>
            <a:off x="1204345" y="945459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4</a:t>
            </a:r>
            <a:endParaRPr lang="ko-KR" altLang="en-US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D6D424-FB3E-0DBB-C0FC-1B262CFC29D4}"/>
              </a:ext>
            </a:extLst>
          </p:cNvPr>
          <p:cNvSpPr txBox="1"/>
          <p:nvPr/>
        </p:nvSpPr>
        <p:spPr>
          <a:xfrm>
            <a:off x="10202825" y="1120623"/>
            <a:ext cx="156966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just"/>
            <a:r>
              <a:rPr lang="en-US" altLang="ko-KR" sz="1200" dirty="0"/>
              <a:t>* UI</a:t>
            </a:r>
            <a:r>
              <a:rPr lang="ko-KR" altLang="en-US" sz="1200" dirty="0"/>
              <a:t> </a:t>
            </a:r>
            <a:r>
              <a:rPr lang="en-US" altLang="ko-KR" sz="1200" dirty="0"/>
              <a:t>–</a:t>
            </a:r>
            <a:r>
              <a:rPr lang="ko-KR" altLang="en-US" sz="1200" dirty="0"/>
              <a:t> </a:t>
            </a:r>
            <a:r>
              <a:rPr lang="en-US" altLang="ko-KR" sz="1200" dirty="0"/>
              <a:t>OPER04</a:t>
            </a:r>
            <a:r>
              <a:rPr lang="ko-KR" altLang="en-US" sz="1200" dirty="0"/>
              <a:t> 참조</a:t>
            </a: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7D9F466C-11B6-C59A-3ACC-B281244A7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36" y="2336800"/>
            <a:ext cx="4677807" cy="90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통합테스트 결과보고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880322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수행 내용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87908"/>
              </p:ext>
            </p:extLst>
          </p:nvPr>
        </p:nvGraphicFramePr>
        <p:xfrm>
          <a:off x="750455" y="1440186"/>
          <a:ext cx="11009745" cy="4541514"/>
        </p:xfrm>
        <a:graphic>
          <a:graphicData uri="http://schemas.openxmlformats.org/drawingml/2006/table">
            <a:tbl>
              <a:tblPr/>
              <a:tblGrid>
                <a:gridCol w="4901045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  <a:gridCol w="4711700">
                  <a:extLst>
                    <a:ext uri="{9D8B030D-6E8A-4147-A177-3AD203B41FA5}">
                      <a16:colId xmlns:a16="http://schemas.microsoft.com/office/drawing/2014/main" val="21701209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179353088"/>
                    </a:ext>
                  </a:extLst>
                </a:gridCol>
              </a:tblGrid>
              <a:tr h="5292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테스트 항목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기대결과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실행 결과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(Pass/Fail)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370628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KOBIS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정보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전처리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진행 입력 메뉴 출력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Y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또는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y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200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 시 종료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  <a:tr h="264160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접속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로딩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전처리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정제 데이터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저장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1749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488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C53E56-6D59-3D19-97C4-9C28F81F00B3}"/>
              </a:ext>
            </a:extLst>
          </p:cNvPr>
          <p:cNvSpPr/>
          <p:nvPr/>
        </p:nvSpPr>
        <p:spPr>
          <a:xfrm>
            <a:off x="746754" y="876300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E29C1-6946-FF5A-CFF2-F96538E354CC}"/>
              </a:ext>
            </a:extLst>
          </p:cNvPr>
          <p:cNvSpPr txBox="1"/>
          <p:nvPr/>
        </p:nvSpPr>
        <p:spPr>
          <a:xfrm>
            <a:off x="1204345" y="945459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D6D424-FB3E-0DBB-C0FC-1B262CFC29D4}"/>
              </a:ext>
            </a:extLst>
          </p:cNvPr>
          <p:cNvSpPr txBox="1"/>
          <p:nvPr/>
        </p:nvSpPr>
        <p:spPr>
          <a:xfrm>
            <a:off x="10202825" y="1120623"/>
            <a:ext cx="156966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just"/>
            <a:r>
              <a:rPr lang="en-US" altLang="ko-KR" sz="1200" dirty="0"/>
              <a:t>* UI</a:t>
            </a:r>
            <a:r>
              <a:rPr lang="ko-KR" altLang="en-US" sz="1200" dirty="0"/>
              <a:t> </a:t>
            </a:r>
            <a:r>
              <a:rPr lang="en-US" altLang="ko-KR" sz="1200" dirty="0"/>
              <a:t>–</a:t>
            </a:r>
            <a:r>
              <a:rPr lang="ko-KR" altLang="en-US" sz="1200" dirty="0"/>
              <a:t> </a:t>
            </a:r>
            <a:r>
              <a:rPr lang="en-US" altLang="ko-KR" sz="1200" dirty="0"/>
              <a:t>OPER03</a:t>
            </a:r>
            <a:r>
              <a:rPr lang="ko-KR" altLang="en-US" sz="1200" dirty="0"/>
              <a:t> 참조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F19FB5-9F94-96A3-76F9-9F7B9A476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758" y="2175663"/>
            <a:ext cx="4666143" cy="885038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3D131E-76EF-3F21-7791-01AF319FB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758" y="3710943"/>
            <a:ext cx="4640069" cy="1706871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647982-49C1-064E-F574-8DFD2879C849}"/>
              </a:ext>
            </a:extLst>
          </p:cNvPr>
          <p:cNvSpPr txBox="1"/>
          <p:nvPr/>
        </p:nvSpPr>
        <p:spPr>
          <a:xfrm>
            <a:off x="7365643" y="2815388"/>
            <a:ext cx="1104590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진행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:Y,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종료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:0)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6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통합테스트 결과보고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880322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수행 내용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02606"/>
              </p:ext>
            </p:extLst>
          </p:nvPr>
        </p:nvGraphicFramePr>
        <p:xfrm>
          <a:off x="750455" y="1440186"/>
          <a:ext cx="11009745" cy="2268214"/>
        </p:xfrm>
        <a:graphic>
          <a:graphicData uri="http://schemas.openxmlformats.org/drawingml/2006/table">
            <a:tbl>
              <a:tblPr/>
              <a:tblGrid>
                <a:gridCol w="4901045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  <a:gridCol w="4711700">
                  <a:extLst>
                    <a:ext uri="{9D8B030D-6E8A-4147-A177-3AD203B41FA5}">
                      <a16:colId xmlns:a16="http://schemas.microsoft.com/office/drawing/2014/main" val="21701209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179353088"/>
                    </a:ext>
                  </a:extLst>
                </a:gridCol>
              </a:tblGrid>
              <a:tr h="5292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테스트 항목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기대결과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실행 결과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(Pass/Fail)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MySQL TABLE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정제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 확인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select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*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from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kobis_movie_scrub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;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488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C53E56-6D59-3D19-97C4-9C28F81F00B3}"/>
              </a:ext>
            </a:extLst>
          </p:cNvPr>
          <p:cNvSpPr/>
          <p:nvPr/>
        </p:nvSpPr>
        <p:spPr>
          <a:xfrm>
            <a:off x="750455" y="8821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E29C1-6946-FF5A-CFF2-F96538E354CC}"/>
              </a:ext>
            </a:extLst>
          </p:cNvPr>
          <p:cNvSpPr txBox="1"/>
          <p:nvPr/>
        </p:nvSpPr>
        <p:spPr>
          <a:xfrm>
            <a:off x="1204345" y="945459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D6D424-FB3E-0DBB-C0FC-1B262CFC29D4}"/>
              </a:ext>
            </a:extLst>
          </p:cNvPr>
          <p:cNvSpPr txBox="1"/>
          <p:nvPr/>
        </p:nvSpPr>
        <p:spPr>
          <a:xfrm>
            <a:off x="10202825" y="1120623"/>
            <a:ext cx="156966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just"/>
            <a:r>
              <a:rPr lang="en-US" altLang="ko-KR" sz="1200" dirty="0"/>
              <a:t>* UI</a:t>
            </a:r>
            <a:r>
              <a:rPr lang="ko-KR" altLang="en-US" sz="1200" dirty="0"/>
              <a:t> </a:t>
            </a:r>
            <a:r>
              <a:rPr lang="en-US" altLang="ko-KR" sz="1200" dirty="0"/>
              <a:t>–</a:t>
            </a:r>
            <a:r>
              <a:rPr lang="ko-KR" altLang="en-US" sz="1200" dirty="0"/>
              <a:t> </a:t>
            </a:r>
            <a:r>
              <a:rPr lang="en-US" altLang="ko-KR" sz="1200" dirty="0"/>
              <a:t>OPER03</a:t>
            </a:r>
            <a:r>
              <a:rPr lang="ko-KR" altLang="en-US" sz="1200" dirty="0"/>
              <a:t> 참조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B1E6AC-AD0C-41C8-99F6-5E20B5A73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324101"/>
            <a:ext cx="4660900" cy="1194378"/>
          </a:xfrm>
          <a:prstGeom prst="rect">
            <a:avLst/>
          </a:prstGeom>
          <a:noFill/>
          <a:ln w="127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046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602888-D07A-A75C-CBD3-F2D203B7D715}"/>
              </a:ext>
            </a:extLst>
          </p:cNvPr>
          <p:cNvSpPr/>
          <p:nvPr/>
        </p:nvSpPr>
        <p:spPr>
          <a:xfrm>
            <a:off x="4222800" y="3532991"/>
            <a:ext cx="3749346" cy="447864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2A51-4978-9A08-E8F8-0B212F189BC2}"/>
              </a:ext>
            </a:extLst>
          </p:cNvPr>
          <p:cNvSpPr txBox="1"/>
          <p:nvPr/>
        </p:nvSpPr>
        <p:spPr>
          <a:xfrm>
            <a:off x="3143374" y="3528185"/>
            <a:ext cx="59052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spc="-300" dirty="0">
                <a:solidFill>
                  <a:srgbClr val="FFDC17"/>
                </a:solidFill>
                <a:latin typeface="+mn-ea"/>
              </a:rPr>
              <a:t>질문이 있다면 말씀해주세요</a:t>
            </a:r>
            <a:r>
              <a:rPr lang="en-US" altLang="ko-KR" sz="2500" b="1" spc="-300" dirty="0">
                <a:solidFill>
                  <a:srgbClr val="FFDC17"/>
                </a:solidFill>
                <a:latin typeface="+mn-ea"/>
              </a:rPr>
              <a:t>.</a:t>
            </a:r>
            <a:endParaRPr lang="ko-KR" altLang="en-US" sz="2500" b="1" spc="-300" dirty="0">
              <a:solidFill>
                <a:srgbClr val="FFDC17"/>
              </a:solidFill>
              <a:latin typeface="+mn-ea"/>
            </a:endParaRPr>
          </a:p>
        </p:txBody>
      </p:sp>
      <p:sp>
        <p:nvSpPr>
          <p:cNvPr id="8" name="L 도형 7">
            <a:extLst>
              <a:ext uri="{FF2B5EF4-FFF2-40B4-BE49-F238E27FC236}">
                <a16:creationId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4221326" y="2189846"/>
            <a:ext cx="3749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spc="-300" dirty="0" err="1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QnA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506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spc="600">
                <a:solidFill>
                  <a:schemeClr val="bg1"/>
                </a:solidFill>
              </a:rPr>
              <a:t>변경 이력 관리</a:t>
            </a:r>
          </a:p>
        </p:txBody>
      </p:sp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27316"/>
              </p:ext>
            </p:extLst>
          </p:nvPr>
        </p:nvGraphicFramePr>
        <p:xfrm>
          <a:off x="742950" y="1070592"/>
          <a:ext cx="11132123" cy="500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/>
                        <a:t>초안 작성</a:t>
                      </a:r>
                      <a:r>
                        <a:rPr lang="en-US" altLang="ko-KR" sz="1200" b="1" dirty="0"/>
                        <a:t>(ver</a:t>
                      </a:r>
                      <a:r>
                        <a:rPr lang="en-US" altLang="ko-KR" sz="1200" b="1" baseline="0" dirty="0"/>
                        <a:t>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2022.11.09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 err="1"/>
                        <a:t>이호제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2022.11.10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baseline="0" dirty="0"/>
                        <a:t>최종 검토</a:t>
                      </a:r>
                      <a:r>
                        <a:rPr lang="en-US" altLang="ko-KR" sz="1200" b="1" baseline="0" dirty="0"/>
                        <a:t>(ver1.0)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2022.11.11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고정원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2022.11.11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155B620-47F5-9A44-BB25-4FDF604DD03B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변경 이력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AF135A-A71D-B846-A54A-8CC21F2E1779}"/>
              </a:ext>
            </a:extLst>
          </p:cNvPr>
          <p:cNvGrpSpPr/>
          <p:nvPr/>
        </p:nvGrpSpPr>
        <p:grpSpPr>
          <a:xfrm>
            <a:off x="248194" y="773843"/>
            <a:ext cx="11730446" cy="5396200"/>
            <a:chOff x="1579402" y="773843"/>
            <a:chExt cx="9337980" cy="5396200"/>
          </a:xfrm>
        </p:grpSpPr>
        <p:cxnSp>
          <p:nvCxnSpPr>
            <p:cNvPr id="11" name="Straight Connector 62">
              <a:extLst>
                <a:ext uri="{FF2B5EF4-FFF2-40B4-BE49-F238E27FC236}">
                  <a16:creationId xmlns:a16="http://schemas.microsoft.com/office/drawing/2014/main" id="{F638D303-64E0-AA43-86ED-58E8FC9D952C}"/>
                </a:ext>
              </a:extLst>
            </p:cNvPr>
            <p:cNvCxnSpPr/>
            <p:nvPr/>
          </p:nvCxnSpPr>
          <p:spPr>
            <a:xfrm>
              <a:off x="1579402" y="7738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2">
              <a:extLst>
                <a:ext uri="{FF2B5EF4-FFF2-40B4-BE49-F238E27FC236}">
                  <a16:creationId xmlns:a16="http://schemas.microsoft.com/office/drawing/2014/main" id="{204EB197-33AD-2C45-BC89-E8A7A6D6B01E}"/>
                </a:ext>
              </a:extLst>
            </p:cNvPr>
            <p:cNvCxnSpPr/>
            <p:nvPr/>
          </p:nvCxnSpPr>
          <p:spPr>
            <a:xfrm>
              <a:off x="1579402" y="61700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8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 도형 7">
            <a:extLst>
              <a:ext uri="{FF2B5EF4-FFF2-40B4-BE49-F238E27FC236}">
                <a16:creationId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2623457" y="1678218"/>
            <a:ext cx="6945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Thank You!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  <p:pic>
        <p:nvPicPr>
          <p:cNvPr id="2" name="Picture 6" descr="영화관, 팝콘 일러스트">
            <a:extLst>
              <a:ext uri="{FF2B5EF4-FFF2-40B4-BE49-F238E27FC236}">
                <a16:creationId xmlns:a16="http://schemas.microsoft.com/office/drawing/2014/main" id="{231FF98B-2070-8912-85A9-346355595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167" b="79167" l="15000" r="86833">
                        <a14:foregroundMark x1="19000" y1="33167" x2="25833" y2="39667"/>
                        <a14:foregroundMark x1="25833" y1="39667" x2="28333" y2="40333"/>
                        <a14:foregroundMark x1="18000" y1="34833" x2="15167" y2="42833"/>
                        <a14:foregroundMark x1="15167" y1="42833" x2="15000" y2="43000"/>
                        <a14:foregroundMark x1="15000" y1="43667" x2="24167" y2="50000"/>
                        <a14:foregroundMark x1="24167" y1="50000" x2="32333" y2="51000"/>
                        <a14:foregroundMark x1="31000" y1="52500" x2="23000" y2="58167"/>
                        <a14:foregroundMark x1="22833" y1="59833" x2="26333" y2="70333"/>
                        <a14:foregroundMark x1="24667" y1="69833" x2="32833" y2="72333"/>
                        <a14:foregroundMark x1="32833" y1="72333" x2="44000" y2="72667"/>
                        <a14:foregroundMark x1="44000" y1="72667" x2="58667" y2="72333"/>
                        <a14:foregroundMark x1="74314" y1="67895" x2="80500" y2="65833"/>
                        <a14:foregroundMark x1="62000" y1="72000" x2="62926" y2="71691"/>
                        <a14:foregroundMark x1="79000" y1="51667" x2="79380" y2="52865"/>
                        <a14:foregroundMark x1="69203" y1="69463" x2="76167" y2="67000"/>
                        <a14:foregroundMark x1="62500" y1="71833" x2="63909" y2="71335"/>
                        <a14:foregroundMark x1="34833" y1="73500" x2="35167" y2="76500"/>
                        <a14:foregroundMark x1="59833" y1="77500" x2="61333" y2="79167"/>
                        <a14:foregroundMark x1="65333" y1="78333" x2="67667" y2="79000"/>
                        <a14:foregroundMark x1="69000" y1="78167" x2="70500" y2="77500"/>
                        <a14:foregroundMark x1="70333" y1="77167" x2="69667" y2="75667"/>
                        <a14:foregroundMark x1="68500" y1="75833" x2="67667" y2="76333"/>
                        <a14:foregroundMark x1="70833" y1="76667" x2="69833" y2="78333"/>
                        <a14:foregroundMark x1="71000" y1="76333" x2="69667" y2="75500"/>
                        <a14:foregroundMark x1="54500" y1="24500" x2="59000" y2="20833"/>
                        <a14:foregroundMark x1="59000" y1="20667" x2="64000" y2="19167"/>
                        <a14:foregroundMark x1="64167" y1="18833" x2="69333" y2="18167"/>
                        <a14:foregroundMark x1="69833" y1="18333" x2="74833" y2="20333"/>
                        <a14:foregroundMark x1="74667" y1="19833" x2="79000" y2="21833"/>
                        <a14:foregroundMark x1="79333" y1="22000" x2="82333" y2="24667"/>
                        <a14:foregroundMark x1="82667" y1="24667" x2="85000" y2="28333"/>
                        <a14:foregroundMark x1="85000" y1="28667" x2="86833" y2="35000"/>
                        <a14:foregroundMark x1="86667" y1="35667" x2="86833" y2="41500"/>
                        <a14:foregroundMark x1="86500" y1="42167" x2="84000" y2="47667"/>
                        <a14:foregroundMark x1="83000" y1="48167" x2="79667" y2="51500"/>
                        <a14:foregroundMark x1="70667" y1="54500" x2="70167" y2="43000"/>
                        <a14:foregroundMark x1="70167" y1="43000" x2="80833" y2="35000"/>
                        <a14:foregroundMark x1="80833" y1="35000" x2="74833" y2="27167"/>
                        <a14:foregroundMark x1="74833" y1="27167" x2="63667" y2="23333"/>
                        <a14:foregroundMark x1="63667" y1="23333" x2="63333" y2="23333"/>
                        <a14:foregroundMark x1="26500" y1="31667" x2="27000" y2="29667"/>
                        <a14:foregroundMark x1="29333" y1="29667" x2="32000" y2="28667"/>
                        <a14:foregroundMark x1="33000" y1="28167" x2="34000" y2="27667"/>
                        <a14:foregroundMark x1="33833" y1="26167" x2="33667" y2="25167"/>
                        <a14:foregroundMark x1="38667" y1="25167" x2="37167" y2="23833"/>
                        <a14:foregroundMark x1="43667" y1="22500" x2="42667" y2="22333"/>
                        <a14:foregroundMark x1="48667" y1="21500" x2="47000" y2="20167"/>
                        <a14:foregroundMark x1="50167" y1="22833" x2="48500" y2="20333"/>
                        <a14:foregroundMark x1="54333" y1="24167" x2="52500" y2="22000"/>
                        <a14:foregroundMark x1="52000" y1="21833" x2="50333" y2="22667"/>
                        <a14:foregroundMark x1="33333" y1="25333" x2="33000" y2="27500"/>
                        <a14:foregroundMark x1="32500" y1="26833" x2="30667" y2="28500"/>
                        <a14:foregroundMark x1="28333" y1="29500" x2="26000" y2="30167"/>
                        <a14:foregroundMark x1="26167" y1="31000" x2="27000" y2="33667"/>
                        <a14:foregroundMark x1="27167" y1="29500" x2="26500" y2="29833"/>
                        <a14:foregroundMark x1="85667" y1="37167" x2="81167" y2="44333"/>
                        <a14:foregroundMark x1="81167" y1="44333" x2="74500" y2="50000"/>
                        <a14:foregroundMark x1="74500" y1="50000" x2="74000" y2="50167"/>
                        <a14:foregroundMark x1="64000" y1="18833" x2="60833" y2="21333"/>
                        <a14:backgroundMark x1="81167" y1="58833" x2="79500" y2="53667"/>
                        <a14:backgroundMark x1="80167" y1="52833" x2="80333" y2="57000"/>
                        <a14:backgroundMark x1="81667" y1="56167" x2="81000" y2="57500"/>
                        <a14:backgroundMark x1="63000" y1="73000" x2="68000" y2="71667"/>
                        <a14:backgroundMark x1="62333" y1="72833" x2="63333" y2="72833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7" t="17048" r="12251" b="18762"/>
          <a:stretch/>
        </p:blipFill>
        <p:spPr bwMode="auto">
          <a:xfrm>
            <a:off x="4818227" y="3065096"/>
            <a:ext cx="2395553" cy="20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4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FFD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38656"/>
            <a:ext cx="4572000" cy="1090344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rgbClr val="5F2D9A"/>
                </a:solidFill>
                <a:latin typeface="Doppio One" panose="02010603030000020804" pitchFamily="2" charset="0"/>
                <a:ea typeface="-윤고딕310" panose="02030504000101010101" pitchFamily="18" charset="-127"/>
              </a:rPr>
              <a:t>Contents</a:t>
            </a:r>
            <a:endParaRPr lang="ko-KR" altLang="en-US" sz="2800" b="1" spc="-300" dirty="0">
              <a:solidFill>
                <a:srgbClr val="5F2D9A"/>
              </a:solidFill>
              <a:latin typeface="Doppio One" panose="02010603030000020804" pitchFamily="2" charset="0"/>
              <a:ea typeface="-윤고딕32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3B5E-9BE9-BF44-9E41-43B6F3F7B0FE}"/>
              </a:ext>
            </a:extLst>
          </p:cNvPr>
          <p:cNvSpPr txBox="1"/>
          <p:nvPr/>
        </p:nvSpPr>
        <p:spPr>
          <a:xfrm>
            <a:off x="6096000" y="931393"/>
            <a:ext cx="3772507" cy="499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개요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목적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시나리오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수행 내용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STEP1</a:t>
            </a: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2.2 STEP2</a:t>
            </a: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2.3 STEP3</a:t>
            </a: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2.4 STEP4</a:t>
            </a: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2.5 STEP5</a:t>
            </a:r>
          </a:p>
        </p:txBody>
      </p:sp>
    </p:spTree>
    <p:extLst>
      <p:ext uri="{BB962C8B-B14F-4D97-AF65-F5344CB8AC3E}">
        <p14:creationId xmlns:p14="http://schemas.microsoft.com/office/powerpoint/2010/main" val="377879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통합테스트 결과보고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4C002-4842-279A-2548-6C85567865F7}"/>
              </a:ext>
            </a:extLst>
          </p:cNvPr>
          <p:cNvSpPr txBox="1"/>
          <p:nvPr/>
        </p:nvSpPr>
        <p:spPr>
          <a:xfrm>
            <a:off x="1256597" y="93557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목적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880322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개요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80316"/>
              </p:ext>
            </p:extLst>
          </p:nvPr>
        </p:nvGraphicFramePr>
        <p:xfrm>
          <a:off x="775855" y="2568274"/>
          <a:ext cx="10768445" cy="3883326"/>
        </p:xfrm>
        <a:graphic>
          <a:graphicData uri="http://schemas.openxmlformats.org/drawingml/2006/table">
            <a:tbl>
              <a:tblPr/>
              <a:tblGrid>
                <a:gridCol w="1014845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8394700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957057484"/>
                    </a:ext>
                  </a:extLst>
                </a:gridCol>
              </a:tblGrid>
              <a:tr h="410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STEP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테스트 시나리오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관련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UI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806184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STEP 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NAVER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영화 리뷰 및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KOBIS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정보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크롤링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csv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파일 저장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OPER01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790568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STEP 2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생성 및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TABLE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생성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csv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파일 데이터 각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TABLE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삽입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OPER02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0678768"/>
                  </a:ext>
                </a:extLst>
              </a:tr>
              <a:tr h="758832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STEP 3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원본 데이터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전처리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NAVER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리뷰 토큰화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정제된 데이터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 TABLE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저장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OPER03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STEP 4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모델링 결과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손실율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및 정확도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의 시각화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OPER04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174929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STEP 5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KOBIS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정보 데이터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전처리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OPER03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713409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996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C53E56-6D59-3D19-97C4-9C28F81F00B3}"/>
              </a:ext>
            </a:extLst>
          </p:cNvPr>
          <p:cNvSpPr/>
          <p:nvPr/>
        </p:nvSpPr>
        <p:spPr>
          <a:xfrm>
            <a:off x="750455" y="8821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70CBCB2-6887-5BEB-64E8-624858C3C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60142"/>
              </p:ext>
            </p:extLst>
          </p:nvPr>
        </p:nvGraphicFramePr>
        <p:xfrm>
          <a:off x="750455" y="1391544"/>
          <a:ext cx="10735756" cy="483289"/>
        </p:xfrm>
        <a:graphic>
          <a:graphicData uri="http://schemas.openxmlformats.org/drawingml/2006/table">
            <a:tbl>
              <a:tblPr/>
              <a:tblGrid>
                <a:gridCol w="10735756">
                  <a:extLst>
                    <a:ext uri="{9D8B030D-6E8A-4147-A177-3AD203B41FA5}">
                      <a16:colId xmlns:a16="http://schemas.microsoft.com/office/drawing/2014/main" val="299714049"/>
                    </a:ext>
                  </a:extLst>
                </a:gridCol>
              </a:tblGrid>
              <a:tr h="483289"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리뷰를 수집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/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저장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/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정제하여 긍정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/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부정 리뷰로 나누고 긍정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/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부정을 예측할 수 있다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1091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727F3A-8A23-C8C8-897E-EFFEF80B79D5}"/>
              </a:ext>
            </a:extLst>
          </p:cNvPr>
          <p:cNvSpPr txBox="1"/>
          <p:nvPr/>
        </p:nvSpPr>
        <p:spPr>
          <a:xfrm>
            <a:off x="1281997" y="2145053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시나리오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3082FC-581C-459F-FE84-BD7D592D669C}"/>
              </a:ext>
            </a:extLst>
          </p:cNvPr>
          <p:cNvSpPr/>
          <p:nvPr/>
        </p:nvSpPr>
        <p:spPr>
          <a:xfrm>
            <a:off x="775855" y="2091614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4522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통합테스트 결과보고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880322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수행 내용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15403"/>
              </p:ext>
            </p:extLst>
          </p:nvPr>
        </p:nvGraphicFramePr>
        <p:xfrm>
          <a:off x="750455" y="1440186"/>
          <a:ext cx="11009745" cy="4833614"/>
        </p:xfrm>
        <a:graphic>
          <a:graphicData uri="http://schemas.openxmlformats.org/drawingml/2006/table">
            <a:tbl>
              <a:tblPr/>
              <a:tblGrid>
                <a:gridCol w="4901045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  <a:gridCol w="4711700">
                  <a:extLst>
                    <a:ext uri="{9D8B030D-6E8A-4147-A177-3AD203B41FA5}">
                      <a16:colId xmlns:a16="http://schemas.microsoft.com/office/drawing/2014/main" val="21701209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179353088"/>
                    </a:ext>
                  </a:extLst>
                </a:gridCol>
              </a:tblGrid>
              <a:tr h="5283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테스트 항목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기대결과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실행 결과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(Pass/Fail)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크롤링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안내 및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‘NAVER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영화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’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접속 안내 출력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수집 안내 출력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2705100"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네이버 영화 리뷰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크롤링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후 페이지 넘어가기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별 총점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크롤링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200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해당 영화 페이지 클릭 후 돌아오기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및 중복항목 제외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06787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488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C53E56-6D59-3D19-97C4-9C28F81F00B3}"/>
              </a:ext>
            </a:extLst>
          </p:cNvPr>
          <p:cNvSpPr/>
          <p:nvPr/>
        </p:nvSpPr>
        <p:spPr>
          <a:xfrm>
            <a:off x="750455" y="8821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E29C1-6946-FF5A-CFF2-F96538E354CC}"/>
              </a:ext>
            </a:extLst>
          </p:cNvPr>
          <p:cNvSpPr txBox="1"/>
          <p:nvPr/>
        </p:nvSpPr>
        <p:spPr>
          <a:xfrm>
            <a:off x="1204345" y="945459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45D0163-FB67-0E8F-AA22-35BCFC038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78" y="2103796"/>
            <a:ext cx="4512053" cy="1313440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3AA8A3FB-680D-376B-DD08-5651D9F348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79" y="3592332"/>
            <a:ext cx="3906199" cy="1536956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A36673F7-EF22-2F5B-A5B9-D5B83A83F0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01" y="4502608"/>
            <a:ext cx="3193012" cy="16917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FD6D424-FB3E-0DBB-C0FC-1B262CFC29D4}"/>
              </a:ext>
            </a:extLst>
          </p:cNvPr>
          <p:cNvSpPr txBox="1"/>
          <p:nvPr/>
        </p:nvSpPr>
        <p:spPr>
          <a:xfrm>
            <a:off x="10202825" y="1120623"/>
            <a:ext cx="156966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just"/>
            <a:r>
              <a:rPr lang="en-US" altLang="ko-KR" sz="1200" dirty="0"/>
              <a:t>* UI</a:t>
            </a:r>
            <a:r>
              <a:rPr lang="ko-KR" altLang="en-US" sz="1200" dirty="0"/>
              <a:t> </a:t>
            </a:r>
            <a:r>
              <a:rPr lang="en-US" altLang="ko-KR" sz="1200" dirty="0"/>
              <a:t>–</a:t>
            </a:r>
            <a:r>
              <a:rPr lang="ko-KR" altLang="en-US" sz="1200" dirty="0"/>
              <a:t> </a:t>
            </a:r>
            <a:r>
              <a:rPr lang="en-US" altLang="ko-KR" sz="1200" dirty="0"/>
              <a:t>OPER01</a:t>
            </a:r>
            <a:r>
              <a:rPr lang="ko-KR" altLang="en-US" sz="1200" dirty="0"/>
              <a:t> 참조</a:t>
            </a:r>
          </a:p>
        </p:txBody>
      </p:sp>
    </p:spTree>
    <p:extLst>
      <p:ext uri="{BB962C8B-B14F-4D97-AF65-F5344CB8AC3E}">
        <p14:creationId xmlns:p14="http://schemas.microsoft.com/office/powerpoint/2010/main" val="359237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통합테스트 결과보고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880322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수행 내용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3668"/>
              </p:ext>
            </p:extLst>
          </p:nvPr>
        </p:nvGraphicFramePr>
        <p:xfrm>
          <a:off x="750455" y="1440186"/>
          <a:ext cx="11009745" cy="4243438"/>
        </p:xfrm>
        <a:graphic>
          <a:graphicData uri="http://schemas.openxmlformats.org/drawingml/2006/table">
            <a:tbl>
              <a:tblPr/>
              <a:tblGrid>
                <a:gridCol w="4901045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  <a:gridCol w="4711700">
                  <a:extLst>
                    <a:ext uri="{9D8B030D-6E8A-4147-A177-3AD203B41FA5}">
                      <a16:colId xmlns:a16="http://schemas.microsoft.com/office/drawing/2014/main" val="21701209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179353088"/>
                    </a:ext>
                  </a:extLst>
                </a:gridCol>
              </a:tblGrid>
              <a:tr h="5292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테스트 항목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기대결과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실행 결과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(Pass/Fail)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662728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총 수집 건수 안내 및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크롤링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종료 출력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csv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파일 저장 위치 및 저장 완료 안내 출력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  <a:tr h="2051424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csv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파일 저장 확인 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naver_review.csv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1749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488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C53E56-6D59-3D19-97C4-9C28F81F00B3}"/>
              </a:ext>
            </a:extLst>
          </p:cNvPr>
          <p:cNvSpPr/>
          <p:nvPr/>
        </p:nvSpPr>
        <p:spPr>
          <a:xfrm>
            <a:off x="750455" y="8821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E29C1-6946-FF5A-CFF2-F96538E354CC}"/>
              </a:ext>
            </a:extLst>
          </p:cNvPr>
          <p:cNvSpPr txBox="1"/>
          <p:nvPr/>
        </p:nvSpPr>
        <p:spPr>
          <a:xfrm>
            <a:off x="1204345" y="945459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0D90BFEA-13FC-8B85-F3B5-AE549A8EE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58" y="2090501"/>
            <a:ext cx="4636942" cy="1338499"/>
          </a:xfrm>
          <a:prstGeom prst="rect">
            <a:avLst/>
          </a:prstGeom>
        </p:spPr>
      </p:pic>
      <p:pic>
        <p:nvPicPr>
          <p:cNvPr id="26" name="그림 25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3251107E-2075-A47D-523E-1472D4BD5C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57" y="3776065"/>
            <a:ext cx="4647930" cy="1566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FD6D424-FB3E-0DBB-C0FC-1B262CFC29D4}"/>
              </a:ext>
            </a:extLst>
          </p:cNvPr>
          <p:cNvSpPr txBox="1"/>
          <p:nvPr/>
        </p:nvSpPr>
        <p:spPr>
          <a:xfrm>
            <a:off x="10202825" y="1120623"/>
            <a:ext cx="156966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just"/>
            <a:r>
              <a:rPr lang="en-US" altLang="ko-KR" sz="1200" dirty="0"/>
              <a:t>* UI</a:t>
            </a:r>
            <a:r>
              <a:rPr lang="ko-KR" altLang="en-US" sz="1200" dirty="0"/>
              <a:t> </a:t>
            </a:r>
            <a:r>
              <a:rPr lang="en-US" altLang="ko-KR" sz="1200" dirty="0"/>
              <a:t>–</a:t>
            </a:r>
            <a:r>
              <a:rPr lang="ko-KR" altLang="en-US" sz="1200" dirty="0"/>
              <a:t> </a:t>
            </a:r>
            <a:r>
              <a:rPr lang="en-US" altLang="ko-KR" sz="1200" dirty="0"/>
              <a:t>OPER01</a:t>
            </a:r>
            <a:r>
              <a:rPr lang="ko-KR" altLang="en-US" sz="1200" dirty="0"/>
              <a:t> 참조</a:t>
            </a:r>
          </a:p>
        </p:txBody>
      </p:sp>
    </p:spTree>
    <p:extLst>
      <p:ext uri="{BB962C8B-B14F-4D97-AF65-F5344CB8AC3E}">
        <p14:creationId xmlns:p14="http://schemas.microsoft.com/office/powerpoint/2010/main" val="392600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통합테스트 결과보고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880322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수행 내용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17506"/>
              </p:ext>
            </p:extLst>
          </p:nvPr>
        </p:nvGraphicFramePr>
        <p:xfrm>
          <a:off x="750455" y="1440186"/>
          <a:ext cx="11009745" cy="4897114"/>
        </p:xfrm>
        <a:graphic>
          <a:graphicData uri="http://schemas.openxmlformats.org/drawingml/2006/table">
            <a:tbl>
              <a:tblPr/>
              <a:tblGrid>
                <a:gridCol w="4901045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  <a:gridCol w="4711700">
                  <a:extLst>
                    <a:ext uri="{9D8B030D-6E8A-4147-A177-3AD203B41FA5}">
                      <a16:colId xmlns:a16="http://schemas.microsoft.com/office/drawing/2014/main" val="21701209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179353088"/>
                    </a:ext>
                  </a:extLst>
                </a:gridCol>
              </a:tblGrid>
              <a:tr h="5292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테스트 항목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기대결과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실행 결과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(Pass/Fail)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853228"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크롤링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안내 및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‘KOBIS’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접속 안내 출력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수집 안내 출력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일별 박스오피스 날짜 조회 입력 후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크롤링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정보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크롤링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해당 영화 클릭 후 팝업 창 닫기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중복항목 제외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06787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488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C53E56-6D59-3D19-97C4-9C28F81F00B3}"/>
              </a:ext>
            </a:extLst>
          </p:cNvPr>
          <p:cNvSpPr/>
          <p:nvPr/>
        </p:nvSpPr>
        <p:spPr>
          <a:xfrm>
            <a:off x="750455" y="8821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E29C1-6946-FF5A-CFF2-F96538E354CC}"/>
              </a:ext>
            </a:extLst>
          </p:cNvPr>
          <p:cNvSpPr txBox="1"/>
          <p:nvPr/>
        </p:nvSpPr>
        <p:spPr>
          <a:xfrm>
            <a:off x="1204345" y="945459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D6D424-FB3E-0DBB-C0FC-1B262CFC29D4}"/>
              </a:ext>
            </a:extLst>
          </p:cNvPr>
          <p:cNvSpPr txBox="1"/>
          <p:nvPr/>
        </p:nvSpPr>
        <p:spPr>
          <a:xfrm>
            <a:off x="10202825" y="1120623"/>
            <a:ext cx="156966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just"/>
            <a:r>
              <a:rPr lang="en-US" altLang="ko-KR" sz="1200" dirty="0"/>
              <a:t>* UI</a:t>
            </a:r>
            <a:r>
              <a:rPr lang="ko-KR" altLang="en-US" sz="1200" dirty="0"/>
              <a:t> </a:t>
            </a:r>
            <a:r>
              <a:rPr lang="en-US" altLang="ko-KR" sz="1200" dirty="0"/>
              <a:t>–</a:t>
            </a:r>
            <a:r>
              <a:rPr lang="ko-KR" altLang="en-US" sz="1200" dirty="0"/>
              <a:t> </a:t>
            </a:r>
            <a:r>
              <a:rPr lang="en-US" altLang="ko-KR" sz="1200" dirty="0"/>
              <a:t>OPER01</a:t>
            </a:r>
            <a:r>
              <a:rPr lang="ko-KR" altLang="en-US" sz="1200" dirty="0"/>
              <a:t> 참조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8E9909-DB12-EDA2-B933-CFFF7113D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58" y="1986026"/>
            <a:ext cx="4674643" cy="83713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F4D5FDA-3232-E2E3-25C0-BCA92D4AB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58" y="2823164"/>
            <a:ext cx="3633641" cy="9564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73E19E9-6C5E-48C2-8DCA-BF414F72B7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58" y="3883774"/>
            <a:ext cx="3541222" cy="14962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F0F3A60-23B6-021E-12C5-2BA6AF4A2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46" y="4410976"/>
            <a:ext cx="2223655" cy="19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0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통합테스트 결과보고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880322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수행 내용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192015"/>
              </p:ext>
            </p:extLst>
          </p:nvPr>
        </p:nvGraphicFramePr>
        <p:xfrm>
          <a:off x="750455" y="1440186"/>
          <a:ext cx="11009745" cy="4325614"/>
        </p:xfrm>
        <a:graphic>
          <a:graphicData uri="http://schemas.openxmlformats.org/drawingml/2006/table">
            <a:tbl>
              <a:tblPr/>
              <a:tblGrid>
                <a:gridCol w="4901045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  <a:gridCol w="4711700">
                  <a:extLst>
                    <a:ext uri="{9D8B030D-6E8A-4147-A177-3AD203B41FA5}">
                      <a16:colId xmlns:a16="http://schemas.microsoft.com/office/drawing/2014/main" val="21701209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179353088"/>
                    </a:ext>
                  </a:extLst>
                </a:gridCol>
              </a:tblGrid>
              <a:tr h="5292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테스트 항목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기대결과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실행 결과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(Pass/Fail)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662728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총 수집 건수 안내 및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크롤링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종료 출력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csv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파일 저장 위치 및 저장 완료 안내 출력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  <a:tr h="213360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csv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파일 저장 확인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kobis_rank.csv / kobis_movie.csv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1749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488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C53E56-6D59-3D19-97C4-9C28F81F00B3}"/>
              </a:ext>
            </a:extLst>
          </p:cNvPr>
          <p:cNvSpPr/>
          <p:nvPr/>
        </p:nvSpPr>
        <p:spPr>
          <a:xfrm>
            <a:off x="750455" y="8821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E29C1-6946-FF5A-CFF2-F96538E354CC}"/>
              </a:ext>
            </a:extLst>
          </p:cNvPr>
          <p:cNvSpPr txBox="1"/>
          <p:nvPr/>
        </p:nvSpPr>
        <p:spPr>
          <a:xfrm>
            <a:off x="1204345" y="945459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D6D424-FB3E-0DBB-C0FC-1B262CFC29D4}"/>
              </a:ext>
            </a:extLst>
          </p:cNvPr>
          <p:cNvSpPr txBox="1"/>
          <p:nvPr/>
        </p:nvSpPr>
        <p:spPr>
          <a:xfrm>
            <a:off x="10202825" y="1120623"/>
            <a:ext cx="156966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just"/>
            <a:r>
              <a:rPr lang="en-US" altLang="ko-KR" sz="1200" dirty="0"/>
              <a:t>* UI</a:t>
            </a:r>
            <a:r>
              <a:rPr lang="ko-KR" altLang="en-US" sz="1200" dirty="0"/>
              <a:t> </a:t>
            </a:r>
            <a:r>
              <a:rPr lang="en-US" altLang="ko-KR" sz="1200" dirty="0"/>
              <a:t>–</a:t>
            </a:r>
            <a:r>
              <a:rPr lang="ko-KR" altLang="en-US" sz="1200" dirty="0"/>
              <a:t> </a:t>
            </a:r>
            <a:r>
              <a:rPr lang="en-US" altLang="ko-KR" sz="1200" dirty="0"/>
              <a:t>OPER01</a:t>
            </a:r>
            <a:r>
              <a:rPr lang="ko-KR" altLang="en-US" sz="1200" dirty="0"/>
              <a:t> 참조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0FB1FE-4CE0-9332-FB5E-8D9CA1BF2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758" y="2323329"/>
            <a:ext cx="4636942" cy="976198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9ACD311B-985C-FDD3-504A-4F861E024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58" y="3666789"/>
            <a:ext cx="3290476" cy="1719048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DA287742-FF5B-B106-60A7-07D8094D7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934021"/>
            <a:ext cx="3556000" cy="174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3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통합테스트 결과보고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880322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수행 내용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30210"/>
              </p:ext>
            </p:extLst>
          </p:nvPr>
        </p:nvGraphicFramePr>
        <p:xfrm>
          <a:off x="750455" y="1440186"/>
          <a:ext cx="11009745" cy="4490714"/>
        </p:xfrm>
        <a:graphic>
          <a:graphicData uri="http://schemas.openxmlformats.org/drawingml/2006/table">
            <a:tbl>
              <a:tblPr/>
              <a:tblGrid>
                <a:gridCol w="4901045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  <a:gridCol w="4711700">
                  <a:extLst>
                    <a:ext uri="{9D8B030D-6E8A-4147-A177-3AD203B41FA5}">
                      <a16:colId xmlns:a16="http://schemas.microsoft.com/office/drawing/2014/main" val="21701209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179353088"/>
                    </a:ext>
                  </a:extLst>
                </a:gridCol>
              </a:tblGrid>
              <a:tr h="5283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테스트 항목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기대결과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실행 결과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(Pass/Fail)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생성 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20000" lvl="1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‘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film_innerside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’</a:t>
                      </a:r>
                    </a:p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TABLE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생성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20000" lvl="1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‘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naver_review_gather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’</a:t>
                      </a:r>
                    </a:p>
                    <a:p>
                      <a:pPr marL="720000" lvl="1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‘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kobis_movie_gather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’</a:t>
                      </a:r>
                    </a:p>
                    <a:p>
                      <a:pPr marL="720000" lvl="1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‘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naver_review_scrub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’</a:t>
                      </a:r>
                    </a:p>
                    <a:p>
                      <a:pPr marL="720000" lvl="1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‘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kobid_movie_scrub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’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1849755"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csv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파일 데이터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의 각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TABLE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저장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Pass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06787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488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C53E56-6D59-3D19-97C4-9C28F81F00B3}"/>
              </a:ext>
            </a:extLst>
          </p:cNvPr>
          <p:cNvSpPr/>
          <p:nvPr/>
        </p:nvSpPr>
        <p:spPr>
          <a:xfrm>
            <a:off x="750455" y="8821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E29C1-6946-FF5A-CFF2-F96538E354CC}"/>
              </a:ext>
            </a:extLst>
          </p:cNvPr>
          <p:cNvSpPr txBox="1"/>
          <p:nvPr/>
        </p:nvSpPr>
        <p:spPr>
          <a:xfrm>
            <a:off x="1204345" y="945459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D6D424-FB3E-0DBB-C0FC-1B262CFC29D4}"/>
              </a:ext>
            </a:extLst>
          </p:cNvPr>
          <p:cNvSpPr txBox="1"/>
          <p:nvPr/>
        </p:nvSpPr>
        <p:spPr>
          <a:xfrm>
            <a:off x="10202825" y="1120623"/>
            <a:ext cx="156966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just"/>
            <a:r>
              <a:rPr lang="en-US" altLang="ko-KR" sz="1200" dirty="0"/>
              <a:t>* UI</a:t>
            </a:r>
            <a:r>
              <a:rPr lang="ko-KR" altLang="en-US" sz="1200" dirty="0"/>
              <a:t> </a:t>
            </a:r>
            <a:r>
              <a:rPr lang="en-US" altLang="ko-KR" sz="1200" dirty="0"/>
              <a:t>–</a:t>
            </a:r>
            <a:r>
              <a:rPr lang="ko-KR" altLang="en-US" sz="1200" dirty="0"/>
              <a:t> </a:t>
            </a:r>
            <a:r>
              <a:rPr lang="en-US" altLang="ko-KR" sz="1200" dirty="0"/>
              <a:t>OPER02</a:t>
            </a:r>
            <a:r>
              <a:rPr lang="ko-KR" altLang="en-US" sz="1200" dirty="0"/>
              <a:t> 참조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023787-88B3-309C-CB12-168A22AA6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363" y="2180884"/>
            <a:ext cx="4660437" cy="1676233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427770B-1CDB-A1C9-3677-DAEB319D9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363" y="4204697"/>
            <a:ext cx="4525462" cy="162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5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7CE93D935EA194C84A66A244671515F" ma:contentTypeVersion="4" ma:contentTypeDescription="새 문서를 만듭니다." ma:contentTypeScope="" ma:versionID="6318e1930adeb8fa9be9a737d7fcfd4e">
  <xsd:schema xmlns:xsd="http://www.w3.org/2001/XMLSchema" xmlns:xs="http://www.w3.org/2001/XMLSchema" xmlns:p="http://schemas.microsoft.com/office/2006/metadata/properties" xmlns:ns3="f98dc5a2-bed3-4c75-8862-0610efb8e41f" targetNamespace="http://schemas.microsoft.com/office/2006/metadata/properties" ma:root="true" ma:fieldsID="831d0602ee1e8eacb0056e9350b8cbae" ns3:_="">
    <xsd:import namespace="f98dc5a2-bed3-4c75-8862-0610efb8e4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8dc5a2-bed3-4c75-8862-0610efb8e4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F445B9-1A69-4823-AF81-5D3292BF3E06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f98dc5a2-bed3-4c75-8862-0610efb8e41f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C39A4DD-9027-44D3-A4D8-3D0F270C04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A348B-088D-4D3C-80C2-CE22F9CF9059}">
  <ds:schemaRefs>
    <ds:schemaRef ds:uri="f98dc5a2-bed3-4c75-8862-0610efb8e4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1254</Words>
  <Application>Microsoft Office PowerPoint</Application>
  <PresentationFormat>와이드스크린</PresentationFormat>
  <Paragraphs>334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Doppio One</vt:lpstr>
      <vt:lpstr>나눔고딕</vt:lpstr>
      <vt:lpstr>나눔스퀘어</vt:lpstr>
      <vt:lpstr>나눔스퀘어라운드 Regular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고청명(교학처 학생지원팀(안성))</cp:lastModifiedBy>
  <cp:revision>194</cp:revision>
  <dcterms:created xsi:type="dcterms:W3CDTF">2019-01-17T10:29:08Z</dcterms:created>
  <dcterms:modified xsi:type="dcterms:W3CDTF">2022-11-17T09:43:31Z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0x01010087CE93D935EA194C84A66A244671515F</vt:lpwstr>
  </property>
</Properties>
</file>