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29" r:id="rId5"/>
    <p:sldId id="293" r:id="rId6"/>
    <p:sldId id="332" r:id="rId7"/>
    <p:sldId id="283" r:id="rId8"/>
    <p:sldId id="333" r:id="rId9"/>
    <p:sldId id="338" r:id="rId10"/>
    <p:sldId id="340" r:id="rId11"/>
    <p:sldId id="341" r:id="rId12"/>
    <p:sldId id="343" r:id="rId13"/>
    <p:sldId id="344" r:id="rId14"/>
    <p:sldId id="345" r:id="rId15"/>
    <p:sldId id="330" r:id="rId16"/>
    <p:sldId id="33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D9A"/>
    <a:srgbClr val="FFDC17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8" autoAdjust="0"/>
    <p:restoredTop sz="94694"/>
  </p:normalViewPr>
  <p:slideViewPr>
    <p:cSldViewPr snapToGrid="0">
      <p:cViewPr varScale="1">
        <p:scale>
          <a:sx n="84" d="100"/>
          <a:sy n="84" d="100"/>
        </p:scale>
        <p:origin x="870" y="7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2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58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1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2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38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98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4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1BD787-E2A1-EF15-B033-9829D9968F72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179A2-1AE8-190E-BCC3-3BF16ACC018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B9BCDA-C6F8-9F00-1235-2B38B7597618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BAC61465-BF4A-5519-251A-87258E292D72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21AACD41-B14C-88DF-31F7-0E41ED5E77EA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D18EFB-DE12-9116-C935-4A25D17E71AD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 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DBB5C-B499-7BA4-44D0-D2B3EFA566D5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9935F-14CD-C2CD-B724-4EE2C249E22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09EB9-3489-F4FD-2698-451D66006E34}"/>
              </a:ext>
            </a:extLst>
          </p:cNvPr>
          <p:cNvSpPr txBox="1"/>
          <p:nvPr/>
        </p:nvSpPr>
        <p:spPr>
          <a:xfrm>
            <a:off x="3048000" y="38116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Ver1.0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8CC177-54C4-68A9-3450-8605276DED71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  <a:solidFill>
            <a:srgbClr val="5F2D9A"/>
          </a:solidFill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B86EE944-31AE-FF18-D299-52F94CE6ACBE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546D6DDE-2F45-78B7-6242-435F13E74ED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555C98B-86D4-83AC-AD12-64A4BEE46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ABC3C9-34D1-7352-D174-180E9E2CBCE7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BB7F0-7355-56EF-322E-5ECF4453B9CD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개발 부트캠프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9D66F-C21C-7104-1493-A7226017111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D219-9582-E6FC-FFE0-7DA6D9A6848D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1681"/>
              </p:ext>
            </p:extLst>
          </p:nvPr>
        </p:nvGraphicFramePr>
        <p:xfrm>
          <a:off x="8530700" y="2521707"/>
          <a:ext cx="3091453" cy="260909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7216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데이터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정제 진행 선택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베이스 접속 안내 화면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정제 안내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정제중인 데이터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상세 현황 출력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/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245610"/>
            <a:ext cx="565180" cy="3792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9399" y="2412759"/>
            <a:ext cx="1731785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787826"/>
            <a:ext cx="565180" cy="3964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12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29591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4401" y="4129218"/>
            <a:ext cx="563378" cy="3244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13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42966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1781" y="2206521"/>
            <a:ext cx="4484754" cy="37548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2 ] </a:t>
            </a:r>
            <a:r>
              <a:rPr lang="ko-KR" altLang="en-US" sz="1400" dirty="0">
                <a:solidFill>
                  <a:schemeClr val="bg1"/>
                </a:solidFill>
              </a:rPr>
              <a:t>단어 토큰화 및 </a:t>
            </a:r>
            <a:r>
              <a:rPr lang="ko-KR" altLang="en-US" sz="1400" dirty="0" err="1">
                <a:solidFill>
                  <a:schemeClr val="bg1"/>
                </a:solidFill>
              </a:rPr>
              <a:t>불용어</a:t>
            </a:r>
            <a:r>
              <a:rPr lang="ko-KR" altLang="en-US" sz="1400" dirty="0">
                <a:solidFill>
                  <a:schemeClr val="bg1"/>
                </a:solidFill>
              </a:rPr>
              <a:t> 삭제  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2</a:t>
            </a:r>
            <a:r>
              <a:rPr lang="ko-KR" altLang="en-US" sz="1400" dirty="0">
                <a:solidFill>
                  <a:schemeClr val="bg1"/>
                </a:solidFill>
              </a:rPr>
              <a:t>를 </a:t>
            </a:r>
            <a:r>
              <a:rPr lang="ko-KR" altLang="en-US" sz="1400" dirty="0" err="1">
                <a:solidFill>
                  <a:schemeClr val="bg1"/>
                </a:solidFill>
              </a:rPr>
              <a:t>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 dirty="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 </a:t>
            </a:r>
            <a:r>
              <a:rPr lang="ko-KR" altLang="en-US" sz="1400" dirty="0">
                <a:solidFill>
                  <a:schemeClr val="bg1"/>
                </a:solidFill>
              </a:rPr>
              <a:t>종료</a:t>
            </a:r>
            <a:r>
              <a:rPr lang="en-US" altLang="ko-KR" sz="1400" dirty="0">
                <a:solidFill>
                  <a:schemeClr val="bg1"/>
                </a:solidFill>
              </a:rPr>
              <a:t>:0)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Connecting... </a:t>
            </a:r>
            <a:r>
              <a:rPr lang="ko-KR" altLang="en-US" sz="1400" dirty="0">
                <a:solidFill>
                  <a:schemeClr val="bg1"/>
                </a:solidFill>
              </a:rPr>
              <a:t>데이터베이스 접속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</a:t>
            </a:r>
            <a:r>
              <a:rPr lang="ko-KR" altLang="en-US" sz="1400" dirty="0">
                <a:solidFill>
                  <a:schemeClr val="bg1"/>
                </a:solidFill>
              </a:rPr>
              <a:t>네이버 영화 리뷰 데이터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 dirty="0">
                <a:solidFill>
                  <a:schemeClr val="bg1"/>
                </a:solidFill>
              </a:rPr>
              <a:t>단어 집합화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┌───────────────────────────────┐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 dirty="0">
                <a:solidFill>
                  <a:schemeClr val="bg1"/>
                </a:solidFill>
              </a:rPr>
              <a:t>단어 집합</a:t>
            </a:r>
            <a:r>
              <a:rPr lang="en-US" altLang="ko-KR" sz="1400" dirty="0">
                <a:solidFill>
                  <a:schemeClr val="bg1"/>
                </a:solidFill>
              </a:rPr>
              <a:t>(vocabulary)</a:t>
            </a:r>
            <a:r>
              <a:rPr lang="ko-KR" altLang="en-US" sz="1400" dirty="0">
                <a:solidFill>
                  <a:schemeClr val="bg1"/>
                </a:solidFill>
              </a:rPr>
              <a:t>의 총 크기 </a:t>
            </a:r>
            <a:r>
              <a:rPr lang="en-US" altLang="ko-KR" sz="1400" dirty="0">
                <a:solidFill>
                  <a:schemeClr val="bg1"/>
                </a:solidFill>
              </a:rPr>
              <a:t>: 00000         │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 dirty="0">
                <a:solidFill>
                  <a:schemeClr val="bg1"/>
                </a:solidFill>
              </a:rPr>
              <a:t>빈도가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 이하인 단어의 수</a:t>
            </a:r>
            <a:r>
              <a:rPr lang="en-US" altLang="ko-KR" sz="1400" dirty="0">
                <a:solidFill>
                  <a:schemeClr val="bg1"/>
                </a:solidFill>
              </a:rPr>
              <a:t>: 00000                │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 dirty="0">
                <a:solidFill>
                  <a:schemeClr val="bg1"/>
                </a:solidFill>
              </a:rPr>
              <a:t>전체에서 희귀 단어의 빈도 비율 </a:t>
            </a:r>
            <a:r>
              <a:rPr lang="en-US" altLang="ko-KR" sz="1400" dirty="0">
                <a:solidFill>
                  <a:schemeClr val="bg1"/>
                </a:solidFill>
              </a:rPr>
              <a:t>: 0.00%          │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[*] </a:t>
            </a:r>
            <a:r>
              <a:rPr lang="ko-KR" altLang="en-US" sz="1400" dirty="0">
                <a:solidFill>
                  <a:schemeClr val="bg1"/>
                </a:solidFill>
              </a:rPr>
              <a:t>사용할 단어 집합의 크기 </a:t>
            </a:r>
            <a:r>
              <a:rPr lang="en-US" altLang="ko-KR" sz="1400" dirty="0">
                <a:solidFill>
                  <a:schemeClr val="bg1"/>
                </a:solidFill>
              </a:rPr>
              <a:t>: 0000                        │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└───────────────────────────────┘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 dirty="0">
                <a:solidFill>
                  <a:schemeClr val="bg1"/>
                </a:solidFill>
              </a:rPr>
              <a:t>낮은 빈도 단어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Integer Encoding... </a:t>
            </a:r>
            <a:r>
              <a:rPr lang="ko-KR" altLang="en-US" sz="1400" dirty="0">
                <a:solidFill>
                  <a:schemeClr val="bg1"/>
                </a:solidFill>
              </a:rPr>
              <a:t>단어의 정수 시퀀스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Vocabulary... </a:t>
            </a:r>
            <a:r>
              <a:rPr lang="ko-KR" altLang="en-US" sz="1400" dirty="0">
                <a:solidFill>
                  <a:schemeClr val="bg1"/>
                </a:solidFill>
              </a:rPr>
              <a:t>낮은 빈도 단어의 관련 데이터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Vectorizing... </a:t>
            </a:r>
            <a:r>
              <a:rPr lang="ko-KR" altLang="en-US" sz="1400" dirty="0">
                <a:solidFill>
                  <a:schemeClr val="bg1"/>
                </a:solidFill>
              </a:rPr>
              <a:t>정수의 벡터 정제</a:t>
            </a:r>
          </a:p>
        </p:txBody>
      </p:sp>
    </p:spTree>
    <p:extLst>
      <p:ext uri="{BB962C8B-B14F-4D97-AF65-F5344CB8AC3E}">
        <p14:creationId xmlns:p14="http://schemas.microsoft.com/office/powerpoint/2010/main" val="125194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45357"/>
              </p:ext>
            </p:extLst>
          </p:nvPr>
        </p:nvGraphicFramePr>
        <p:xfrm>
          <a:off x="8530700" y="2521707"/>
          <a:ext cx="3091453" cy="3657963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6560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분석 모델링 시작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66592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훈련데이터와 검증데이터 개수 안내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714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모델링 결과 안내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과적합일 경우 재 실행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3990"/>
                  </a:ext>
                </a:extLst>
              </a:tr>
              <a:tr h="63529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모델링 결과 시각화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29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모델링 결과 저장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98668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OPER04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9399" y="2412759"/>
            <a:ext cx="1731785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3270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4417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4401" y="41292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6774798" y="4304608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8059" y="2273108"/>
            <a:ext cx="6086923" cy="364715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*** [STEP 3 ] </a:t>
            </a:r>
            <a:r>
              <a:rPr lang="ko-KR" altLang="en-US" sz="1400" dirty="0">
                <a:solidFill>
                  <a:schemeClr val="bg1"/>
                </a:solidFill>
              </a:rPr>
              <a:t>모델 훈련 및 검증 </a:t>
            </a:r>
            <a:r>
              <a:rPr lang="en-US" altLang="ko-KR" sz="1400" dirty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Modeling… </a:t>
            </a:r>
            <a:r>
              <a:rPr lang="ko-KR" altLang="en-US" sz="1400" dirty="0">
                <a:solidFill>
                  <a:schemeClr val="bg1"/>
                </a:solidFill>
              </a:rPr>
              <a:t>모델 정의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Modeling… </a:t>
            </a:r>
            <a:r>
              <a:rPr lang="ko-KR" altLang="en-US" sz="1400" dirty="0">
                <a:solidFill>
                  <a:schemeClr val="bg1"/>
                </a:solidFill>
              </a:rPr>
              <a:t>모델 컴파일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Modeling… </a:t>
            </a:r>
            <a:r>
              <a:rPr lang="ko-KR" altLang="en-US" sz="1400" dirty="0">
                <a:solidFill>
                  <a:schemeClr val="bg1"/>
                </a:solidFill>
              </a:rPr>
              <a:t>데이터 셋팅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훈련데이터 </a:t>
            </a:r>
            <a:r>
              <a:rPr lang="en-US" altLang="ko-KR" sz="1400" dirty="0">
                <a:solidFill>
                  <a:schemeClr val="bg1"/>
                </a:solidFill>
              </a:rPr>
              <a:t>–</a:t>
            </a:r>
            <a:r>
              <a:rPr lang="ko-KR" altLang="en-US" sz="1400" dirty="0">
                <a:solidFill>
                  <a:schemeClr val="bg1"/>
                </a:solidFill>
              </a:rPr>
              <a:t>리뷰 개수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검증데이터 </a:t>
            </a:r>
            <a:r>
              <a:rPr lang="en-US" altLang="ko-KR" sz="1400" dirty="0">
                <a:solidFill>
                  <a:schemeClr val="bg1"/>
                </a:solidFill>
              </a:rPr>
              <a:t>–</a:t>
            </a:r>
            <a:r>
              <a:rPr lang="ko-KR" altLang="en-US" sz="1400" dirty="0">
                <a:solidFill>
                  <a:schemeClr val="bg1"/>
                </a:solidFill>
              </a:rPr>
              <a:t>리뷰 개수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</a:p>
          <a:p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Modeling… </a:t>
            </a:r>
            <a:r>
              <a:rPr lang="ko-KR" altLang="en-US" sz="1400" dirty="0">
                <a:solidFill>
                  <a:schemeClr val="bg1"/>
                </a:solidFill>
              </a:rPr>
              <a:t>모델 훈련 및 검증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 dirty="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손실과 정확도  │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 dirty="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Overfitting (</a:t>
            </a:r>
            <a:r>
              <a:rPr lang="ko-KR" altLang="en-US" sz="1400" dirty="0">
                <a:solidFill>
                  <a:schemeClr val="bg1"/>
                </a:solidFill>
              </a:rPr>
              <a:t>과대적합</a:t>
            </a:r>
            <a:r>
              <a:rPr lang="en-US" altLang="ko-KR" sz="1400" dirty="0">
                <a:solidFill>
                  <a:schemeClr val="bg1"/>
                </a:solidFill>
              </a:rPr>
              <a:t>), </a:t>
            </a:r>
            <a:r>
              <a:rPr lang="ko-KR" altLang="en-US" sz="1400" dirty="0" err="1">
                <a:solidFill>
                  <a:schemeClr val="bg1"/>
                </a:solidFill>
              </a:rPr>
              <a:t>에크모를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00</a:t>
            </a:r>
            <a:r>
              <a:rPr lang="ko-KR" altLang="en-US" sz="1400" dirty="0">
                <a:solidFill>
                  <a:schemeClr val="bg1"/>
                </a:solidFill>
              </a:rPr>
              <a:t>회로 조정 후 재실행   │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 dirty="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</a:rPr>
              <a:t>손실율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00.00%  │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│ </a:t>
            </a:r>
            <a:r>
              <a:rPr lang="en-US" altLang="ko-KR" sz="1400" dirty="0">
                <a:solidFill>
                  <a:schemeClr val="bg1"/>
                </a:solidFill>
              </a:rPr>
              <a:t>&gt;&gt; </a:t>
            </a:r>
            <a:r>
              <a:rPr lang="ko-KR" altLang="en-US" sz="1400" dirty="0">
                <a:solidFill>
                  <a:schemeClr val="bg1"/>
                </a:solidFill>
              </a:rPr>
              <a:t>결과확인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정확도 </a:t>
            </a:r>
            <a:r>
              <a:rPr lang="en-US" altLang="ko-KR" sz="1400" dirty="0">
                <a:solidFill>
                  <a:schemeClr val="bg1"/>
                </a:solidFill>
              </a:rPr>
              <a:t>00.00%  │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Uploading... DB </a:t>
            </a:r>
            <a:r>
              <a:rPr lang="ko-KR" altLang="en-US" sz="1400" dirty="0">
                <a:solidFill>
                  <a:schemeClr val="bg1"/>
                </a:solidFill>
              </a:rPr>
              <a:t>저장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9C38D6-14C6-CD9A-B1D5-6F3BBEE8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32" y="4656338"/>
            <a:ext cx="1423362" cy="10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D9E0FB-CAA9-1551-4667-F375488F0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777" y="4656338"/>
            <a:ext cx="1435028" cy="1080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496237" y="504658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7056634" y="5221974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496237" y="5651389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        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7056634" y="5826779"/>
            <a:ext cx="360947" cy="12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4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나눔스퀘어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나눔스퀘어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나눔스퀘어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rgbClr val="162337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All Rights Reserved.</a:t>
            </a:r>
            <a:endParaRPr lang="ko-KR" altLang="en-US" sz="900" dirty="0">
              <a:ln>
                <a:solidFill>
                  <a:srgbClr val="162337">
                    <a:shade val="50000"/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8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56167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2022.10.26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2022.10.27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최종 검토</a:t>
                      </a:r>
                      <a:r>
                        <a:rPr lang="en-US" altLang="ko-KR" sz="1200" b="1" dirty="0"/>
                        <a:t>(ver1.0)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3B5E-9BE9-BF44-9E41-43B6F3F7B0FE}"/>
              </a:ext>
            </a:extLst>
          </p:cNvPr>
          <p:cNvSpPr txBox="1"/>
          <p:nvPr/>
        </p:nvSpPr>
        <p:spPr>
          <a:xfrm>
            <a:off x="5764228" y="1166842"/>
            <a:ext cx="53812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목록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727966" y="6272711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(OPER: operator)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목록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21855"/>
              </p:ext>
            </p:extLst>
          </p:nvPr>
        </p:nvGraphicFramePr>
        <p:xfrm>
          <a:off x="791852" y="992275"/>
          <a:ext cx="10735756" cy="5228221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229932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  <a:gridCol w="170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이름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관련 요구사항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1047751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및 일별 박스오피스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 및 </a:t>
                      </a:r>
                      <a:r>
                        <a:rPr lang="ko-KR" alt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수집 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(CSV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 저장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테이블저장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데이터베이스 및 테이블 생성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3481977"/>
                  </a:ext>
                </a:extLst>
              </a:tr>
              <a:tr h="15692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정제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NAVER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리뷰 </a:t>
                      </a:r>
                      <a:r>
                        <a:rPr lang="ko-KR" alt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KOBIS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정보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토큰화 및 </a:t>
                      </a:r>
                      <a:r>
                        <a:rPr lang="ko-KR" alt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불용어</a:t>
                      </a: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삭제</a:t>
                      </a:r>
                      <a:endParaRPr lang="en-US" altLang="ko-KR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감성 분류 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긍정지수</a:t>
                      </a:r>
                      <a:r>
                        <a:rPr lang="en-US" altLang="ko-K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9555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OPER04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모델링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정제 데이터 모델링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모델링 결과 화면 출력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RQM-01</a:t>
                      </a:r>
                      <a:endParaRPr lang="en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236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205"/>
              </p:ext>
            </p:extLst>
          </p:nvPr>
        </p:nvGraphicFramePr>
        <p:xfrm>
          <a:off x="8580091" y="1428484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88004"/>
              </p:ext>
            </p:extLst>
          </p:nvPr>
        </p:nvGraphicFramePr>
        <p:xfrm>
          <a:off x="8580092" y="2486911"/>
          <a:ext cx="3091453" cy="29740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8834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평점 및 리뷰 페이지 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접속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제목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번호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리뷰 내용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</a:t>
                      </a: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각 리뷰 별 </a:t>
                      </a:r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별점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글쓴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날짜 수집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수집한 데이터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CSV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파일로 저장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6254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4997" y="92541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8855" y="87197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50399" y="2331139"/>
            <a:ext cx="5166799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 NAVER </a:t>
            </a:r>
            <a:r>
              <a:rPr lang="ko-KR" altLang="en-US" sz="1400" dirty="0">
                <a:solidFill>
                  <a:schemeClr val="bg1"/>
                </a:solidFill>
              </a:rPr>
              <a:t>영화리뷰 </a:t>
            </a:r>
            <a:r>
              <a:rPr lang="ko-KR" altLang="en-US" sz="1400" dirty="0" err="1">
                <a:solidFill>
                  <a:schemeClr val="bg1"/>
                </a:solidFill>
              </a:rPr>
              <a:t>크롤링을</a:t>
            </a:r>
            <a:r>
              <a:rPr lang="ko-KR" altLang="en-US" sz="1400" dirty="0">
                <a:solidFill>
                  <a:schemeClr val="bg1"/>
                </a:solidFill>
              </a:rPr>
              <a:t> 시작합니다</a:t>
            </a:r>
            <a:r>
              <a:rPr lang="en-US" altLang="ko-KR" sz="1400" dirty="0">
                <a:solidFill>
                  <a:schemeClr val="bg1"/>
                </a:solidFill>
              </a:rPr>
              <a:t>. 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--------＇</a:t>
            </a:r>
            <a:r>
              <a:rPr lang="ko-KR" altLang="en-US" sz="1400" dirty="0">
                <a:solidFill>
                  <a:schemeClr val="bg1"/>
                </a:solidFill>
              </a:rPr>
              <a:t>네티즌 평점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네이버영화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 dirty="0">
                <a:solidFill>
                  <a:schemeClr val="bg1"/>
                </a:solidFill>
              </a:rPr>
              <a:t>페이지에 접속합니다</a:t>
            </a:r>
            <a:r>
              <a:rPr lang="en-US" altLang="ko-KR" sz="1400" dirty="0">
                <a:solidFill>
                  <a:schemeClr val="bg1"/>
                </a:solidFill>
              </a:rPr>
              <a:t>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14,370,172</a:t>
            </a:r>
            <a:r>
              <a:rPr lang="ko-KR" altLang="en-US" sz="1400" dirty="0">
                <a:solidFill>
                  <a:schemeClr val="bg1"/>
                </a:solidFill>
              </a:rPr>
              <a:t>개의 평점이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데이터를 수집하고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00 </a:t>
            </a:r>
            <a:r>
              <a:rPr lang="ko-KR" altLang="en-US" sz="1400" dirty="0">
                <a:solidFill>
                  <a:schemeClr val="bg1"/>
                </a:solidFill>
              </a:rPr>
              <a:t>건 수집완료 되었습니다</a:t>
            </a:r>
            <a:r>
              <a:rPr lang="en-US" altLang="ko-KR" sz="1400" dirty="0">
                <a:solidFill>
                  <a:schemeClr val="bg1"/>
                </a:solidFill>
              </a:rPr>
              <a:t>.&gt;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&lt;NAVER </a:t>
            </a:r>
            <a:r>
              <a:rPr lang="ko-KR" altLang="en-US" sz="1400" dirty="0">
                <a:solidFill>
                  <a:schemeClr val="bg1"/>
                </a:solidFill>
              </a:rPr>
              <a:t>리뷰 </a:t>
            </a:r>
            <a:r>
              <a:rPr lang="ko-KR" altLang="en-US" sz="1400" dirty="0" err="1">
                <a:solidFill>
                  <a:schemeClr val="bg1"/>
                </a:solidFill>
              </a:rPr>
              <a:t>크롤링이</a:t>
            </a:r>
            <a:r>
              <a:rPr lang="ko-KR" altLang="en-US" sz="1400" dirty="0">
                <a:solidFill>
                  <a:schemeClr val="bg1"/>
                </a:solidFill>
              </a:rPr>
              <a:t> 완료되었습니다</a:t>
            </a:r>
            <a:r>
              <a:rPr lang="en-US" altLang="ko-KR" sz="1400" dirty="0">
                <a:solidFill>
                  <a:schemeClr val="bg1"/>
                </a:solidFill>
              </a:rPr>
              <a:t>.&gt;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D:\Users\prj_work2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위 경로에 파일을 저장합니다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‘naver_review.csv'</a:t>
            </a:r>
            <a:r>
              <a:rPr lang="ko-KR" altLang="en-US" sz="1400" dirty="0">
                <a:solidFill>
                  <a:schemeClr val="bg1"/>
                </a:solidFill>
              </a:rPr>
              <a:t>파일 저장이 완료되었습니다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744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2994" y="2717800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74499" y="3524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2994" y="36918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763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247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4705"/>
              </p:ext>
            </p:extLst>
          </p:nvPr>
        </p:nvGraphicFramePr>
        <p:xfrm>
          <a:off x="8530700" y="2521707"/>
          <a:ext cx="3091453" cy="29613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858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일별 박스오피스 페이지 접속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일별 박스오피스 및 영화정보 수집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수집한 데이터 </a:t>
                      </a: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CSV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파일로 저장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38468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0399" y="2331139"/>
            <a:ext cx="5698740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 KOBIS </a:t>
            </a:r>
            <a:r>
              <a:rPr lang="ko-KR" altLang="en-US" sz="1400" dirty="0">
                <a:solidFill>
                  <a:schemeClr val="bg1"/>
                </a:solidFill>
              </a:rPr>
              <a:t>일별 박스오피스 </a:t>
            </a:r>
            <a:r>
              <a:rPr lang="ko-KR" altLang="en-US" sz="1400" dirty="0" err="1">
                <a:solidFill>
                  <a:schemeClr val="bg1"/>
                </a:solidFill>
              </a:rPr>
              <a:t>크롤링을</a:t>
            </a:r>
            <a:r>
              <a:rPr lang="ko-KR" altLang="en-US" sz="1400" dirty="0">
                <a:solidFill>
                  <a:schemeClr val="bg1"/>
                </a:solidFill>
              </a:rPr>
              <a:t> 시작합니다</a:t>
            </a:r>
            <a:r>
              <a:rPr lang="en-US" altLang="ko-KR" sz="1400" dirty="0">
                <a:solidFill>
                  <a:schemeClr val="bg1"/>
                </a:solidFill>
              </a:rPr>
              <a:t>. 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--------'KOBIS </a:t>
            </a:r>
            <a:r>
              <a:rPr lang="ko-KR" altLang="en-US" sz="1400" dirty="0">
                <a:solidFill>
                  <a:schemeClr val="bg1"/>
                </a:solidFill>
              </a:rPr>
              <a:t>영화관 입장권 통합 전산망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 dirty="0">
                <a:solidFill>
                  <a:schemeClr val="bg1"/>
                </a:solidFill>
              </a:rPr>
              <a:t>페이지에 접속합니다</a:t>
            </a:r>
            <a:r>
              <a:rPr lang="en-US" altLang="ko-KR" sz="1400" dirty="0">
                <a:solidFill>
                  <a:schemeClr val="bg1"/>
                </a:solidFill>
              </a:rPr>
              <a:t>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2022</a:t>
            </a:r>
            <a:r>
              <a:rPr lang="ko-KR" altLang="en-US" sz="1400" dirty="0">
                <a:solidFill>
                  <a:schemeClr val="bg1"/>
                </a:solidFill>
              </a:rPr>
              <a:t>년 </a:t>
            </a:r>
            <a:r>
              <a:rPr lang="en-US" altLang="ko-KR" sz="1400" dirty="0">
                <a:solidFill>
                  <a:schemeClr val="bg1"/>
                </a:solidFill>
              </a:rPr>
              <a:t>00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00</a:t>
            </a:r>
            <a:r>
              <a:rPr lang="ko-KR" altLang="en-US" sz="1400" dirty="0">
                <a:solidFill>
                  <a:schemeClr val="bg1"/>
                </a:solidFill>
              </a:rPr>
              <a:t>일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월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해당 검색일에 총 </a:t>
            </a:r>
            <a:r>
              <a:rPr lang="en-US" altLang="ko-KR" sz="1400" dirty="0">
                <a:solidFill>
                  <a:schemeClr val="bg1"/>
                </a:solidFill>
              </a:rPr>
              <a:t>000</a:t>
            </a:r>
            <a:r>
              <a:rPr lang="ko-KR" altLang="en-US" sz="1400" dirty="0">
                <a:solidFill>
                  <a:schemeClr val="bg1"/>
                </a:solidFill>
              </a:rPr>
              <a:t> 개의 목록을 수집합니다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데이터를 수집하고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&lt;KOBIS </a:t>
            </a:r>
            <a:r>
              <a:rPr lang="ko-KR" altLang="en-US" sz="1400" dirty="0">
                <a:solidFill>
                  <a:schemeClr val="bg1"/>
                </a:solidFill>
              </a:rPr>
              <a:t>일별 박스오피스 </a:t>
            </a:r>
            <a:r>
              <a:rPr lang="ko-KR" altLang="en-US" sz="1400" dirty="0" err="1">
                <a:solidFill>
                  <a:schemeClr val="bg1"/>
                </a:solidFill>
              </a:rPr>
              <a:t>크롤링이</a:t>
            </a:r>
            <a:r>
              <a:rPr lang="ko-KR" altLang="en-US" sz="1400" dirty="0">
                <a:solidFill>
                  <a:schemeClr val="bg1"/>
                </a:solidFill>
              </a:rPr>
              <a:t> 완료되었습니다</a:t>
            </a:r>
            <a:r>
              <a:rPr lang="en-US" altLang="ko-KR" sz="1400" dirty="0">
                <a:solidFill>
                  <a:schemeClr val="bg1"/>
                </a:solidFill>
              </a:rPr>
              <a:t>.&gt;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D:\Users\prj_work2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위 경로에 파일을 저장합니다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‘kobis_rank.csv’,’kobis_movie.csv’ </a:t>
            </a:r>
            <a:r>
              <a:rPr lang="ko-KR" altLang="en-US" sz="1400" dirty="0">
                <a:solidFill>
                  <a:schemeClr val="bg1"/>
                </a:solidFill>
              </a:rPr>
              <a:t>파일 저장이 완료되었습니다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871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5588000" y="2725801"/>
            <a:ext cx="1520543" cy="469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87199" y="35244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35694" y="36918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890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374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6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69114"/>
              </p:ext>
            </p:extLst>
          </p:nvPr>
        </p:nvGraphicFramePr>
        <p:xfrm>
          <a:off x="8530700" y="2521707"/>
          <a:ext cx="3091453" cy="2961389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858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생성 및 테이블 생성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 데이터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(CSV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저장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수집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</a:t>
                      </a: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(CSV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저장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39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92522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OPER02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4749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0399" y="2356539"/>
            <a:ext cx="3313728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film_innerside</a:t>
            </a:r>
            <a:r>
              <a:rPr lang="en-US" altLang="ko-KR" sz="1400" dirty="0">
                <a:solidFill>
                  <a:schemeClr val="bg1"/>
                </a:solidFill>
              </a:rPr>
              <a:t>’  </a:t>
            </a:r>
            <a:r>
              <a:rPr lang="ko-KR" altLang="en-US" sz="1400">
                <a:solidFill>
                  <a:schemeClr val="bg1"/>
                </a:solidFill>
              </a:rPr>
              <a:t>데이터베이스 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naver_review_gather</a:t>
            </a:r>
            <a:r>
              <a:rPr lang="en-US" altLang="ko-KR" sz="1400" dirty="0">
                <a:solidFill>
                  <a:schemeClr val="bg1"/>
                </a:solidFill>
              </a:rPr>
              <a:t>’   </a:t>
            </a:r>
            <a:r>
              <a:rPr lang="ko-KR" altLang="en-US" sz="1400">
                <a:solidFill>
                  <a:schemeClr val="bg1"/>
                </a:solidFill>
              </a:rPr>
              <a:t>테이블 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naver_review_scrub</a:t>
            </a:r>
            <a:r>
              <a:rPr lang="en-US" altLang="ko-KR" sz="1400" dirty="0">
                <a:solidFill>
                  <a:schemeClr val="bg1"/>
                </a:solidFill>
              </a:rPr>
              <a:t>‘   </a:t>
            </a:r>
            <a:r>
              <a:rPr lang="ko-KR" altLang="en-US" sz="1400">
                <a:solidFill>
                  <a:schemeClr val="bg1"/>
                </a:solidFill>
              </a:rPr>
              <a:t>테이블 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kobis_movie_gather</a:t>
            </a:r>
            <a:r>
              <a:rPr lang="en-US" altLang="ko-KR" sz="1400" dirty="0">
                <a:solidFill>
                  <a:schemeClr val="bg1"/>
                </a:solidFill>
              </a:rPr>
              <a:t>’   </a:t>
            </a:r>
            <a:r>
              <a:rPr lang="ko-KR" altLang="en-US" sz="1400">
                <a:solidFill>
                  <a:schemeClr val="bg1"/>
                </a:solidFill>
              </a:rPr>
              <a:t>테이블 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kobis_movie_scrub</a:t>
            </a:r>
            <a:r>
              <a:rPr lang="en-US" altLang="ko-KR" sz="1400" dirty="0">
                <a:solidFill>
                  <a:schemeClr val="bg1"/>
                </a:solidFill>
              </a:rPr>
              <a:t>’      </a:t>
            </a:r>
            <a:r>
              <a:rPr lang="ko-KR" altLang="en-US" sz="1400">
                <a:solidFill>
                  <a:schemeClr val="bg1"/>
                </a:solidFill>
              </a:rPr>
              <a:t>테이블 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spc="110" dirty="0">
                <a:solidFill>
                  <a:schemeClr val="bg1"/>
                </a:solidFill>
              </a:rPr>
              <a:t>naver_review.csv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☞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naver_review_gather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>
                <a:solidFill>
                  <a:schemeClr val="bg1"/>
                </a:solidFill>
              </a:rPr>
              <a:t>테이블에 저장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spc="110">
                <a:solidFill>
                  <a:schemeClr val="bg1"/>
                </a:solidFill>
              </a:rPr>
              <a:t>kobis_movie.csv</a:t>
            </a:r>
            <a:r>
              <a:rPr lang="ko-KR" altLang="en-US" sz="1400" spc="110">
                <a:solidFill>
                  <a:schemeClr val="bg1"/>
                </a:solidFill>
              </a:rPr>
              <a:t> </a:t>
            </a:r>
            <a:endParaRPr lang="en-US" altLang="ko-KR" sz="1400" spc="110" dirty="0">
              <a:solidFill>
                <a:schemeClr val="bg1"/>
              </a:solidFill>
            </a:endParaRPr>
          </a:p>
          <a:p>
            <a:r>
              <a:rPr lang="en-US" altLang="ko-KR" sz="1400" spc="110">
                <a:solidFill>
                  <a:schemeClr val="bg1"/>
                </a:solidFill>
              </a:rPr>
              <a:t>kobis_rank.csv</a:t>
            </a:r>
            <a:endParaRPr lang="en-US" altLang="ko-KR" sz="1400" spc="11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☞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en-US" altLang="ko-KR" sz="1400" dirty="0" err="1">
                <a:solidFill>
                  <a:schemeClr val="bg1"/>
                </a:solidFill>
              </a:rPr>
              <a:t>kobis_movie_gather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>
                <a:solidFill>
                  <a:schemeClr val="bg1"/>
                </a:solidFill>
              </a:rPr>
              <a:t>테이블에 저장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49099" y="25504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 flipV="1">
            <a:off x="5297594" y="2725802"/>
            <a:ext cx="1772849" cy="469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49099" y="37911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297594" y="3958515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50901" y="47896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299396" y="49570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6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67635"/>
              </p:ext>
            </p:extLst>
          </p:nvPr>
        </p:nvGraphicFramePr>
        <p:xfrm>
          <a:off x="8530700" y="2521707"/>
          <a:ext cx="3091453" cy="3696130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6581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리뷰 데이터 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시작 화면 </a:t>
                      </a:r>
                      <a:endParaRPr lang="en-US" altLang="ko-KR" sz="1200" b="0" i="0" u="none" strike="noStrike" kern="120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02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전처리 진행 선택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화면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 접속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데이터베이스에 저장된 데이터가 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없을 경우 안내 </a:t>
                      </a:r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안내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문구 출력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3990"/>
                  </a:ext>
                </a:extLst>
              </a:tr>
              <a:tr h="59444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04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과정 출력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05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‘</a:t>
                      </a: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naver_review_scrub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’ </a:t>
                      </a: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테이블에 저장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17703"/>
              </p:ext>
            </p:extLst>
          </p:nvPr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451600" y="2412759"/>
            <a:ext cx="682343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7243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506056" y="2893340"/>
            <a:ext cx="627887" cy="637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4401" y="34180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5854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2599" y="2000939"/>
            <a:ext cx="5658857" cy="418576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______________________________________________________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en-US" altLang="ko-KR" sz="1400" dirty="0">
                <a:solidFill>
                  <a:schemeClr val="bg1"/>
                </a:solidFill>
              </a:rPr>
              <a:t>####   NAVER </a:t>
            </a:r>
            <a:r>
              <a:rPr lang="ko-KR" altLang="en-US" sz="1400" dirty="0">
                <a:solidFill>
                  <a:schemeClr val="bg1"/>
                </a:solidFill>
              </a:rPr>
              <a:t>영화 리뷰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</a:rPr>
              <a:t>전처리</a:t>
            </a:r>
            <a:r>
              <a:rPr lang="ko-KR" altLang="en-US" sz="1400" dirty="0">
                <a:solidFill>
                  <a:schemeClr val="bg1"/>
                </a:solidFill>
              </a:rPr>
              <a:t> 및 감성분석   </a:t>
            </a:r>
            <a:r>
              <a:rPr lang="en-US" altLang="ko-KR" sz="1400" dirty="0">
                <a:solidFill>
                  <a:schemeClr val="bg1"/>
                </a:solidFill>
              </a:rPr>
              <a:t>####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￣￣￣￣￣￣￣￣￣￣￣￣￣￣￣￣￣￣￣￣￣￣￣￣￣￣￣￣￣￣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1 ] </a:t>
            </a:r>
            <a:r>
              <a:rPr lang="ko-KR" altLang="en-US" sz="1400" dirty="0">
                <a:solidFill>
                  <a:schemeClr val="bg1"/>
                </a:solidFill>
              </a:rPr>
              <a:t>네이버 영화 리뷰 데이터 </a:t>
            </a:r>
            <a:r>
              <a:rPr lang="ko-KR" altLang="en-US" sz="1400" dirty="0" err="1">
                <a:solidFill>
                  <a:schemeClr val="bg1"/>
                </a:solidFill>
              </a:rPr>
              <a:t>전처리</a:t>
            </a:r>
            <a:r>
              <a:rPr lang="ko-KR" altLang="en-US" sz="1400" dirty="0">
                <a:solidFill>
                  <a:schemeClr val="bg1"/>
                </a:solidFill>
              </a:rPr>
              <a:t>  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신규 수집 데이터 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1</a:t>
            </a:r>
            <a:r>
              <a:rPr lang="ko-KR" altLang="en-US" sz="1400" dirty="0">
                <a:solidFill>
                  <a:schemeClr val="bg1"/>
                </a:solidFill>
              </a:rPr>
              <a:t>을 </a:t>
            </a:r>
            <a:r>
              <a:rPr lang="ko-KR" altLang="en-US" sz="1400" dirty="0" err="1">
                <a:solidFill>
                  <a:schemeClr val="bg1"/>
                </a:solidFill>
              </a:rPr>
              <a:t>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 dirty="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</a:t>
            </a:r>
            <a:r>
              <a:rPr lang="ko-KR" altLang="en-US" sz="1400" dirty="0">
                <a:solidFill>
                  <a:schemeClr val="bg1"/>
                </a:solidFill>
              </a:rPr>
              <a:t> 종료</a:t>
            </a:r>
            <a:r>
              <a:rPr lang="en-US" altLang="ko-KR" sz="1400" dirty="0">
                <a:solidFill>
                  <a:schemeClr val="bg1"/>
                </a:solidFill>
              </a:rPr>
              <a:t>:0)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Connecting... </a:t>
            </a:r>
            <a:r>
              <a:rPr lang="ko-KR" altLang="en-US" sz="1400" dirty="0">
                <a:solidFill>
                  <a:schemeClr val="bg1"/>
                </a:solidFill>
              </a:rPr>
              <a:t>데이터베이스 접속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None... </a:t>
            </a:r>
            <a:r>
              <a:rPr lang="ko-KR" altLang="en-US" sz="1400" dirty="0">
                <a:solidFill>
                  <a:schemeClr val="bg1"/>
                </a:solidFill>
              </a:rPr>
              <a:t>신규 수집 데이터가 없습니다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</a:t>
            </a:r>
            <a:r>
              <a:rPr lang="ko-KR" altLang="en-US" sz="1400" dirty="0">
                <a:solidFill>
                  <a:schemeClr val="bg1"/>
                </a:solidFill>
              </a:rPr>
              <a:t>네이버 영화 리뷰 데이터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>
                <a:solidFill>
                  <a:schemeClr val="bg1"/>
                </a:solidFill>
              </a:rPr>
              <a:t>리뷰 라벨 추가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>
                <a:solidFill>
                  <a:schemeClr val="bg1"/>
                </a:solidFill>
              </a:rPr>
              <a:t>한글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>
                <a:solidFill>
                  <a:schemeClr val="bg1"/>
                </a:solidFill>
              </a:rPr>
              <a:t>여백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 err="1">
                <a:solidFill>
                  <a:schemeClr val="bg1"/>
                </a:solidFill>
              </a:rPr>
              <a:t>결측치</a:t>
            </a:r>
            <a:r>
              <a:rPr lang="ko-KR" altLang="en-US" sz="1400" dirty="0">
                <a:solidFill>
                  <a:schemeClr val="bg1"/>
                </a:solidFill>
              </a:rPr>
              <a:t>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>
                <a:solidFill>
                  <a:schemeClr val="bg1"/>
                </a:solidFill>
              </a:rPr>
              <a:t>중복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Tokenizing... </a:t>
            </a:r>
            <a:r>
              <a:rPr lang="ko-KR" altLang="en-US" sz="1400" dirty="0">
                <a:solidFill>
                  <a:schemeClr val="bg1"/>
                </a:solidFill>
              </a:rPr>
              <a:t>단어 토큰화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Tokenizing... </a:t>
            </a:r>
            <a:r>
              <a:rPr lang="ko-KR" altLang="en-US" sz="1400" dirty="0" err="1">
                <a:solidFill>
                  <a:schemeClr val="bg1"/>
                </a:solidFill>
              </a:rPr>
              <a:t>불용어</a:t>
            </a:r>
            <a:r>
              <a:rPr lang="ko-KR" altLang="en-US" sz="1400" dirty="0">
                <a:solidFill>
                  <a:schemeClr val="bg1"/>
                </a:solidFill>
              </a:rPr>
              <a:t>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Uploading... DB </a:t>
            </a:r>
            <a:r>
              <a:rPr lang="ko-KR" altLang="en-US" sz="1400" dirty="0">
                <a:solidFill>
                  <a:schemeClr val="bg1"/>
                </a:solidFill>
              </a:rPr>
              <a:t>저장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01701" y="47261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4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0196" y="48935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4401" y="5590834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5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5758223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3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UI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화면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812D7B-3CEB-C8AF-79ED-479B0B2A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93920"/>
              </p:ext>
            </p:extLst>
          </p:nvPr>
        </p:nvGraphicFramePr>
        <p:xfrm>
          <a:off x="8530700" y="2521707"/>
          <a:ext cx="3091453" cy="3365930"/>
        </p:xfrm>
        <a:graphic>
          <a:graphicData uri="http://schemas.openxmlformats.org/drawingml/2006/table">
            <a:tbl>
              <a:tblPr/>
              <a:tblGrid>
                <a:gridCol w="446436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2645017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3507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9525" marR="9525" marT="9431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+mn-cs"/>
                        </a:rPr>
                        <a:t>화면 상세 설명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6835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06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</a:t>
                      </a:r>
                      <a:r>
                        <a:rPr lang="en-US" altLang="ko-KR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영화 수집 데이터 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시작 화면 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07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 전처리 진행 선택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화면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08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데이터베이스 접속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399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09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ctr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전처리 과정 출력 화면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DB ‘</a:t>
                      </a: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kobis_movie_scrub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’ </a:t>
                      </a:r>
                    </a:p>
                    <a:p>
                      <a:pPr marL="0" marR="0" lvl="1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테이블에 저장</a:t>
                      </a:r>
                      <a:endParaRPr lang="en-US" altLang="ko-KR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8A5D33-1227-0209-4DF4-CA3EF914FA06}"/>
              </a:ext>
            </a:extLst>
          </p:cNvPr>
          <p:cNvGraphicFramePr>
            <a:graphicFrameLocks noGrp="1"/>
          </p:cNvGraphicFramePr>
          <p:nvPr/>
        </p:nvGraphicFramePr>
        <p:xfrm>
          <a:off x="8530699" y="1463280"/>
          <a:ext cx="3091453" cy="904944"/>
        </p:xfrm>
        <a:graphic>
          <a:graphicData uri="http://schemas.openxmlformats.org/drawingml/2006/table">
            <a:tbl>
              <a:tblPr/>
              <a:tblGrid>
                <a:gridCol w="3091453">
                  <a:extLst>
                    <a:ext uri="{9D8B030D-6E8A-4147-A177-3AD203B41FA5}">
                      <a16:colId xmlns:a16="http://schemas.microsoft.com/office/drawing/2014/main" val="3116675331"/>
                    </a:ext>
                  </a:extLst>
                </a:gridCol>
              </a:tblGrid>
              <a:tr h="3702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화면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bg1"/>
                          </a:solidFill>
                          <a:effectLst/>
                          <a:ea typeface="Apple SD Gothic Neo Medium" panose="02000300000000000000" pitchFamily="2" charset="-127"/>
                          <a:cs typeface="+mn-cs"/>
                        </a:rPr>
                        <a:t>ID</a:t>
                      </a:r>
                      <a:endParaRPr lang="ko-KR" altLang="en-US" sz="1400" b="0" i="0" u="none" strike="noStrike" kern="1200" dirty="0">
                        <a:solidFill>
                          <a:schemeClr val="bg1"/>
                        </a:solidFill>
                        <a:effectLst/>
                        <a:ea typeface="Apple SD Gothic Neo Medium" panose="02000300000000000000" pitchFamily="2" charset="-127"/>
                        <a:cs typeface="+mn-cs"/>
                      </a:endParaRPr>
                    </a:p>
                  </a:txBody>
                  <a:tcPr marL="9525" marR="9525" marT="9620" marB="461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92047"/>
                  </a:ext>
                </a:extLst>
              </a:tr>
              <a:tr h="5346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OPER03</a:t>
                      </a:r>
                    </a:p>
                  </a:txBody>
                  <a:tcPr marL="9525" marR="9525" marT="9620" marB="461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07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8D55D-3E90-BD47-AFB8-A8F6E39F29FB}"/>
              </a:ext>
            </a:extLst>
          </p:cNvPr>
          <p:cNvSpPr txBox="1"/>
          <p:nvPr/>
        </p:nvSpPr>
        <p:spPr>
          <a:xfrm>
            <a:off x="1153842" y="934424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63D-F93B-2F3F-893B-45823B0EA6C6}"/>
              </a:ext>
            </a:extLst>
          </p:cNvPr>
          <p:cNvSpPr/>
          <p:nvPr/>
        </p:nvSpPr>
        <p:spPr>
          <a:xfrm>
            <a:off x="647700" y="880985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4" t="11050" r="29295" b="11103"/>
          <a:stretch/>
        </p:blipFill>
        <p:spPr>
          <a:xfrm>
            <a:off x="647700" y="1473200"/>
            <a:ext cx="7340600" cy="518112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245611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6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6451600" y="2412759"/>
            <a:ext cx="682343" cy="824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2599" y="2838626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7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009900"/>
            <a:ext cx="1771047" cy="411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14401" y="36085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8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37759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7572" y="2039039"/>
            <a:ext cx="5570756" cy="39703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______________________________________________________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 </a:t>
            </a:r>
            <a:r>
              <a:rPr lang="en-US" altLang="ko-KR" sz="1400" dirty="0">
                <a:solidFill>
                  <a:schemeClr val="bg1"/>
                </a:solidFill>
              </a:rPr>
              <a:t>####   KOBIS </a:t>
            </a:r>
            <a:r>
              <a:rPr lang="ko-KR" altLang="en-US" sz="1400" dirty="0">
                <a:solidFill>
                  <a:schemeClr val="bg1"/>
                </a:solidFill>
              </a:rPr>
              <a:t>영화관 입장권 통합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</a:rPr>
              <a:t>전처리</a:t>
            </a:r>
            <a:r>
              <a:rPr lang="ko-KR" altLang="en-US" sz="1400" dirty="0">
                <a:solidFill>
                  <a:schemeClr val="bg1"/>
                </a:solidFill>
              </a:rPr>
              <a:t>  </a:t>
            </a:r>
            <a:r>
              <a:rPr lang="en-US" altLang="ko-KR" sz="1400" dirty="0">
                <a:solidFill>
                  <a:schemeClr val="bg1"/>
                </a:solidFill>
              </a:rPr>
              <a:t>####</a:t>
            </a:r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￣￣￣￣￣￣￣￣￣￣￣￣￣￣￣￣￣￣￣￣￣￣￣￣￣￣￣￣￣￣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*** </a:t>
            </a:r>
            <a:r>
              <a:rPr lang="en-US" altLang="ko-KR" sz="1400" dirty="0">
                <a:solidFill>
                  <a:schemeClr val="bg1"/>
                </a:solidFill>
              </a:rPr>
              <a:t>[ STEP 1 ] </a:t>
            </a:r>
            <a:r>
              <a:rPr lang="ko-KR" altLang="en-US" sz="1400" dirty="0">
                <a:solidFill>
                  <a:schemeClr val="bg1"/>
                </a:solidFill>
              </a:rPr>
              <a:t>영화관 입장권 수집 데이터 </a:t>
            </a:r>
            <a:r>
              <a:rPr lang="ko-KR" altLang="en-US" sz="1400" dirty="0" err="1">
                <a:solidFill>
                  <a:schemeClr val="bg1"/>
                </a:solidFill>
              </a:rPr>
              <a:t>전처리</a:t>
            </a:r>
            <a:r>
              <a:rPr lang="ko-KR" altLang="en-US" sz="1400" dirty="0">
                <a:solidFill>
                  <a:schemeClr val="bg1"/>
                </a:solidFill>
              </a:rPr>
              <a:t> ***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STEP 1</a:t>
            </a:r>
            <a:r>
              <a:rPr lang="ko-KR" altLang="en-US" sz="1400" dirty="0">
                <a:solidFill>
                  <a:schemeClr val="bg1"/>
                </a:solidFill>
              </a:rPr>
              <a:t>을 </a:t>
            </a:r>
            <a:r>
              <a:rPr lang="ko-KR" altLang="en-US" sz="1400" dirty="0" err="1">
                <a:solidFill>
                  <a:schemeClr val="bg1"/>
                </a:solidFill>
              </a:rPr>
              <a:t>진행하시겠습니까</a:t>
            </a:r>
            <a:r>
              <a:rPr lang="en-US" altLang="ko-KR" sz="1400" dirty="0">
                <a:solidFill>
                  <a:schemeClr val="bg1"/>
                </a:solidFill>
              </a:rPr>
              <a:t>? (</a:t>
            </a:r>
            <a:r>
              <a:rPr lang="ko-KR" altLang="en-US" sz="1400" dirty="0">
                <a:solidFill>
                  <a:schemeClr val="bg1"/>
                </a:solidFill>
              </a:rPr>
              <a:t>진행</a:t>
            </a:r>
            <a:r>
              <a:rPr lang="en-US" altLang="ko-KR" sz="1400" dirty="0">
                <a:solidFill>
                  <a:schemeClr val="bg1"/>
                </a:solidFill>
              </a:rPr>
              <a:t>:Y</a:t>
            </a:r>
            <a:r>
              <a:rPr lang="ko-KR" altLang="en-US" sz="1400" dirty="0">
                <a:solidFill>
                  <a:schemeClr val="bg1"/>
                </a:solidFill>
              </a:rPr>
              <a:t> 종료</a:t>
            </a:r>
            <a:r>
              <a:rPr lang="en-US" altLang="ko-KR" sz="1400" dirty="0">
                <a:solidFill>
                  <a:schemeClr val="bg1"/>
                </a:solidFill>
              </a:rPr>
              <a:t>:0)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Connecting... </a:t>
            </a:r>
            <a:r>
              <a:rPr lang="ko-KR" altLang="en-US" sz="1400" dirty="0">
                <a:solidFill>
                  <a:schemeClr val="bg1"/>
                </a:solidFill>
              </a:rPr>
              <a:t>데이터베이스 접속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Loading... KOBIS </a:t>
            </a:r>
            <a:r>
              <a:rPr lang="ko-KR" altLang="en-US" sz="1400" dirty="0">
                <a:solidFill>
                  <a:schemeClr val="bg1"/>
                </a:solidFill>
              </a:rPr>
              <a:t>영화관 입장권 데이터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>
                <a:solidFill>
                  <a:schemeClr val="bg1"/>
                </a:solidFill>
              </a:rPr>
              <a:t>여백 정제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</a:t>
            </a:r>
            <a:r>
              <a:rPr lang="en-US" altLang="ko-KR" sz="1400" dirty="0" err="1">
                <a:solidFill>
                  <a:schemeClr val="bg1"/>
                </a:solidFill>
              </a:rPr>
              <a:t>Refinementing</a:t>
            </a:r>
            <a:r>
              <a:rPr lang="en-US" altLang="ko-KR" sz="1400" dirty="0">
                <a:solidFill>
                  <a:schemeClr val="bg1"/>
                </a:solidFill>
              </a:rPr>
              <a:t>... </a:t>
            </a:r>
            <a:r>
              <a:rPr lang="ko-KR" altLang="en-US" sz="1400" dirty="0" err="1">
                <a:solidFill>
                  <a:schemeClr val="bg1"/>
                </a:solidFill>
              </a:rPr>
              <a:t>결측치</a:t>
            </a:r>
            <a:r>
              <a:rPr lang="ko-KR" altLang="en-US" sz="1400" dirty="0">
                <a:solidFill>
                  <a:schemeClr val="bg1"/>
                </a:solidFill>
              </a:rPr>
              <a:t> 정제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&gt;&gt;&gt;&gt; Uploading... DB </a:t>
            </a:r>
            <a:r>
              <a:rPr lang="ko-KR" altLang="en-US" sz="1400" dirty="0">
                <a:solidFill>
                  <a:schemeClr val="bg1"/>
                </a:solidFill>
              </a:rPr>
              <a:t>저장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201701" y="4726118"/>
            <a:ext cx="334296" cy="33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9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50196" y="4893507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ABCC4E6-081A-58D9-F168-C4912398B67A}"/>
              </a:ext>
            </a:extLst>
          </p:cNvPr>
          <p:cNvSpPr/>
          <p:nvPr/>
        </p:nvSpPr>
        <p:spPr>
          <a:xfrm>
            <a:off x="7133943" y="5337104"/>
            <a:ext cx="544202" cy="3848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스퀘어" panose="020B0600000101010101"/>
              </a:rPr>
              <a:t>10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스퀘어" panose="020B0600000101010101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68FC9B-C9AE-A6A4-46E2-5C69B41F505B}"/>
              </a:ext>
            </a:extLst>
          </p:cNvPr>
          <p:cNvCxnSpPr>
            <a:cxnSpLocks/>
          </p:cNvCxnSpPr>
          <p:nvPr/>
        </p:nvCxnSpPr>
        <p:spPr>
          <a:xfrm>
            <a:off x="5362896" y="5555023"/>
            <a:ext cx="1772849" cy="800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F445B9-1A69-4823-AF81-5D3292BF3E06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f98dc5a2-bed3-4c75-8862-0610efb8e41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891</Words>
  <Application>Microsoft Office PowerPoint</Application>
  <PresentationFormat>와이드스크린</PresentationFormat>
  <Paragraphs>365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Apple SD Gothic Neo Medium</vt:lpstr>
      <vt:lpstr>Doppio One</vt:lpstr>
      <vt:lpstr>Noto Sans CJK KR Bold</vt:lpstr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Wingdings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234</cp:revision>
  <dcterms:created xsi:type="dcterms:W3CDTF">2019-01-17T10:29:08Z</dcterms:created>
  <dcterms:modified xsi:type="dcterms:W3CDTF">2022-11-21T12:06:15Z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