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6" r:id="rId3"/>
    <p:sldId id="295" r:id="rId4"/>
    <p:sldId id="265" r:id="rId5"/>
    <p:sldId id="266" r:id="rId6"/>
    <p:sldId id="267" r:id="rId7"/>
    <p:sldId id="268" r:id="rId8"/>
    <p:sldId id="269" r:id="rId9"/>
    <p:sldId id="271" r:id="rId10"/>
    <p:sldId id="272" r:id="rId11"/>
    <p:sldId id="273" r:id="rId12"/>
    <p:sldId id="274" r:id="rId13"/>
    <p:sldId id="270" r:id="rId14"/>
    <p:sldId id="275" r:id="rId15"/>
    <p:sldId id="276" r:id="rId16"/>
    <p:sldId id="277" r:id="rId17"/>
    <p:sldId id="278" r:id="rId18"/>
    <p:sldId id="279" r:id="rId19"/>
    <p:sldId id="280" r:id="rId20"/>
    <p:sldId id="281" r:id="rId21"/>
    <p:sldId id="282" r:id="rId22"/>
    <p:sldId id="283" r:id="rId23"/>
    <p:sldId id="284" r:id="rId24"/>
    <p:sldId id="285" r:id="rId25"/>
    <p:sldId id="287" r:id="rId26"/>
    <p:sldId id="286" r:id="rId27"/>
    <p:sldId id="288" r:id="rId28"/>
    <p:sldId id="289" r:id="rId29"/>
    <p:sldId id="290" r:id="rId30"/>
    <p:sldId id="291" r:id="rId31"/>
    <p:sldId id="292" r:id="rId32"/>
    <p:sldId id="293" r:id="rId33"/>
    <p:sldId id="299" r:id="rId34"/>
    <p:sldId id="301" r:id="rId35"/>
    <p:sldId id="297" r:id="rId36"/>
    <p:sldId id="264" r:id="rId37"/>
    <p:sldId id="300" r:id="rId38"/>
    <p:sldId id="257" r:id="rId39"/>
    <p:sldId id="258" r:id="rId40"/>
    <p:sldId id="259" r:id="rId41"/>
    <p:sldId id="260" r:id="rId42"/>
    <p:sldId id="261" r:id="rId43"/>
    <p:sldId id="262" r:id="rId44"/>
    <p:sldId id="263" r:id="rId45"/>
    <p:sldId id="298" r:id="rId46"/>
    <p:sldId id="294" r:id="rId4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457" autoAdjust="0"/>
    <p:restoredTop sz="94660"/>
  </p:normalViewPr>
  <p:slideViewPr>
    <p:cSldViewPr snapToGrid="0">
      <p:cViewPr varScale="1">
        <p:scale>
          <a:sx n="108" d="100"/>
          <a:sy n="108" d="100"/>
        </p:scale>
        <p:origin x="25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DDBC8A-42FB-4C6E-9C13-06445E34D15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14D28FB-33A7-4703-8F07-EEDB6A4624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DB5EAEB-AE14-4A75-A963-F2D7CE2C08EC}"/>
              </a:ext>
            </a:extLst>
          </p:cNvPr>
          <p:cNvSpPr>
            <a:spLocks noGrp="1"/>
          </p:cNvSpPr>
          <p:nvPr>
            <p:ph type="dt" sz="half" idx="10"/>
          </p:nvPr>
        </p:nvSpPr>
        <p:spPr/>
        <p:txBody>
          <a:bodyPr/>
          <a:lstStyle/>
          <a:p>
            <a:fld id="{F2DD7B7A-92DA-45D2-B094-8AD92260E779}" type="datetimeFigureOut">
              <a:rPr lang="zh-CN" altLang="en-US" smtClean="0"/>
              <a:t>2020/11/17</a:t>
            </a:fld>
            <a:endParaRPr lang="zh-CN" altLang="en-US"/>
          </a:p>
        </p:txBody>
      </p:sp>
      <p:sp>
        <p:nvSpPr>
          <p:cNvPr id="5" name="页脚占位符 4">
            <a:extLst>
              <a:ext uri="{FF2B5EF4-FFF2-40B4-BE49-F238E27FC236}">
                <a16:creationId xmlns:a16="http://schemas.microsoft.com/office/drawing/2014/main" id="{FB1FD7AF-BD72-4556-B5E6-3A58B6FAAD8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00497D9-6A6A-47BB-B012-1F7C886CFACB}"/>
              </a:ext>
            </a:extLst>
          </p:cNvPr>
          <p:cNvSpPr>
            <a:spLocks noGrp="1"/>
          </p:cNvSpPr>
          <p:nvPr>
            <p:ph type="sldNum" sz="quarter" idx="12"/>
          </p:nvPr>
        </p:nvSpPr>
        <p:spPr/>
        <p:txBody>
          <a:bodyPr/>
          <a:lstStyle/>
          <a:p>
            <a:fld id="{8997A22D-6DB7-408B-8A93-D98C8274E456}" type="slidenum">
              <a:rPr lang="zh-CN" altLang="en-US" smtClean="0"/>
              <a:t>‹#›</a:t>
            </a:fld>
            <a:endParaRPr lang="zh-CN" altLang="en-US"/>
          </a:p>
        </p:txBody>
      </p:sp>
    </p:spTree>
    <p:extLst>
      <p:ext uri="{BB962C8B-B14F-4D97-AF65-F5344CB8AC3E}">
        <p14:creationId xmlns:p14="http://schemas.microsoft.com/office/powerpoint/2010/main" val="777413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C498C6-2A3B-486D-96E3-402D51C7956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19B446B-CAE6-413C-B9EA-206A4DD6EB5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CE336C5-4965-4F5B-BE09-63B8BAB2C8E1}"/>
              </a:ext>
            </a:extLst>
          </p:cNvPr>
          <p:cNvSpPr>
            <a:spLocks noGrp="1"/>
          </p:cNvSpPr>
          <p:nvPr>
            <p:ph type="dt" sz="half" idx="10"/>
          </p:nvPr>
        </p:nvSpPr>
        <p:spPr/>
        <p:txBody>
          <a:bodyPr/>
          <a:lstStyle/>
          <a:p>
            <a:fld id="{F2DD7B7A-92DA-45D2-B094-8AD92260E779}" type="datetimeFigureOut">
              <a:rPr lang="zh-CN" altLang="en-US" smtClean="0"/>
              <a:t>2020/11/17</a:t>
            </a:fld>
            <a:endParaRPr lang="zh-CN" altLang="en-US"/>
          </a:p>
        </p:txBody>
      </p:sp>
      <p:sp>
        <p:nvSpPr>
          <p:cNvPr id="5" name="页脚占位符 4">
            <a:extLst>
              <a:ext uri="{FF2B5EF4-FFF2-40B4-BE49-F238E27FC236}">
                <a16:creationId xmlns:a16="http://schemas.microsoft.com/office/drawing/2014/main" id="{E22DCDAF-A961-4229-AE1A-7CBD7211885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184EAA1-C2A3-4A32-9CDD-5D45D61DC0F6}"/>
              </a:ext>
            </a:extLst>
          </p:cNvPr>
          <p:cNvSpPr>
            <a:spLocks noGrp="1"/>
          </p:cNvSpPr>
          <p:nvPr>
            <p:ph type="sldNum" sz="quarter" idx="12"/>
          </p:nvPr>
        </p:nvSpPr>
        <p:spPr/>
        <p:txBody>
          <a:bodyPr/>
          <a:lstStyle/>
          <a:p>
            <a:fld id="{8997A22D-6DB7-408B-8A93-D98C8274E456}" type="slidenum">
              <a:rPr lang="zh-CN" altLang="en-US" smtClean="0"/>
              <a:t>‹#›</a:t>
            </a:fld>
            <a:endParaRPr lang="zh-CN" altLang="en-US"/>
          </a:p>
        </p:txBody>
      </p:sp>
    </p:spTree>
    <p:extLst>
      <p:ext uri="{BB962C8B-B14F-4D97-AF65-F5344CB8AC3E}">
        <p14:creationId xmlns:p14="http://schemas.microsoft.com/office/powerpoint/2010/main" val="1399114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5D392B9-DCFB-4A4E-8EF0-996ABF154F5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E601DA7-37B9-4E7C-B42C-7FD32388D58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2C8493F-515E-4F74-ADC8-F7508CE85981}"/>
              </a:ext>
            </a:extLst>
          </p:cNvPr>
          <p:cNvSpPr>
            <a:spLocks noGrp="1"/>
          </p:cNvSpPr>
          <p:nvPr>
            <p:ph type="dt" sz="half" idx="10"/>
          </p:nvPr>
        </p:nvSpPr>
        <p:spPr/>
        <p:txBody>
          <a:bodyPr/>
          <a:lstStyle/>
          <a:p>
            <a:fld id="{F2DD7B7A-92DA-45D2-B094-8AD92260E779}" type="datetimeFigureOut">
              <a:rPr lang="zh-CN" altLang="en-US" smtClean="0"/>
              <a:t>2020/11/17</a:t>
            </a:fld>
            <a:endParaRPr lang="zh-CN" altLang="en-US"/>
          </a:p>
        </p:txBody>
      </p:sp>
      <p:sp>
        <p:nvSpPr>
          <p:cNvPr id="5" name="页脚占位符 4">
            <a:extLst>
              <a:ext uri="{FF2B5EF4-FFF2-40B4-BE49-F238E27FC236}">
                <a16:creationId xmlns:a16="http://schemas.microsoft.com/office/drawing/2014/main" id="{9917F4A2-4E09-49B1-8A8D-92C26DCBD87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139B6EC-24C0-41A1-AE45-B47447310939}"/>
              </a:ext>
            </a:extLst>
          </p:cNvPr>
          <p:cNvSpPr>
            <a:spLocks noGrp="1"/>
          </p:cNvSpPr>
          <p:nvPr>
            <p:ph type="sldNum" sz="quarter" idx="12"/>
          </p:nvPr>
        </p:nvSpPr>
        <p:spPr/>
        <p:txBody>
          <a:bodyPr/>
          <a:lstStyle/>
          <a:p>
            <a:fld id="{8997A22D-6DB7-408B-8A93-D98C8274E456}" type="slidenum">
              <a:rPr lang="zh-CN" altLang="en-US" smtClean="0"/>
              <a:t>‹#›</a:t>
            </a:fld>
            <a:endParaRPr lang="zh-CN" altLang="en-US"/>
          </a:p>
        </p:txBody>
      </p:sp>
    </p:spTree>
    <p:extLst>
      <p:ext uri="{BB962C8B-B14F-4D97-AF65-F5344CB8AC3E}">
        <p14:creationId xmlns:p14="http://schemas.microsoft.com/office/powerpoint/2010/main" val="448699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633A9F-E63F-426D-95FC-7C8A2467AA9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0467F71-7510-4B4D-95A1-523EC056D78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10A5F9B-25EC-4197-BC12-1F3725EDC26C}"/>
              </a:ext>
            </a:extLst>
          </p:cNvPr>
          <p:cNvSpPr>
            <a:spLocks noGrp="1"/>
          </p:cNvSpPr>
          <p:nvPr>
            <p:ph type="dt" sz="half" idx="10"/>
          </p:nvPr>
        </p:nvSpPr>
        <p:spPr/>
        <p:txBody>
          <a:bodyPr/>
          <a:lstStyle/>
          <a:p>
            <a:fld id="{F2DD7B7A-92DA-45D2-B094-8AD92260E779}" type="datetimeFigureOut">
              <a:rPr lang="zh-CN" altLang="en-US" smtClean="0"/>
              <a:t>2020/11/17</a:t>
            </a:fld>
            <a:endParaRPr lang="zh-CN" altLang="en-US"/>
          </a:p>
        </p:txBody>
      </p:sp>
      <p:sp>
        <p:nvSpPr>
          <p:cNvPr id="5" name="页脚占位符 4">
            <a:extLst>
              <a:ext uri="{FF2B5EF4-FFF2-40B4-BE49-F238E27FC236}">
                <a16:creationId xmlns:a16="http://schemas.microsoft.com/office/drawing/2014/main" id="{B3F87361-F88C-43DA-88D1-E01CB85BA18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0C2C660-F2E1-4332-A24C-B3580DB25A53}"/>
              </a:ext>
            </a:extLst>
          </p:cNvPr>
          <p:cNvSpPr>
            <a:spLocks noGrp="1"/>
          </p:cNvSpPr>
          <p:nvPr>
            <p:ph type="sldNum" sz="quarter" idx="12"/>
          </p:nvPr>
        </p:nvSpPr>
        <p:spPr/>
        <p:txBody>
          <a:bodyPr/>
          <a:lstStyle/>
          <a:p>
            <a:fld id="{8997A22D-6DB7-408B-8A93-D98C8274E456}" type="slidenum">
              <a:rPr lang="zh-CN" altLang="en-US" smtClean="0"/>
              <a:t>‹#›</a:t>
            </a:fld>
            <a:endParaRPr lang="zh-CN" altLang="en-US"/>
          </a:p>
        </p:txBody>
      </p:sp>
    </p:spTree>
    <p:extLst>
      <p:ext uri="{BB962C8B-B14F-4D97-AF65-F5344CB8AC3E}">
        <p14:creationId xmlns:p14="http://schemas.microsoft.com/office/powerpoint/2010/main" val="936497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73D367-7D03-4CCB-A535-077FE845249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9C4DA9B-280D-48E7-A460-C1B19A0F86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4C54773-2F32-4C8D-A927-3263F8BCEF6E}"/>
              </a:ext>
            </a:extLst>
          </p:cNvPr>
          <p:cNvSpPr>
            <a:spLocks noGrp="1"/>
          </p:cNvSpPr>
          <p:nvPr>
            <p:ph type="dt" sz="half" idx="10"/>
          </p:nvPr>
        </p:nvSpPr>
        <p:spPr/>
        <p:txBody>
          <a:bodyPr/>
          <a:lstStyle/>
          <a:p>
            <a:fld id="{F2DD7B7A-92DA-45D2-B094-8AD92260E779}" type="datetimeFigureOut">
              <a:rPr lang="zh-CN" altLang="en-US" smtClean="0"/>
              <a:t>2020/11/17</a:t>
            </a:fld>
            <a:endParaRPr lang="zh-CN" altLang="en-US"/>
          </a:p>
        </p:txBody>
      </p:sp>
      <p:sp>
        <p:nvSpPr>
          <p:cNvPr id="5" name="页脚占位符 4">
            <a:extLst>
              <a:ext uri="{FF2B5EF4-FFF2-40B4-BE49-F238E27FC236}">
                <a16:creationId xmlns:a16="http://schemas.microsoft.com/office/drawing/2014/main" id="{3BC9CF46-D367-43A0-8454-81BB3492DE0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71BF7C8-10DC-467B-A2F3-8A1998BDFC47}"/>
              </a:ext>
            </a:extLst>
          </p:cNvPr>
          <p:cNvSpPr>
            <a:spLocks noGrp="1"/>
          </p:cNvSpPr>
          <p:nvPr>
            <p:ph type="sldNum" sz="quarter" idx="12"/>
          </p:nvPr>
        </p:nvSpPr>
        <p:spPr/>
        <p:txBody>
          <a:bodyPr/>
          <a:lstStyle/>
          <a:p>
            <a:fld id="{8997A22D-6DB7-408B-8A93-D98C8274E456}" type="slidenum">
              <a:rPr lang="zh-CN" altLang="en-US" smtClean="0"/>
              <a:t>‹#›</a:t>
            </a:fld>
            <a:endParaRPr lang="zh-CN" altLang="en-US"/>
          </a:p>
        </p:txBody>
      </p:sp>
    </p:spTree>
    <p:extLst>
      <p:ext uri="{BB962C8B-B14F-4D97-AF65-F5344CB8AC3E}">
        <p14:creationId xmlns:p14="http://schemas.microsoft.com/office/powerpoint/2010/main" val="3935615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54E129-0304-40FF-9471-F7F20E50A91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3512043-16A0-481A-98A2-F5350060CD9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3795F0B-AE0B-48FC-94CB-036420E35ED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82FD0E1-70C8-4E35-82A5-67B3B7AEEBFF}"/>
              </a:ext>
            </a:extLst>
          </p:cNvPr>
          <p:cNvSpPr>
            <a:spLocks noGrp="1"/>
          </p:cNvSpPr>
          <p:nvPr>
            <p:ph type="dt" sz="half" idx="10"/>
          </p:nvPr>
        </p:nvSpPr>
        <p:spPr/>
        <p:txBody>
          <a:bodyPr/>
          <a:lstStyle/>
          <a:p>
            <a:fld id="{F2DD7B7A-92DA-45D2-B094-8AD92260E779}" type="datetimeFigureOut">
              <a:rPr lang="zh-CN" altLang="en-US" smtClean="0"/>
              <a:t>2020/11/17</a:t>
            </a:fld>
            <a:endParaRPr lang="zh-CN" altLang="en-US"/>
          </a:p>
        </p:txBody>
      </p:sp>
      <p:sp>
        <p:nvSpPr>
          <p:cNvPr id="6" name="页脚占位符 5">
            <a:extLst>
              <a:ext uri="{FF2B5EF4-FFF2-40B4-BE49-F238E27FC236}">
                <a16:creationId xmlns:a16="http://schemas.microsoft.com/office/drawing/2014/main" id="{19D8AB42-0FA2-4A0C-BFD4-F178A659538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E44A42A-21A4-4182-A57F-FC65E2C3A027}"/>
              </a:ext>
            </a:extLst>
          </p:cNvPr>
          <p:cNvSpPr>
            <a:spLocks noGrp="1"/>
          </p:cNvSpPr>
          <p:nvPr>
            <p:ph type="sldNum" sz="quarter" idx="12"/>
          </p:nvPr>
        </p:nvSpPr>
        <p:spPr/>
        <p:txBody>
          <a:bodyPr/>
          <a:lstStyle/>
          <a:p>
            <a:fld id="{8997A22D-6DB7-408B-8A93-D98C8274E456}" type="slidenum">
              <a:rPr lang="zh-CN" altLang="en-US" smtClean="0"/>
              <a:t>‹#›</a:t>
            </a:fld>
            <a:endParaRPr lang="zh-CN" altLang="en-US"/>
          </a:p>
        </p:txBody>
      </p:sp>
    </p:spTree>
    <p:extLst>
      <p:ext uri="{BB962C8B-B14F-4D97-AF65-F5344CB8AC3E}">
        <p14:creationId xmlns:p14="http://schemas.microsoft.com/office/powerpoint/2010/main" val="2029900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5594E3-1A20-455D-9F70-60CB73F9F31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49E2B45-9ABF-4070-B409-C91C950DD9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B6DDF2E-681C-4A13-A6E7-8A7D853ED9F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8FD1923-EF3D-407B-B5F6-18A2B44A25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3AE051C-7564-467C-A29D-257F9AFF947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B332706-E00F-4F73-A7C5-79733442D0C7}"/>
              </a:ext>
            </a:extLst>
          </p:cNvPr>
          <p:cNvSpPr>
            <a:spLocks noGrp="1"/>
          </p:cNvSpPr>
          <p:nvPr>
            <p:ph type="dt" sz="half" idx="10"/>
          </p:nvPr>
        </p:nvSpPr>
        <p:spPr/>
        <p:txBody>
          <a:bodyPr/>
          <a:lstStyle/>
          <a:p>
            <a:fld id="{F2DD7B7A-92DA-45D2-B094-8AD92260E779}" type="datetimeFigureOut">
              <a:rPr lang="zh-CN" altLang="en-US" smtClean="0"/>
              <a:t>2020/11/17</a:t>
            </a:fld>
            <a:endParaRPr lang="zh-CN" altLang="en-US"/>
          </a:p>
        </p:txBody>
      </p:sp>
      <p:sp>
        <p:nvSpPr>
          <p:cNvPr id="8" name="页脚占位符 7">
            <a:extLst>
              <a:ext uri="{FF2B5EF4-FFF2-40B4-BE49-F238E27FC236}">
                <a16:creationId xmlns:a16="http://schemas.microsoft.com/office/drawing/2014/main" id="{82A6F43E-9747-40B3-8B89-43B8D0B49C1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88251BF-3C5B-4CA2-A1B4-64F1BE926A2D}"/>
              </a:ext>
            </a:extLst>
          </p:cNvPr>
          <p:cNvSpPr>
            <a:spLocks noGrp="1"/>
          </p:cNvSpPr>
          <p:nvPr>
            <p:ph type="sldNum" sz="quarter" idx="12"/>
          </p:nvPr>
        </p:nvSpPr>
        <p:spPr/>
        <p:txBody>
          <a:bodyPr/>
          <a:lstStyle/>
          <a:p>
            <a:fld id="{8997A22D-6DB7-408B-8A93-D98C8274E456}" type="slidenum">
              <a:rPr lang="zh-CN" altLang="en-US" smtClean="0"/>
              <a:t>‹#›</a:t>
            </a:fld>
            <a:endParaRPr lang="zh-CN" altLang="en-US"/>
          </a:p>
        </p:txBody>
      </p:sp>
    </p:spTree>
    <p:extLst>
      <p:ext uri="{BB962C8B-B14F-4D97-AF65-F5344CB8AC3E}">
        <p14:creationId xmlns:p14="http://schemas.microsoft.com/office/powerpoint/2010/main" val="2804924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F833D6-0FE3-42F9-B16E-0552BF20326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9109C81-79E3-48E2-8D16-AAF1CF3D0103}"/>
              </a:ext>
            </a:extLst>
          </p:cNvPr>
          <p:cNvSpPr>
            <a:spLocks noGrp="1"/>
          </p:cNvSpPr>
          <p:nvPr>
            <p:ph type="dt" sz="half" idx="10"/>
          </p:nvPr>
        </p:nvSpPr>
        <p:spPr/>
        <p:txBody>
          <a:bodyPr/>
          <a:lstStyle/>
          <a:p>
            <a:fld id="{F2DD7B7A-92DA-45D2-B094-8AD92260E779}" type="datetimeFigureOut">
              <a:rPr lang="zh-CN" altLang="en-US" smtClean="0"/>
              <a:t>2020/11/17</a:t>
            </a:fld>
            <a:endParaRPr lang="zh-CN" altLang="en-US"/>
          </a:p>
        </p:txBody>
      </p:sp>
      <p:sp>
        <p:nvSpPr>
          <p:cNvPr id="4" name="页脚占位符 3">
            <a:extLst>
              <a:ext uri="{FF2B5EF4-FFF2-40B4-BE49-F238E27FC236}">
                <a16:creationId xmlns:a16="http://schemas.microsoft.com/office/drawing/2014/main" id="{C9247EAC-C6C0-4CC0-9212-AD466900DAA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C68A984-3CE2-455D-9BC7-77A87F011365}"/>
              </a:ext>
            </a:extLst>
          </p:cNvPr>
          <p:cNvSpPr>
            <a:spLocks noGrp="1"/>
          </p:cNvSpPr>
          <p:nvPr>
            <p:ph type="sldNum" sz="quarter" idx="12"/>
          </p:nvPr>
        </p:nvSpPr>
        <p:spPr/>
        <p:txBody>
          <a:bodyPr/>
          <a:lstStyle/>
          <a:p>
            <a:fld id="{8997A22D-6DB7-408B-8A93-D98C8274E456}" type="slidenum">
              <a:rPr lang="zh-CN" altLang="en-US" smtClean="0"/>
              <a:t>‹#›</a:t>
            </a:fld>
            <a:endParaRPr lang="zh-CN" altLang="en-US"/>
          </a:p>
        </p:txBody>
      </p:sp>
    </p:spTree>
    <p:extLst>
      <p:ext uri="{BB962C8B-B14F-4D97-AF65-F5344CB8AC3E}">
        <p14:creationId xmlns:p14="http://schemas.microsoft.com/office/powerpoint/2010/main" val="1622537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45E2442-0497-4467-955F-921DF7C1D97B}"/>
              </a:ext>
            </a:extLst>
          </p:cNvPr>
          <p:cNvSpPr>
            <a:spLocks noGrp="1"/>
          </p:cNvSpPr>
          <p:nvPr>
            <p:ph type="dt" sz="half" idx="10"/>
          </p:nvPr>
        </p:nvSpPr>
        <p:spPr/>
        <p:txBody>
          <a:bodyPr/>
          <a:lstStyle/>
          <a:p>
            <a:fld id="{F2DD7B7A-92DA-45D2-B094-8AD92260E779}" type="datetimeFigureOut">
              <a:rPr lang="zh-CN" altLang="en-US" smtClean="0"/>
              <a:t>2020/11/17</a:t>
            </a:fld>
            <a:endParaRPr lang="zh-CN" altLang="en-US"/>
          </a:p>
        </p:txBody>
      </p:sp>
      <p:sp>
        <p:nvSpPr>
          <p:cNvPr id="3" name="页脚占位符 2">
            <a:extLst>
              <a:ext uri="{FF2B5EF4-FFF2-40B4-BE49-F238E27FC236}">
                <a16:creationId xmlns:a16="http://schemas.microsoft.com/office/drawing/2014/main" id="{E6A0AA04-FEDC-4E6D-8FF9-BB8C211ACEB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CC1A331-0231-4FEA-A7A2-4112AAB316CE}"/>
              </a:ext>
            </a:extLst>
          </p:cNvPr>
          <p:cNvSpPr>
            <a:spLocks noGrp="1"/>
          </p:cNvSpPr>
          <p:nvPr>
            <p:ph type="sldNum" sz="quarter" idx="12"/>
          </p:nvPr>
        </p:nvSpPr>
        <p:spPr/>
        <p:txBody>
          <a:bodyPr/>
          <a:lstStyle/>
          <a:p>
            <a:fld id="{8997A22D-6DB7-408B-8A93-D98C8274E456}" type="slidenum">
              <a:rPr lang="zh-CN" altLang="en-US" smtClean="0"/>
              <a:t>‹#›</a:t>
            </a:fld>
            <a:endParaRPr lang="zh-CN" altLang="en-US"/>
          </a:p>
        </p:txBody>
      </p:sp>
    </p:spTree>
    <p:extLst>
      <p:ext uri="{BB962C8B-B14F-4D97-AF65-F5344CB8AC3E}">
        <p14:creationId xmlns:p14="http://schemas.microsoft.com/office/powerpoint/2010/main" val="3782565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8F5D9D-FDCC-499A-A98F-83AED23C9B5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140A306-362A-4685-AD52-9A0F108544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3E829A0-7245-41EB-B3BE-9AEB804A60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B9DAB93-AFBD-4B42-AB96-82B95422AE50}"/>
              </a:ext>
            </a:extLst>
          </p:cNvPr>
          <p:cNvSpPr>
            <a:spLocks noGrp="1"/>
          </p:cNvSpPr>
          <p:nvPr>
            <p:ph type="dt" sz="half" idx="10"/>
          </p:nvPr>
        </p:nvSpPr>
        <p:spPr/>
        <p:txBody>
          <a:bodyPr/>
          <a:lstStyle/>
          <a:p>
            <a:fld id="{F2DD7B7A-92DA-45D2-B094-8AD92260E779}" type="datetimeFigureOut">
              <a:rPr lang="zh-CN" altLang="en-US" smtClean="0"/>
              <a:t>2020/11/17</a:t>
            </a:fld>
            <a:endParaRPr lang="zh-CN" altLang="en-US"/>
          </a:p>
        </p:txBody>
      </p:sp>
      <p:sp>
        <p:nvSpPr>
          <p:cNvPr id="6" name="页脚占位符 5">
            <a:extLst>
              <a:ext uri="{FF2B5EF4-FFF2-40B4-BE49-F238E27FC236}">
                <a16:creationId xmlns:a16="http://schemas.microsoft.com/office/drawing/2014/main" id="{43492FA3-1C48-480D-A43F-0AE8A96270F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8BB1E47-EE71-4F96-90E3-9856457DAE88}"/>
              </a:ext>
            </a:extLst>
          </p:cNvPr>
          <p:cNvSpPr>
            <a:spLocks noGrp="1"/>
          </p:cNvSpPr>
          <p:nvPr>
            <p:ph type="sldNum" sz="quarter" idx="12"/>
          </p:nvPr>
        </p:nvSpPr>
        <p:spPr/>
        <p:txBody>
          <a:bodyPr/>
          <a:lstStyle/>
          <a:p>
            <a:fld id="{8997A22D-6DB7-408B-8A93-D98C8274E456}" type="slidenum">
              <a:rPr lang="zh-CN" altLang="en-US" smtClean="0"/>
              <a:t>‹#›</a:t>
            </a:fld>
            <a:endParaRPr lang="zh-CN" altLang="en-US"/>
          </a:p>
        </p:txBody>
      </p:sp>
    </p:spTree>
    <p:extLst>
      <p:ext uri="{BB962C8B-B14F-4D97-AF65-F5344CB8AC3E}">
        <p14:creationId xmlns:p14="http://schemas.microsoft.com/office/powerpoint/2010/main" val="4012874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498396-3204-499A-8ACE-DE38081D286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8BFEDFD-23BD-4227-9474-666E4F8E00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A728FB3-C80E-4E20-857F-E3889D423A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159339C-078E-4685-AE9B-DD61376520E1}"/>
              </a:ext>
            </a:extLst>
          </p:cNvPr>
          <p:cNvSpPr>
            <a:spLocks noGrp="1"/>
          </p:cNvSpPr>
          <p:nvPr>
            <p:ph type="dt" sz="half" idx="10"/>
          </p:nvPr>
        </p:nvSpPr>
        <p:spPr/>
        <p:txBody>
          <a:bodyPr/>
          <a:lstStyle/>
          <a:p>
            <a:fld id="{F2DD7B7A-92DA-45D2-B094-8AD92260E779}" type="datetimeFigureOut">
              <a:rPr lang="zh-CN" altLang="en-US" smtClean="0"/>
              <a:t>2020/11/17</a:t>
            </a:fld>
            <a:endParaRPr lang="zh-CN" altLang="en-US"/>
          </a:p>
        </p:txBody>
      </p:sp>
      <p:sp>
        <p:nvSpPr>
          <p:cNvPr id="6" name="页脚占位符 5">
            <a:extLst>
              <a:ext uri="{FF2B5EF4-FFF2-40B4-BE49-F238E27FC236}">
                <a16:creationId xmlns:a16="http://schemas.microsoft.com/office/drawing/2014/main" id="{417436B7-9182-4D7D-87CF-068DED90564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9C98DC6-83C8-42D2-B6B4-4C56716E5616}"/>
              </a:ext>
            </a:extLst>
          </p:cNvPr>
          <p:cNvSpPr>
            <a:spLocks noGrp="1"/>
          </p:cNvSpPr>
          <p:nvPr>
            <p:ph type="sldNum" sz="quarter" idx="12"/>
          </p:nvPr>
        </p:nvSpPr>
        <p:spPr/>
        <p:txBody>
          <a:bodyPr/>
          <a:lstStyle/>
          <a:p>
            <a:fld id="{8997A22D-6DB7-408B-8A93-D98C8274E456}" type="slidenum">
              <a:rPr lang="zh-CN" altLang="en-US" smtClean="0"/>
              <a:t>‹#›</a:t>
            </a:fld>
            <a:endParaRPr lang="zh-CN" altLang="en-US"/>
          </a:p>
        </p:txBody>
      </p:sp>
    </p:spTree>
    <p:extLst>
      <p:ext uri="{BB962C8B-B14F-4D97-AF65-F5344CB8AC3E}">
        <p14:creationId xmlns:p14="http://schemas.microsoft.com/office/powerpoint/2010/main" val="2150693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AD4F8C1-5097-4878-962E-6AAFDD05FE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061855C-0D78-49C4-A573-C459537A17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6D877E7-3E41-4973-8013-122E59456B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DD7B7A-92DA-45D2-B094-8AD92260E779}" type="datetimeFigureOut">
              <a:rPr lang="zh-CN" altLang="en-US" smtClean="0"/>
              <a:t>2020/11/17</a:t>
            </a:fld>
            <a:endParaRPr lang="zh-CN" altLang="en-US"/>
          </a:p>
        </p:txBody>
      </p:sp>
      <p:sp>
        <p:nvSpPr>
          <p:cNvPr id="5" name="页脚占位符 4">
            <a:extLst>
              <a:ext uri="{FF2B5EF4-FFF2-40B4-BE49-F238E27FC236}">
                <a16:creationId xmlns:a16="http://schemas.microsoft.com/office/drawing/2014/main" id="{42FC1F69-863C-4DDF-8005-A0B9182451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7778010-88C0-43A0-BDAD-32A0C8D77D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97A22D-6DB7-408B-8A93-D98C8274E456}" type="slidenum">
              <a:rPr lang="zh-CN" altLang="en-US" smtClean="0"/>
              <a:t>‹#›</a:t>
            </a:fld>
            <a:endParaRPr lang="zh-CN" altLang="en-US"/>
          </a:p>
        </p:txBody>
      </p:sp>
    </p:spTree>
    <p:extLst>
      <p:ext uri="{BB962C8B-B14F-4D97-AF65-F5344CB8AC3E}">
        <p14:creationId xmlns:p14="http://schemas.microsoft.com/office/powerpoint/2010/main" val="15366389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www.unicode.org/emoji/charts/emoji-list.html" TargetMode="External"/><Relationship Id="rId2" Type="http://schemas.openxmlformats.org/officeDocument/2006/relationships/hyperlink" Target="http://kt.ijs.si/data/Emoji_sentiment_ranking/" TargetMode="Externa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 Id="rId9" Type="http://schemas.openxmlformats.org/officeDocument/2006/relationships/image" Target="../media/image42.png"/></Relationships>
</file>

<file path=ppt/slides/_rels/slide3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jpe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1.png"/><Relationship Id="rId1" Type="http://schemas.openxmlformats.org/officeDocument/2006/relationships/slideLayout" Target="../slideLayouts/slideLayout1.xml"/><Relationship Id="rId4" Type="http://schemas.openxmlformats.org/officeDocument/2006/relationships/image" Target="../media/image42.png"/></Relationships>
</file>

<file path=ppt/slides/_rels/slide4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一文看懂NLP神经网络发展历史中最重要的8个里程碑-InfoQ">
            <a:extLst>
              <a:ext uri="{FF2B5EF4-FFF2-40B4-BE49-F238E27FC236}">
                <a16:creationId xmlns:a16="http://schemas.microsoft.com/office/drawing/2014/main" id="{EBCE3B52-C8AF-4D70-82FD-17182FDD58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1865" y="234320"/>
            <a:ext cx="7465716" cy="3961300"/>
          </a:xfrm>
          <a:prstGeom prst="rect">
            <a:avLst/>
          </a:prstGeom>
          <a:solidFill>
            <a:schemeClr val="accent1"/>
          </a:solidFill>
        </p:spPr>
      </p:pic>
      <p:sp>
        <p:nvSpPr>
          <p:cNvPr id="1062" name="文本框 1061">
            <a:extLst>
              <a:ext uri="{FF2B5EF4-FFF2-40B4-BE49-F238E27FC236}">
                <a16:creationId xmlns:a16="http://schemas.microsoft.com/office/drawing/2014/main" id="{2C4F8D34-7F37-4158-B98C-684B6323FE2F}"/>
              </a:ext>
            </a:extLst>
          </p:cNvPr>
          <p:cNvSpPr txBox="1"/>
          <p:nvPr/>
        </p:nvSpPr>
        <p:spPr>
          <a:xfrm>
            <a:off x="4102211" y="4187557"/>
            <a:ext cx="3985027" cy="830997"/>
          </a:xfrm>
          <a:prstGeom prst="rect">
            <a:avLst/>
          </a:prstGeom>
          <a:noFill/>
        </p:spPr>
        <p:txBody>
          <a:bodyPr wrap="square" rtlCol="0">
            <a:spAutoFit/>
          </a:bodyPr>
          <a:lstStyle/>
          <a:p>
            <a:r>
              <a:rPr lang="en-US" altLang="zh-CN" sz="4800" b="1">
                <a:latin typeface="Source Han Sans CN Bold" panose="020B0800000000000000" pitchFamily="34" charset="-128"/>
                <a:ea typeface="Source Han Sans CN Bold" panose="020B0800000000000000" pitchFamily="34" charset="-128"/>
              </a:rPr>
              <a:t>NLP</a:t>
            </a:r>
            <a:r>
              <a:rPr lang="zh-CN" altLang="en-US" sz="4800" b="1">
                <a:latin typeface="Source Han Sans CN Bold" panose="020B0800000000000000" pitchFamily="34" charset="-128"/>
                <a:ea typeface="Source Han Sans CN Bold" panose="020B0800000000000000" pitchFamily="34" charset="-128"/>
              </a:rPr>
              <a:t>系统设计</a:t>
            </a:r>
          </a:p>
        </p:txBody>
      </p:sp>
      <p:sp>
        <p:nvSpPr>
          <p:cNvPr id="2" name="文本框 1">
            <a:extLst>
              <a:ext uri="{FF2B5EF4-FFF2-40B4-BE49-F238E27FC236}">
                <a16:creationId xmlns:a16="http://schemas.microsoft.com/office/drawing/2014/main" id="{971D548B-8669-426E-A8EF-C399F721BCED}"/>
              </a:ext>
            </a:extLst>
          </p:cNvPr>
          <p:cNvSpPr txBox="1"/>
          <p:nvPr/>
        </p:nvSpPr>
        <p:spPr>
          <a:xfrm>
            <a:off x="973788" y="5325255"/>
            <a:ext cx="10241871" cy="461665"/>
          </a:xfrm>
          <a:prstGeom prst="rect">
            <a:avLst/>
          </a:prstGeom>
          <a:noFill/>
        </p:spPr>
        <p:txBody>
          <a:bodyPr wrap="square" rtlCol="0">
            <a:spAutoFit/>
          </a:bodyPr>
          <a:lstStyle/>
          <a:p>
            <a:r>
              <a:rPr lang="en-US" altLang="zh-CN" sz="2400" b="1">
                <a:latin typeface="Source Han Sans CN Bold" panose="020B0800000000000000" pitchFamily="34" charset="-128"/>
                <a:ea typeface="Source Han Sans CN Bold" panose="020B0800000000000000" pitchFamily="34" charset="-128"/>
              </a:rPr>
              <a:t>·</a:t>
            </a:r>
            <a:r>
              <a:rPr lang="zh-CN" altLang="en-US" sz="2400" b="1">
                <a:latin typeface="Source Han Sans CN Bold" panose="020B0800000000000000" pitchFamily="34" charset="-128"/>
                <a:ea typeface="Source Han Sans CN Bold" panose="020B0800000000000000" pitchFamily="34" charset="-128"/>
              </a:rPr>
              <a:t>机器翻译    </a:t>
            </a:r>
            <a:r>
              <a:rPr lang="en-US" altLang="zh-CN" sz="2400" b="1">
                <a:latin typeface="Source Han Sans CN Bold" panose="020B0800000000000000" pitchFamily="34" charset="-128"/>
                <a:ea typeface="Source Han Sans CN Bold" panose="020B0800000000000000" pitchFamily="34" charset="-128"/>
              </a:rPr>
              <a:t>·</a:t>
            </a:r>
            <a:r>
              <a:rPr lang="zh-CN" altLang="en-US" sz="2400" b="1">
                <a:latin typeface="Source Han Sans CN Bold" panose="020B0800000000000000" pitchFamily="34" charset="-128"/>
                <a:ea typeface="Source Han Sans CN Bold" panose="020B0800000000000000" pitchFamily="34" charset="-128"/>
              </a:rPr>
              <a:t>情感分析   </a:t>
            </a:r>
            <a:r>
              <a:rPr lang="en-US" altLang="zh-CN" sz="2400" b="1">
                <a:latin typeface="Source Han Sans CN Bold" panose="020B0800000000000000" pitchFamily="34" charset="-128"/>
                <a:ea typeface="Source Han Sans CN Bold" panose="020B0800000000000000" pitchFamily="34" charset="-128"/>
              </a:rPr>
              <a:t>·</a:t>
            </a:r>
            <a:r>
              <a:rPr lang="zh-CN" altLang="en-US" sz="2400" b="1">
                <a:latin typeface="Source Han Sans CN Bold" panose="020B0800000000000000" pitchFamily="34" charset="-128"/>
                <a:ea typeface="Source Han Sans CN Bold" panose="020B0800000000000000" pitchFamily="34" charset="-128"/>
              </a:rPr>
              <a:t>命名实体识别   </a:t>
            </a:r>
            <a:r>
              <a:rPr lang="en-US" altLang="zh-CN" sz="2400" b="1">
                <a:latin typeface="Source Han Sans CN Bold" panose="020B0800000000000000" pitchFamily="34" charset="-128"/>
                <a:ea typeface="Source Han Sans CN Bold" panose="020B0800000000000000" pitchFamily="34" charset="-128"/>
              </a:rPr>
              <a:t>·</a:t>
            </a:r>
            <a:r>
              <a:rPr lang="zh-CN" altLang="en-US" sz="2400" b="1">
                <a:latin typeface="Source Han Sans CN Bold" panose="020B0800000000000000" pitchFamily="34" charset="-128"/>
                <a:ea typeface="Source Han Sans CN Bold" panose="020B0800000000000000" pitchFamily="34" charset="-128"/>
              </a:rPr>
              <a:t>网络爬虫</a:t>
            </a:r>
            <a:r>
              <a:rPr lang="en-US" altLang="zh-CN" sz="2400" b="1">
                <a:latin typeface="Source Han Sans CN Bold" panose="020B0800000000000000" pitchFamily="34" charset="-128"/>
                <a:ea typeface="Source Han Sans CN Bold" panose="020B0800000000000000" pitchFamily="34" charset="-128"/>
              </a:rPr>
              <a:t>&amp;</a:t>
            </a:r>
            <a:r>
              <a:rPr lang="zh-CN" altLang="en-US" sz="2400" b="1">
                <a:latin typeface="Source Han Sans CN Bold" panose="020B0800000000000000" pitchFamily="34" charset="-128"/>
                <a:ea typeface="Source Han Sans CN Bold" panose="020B0800000000000000" pitchFamily="34" charset="-128"/>
              </a:rPr>
              <a:t>搜索引擎   </a:t>
            </a:r>
            <a:r>
              <a:rPr lang="en-US" altLang="zh-CN" sz="2400" b="1">
                <a:latin typeface="Source Han Sans CN Bold" panose="020B0800000000000000" pitchFamily="34" charset="-128"/>
                <a:ea typeface="Source Han Sans CN Bold" panose="020B0800000000000000" pitchFamily="34" charset="-128"/>
              </a:rPr>
              <a:t>·</a:t>
            </a:r>
            <a:r>
              <a:rPr lang="zh-CN" altLang="en-US" sz="2400" b="1">
                <a:latin typeface="Source Han Sans CN Bold" panose="020B0800000000000000" pitchFamily="34" charset="-128"/>
                <a:ea typeface="Source Han Sans CN Bold" panose="020B0800000000000000" pitchFamily="34" charset="-128"/>
              </a:rPr>
              <a:t>系统架构</a:t>
            </a:r>
          </a:p>
        </p:txBody>
      </p:sp>
      <p:sp>
        <p:nvSpPr>
          <p:cNvPr id="3" name="文本框 2">
            <a:extLst>
              <a:ext uri="{FF2B5EF4-FFF2-40B4-BE49-F238E27FC236}">
                <a16:creationId xmlns:a16="http://schemas.microsoft.com/office/drawing/2014/main" id="{E6FDAF5D-C4D1-43B9-95F2-C57A1DEB39B2}"/>
              </a:ext>
            </a:extLst>
          </p:cNvPr>
          <p:cNvSpPr txBox="1"/>
          <p:nvPr/>
        </p:nvSpPr>
        <p:spPr>
          <a:xfrm>
            <a:off x="6797539" y="6326655"/>
            <a:ext cx="5506911" cy="369332"/>
          </a:xfrm>
          <a:prstGeom prst="rect">
            <a:avLst/>
          </a:prstGeom>
          <a:noFill/>
        </p:spPr>
        <p:txBody>
          <a:bodyPr wrap="square" rtlCol="0">
            <a:spAutoFit/>
          </a:bodyPr>
          <a:lstStyle/>
          <a:p>
            <a:r>
              <a:rPr lang="zh-CN" altLang="en-US">
                <a:solidFill>
                  <a:schemeClr val="bg1">
                    <a:lumMod val="50000"/>
                  </a:schemeClr>
                </a:solidFill>
                <a:latin typeface="Source Han Sans CN Bold" panose="020B0800000000000000" pitchFamily="34" charset="-128"/>
                <a:ea typeface="Source Han Sans CN Bold" panose="020B0800000000000000" pitchFamily="34" charset="-128"/>
              </a:rPr>
              <a:t>小组成员</a:t>
            </a:r>
            <a:r>
              <a:rPr lang="en-US" altLang="zh-CN">
                <a:solidFill>
                  <a:schemeClr val="bg1">
                    <a:lumMod val="50000"/>
                  </a:schemeClr>
                </a:solidFill>
                <a:latin typeface="Source Han Sans CN Bold" panose="020B0800000000000000" pitchFamily="34" charset="-128"/>
                <a:ea typeface="Source Han Sans CN Bold" panose="020B0800000000000000" pitchFamily="34" charset="-128"/>
              </a:rPr>
              <a:t>: </a:t>
            </a:r>
            <a:r>
              <a:rPr lang="zh-CN" altLang="en-US">
                <a:solidFill>
                  <a:schemeClr val="bg1">
                    <a:lumMod val="50000"/>
                  </a:schemeClr>
                </a:solidFill>
                <a:latin typeface="Source Han Sans CN Bold" panose="020B0800000000000000" pitchFamily="34" charset="-128"/>
                <a:ea typeface="Source Han Sans CN Bold" panose="020B0800000000000000" pitchFamily="34" charset="-128"/>
              </a:rPr>
              <a:t>李家正，周乃松，潘月明，刘志成，冯旭</a:t>
            </a:r>
          </a:p>
        </p:txBody>
      </p:sp>
    </p:spTree>
    <p:extLst>
      <p:ext uri="{BB962C8B-B14F-4D97-AF65-F5344CB8AC3E}">
        <p14:creationId xmlns:p14="http://schemas.microsoft.com/office/powerpoint/2010/main" val="487552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2" name="文本框 1061">
            <a:extLst>
              <a:ext uri="{FF2B5EF4-FFF2-40B4-BE49-F238E27FC236}">
                <a16:creationId xmlns:a16="http://schemas.microsoft.com/office/drawing/2014/main" id="{2C4F8D34-7F37-4158-B98C-684B6323FE2F}"/>
              </a:ext>
            </a:extLst>
          </p:cNvPr>
          <p:cNvSpPr txBox="1"/>
          <p:nvPr/>
        </p:nvSpPr>
        <p:spPr>
          <a:xfrm>
            <a:off x="810827" y="367119"/>
            <a:ext cx="5758649" cy="646331"/>
          </a:xfrm>
          <a:prstGeom prst="rect">
            <a:avLst/>
          </a:prstGeom>
          <a:noFill/>
        </p:spPr>
        <p:txBody>
          <a:bodyPr wrap="square" rtlCol="0">
            <a:spAutoFit/>
          </a:bodyPr>
          <a:lstStyle/>
          <a:p>
            <a:r>
              <a:rPr lang="en-US" altLang="zh-CN" sz="3600" b="1" dirty="0">
                <a:latin typeface="Source Han Sans CN Bold" panose="020B0800000000000000" pitchFamily="34" charset="-128"/>
                <a:ea typeface="Source Han Sans CN Bold" panose="020B0800000000000000" pitchFamily="34" charset="-128"/>
              </a:rPr>
              <a:t>BI-LSTM</a:t>
            </a:r>
            <a:r>
              <a:rPr lang="zh-CN" altLang="en-US" sz="3600" b="1" dirty="0">
                <a:latin typeface="Source Han Sans CN Bold" panose="020B0800000000000000" pitchFamily="34" charset="-128"/>
                <a:ea typeface="Source Han Sans CN Bold" panose="020B0800000000000000" pitchFamily="34" charset="-128"/>
              </a:rPr>
              <a:t>预测 </a:t>
            </a:r>
            <a:r>
              <a:rPr lang="en-US" altLang="zh-CN" sz="3600" b="1">
                <a:latin typeface="Source Han Sans CN Bold" panose="020B0800000000000000" pitchFamily="34" charset="-128"/>
                <a:ea typeface="Source Han Sans CN Bold" panose="020B0800000000000000" pitchFamily="34" charset="-128"/>
              </a:rPr>
              <a:t>—— </a:t>
            </a:r>
            <a:r>
              <a:rPr lang="zh-CN" altLang="en-US" sz="3600" b="1">
                <a:latin typeface="Source Han Sans CN Bold" panose="020B0800000000000000" pitchFamily="34" charset="-128"/>
                <a:ea typeface="Source Han Sans CN Bold" panose="020B0800000000000000" pitchFamily="34" charset="-128"/>
              </a:rPr>
              <a:t>输入</a:t>
            </a:r>
            <a:endParaRPr lang="zh-CN" altLang="en-US" sz="3600" b="1" dirty="0">
              <a:latin typeface="Source Han Sans CN Bold" panose="020B0800000000000000" pitchFamily="34" charset="-128"/>
              <a:ea typeface="Source Han Sans CN Bold" panose="020B0800000000000000" pitchFamily="34" charset="-128"/>
            </a:endParaRPr>
          </a:p>
        </p:txBody>
      </p:sp>
      <p:sp>
        <p:nvSpPr>
          <p:cNvPr id="2" name="文本框 1">
            <a:extLst>
              <a:ext uri="{FF2B5EF4-FFF2-40B4-BE49-F238E27FC236}">
                <a16:creationId xmlns:a16="http://schemas.microsoft.com/office/drawing/2014/main" id="{CA18BD60-79F8-4B4C-83AC-AA637E37AEA8}"/>
              </a:ext>
            </a:extLst>
          </p:cNvPr>
          <p:cNvSpPr txBox="1"/>
          <p:nvPr/>
        </p:nvSpPr>
        <p:spPr>
          <a:xfrm>
            <a:off x="920536" y="1658748"/>
            <a:ext cx="5950781" cy="2677656"/>
          </a:xfrm>
          <a:prstGeom prst="rect">
            <a:avLst/>
          </a:prstGeom>
          <a:noFill/>
        </p:spPr>
        <p:txBody>
          <a:bodyPr wrap="square" rtlCol="0">
            <a:spAutoFit/>
          </a:bodyPr>
          <a:lstStyle/>
          <a:p>
            <a:pPr marL="457200" indent="-457200">
              <a:buAutoNum type="arabicPeriod"/>
            </a:pPr>
            <a:r>
              <a:rPr lang="zh-CN" altLang="en-US" sz="2400" b="1">
                <a:latin typeface="Source Han Sans CN Normal" panose="020B0400000000000000" pitchFamily="34" charset="-128"/>
                <a:ea typeface="Source Han Sans CN Normal" panose="020B0400000000000000" pitchFamily="34" charset="-128"/>
              </a:rPr>
              <a:t>文本预处理，标签转换</a:t>
            </a:r>
            <a:endParaRPr lang="en-US" altLang="zh-CN" sz="2400" b="1">
              <a:latin typeface="Source Han Sans CN Normal" panose="020B0400000000000000" pitchFamily="34" charset="-128"/>
              <a:ea typeface="Source Han Sans CN Normal" panose="020B0400000000000000" pitchFamily="34" charset="-128"/>
            </a:endParaRPr>
          </a:p>
          <a:p>
            <a:pPr marL="457200" indent="-457200">
              <a:buAutoNum type="arabicPeriod"/>
            </a:pPr>
            <a:endParaRPr lang="en-US" altLang="zh-CN" sz="2400" b="1">
              <a:latin typeface="Source Han Sans CN Normal" panose="020B0400000000000000" pitchFamily="34" charset="-128"/>
              <a:ea typeface="Source Han Sans CN Normal" panose="020B0400000000000000" pitchFamily="34" charset="-128"/>
            </a:endParaRPr>
          </a:p>
          <a:p>
            <a:r>
              <a:rPr lang="en-US" altLang="zh-CN" sz="2400" b="1">
                <a:latin typeface="Source Han Sans CN Normal" panose="020B0400000000000000" pitchFamily="34" charset="-128"/>
                <a:ea typeface="Source Han Sans CN Normal" panose="020B0400000000000000" pitchFamily="34" charset="-128"/>
              </a:rPr>
              <a:t>2. Word2Vec </a:t>
            </a:r>
            <a:r>
              <a:rPr lang="zh-CN" altLang="en-US" sz="2400" b="1">
                <a:latin typeface="Source Han Sans CN Normal" panose="020B0400000000000000" pitchFamily="34" charset="-128"/>
                <a:ea typeface="Source Han Sans CN Normal" panose="020B0400000000000000" pitchFamily="34" charset="-128"/>
              </a:rPr>
              <a:t>生成 </a:t>
            </a:r>
            <a:r>
              <a:rPr lang="en-US" altLang="zh-CN" sz="2400" b="1">
                <a:latin typeface="Source Han Sans CN Normal" panose="020B0400000000000000" pitchFamily="34" charset="-128"/>
                <a:ea typeface="Source Han Sans CN Normal" panose="020B0400000000000000" pitchFamily="34" charset="-128"/>
              </a:rPr>
              <a:t>word embedding</a:t>
            </a:r>
          </a:p>
          <a:p>
            <a:endParaRPr lang="en-US" altLang="zh-CN" sz="2400" b="1">
              <a:latin typeface="Source Han Sans CN Normal" panose="020B0400000000000000" pitchFamily="34" charset="-128"/>
              <a:ea typeface="Source Han Sans CN Normal" panose="020B0400000000000000" pitchFamily="34" charset="-128"/>
            </a:endParaRPr>
          </a:p>
          <a:p>
            <a:r>
              <a:rPr lang="zh-CN" altLang="en-US" sz="2400" b="1">
                <a:latin typeface="Source Han Sans CN Normal" panose="020B0400000000000000" pitchFamily="34" charset="-128"/>
                <a:ea typeface="Source Han Sans CN Normal" panose="020B0400000000000000" pitchFamily="34" charset="-128"/>
              </a:rPr>
              <a:t>句子长度中位数</a:t>
            </a:r>
            <a:r>
              <a:rPr lang="en-US" altLang="zh-CN" sz="2400" b="1">
                <a:latin typeface="Source Han Sans CN Normal" panose="020B0400000000000000" pitchFamily="34" charset="-128"/>
                <a:ea typeface="Source Han Sans CN Normal" panose="020B0400000000000000" pitchFamily="34" charset="-128"/>
              </a:rPr>
              <a:t>=172.0</a:t>
            </a:r>
          </a:p>
          <a:p>
            <a:r>
              <a:rPr lang="zh-CN" altLang="en-US" sz="2400" b="1">
                <a:latin typeface="Source Han Sans CN Normal" panose="020B0400000000000000" pitchFamily="34" charset="-128"/>
                <a:ea typeface="Source Han Sans CN Normal" panose="020B0400000000000000" pitchFamily="34" charset="-128"/>
              </a:rPr>
              <a:t>句子长度平均值</a:t>
            </a:r>
            <a:r>
              <a:rPr lang="en-US" altLang="zh-CN" sz="2400" b="1">
                <a:latin typeface="Source Han Sans CN Normal" panose="020B0400000000000000" pitchFamily="34" charset="-128"/>
                <a:ea typeface="Source Han Sans CN Normal" panose="020B0400000000000000" pitchFamily="34" charset="-128"/>
              </a:rPr>
              <a:t>=229.5</a:t>
            </a:r>
          </a:p>
          <a:p>
            <a:r>
              <a:rPr lang="zh-CN" altLang="en-US" sz="2400" b="1">
                <a:latin typeface="Source Han Sans CN Normal" panose="020B0400000000000000" pitchFamily="34" charset="-128"/>
                <a:ea typeface="Source Han Sans CN Normal" panose="020B0400000000000000" pitchFamily="34" charset="-128"/>
              </a:rPr>
              <a:t>设定</a:t>
            </a:r>
            <a:r>
              <a:rPr lang="en-US" altLang="zh-CN" sz="2400" b="1">
                <a:latin typeface="Source Han Sans CN Normal" panose="020B0400000000000000" pitchFamily="34" charset="-128"/>
                <a:ea typeface="Source Han Sans CN Normal" panose="020B0400000000000000" pitchFamily="34" charset="-128"/>
              </a:rPr>
              <a:t>max_sequence=200</a:t>
            </a:r>
          </a:p>
        </p:txBody>
      </p:sp>
      <p:pic>
        <p:nvPicPr>
          <p:cNvPr id="6" name="图片 5">
            <a:extLst>
              <a:ext uri="{FF2B5EF4-FFF2-40B4-BE49-F238E27FC236}">
                <a16:creationId xmlns:a16="http://schemas.microsoft.com/office/drawing/2014/main" id="{DF36A2DB-6D27-451C-B815-0E6758382B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9476" y="2641107"/>
            <a:ext cx="5622524" cy="4216893"/>
          </a:xfrm>
          <a:prstGeom prst="rect">
            <a:avLst/>
          </a:prstGeom>
        </p:spPr>
      </p:pic>
    </p:spTree>
    <p:extLst>
      <p:ext uri="{BB962C8B-B14F-4D97-AF65-F5344CB8AC3E}">
        <p14:creationId xmlns:p14="http://schemas.microsoft.com/office/powerpoint/2010/main" val="2635557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2" name="文本框 1061">
            <a:extLst>
              <a:ext uri="{FF2B5EF4-FFF2-40B4-BE49-F238E27FC236}">
                <a16:creationId xmlns:a16="http://schemas.microsoft.com/office/drawing/2014/main" id="{2C4F8D34-7F37-4158-B98C-684B6323FE2F}"/>
              </a:ext>
            </a:extLst>
          </p:cNvPr>
          <p:cNvSpPr txBox="1"/>
          <p:nvPr/>
        </p:nvSpPr>
        <p:spPr>
          <a:xfrm>
            <a:off x="810827" y="442533"/>
            <a:ext cx="3601375" cy="646331"/>
          </a:xfrm>
          <a:prstGeom prst="rect">
            <a:avLst/>
          </a:prstGeom>
          <a:noFill/>
        </p:spPr>
        <p:txBody>
          <a:bodyPr wrap="square" rtlCol="0">
            <a:spAutoFit/>
          </a:bodyPr>
          <a:lstStyle/>
          <a:p>
            <a:r>
              <a:rPr lang="en-US" altLang="zh-CN" sz="3600" b="1">
                <a:latin typeface="Source Han Sans CN Bold" panose="020B0800000000000000" pitchFamily="34" charset="-128"/>
                <a:ea typeface="Source Han Sans CN Bold" panose="020B0800000000000000" pitchFamily="34" charset="-128"/>
              </a:rPr>
              <a:t>BI-LSTM</a:t>
            </a:r>
            <a:r>
              <a:rPr lang="zh-CN" altLang="en-US" sz="3600" b="1">
                <a:latin typeface="Source Han Sans CN Bold" panose="020B0800000000000000" pitchFamily="34" charset="-128"/>
                <a:ea typeface="Source Han Sans CN Bold" panose="020B0800000000000000" pitchFamily="34" charset="-128"/>
              </a:rPr>
              <a:t>训练</a:t>
            </a:r>
          </a:p>
        </p:txBody>
      </p:sp>
      <p:sp>
        <p:nvSpPr>
          <p:cNvPr id="2" name="文本框 1">
            <a:extLst>
              <a:ext uri="{FF2B5EF4-FFF2-40B4-BE49-F238E27FC236}">
                <a16:creationId xmlns:a16="http://schemas.microsoft.com/office/drawing/2014/main" id="{CA18BD60-79F8-4B4C-83AC-AA637E37AEA8}"/>
              </a:ext>
            </a:extLst>
          </p:cNvPr>
          <p:cNvSpPr txBox="1"/>
          <p:nvPr/>
        </p:nvSpPr>
        <p:spPr>
          <a:xfrm>
            <a:off x="4307489" y="2276655"/>
            <a:ext cx="5950781" cy="4154984"/>
          </a:xfrm>
          <a:prstGeom prst="rect">
            <a:avLst/>
          </a:prstGeom>
          <a:noFill/>
        </p:spPr>
        <p:txBody>
          <a:bodyPr wrap="square" rtlCol="0">
            <a:spAutoFit/>
          </a:bodyPr>
          <a:lstStyle/>
          <a:p>
            <a:r>
              <a:rPr lang="en-US" altLang="zh-CN" sz="2400" b="1">
                <a:latin typeface="Source Han Sans CN Normal" panose="020B0400000000000000" pitchFamily="34" charset="-128"/>
                <a:ea typeface="Source Han Sans CN Normal" panose="020B0400000000000000" pitchFamily="34" charset="-128"/>
              </a:rPr>
              <a:t>Batch Size = 50, </a:t>
            </a:r>
          </a:p>
          <a:p>
            <a:r>
              <a:rPr lang="en-US" altLang="zh-CN" sz="2400" b="1">
                <a:latin typeface="Source Han Sans CN Normal" panose="020B0400000000000000" pitchFamily="34" charset="-128"/>
                <a:ea typeface="Source Han Sans CN Normal" panose="020B0400000000000000" pitchFamily="34" charset="-128"/>
              </a:rPr>
              <a:t>Max_length = 200, </a:t>
            </a:r>
          </a:p>
          <a:p>
            <a:r>
              <a:rPr lang="en-US" altLang="zh-CN" sz="2400" b="1">
                <a:latin typeface="Source Han Sans CN Normal" panose="020B0400000000000000" pitchFamily="34" charset="-128"/>
                <a:ea typeface="Source Han Sans CN Normal" panose="020B0400000000000000" pitchFamily="34" charset="-128"/>
              </a:rPr>
              <a:t>Embedding Dim =200 </a:t>
            </a:r>
          </a:p>
          <a:p>
            <a:r>
              <a:rPr lang="en-US" altLang="zh-CN" sz="2400" b="1">
                <a:latin typeface="Source Han Sans CN Normal" panose="020B0400000000000000" pitchFamily="34" charset="-128"/>
                <a:ea typeface="Source Han Sans CN Normal" panose="020B0400000000000000" pitchFamily="34" charset="-128"/>
              </a:rPr>
              <a:t>LSTM Layers=1, </a:t>
            </a:r>
          </a:p>
          <a:p>
            <a:r>
              <a:rPr lang="en-US" altLang="zh-CN" sz="2400" b="1">
                <a:latin typeface="Source Han Sans CN Normal" panose="020B0400000000000000" pitchFamily="34" charset="-128"/>
                <a:ea typeface="Source Han Sans CN Normal" panose="020B0400000000000000" pitchFamily="34" charset="-128"/>
              </a:rPr>
              <a:t>Epochs = 20</a:t>
            </a:r>
          </a:p>
          <a:p>
            <a:endParaRPr lang="en-US" altLang="zh-CN" sz="2400" b="1">
              <a:latin typeface="Source Han Sans CN Normal" panose="020B0400000000000000" pitchFamily="34" charset="-128"/>
              <a:ea typeface="Source Han Sans CN Normal" panose="020B0400000000000000" pitchFamily="34" charset="-128"/>
            </a:endParaRPr>
          </a:p>
          <a:p>
            <a:r>
              <a:rPr lang="zh-CN" altLang="en-US" sz="2400" b="1">
                <a:latin typeface="Source Han Sans CN Normal" panose="020B0400000000000000" pitchFamily="34" charset="-128"/>
                <a:ea typeface="Source Han Sans CN Normal" panose="020B0400000000000000" pitchFamily="34" charset="-128"/>
              </a:rPr>
              <a:t>在训练过程中，实际当</a:t>
            </a:r>
            <a:r>
              <a:rPr lang="en-US" altLang="zh-CN" sz="2400" b="1">
                <a:latin typeface="Source Han Sans CN Normal" panose="020B0400000000000000" pitchFamily="34" charset="-128"/>
                <a:ea typeface="Source Han Sans CN Normal" panose="020B0400000000000000" pitchFamily="34" charset="-128"/>
              </a:rPr>
              <a:t>epochs&gt;=4</a:t>
            </a:r>
            <a:r>
              <a:rPr lang="zh-CN" altLang="en-US" sz="2400" b="1">
                <a:latin typeface="Source Han Sans CN Normal" panose="020B0400000000000000" pitchFamily="34" charset="-128"/>
                <a:ea typeface="Source Han Sans CN Normal" panose="020B0400000000000000" pitchFamily="34" charset="-128"/>
              </a:rPr>
              <a:t>时，验证集上的参数就几乎不再变化，为了避免过拟合的情况，最终使用了</a:t>
            </a:r>
            <a:r>
              <a:rPr lang="en-US" altLang="zh-CN" sz="2400" b="1">
                <a:latin typeface="Source Han Sans CN Normal" panose="020B0400000000000000" pitchFamily="34" charset="-128"/>
                <a:ea typeface="Source Han Sans CN Normal" panose="020B0400000000000000" pitchFamily="34" charset="-128"/>
              </a:rPr>
              <a:t>epoch=4</a:t>
            </a:r>
            <a:r>
              <a:rPr lang="zh-CN" altLang="en-US" sz="2400" b="1">
                <a:latin typeface="Source Han Sans CN Normal" panose="020B0400000000000000" pitchFamily="34" charset="-128"/>
                <a:ea typeface="Source Han Sans CN Normal" panose="020B0400000000000000" pitchFamily="34" charset="-128"/>
              </a:rPr>
              <a:t>的模型，正确率约为</a:t>
            </a:r>
            <a:r>
              <a:rPr lang="en-US" altLang="zh-CN" sz="2400" b="1">
                <a:latin typeface="Source Han Sans CN Normal" panose="020B0400000000000000" pitchFamily="34" charset="-128"/>
                <a:ea typeface="Source Han Sans CN Normal" panose="020B0400000000000000" pitchFamily="34" charset="-128"/>
              </a:rPr>
              <a:t>0.87</a:t>
            </a:r>
            <a:r>
              <a:rPr lang="zh-CN" altLang="en-US" sz="2400" b="1">
                <a:latin typeface="Source Han Sans CN Normal" panose="020B0400000000000000" pitchFamily="34" charset="-128"/>
                <a:ea typeface="Source Han Sans CN Normal" panose="020B0400000000000000" pitchFamily="34" charset="-128"/>
              </a:rPr>
              <a:t>。</a:t>
            </a:r>
          </a:p>
          <a:p>
            <a:endParaRPr lang="en-US" altLang="zh-CN" sz="2400" b="1">
              <a:latin typeface="Source Han Sans CN Normal" panose="020B0400000000000000" pitchFamily="34" charset="-128"/>
              <a:ea typeface="Source Han Sans CN Normal" panose="020B0400000000000000" pitchFamily="34" charset="-128"/>
            </a:endParaRPr>
          </a:p>
        </p:txBody>
      </p:sp>
      <p:sp>
        <p:nvSpPr>
          <p:cNvPr id="5" name="矩形 4">
            <a:extLst>
              <a:ext uri="{FF2B5EF4-FFF2-40B4-BE49-F238E27FC236}">
                <a16:creationId xmlns:a16="http://schemas.microsoft.com/office/drawing/2014/main" id="{1C4D977D-E0A8-4BDC-961C-6422102D4AF7}"/>
              </a:ext>
            </a:extLst>
          </p:cNvPr>
          <p:cNvSpPr/>
          <p:nvPr/>
        </p:nvSpPr>
        <p:spPr>
          <a:xfrm>
            <a:off x="646729" y="1638061"/>
            <a:ext cx="2855451" cy="409869"/>
          </a:xfrm>
          <a:prstGeom prst="rect">
            <a:avLst/>
          </a:prstGeom>
          <a:solidFill>
            <a:srgbClr val="E9F3F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2"/>
                </a:solidFill>
              </a:rPr>
              <a:t>Embedding (output = 200)</a:t>
            </a:r>
            <a:endParaRPr lang="zh-CN" altLang="en-US" dirty="0">
              <a:solidFill>
                <a:schemeClr val="tx2"/>
              </a:solidFill>
            </a:endParaRPr>
          </a:p>
        </p:txBody>
      </p:sp>
      <p:cxnSp>
        <p:nvCxnSpPr>
          <p:cNvPr id="7" name="直接箭头连接符 6">
            <a:extLst>
              <a:ext uri="{FF2B5EF4-FFF2-40B4-BE49-F238E27FC236}">
                <a16:creationId xmlns:a16="http://schemas.microsoft.com/office/drawing/2014/main" id="{8B73D7A6-8198-479E-A368-55C4D8BEFD84}"/>
              </a:ext>
            </a:extLst>
          </p:cNvPr>
          <p:cNvCxnSpPr>
            <a:cxnSpLocks/>
          </p:cNvCxnSpPr>
          <p:nvPr/>
        </p:nvCxnSpPr>
        <p:spPr>
          <a:xfrm>
            <a:off x="2141175" y="2059088"/>
            <a:ext cx="0" cy="29622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D0BFF94C-B2DF-47DA-B4B3-C22BBE860261}"/>
              </a:ext>
            </a:extLst>
          </p:cNvPr>
          <p:cNvSpPr/>
          <p:nvPr/>
        </p:nvSpPr>
        <p:spPr>
          <a:xfrm>
            <a:off x="1184770" y="2355312"/>
            <a:ext cx="1899278" cy="409869"/>
          </a:xfrm>
          <a:prstGeom prst="rect">
            <a:avLst/>
          </a:prstGeom>
          <a:solidFill>
            <a:srgbClr val="E9F3F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2"/>
                </a:solidFill>
              </a:rPr>
              <a:t>Bi-LSTM(128 unit)</a:t>
            </a:r>
            <a:endParaRPr lang="zh-CN" altLang="en-US" dirty="0">
              <a:solidFill>
                <a:schemeClr val="tx2"/>
              </a:solidFill>
            </a:endParaRPr>
          </a:p>
        </p:txBody>
      </p:sp>
      <p:cxnSp>
        <p:nvCxnSpPr>
          <p:cNvPr id="9" name="直接箭头连接符 8">
            <a:extLst>
              <a:ext uri="{FF2B5EF4-FFF2-40B4-BE49-F238E27FC236}">
                <a16:creationId xmlns:a16="http://schemas.microsoft.com/office/drawing/2014/main" id="{773ADBB1-BD37-4503-9484-1C190C35C5AB}"/>
              </a:ext>
            </a:extLst>
          </p:cNvPr>
          <p:cNvCxnSpPr>
            <a:cxnSpLocks/>
          </p:cNvCxnSpPr>
          <p:nvPr/>
        </p:nvCxnSpPr>
        <p:spPr>
          <a:xfrm>
            <a:off x="2140911" y="2762862"/>
            <a:ext cx="0" cy="29622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6C0997F2-91A4-4B6F-9CF9-D778F36E017B}"/>
              </a:ext>
            </a:extLst>
          </p:cNvPr>
          <p:cNvSpPr/>
          <p:nvPr/>
        </p:nvSpPr>
        <p:spPr>
          <a:xfrm>
            <a:off x="1376956" y="3047074"/>
            <a:ext cx="1584074" cy="409869"/>
          </a:xfrm>
          <a:prstGeom prst="rect">
            <a:avLst/>
          </a:prstGeom>
          <a:solidFill>
            <a:srgbClr val="E9F3F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2"/>
                </a:solidFill>
              </a:rPr>
              <a:t>Dropout=0.25</a:t>
            </a:r>
            <a:endParaRPr lang="zh-CN" altLang="en-US" dirty="0">
              <a:solidFill>
                <a:schemeClr val="tx2"/>
              </a:solidFill>
            </a:endParaRPr>
          </a:p>
        </p:txBody>
      </p:sp>
      <p:cxnSp>
        <p:nvCxnSpPr>
          <p:cNvPr id="11" name="直接箭头连接符 10">
            <a:extLst>
              <a:ext uri="{FF2B5EF4-FFF2-40B4-BE49-F238E27FC236}">
                <a16:creationId xmlns:a16="http://schemas.microsoft.com/office/drawing/2014/main" id="{F14146F8-654E-45FC-A7A8-C4E50DFCDA49}"/>
              </a:ext>
            </a:extLst>
          </p:cNvPr>
          <p:cNvCxnSpPr>
            <a:cxnSpLocks/>
          </p:cNvCxnSpPr>
          <p:nvPr/>
        </p:nvCxnSpPr>
        <p:spPr>
          <a:xfrm>
            <a:off x="2140911" y="3468955"/>
            <a:ext cx="0" cy="29622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E23E5AF3-5AFC-4BB2-817F-1BE223E96EEE}"/>
              </a:ext>
            </a:extLst>
          </p:cNvPr>
          <p:cNvSpPr/>
          <p:nvPr/>
        </p:nvSpPr>
        <p:spPr>
          <a:xfrm>
            <a:off x="1253621" y="3796166"/>
            <a:ext cx="1759663" cy="409869"/>
          </a:xfrm>
          <a:prstGeom prst="rect">
            <a:avLst/>
          </a:prstGeom>
          <a:solidFill>
            <a:srgbClr val="E9F3F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2"/>
                </a:solidFill>
              </a:rPr>
              <a:t>Dense(128 unit)</a:t>
            </a:r>
            <a:endParaRPr lang="zh-CN" altLang="en-US" dirty="0">
              <a:solidFill>
                <a:schemeClr val="tx2"/>
              </a:solidFill>
            </a:endParaRPr>
          </a:p>
        </p:txBody>
      </p:sp>
      <p:cxnSp>
        <p:nvCxnSpPr>
          <p:cNvPr id="13" name="直接箭头连接符 12">
            <a:extLst>
              <a:ext uri="{FF2B5EF4-FFF2-40B4-BE49-F238E27FC236}">
                <a16:creationId xmlns:a16="http://schemas.microsoft.com/office/drawing/2014/main" id="{FDEB821C-DAD8-4A79-B777-BF2FC1175B6D}"/>
              </a:ext>
            </a:extLst>
          </p:cNvPr>
          <p:cNvCxnSpPr>
            <a:cxnSpLocks/>
          </p:cNvCxnSpPr>
          <p:nvPr/>
        </p:nvCxnSpPr>
        <p:spPr>
          <a:xfrm>
            <a:off x="2140911" y="4206035"/>
            <a:ext cx="0" cy="29622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07BE60EB-3BDD-4758-8FCF-FAC3CEBA3DE1}"/>
              </a:ext>
            </a:extLst>
          </p:cNvPr>
          <p:cNvSpPr/>
          <p:nvPr/>
        </p:nvSpPr>
        <p:spPr>
          <a:xfrm>
            <a:off x="1412497" y="4502259"/>
            <a:ext cx="1512993" cy="409869"/>
          </a:xfrm>
          <a:prstGeom prst="rect">
            <a:avLst/>
          </a:prstGeom>
          <a:solidFill>
            <a:srgbClr val="E9F3F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2"/>
                </a:solidFill>
              </a:rPr>
              <a:t>Dropout=0.3</a:t>
            </a:r>
            <a:endParaRPr lang="zh-CN" altLang="en-US" dirty="0">
              <a:solidFill>
                <a:schemeClr val="tx2"/>
              </a:solidFill>
            </a:endParaRPr>
          </a:p>
        </p:txBody>
      </p:sp>
      <p:cxnSp>
        <p:nvCxnSpPr>
          <p:cNvPr id="15" name="直接箭头连接符 14">
            <a:extLst>
              <a:ext uri="{FF2B5EF4-FFF2-40B4-BE49-F238E27FC236}">
                <a16:creationId xmlns:a16="http://schemas.microsoft.com/office/drawing/2014/main" id="{43E94BC0-7C95-4BDA-B6C3-E1B64FBC54D1}"/>
              </a:ext>
            </a:extLst>
          </p:cNvPr>
          <p:cNvCxnSpPr>
            <a:cxnSpLocks/>
          </p:cNvCxnSpPr>
          <p:nvPr/>
        </p:nvCxnSpPr>
        <p:spPr>
          <a:xfrm>
            <a:off x="2168993" y="4971852"/>
            <a:ext cx="0" cy="29622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93917973-829D-4F87-A169-FF33F6E125F5}"/>
              </a:ext>
            </a:extLst>
          </p:cNvPr>
          <p:cNvSpPr/>
          <p:nvPr/>
        </p:nvSpPr>
        <p:spPr>
          <a:xfrm>
            <a:off x="1412497" y="5268076"/>
            <a:ext cx="1512993" cy="409869"/>
          </a:xfrm>
          <a:prstGeom prst="rect">
            <a:avLst/>
          </a:prstGeom>
          <a:solidFill>
            <a:srgbClr val="E9F3F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2"/>
                </a:solidFill>
              </a:rPr>
              <a:t>Dense(1 unit)</a:t>
            </a:r>
            <a:endParaRPr lang="zh-CN" altLang="en-US" dirty="0">
              <a:solidFill>
                <a:schemeClr val="tx2"/>
              </a:solidFill>
            </a:endParaRPr>
          </a:p>
        </p:txBody>
      </p:sp>
      <p:cxnSp>
        <p:nvCxnSpPr>
          <p:cNvPr id="17" name="直接箭头连接符 16">
            <a:extLst>
              <a:ext uri="{FF2B5EF4-FFF2-40B4-BE49-F238E27FC236}">
                <a16:creationId xmlns:a16="http://schemas.microsoft.com/office/drawing/2014/main" id="{781A8BAB-40D5-42DD-BE73-EADCE9054403}"/>
              </a:ext>
            </a:extLst>
          </p:cNvPr>
          <p:cNvCxnSpPr>
            <a:cxnSpLocks/>
          </p:cNvCxnSpPr>
          <p:nvPr/>
        </p:nvCxnSpPr>
        <p:spPr>
          <a:xfrm>
            <a:off x="2168993" y="5685176"/>
            <a:ext cx="0" cy="29622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DC90FDDB-3538-4C0E-9027-ECF058492C17}"/>
              </a:ext>
            </a:extLst>
          </p:cNvPr>
          <p:cNvSpPr/>
          <p:nvPr/>
        </p:nvSpPr>
        <p:spPr>
          <a:xfrm>
            <a:off x="941235" y="1184973"/>
            <a:ext cx="2399351" cy="312141"/>
          </a:xfrm>
          <a:prstGeom prst="rect">
            <a:avLst/>
          </a:prstGeom>
          <a:solidFill>
            <a:srgbClr val="67758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Input</a:t>
            </a:r>
            <a:r>
              <a:rPr lang="zh-CN" altLang="en-US" b="1" dirty="0"/>
              <a:t>：</a:t>
            </a:r>
            <a:r>
              <a:rPr lang="zh-CN" altLang="en-US" dirty="0"/>
              <a:t>词的</a:t>
            </a:r>
            <a:r>
              <a:rPr lang="zh-CN" altLang="en-US" dirty="0">
                <a:solidFill>
                  <a:schemeClr val="bg1"/>
                </a:solidFill>
              </a:rPr>
              <a:t>编号序列</a:t>
            </a:r>
          </a:p>
        </p:txBody>
      </p:sp>
      <p:sp>
        <p:nvSpPr>
          <p:cNvPr id="19" name="矩形 18">
            <a:extLst>
              <a:ext uri="{FF2B5EF4-FFF2-40B4-BE49-F238E27FC236}">
                <a16:creationId xmlns:a16="http://schemas.microsoft.com/office/drawing/2014/main" id="{2EF0AC63-1E48-400A-8EF9-467CF712798F}"/>
              </a:ext>
            </a:extLst>
          </p:cNvPr>
          <p:cNvSpPr/>
          <p:nvPr/>
        </p:nvSpPr>
        <p:spPr>
          <a:xfrm>
            <a:off x="1085983" y="5981400"/>
            <a:ext cx="2265365" cy="312141"/>
          </a:xfrm>
          <a:prstGeom prst="rect">
            <a:avLst/>
          </a:prstGeom>
          <a:solidFill>
            <a:srgbClr val="67758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Output</a:t>
            </a:r>
            <a:r>
              <a:rPr lang="zh-CN" altLang="en-US" b="1" dirty="0"/>
              <a:t>：</a:t>
            </a:r>
            <a:r>
              <a:rPr lang="zh-CN" altLang="en-US" dirty="0"/>
              <a:t>情感极性</a:t>
            </a:r>
          </a:p>
        </p:txBody>
      </p:sp>
      <p:pic>
        <p:nvPicPr>
          <p:cNvPr id="24" name="图片 23">
            <a:extLst>
              <a:ext uri="{FF2B5EF4-FFF2-40B4-BE49-F238E27FC236}">
                <a16:creationId xmlns:a16="http://schemas.microsoft.com/office/drawing/2014/main" id="{5A278DC7-3CE8-454E-9793-9B0E6FFCDA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0324" y="602342"/>
            <a:ext cx="4531676" cy="3398758"/>
          </a:xfrm>
          <a:prstGeom prst="rect">
            <a:avLst/>
          </a:prstGeom>
        </p:spPr>
      </p:pic>
    </p:spTree>
    <p:extLst>
      <p:ext uri="{BB962C8B-B14F-4D97-AF65-F5344CB8AC3E}">
        <p14:creationId xmlns:p14="http://schemas.microsoft.com/office/powerpoint/2010/main" val="1110286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2" name="文本框 1061">
            <a:extLst>
              <a:ext uri="{FF2B5EF4-FFF2-40B4-BE49-F238E27FC236}">
                <a16:creationId xmlns:a16="http://schemas.microsoft.com/office/drawing/2014/main" id="{2C4F8D34-7F37-4158-B98C-684B6323FE2F}"/>
              </a:ext>
            </a:extLst>
          </p:cNvPr>
          <p:cNvSpPr txBox="1"/>
          <p:nvPr/>
        </p:nvSpPr>
        <p:spPr>
          <a:xfrm>
            <a:off x="810827" y="442533"/>
            <a:ext cx="2598199" cy="646331"/>
          </a:xfrm>
          <a:prstGeom prst="rect">
            <a:avLst/>
          </a:prstGeom>
          <a:noFill/>
        </p:spPr>
        <p:txBody>
          <a:bodyPr wrap="square" rtlCol="0">
            <a:spAutoFit/>
          </a:bodyPr>
          <a:lstStyle/>
          <a:p>
            <a:r>
              <a:rPr lang="zh-CN" altLang="en-US" sz="3600" b="1">
                <a:latin typeface="Source Han Sans CN Bold" panose="020B0800000000000000" pitchFamily="34" charset="-128"/>
                <a:ea typeface="Source Han Sans CN Bold" panose="020B0800000000000000" pitchFamily="34" charset="-128"/>
              </a:rPr>
              <a:t>关联表情</a:t>
            </a:r>
          </a:p>
        </p:txBody>
      </p:sp>
      <p:sp>
        <p:nvSpPr>
          <p:cNvPr id="2" name="文本框 1">
            <a:extLst>
              <a:ext uri="{FF2B5EF4-FFF2-40B4-BE49-F238E27FC236}">
                <a16:creationId xmlns:a16="http://schemas.microsoft.com/office/drawing/2014/main" id="{CA18BD60-79F8-4B4C-83AC-AA637E37AEA8}"/>
              </a:ext>
            </a:extLst>
          </p:cNvPr>
          <p:cNvSpPr txBox="1"/>
          <p:nvPr/>
        </p:nvSpPr>
        <p:spPr>
          <a:xfrm>
            <a:off x="920536" y="1658748"/>
            <a:ext cx="9883588" cy="3785652"/>
          </a:xfrm>
          <a:prstGeom prst="rect">
            <a:avLst/>
          </a:prstGeom>
          <a:noFill/>
        </p:spPr>
        <p:txBody>
          <a:bodyPr wrap="square" rtlCol="0">
            <a:spAutoFit/>
          </a:bodyPr>
          <a:lstStyle/>
          <a:p>
            <a:r>
              <a:rPr lang="zh-CN" altLang="en-US" sz="2400" b="1">
                <a:latin typeface="Source Han Sans CN Normal" panose="020B0400000000000000" pitchFamily="34" charset="-128"/>
                <a:ea typeface="Source Han Sans CN Normal" panose="020B0400000000000000" pitchFamily="34" charset="-128"/>
              </a:rPr>
              <a:t>展示生成的句子极性（表达者的情绪），并分为积极、消极和中性三类，返回三个不同的表情。</a:t>
            </a:r>
            <a:endParaRPr lang="en-US" altLang="zh-CN" sz="2400" b="1">
              <a:latin typeface="Source Han Sans CN Normal" panose="020B0400000000000000" pitchFamily="34" charset="-128"/>
              <a:ea typeface="Source Han Sans CN Normal" panose="020B0400000000000000" pitchFamily="34" charset="-128"/>
            </a:endParaRPr>
          </a:p>
          <a:p>
            <a:endParaRPr lang="en-US" altLang="zh-CN" sz="2400" b="1">
              <a:latin typeface="Source Han Sans CN Normal" panose="020B0400000000000000" pitchFamily="34" charset="-128"/>
              <a:ea typeface="Source Han Sans CN Normal" panose="020B0400000000000000" pitchFamily="34" charset="-128"/>
            </a:endParaRPr>
          </a:p>
          <a:p>
            <a:r>
              <a:rPr lang="zh-CN" altLang="en-US" sz="2400" b="1">
                <a:latin typeface="Source Han Sans CN Normal" panose="020B0400000000000000" pitchFamily="34" charset="-128"/>
                <a:ea typeface="Source Han Sans CN Normal" panose="020B0400000000000000" pitchFamily="34" charset="-128"/>
              </a:rPr>
              <a:t>问题：有的词句只是描述现象，但却不等同与情绪。</a:t>
            </a:r>
          </a:p>
          <a:p>
            <a:endParaRPr lang="en-US" altLang="zh-CN" sz="2400" b="1">
              <a:latin typeface="Source Han Sans CN Normal" panose="020B0400000000000000" pitchFamily="34" charset="-128"/>
              <a:ea typeface="Source Han Sans CN Normal" panose="020B0400000000000000" pitchFamily="34" charset="-128"/>
            </a:endParaRPr>
          </a:p>
          <a:p>
            <a:r>
              <a:rPr lang="en-US" altLang="zh-CN" sz="2400" b="1">
                <a:latin typeface="Source Han Sans CN Normal" panose="020B0400000000000000" pitchFamily="34" charset="-128"/>
                <a:ea typeface="Source Han Sans CN Normal" panose="020B0400000000000000" pitchFamily="34" charset="-128"/>
              </a:rPr>
              <a:t>e.g. cry:  polarity=-0.5  I cry: polarity=-0.378</a:t>
            </a:r>
          </a:p>
          <a:p>
            <a:endParaRPr lang="en-US" altLang="zh-CN" sz="2400" b="1">
              <a:latin typeface="Source Han Sans CN Normal" panose="020B0400000000000000" pitchFamily="34" charset="-128"/>
              <a:ea typeface="Source Han Sans CN Normal" panose="020B0400000000000000" pitchFamily="34" charset="-128"/>
            </a:endParaRPr>
          </a:p>
          <a:p>
            <a:r>
              <a:rPr lang="zh-CN" altLang="en-US" sz="2400" b="1">
                <a:latin typeface="Source Han Sans CN Normal" panose="020B0400000000000000" pitchFamily="34" charset="-128"/>
                <a:ea typeface="Source Han Sans CN Normal" panose="020B0400000000000000" pitchFamily="34" charset="-128"/>
              </a:rPr>
              <a:t>解决方式：引入了</a:t>
            </a:r>
            <a:r>
              <a:rPr lang="en-US" altLang="zh-CN" sz="2400" b="1">
                <a:latin typeface="Source Han Sans CN Normal" panose="020B0400000000000000" pitchFamily="34" charset="-128"/>
                <a:ea typeface="Source Han Sans CN Normal" panose="020B0400000000000000" pitchFamily="34" charset="-128"/>
              </a:rPr>
              <a:t>textblob</a:t>
            </a:r>
            <a:r>
              <a:rPr lang="zh-CN" altLang="en-US" sz="2400" b="1">
                <a:latin typeface="Source Han Sans CN Normal" panose="020B0400000000000000" pitchFamily="34" charset="-128"/>
                <a:ea typeface="Source Han Sans CN Normal" panose="020B0400000000000000" pitchFamily="34" charset="-128"/>
              </a:rPr>
              <a:t>中对句子主观性的判断。当主观性小于一个阈值时，将一直归类为中性。</a:t>
            </a:r>
          </a:p>
          <a:p>
            <a:endParaRPr lang="zh-CN" altLang="en-US" sz="2400" b="1">
              <a:latin typeface="Source Han Sans CN Normal" panose="020B0400000000000000" pitchFamily="34" charset="-128"/>
              <a:ea typeface="Source Han Sans CN Normal" panose="020B0400000000000000" pitchFamily="34" charset="-128"/>
            </a:endParaRPr>
          </a:p>
        </p:txBody>
      </p:sp>
      <p:sp>
        <p:nvSpPr>
          <p:cNvPr id="5" name="TextBox 23">
            <a:extLst>
              <a:ext uri="{FF2B5EF4-FFF2-40B4-BE49-F238E27FC236}">
                <a16:creationId xmlns:a16="http://schemas.microsoft.com/office/drawing/2014/main" id="{4C70E3D4-76B9-4EBD-B747-A65D102043F3}"/>
              </a:ext>
            </a:extLst>
          </p:cNvPr>
          <p:cNvSpPr txBox="1"/>
          <p:nvPr/>
        </p:nvSpPr>
        <p:spPr>
          <a:xfrm>
            <a:off x="920536" y="5571985"/>
            <a:ext cx="5209540" cy="613694"/>
          </a:xfrm>
          <a:prstGeom prst="rect">
            <a:avLst/>
          </a:prstGeom>
          <a:noFill/>
        </p:spPr>
        <p:txBody>
          <a:bodyPr wrap="square" rtlCol="0">
            <a:spAutoFit/>
          </a:bodyPr>
          <a:lstStyle/>
          <a:p>
            <a:pPr>
              <a:lnSpc>
                <a:spcPct val="150000"/>
              </a:lnSpc>
            </a:pPr>
            <a:r>
              <a:rPr lang="zh-CN" altLang="en-US" sz="1200" dirty="0">
                <a:solidFill>
                  <a:schemeClr val="bg1">
                    <a:lumMod val="50000"/>
                  </a:schemeClr>
                </a:solidFill>
                <a:latin typeface="微软雅黑" panose="020B0503020204020204" charset="-122"/>
                <a:ea typeface="微软雅黑" panose="020B0503020204020204" charset="-122"/>
                <a:cs typeface="+mn-ea"/>
                <a:sym typeface="+mn-lt"/>
              </a:rPr>
              <a:t>表情情感数据来源 </a:t>
            </a:r>
            <a:r>
              <a:rPr lang="en-US" altLang="zh-CN" sz="1200" dirty="0">
                <a:solidFill>
                  <a:schemeClr val="bg1">
                    <a:lumMod val="50000"/>
                  </a:schemeClr>
                </a:solidFill>
                <a:latin typeface="微软雅黑" panose="020B0503020204020204" charset="-122"/>
                <a:ea typeface="微软雅黑" panose="020B0503020204020204" charset="-122"/>
                <a:cs typeface="+mn-ea"/>
                <a:sym typeface="+mn-lt"/>
                <a:hlinkClick r:id="rId2">
                  <a:extLst>
                    <a:ext uri="{A12FA001-AC4F-418D-AE19-62706E023703}">
                      <ahyp:hlinkClr xmlns:ahyp="http://schemas.microsoft.com/office/drawing/2018/hyperlinkcolor" val="tx"/>
                    </a:ext>
                  </a:extLst>
                </a:hlinkClick>
              </a:rPr>
              <a:t>http://kt.ijs.si/data/Emoji_sentiment_ranking/</a:t>
            </a:r>
            <a:endParaRPr lang="en-US" altLang="zh-CN" sz="1200" dirty="0">
              <a:solidFill>
                <a:schemeClr val="bg1">
                  <a:lumMod val="50000"/>
                </a:schemeClr>
              </a:solidFill>
              <a:latin typeface="微软雅黑" panose="020B0503020204020204" charset="-122"/>
              <a:ea typeface="微软雅黑" panose="020B0503020204020204" charset="-122"/>
              <a:cs typeface="+mn-ea"/>
              <a:sym typeface="+mn-lt"/>
            </a:endParaRPr>
          </a:p>
          <a:p>
            <a:pPr>
              <a:lnSpc>
                <a:spcPct val="150000"/>
              </a:lnSpc>
            </a:pPr>
            <a:r>
              <a:rPr lang="en-US" altLang="zh-CN" sz="1200" dirty="0">
                <a:solidFill>
                  <a:schemeClr val="bg1">
                    <a:lumMod val="50000"/>
                  </a:schemeClr>
                </a:solidFill>
                <a:latin typeface="微软雅黑" panose="020B0503020204020204" charset="-122"/>
                <a:ea typeface="微软雅黑" panose="020B0503020204020204" charset="-122"/>
                <a:cs typeface="+mn-ea"/>
                <a:sym typeface="+mn-lt"/>
              </a:rPr>
              <a:t>Emoji Unicode </a:t>
            </a:r>
            <a:r>
              <a:rPr lang="en-US" altLang="zh-CN" sz="1200" dirty="0">
                <a:solidFill>
                  <a:schemeClr val="bg1">
                    <a:lumMod val="50000"/>
                  </a:schemeClr>
                </a:solidFill>
                <a:latin typeface="微软雅黑" panose="020B0503020204020204" charset="-122"/>
                <a:ea typeface="微软雅黑" panose="020B0503020204020204" charset="-122"/>
                <a:cs typeface="+mn-ea"/>
                <a:sym typeface="+mn-lt"/>
                <a:hlinkClick r:id="rId3">
                  <a:extLst>
                    <a:ext uri="{A12FA001-AC4F-418D-AE19-62706E023703}">
                      <ahyp:hlinkClr xmlns:ahyp="http://schemas.microsoft.com/office/drawing/2018/hyperlinkcolor" val="tx"/>
                    </a:ext>
                  </a:extLst>
                </a:hlinkClick>
              </a:rPr>
              <a:t>http://www.unicode.org/emoji/charts/emoji-list.html</a:t>
            </a:r>
            <a:r>
              <a:rPr lang="en-US" altLang="zh-CN" sz="1200" dirty="0">
                <a:solidFill>
                  <a:schemeClr val="bg1">
                    <a:lumMod val="50000"/>
                  </a:schemeClr>
                </a:solidFill>
                <a:latin typeface="微软雅黑" panose="020B0503020204020204" charset="-122"/>
                <a:ea typeface="微软雅黑" panose="020B0503020204020204" charset="-122"/>
                <a:cs typeface="+mn-ea"/>
                <a:sym typeface="+mn-lt"/>
              </a:rPr>
              <a:t> </a:t>
            </a:r>
            <a:endParaRPr lang="zh-CN" altLang="en-US" sz="1200" dirty="0">
              <a:solidFill>
                <a:schemeClr val="bg1">
                  <a:lumMod val="50000"/>
                </a:schemeClr>
              </a:solidFill>
              <a:latin typeface="微软雅黑" panose="020B0503020204020204" charset="-122"/>
              <a:ea typeface="微软雅黑" panose="020B0503020204020204" charset="-122"/>
              <a:cs typeface="+mn-ea"/>
              <a:sym typeface="+mn-lt"/>
            </a:endParaRPr>
          </a:p>
        </p:txBody>
      </p:sp>
      <p:pic>
        <p:nvPicPr>
          <p:cNvPr id="5122" name="Picture 2" descr="What's the issue with sentiment analysis? - The Data Scientist">
            <a:extLst>
              <a:ext uri="{FF2B5EF4-FFF2-40B4-BE49-F238E27FC236}">
                <a16:creationId xmlns:a16="http://schemas.microsoft.com/office/drawing/2014/main" id="{911A11CC-859D-4E31-8773-F66BEE0288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91745" y="4622897"/>
            <a:ext cx="3900256" cy="2235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7848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2" name="文本框 1061">
            <a:extLst>
              <a:ext uri="{FF2B5EF4-FFF2-40B4-BE49-F238E27FC236}">
                <a16:creationId xmlns:a16="http://schemas.microsoft.com/office/drawing/2014/main" id="{2C4F8D34-7F37-4158-B98C-684B6323FE2F}"/>
              </a:ext>
            </a:extLst>
          </p:cNvPr>
          <p:cNvSpPr txBox="1"/>
          <p:nvPr/>
        </p:nvSpPr>
        <p:spPr>
          <a:xfrm>
            <a:off x="3749334" y="4046867"/>
            <a:ext cx="4693329" cy="646331"/>
          </a:xfrm>
          <a:prstGeom prst="rect">
            <a:avLst/>
          </a:prstGeom>
          <a:noFill/>
        </p:spPr>
        <p:txBody>
          <a:bodyPr wrap="square" rtlCol="0">
            <a:spAutoFit/>
          </a:bodyPr>
          <a:lstStyle/>
          <a:p>
            <a:r>
              <a:rPr lang="en-US" altLang="zh-CN" sz="3600" b="1">
                <a:latin typeface="Source Han Sans CN Bold" panose="020B0800000000000000" pitchFamily="34" charset="-128"/>
                <a:ea typeface="Source Han Sans CN Bold" panose="020B0800000000000000" pitchFamily="34" charset="-128"/>
              </a:rPr>
              <a:t>3.</a:t>
            </a:r>
            <a:r>
              <a:rPr lang="zh-CN" altLang="en-US" sz="3600" b="1">
                <a:latin typeface="Source Han Sans CN Bold" panose="020B0800000000000000" pitchFamily="34" charset="-128"/>
                <a:ea typeface="Source Han Sans CN Bold" panose="020B0800000000000000" pitchFamily="34" charset="-128"/>
              </a:rPr>
              <a:t>命名实体识别</a:t>
            </a:r>
            <a:r>
              <a:rPr lang="en-US" altLang="zh-CN" sz="3600" b="1">
                <a:latin typeface="Source Han Sans CN Bold" panose="020B0800000000000000" pitchFamily="34" charset="-128"/>
                <a:ea typeface="Source Han Sans CN Bold" panose="020B0800000000000000" pitchFamily="34" charset="-128"/>
              </a:rPr>
              <a:t>(NER)</a:t>
            </a:r>
            <a:endParaRPr lang="zh-CN" altLang="en-US" sz="3600" b="1">
              <a:latin typeface="Source Han Sans CN Bold" panose="020B0800000000000000" pitchFamily="34" charset="-128"/>
              <a:ea typeface="Source Han Sans CN Bold" panose="020B0800000000000000" pitchFamily="34" charset="-128"/>
            </a:endParaRPr>
          </a:p>
        </p:txBody>
      </p:sp>
      <p:pic>
        <p:nvPicPr>
          <p:cNvPr id="3" name="图片 2">
            <a:extLst>
              <a:ext uri="{FF2B5EF4-FFF2-40B4-BE49-F238E27FC236}">
                <a16:creationId xmlns:a16="http://schemas.microsoft.com/office/drawing/2014/main" id="{CDBC1BE9-DF82-48C9-BC53-AE8CCA6250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5871" y="972102"/>
            <a:ext cx="4080258" cy="2836418"/>
          </a:xfrm>
          <a:prstGeom prst="rect">
            <a:avLst/>
          </a:prstGeom>
        </p:spPr>
      </p:pic>
      <p:sp>
        <p:nvSpPr>
          <p:cNvPr id="4" name="TextBox 23">
            <a:extLst>
              <a:ext uri="{FF2B5EF4-FFF2-40B4-BE49-F238E27FC236}">
                <a16:creationId xmlns:a16="http://schemas.microsoft.com/office/drawing/2014/main" id="{9F1336B0-8F14-40DA-8180-603984FCD81D}"/>
              </a:ext>
            </a:extLst>
          </p:cNvPr>
          <p:cNvSpPr txBox="1"/>
          <p:nvPr/>
        </p:nvSpPr>
        <p:spPr>
          <a:xfrm>
            <a:off x="10511378" y="6154190"/>
            <a:ext cx="1582967" cy="499624"/>
          </a:xfrm>
          <a:prstGeom prst="rect">
            <a:avLst/>
          </a:prstGeom>
          <a:noFill/>
        </p:spPr>
        <p:txBody>
          <a:bodyPr wrap="square" rtlCol="0">
            <a:spAutoFit/>
          </a:bodyPr>
          <a:lstStyle/>
          <a:p>
            <a:pPr>
              <a:lnSpc>
                <a:spcPct val="150000"/>
              </a:lnSpc>
            </a:pPr>
            <a:r>
              <a:rPr lang="en-US" altLang="zh-CN" sz="2000">
                <a:solidFill>
                  <a:schemeClr val="bg1">
                    <a:lumMod val="50000"/>
                  </a:schemeClr>
                </a:solidFill>
                <a:latin typeface="微软雅黑" panose="020B0503020204020204" charset="-122"/>
                <a:ea typeface="微软雅黑" panose="020B0503020204020204" charset="-122"/>
                <a:cs typeface="+mn-ea"/>
                <a:sym typeface="+mn-lt"/>
              </a:rPr>
              <a:t>By: </a:t>
            </a:r>
            <a:r>
              <a:rPr lang="zh-CN" altLang="en-US" sz="2000">
                <a:solidFill>
                  <a:schemeClr val="bg1">
                    <a:lumMod val="50000"/>
                  </a:schemeClr>
                </a:solidFill>
                <a:latin typeface="微软雅黑" panose="020B0503020204020204" charset="-122"/>
                <a:ea typeface="微软雅黑" panose="020B0503020204020204" charset="-122"/>
                <a:cs typeface="+mn-ea"/>
                <a:sym typeface="+mn-lt"/>
              </a:rPr>
              <a:t>潘月明</a:t>
            </a:r>
            <a:endParaRPr lang="zh-CN" altLang="en-US" sz="2000" dirty="0">
              <a:solidFill>
                <a:schemeClr val="bg1">
                  <a:lumMod val="50000"/>
                </a:schemeClr>
              </a:solidFill>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1763334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2" name="文本框 1061">
            <a:extLst>
              <a:ext uri="{FF2B5EF4-FFF2-40B4-BE49-F238E27FC236}">
                <a16:creationId xmlns:a16="http://schemas.microsoft.com/office/drawing/2014/main" id="{2C4F8D34-7F37-4158-B98C-684B6323FE2F}"/>
              </a:ext>
            </a:extLst>
          </p:cNvPr>
          <p:cNvSpPr txBox="1"/>
          <p:nvPr/>
        </p:nvSpPr>
        <p:spPr>
          <a:xfrm>
            <a:off x="810827" y="442533"/>
            <a:ext cx="2598199" cy="646331"/>
          </a:xfrm>
          <a:prstGeom prst="rect">
            <a:avLst/>
          </a:prstGeom>
          <a:noFill/>
        </p:spPr>
        <p:txBody>
          <a:bodyPr wrap="square" rtlCol="0">
            <a:spAutoFit/>
          </a:bodyPr>
          <a:lstStyle/>
          <a:p>
            <a:r>
              <a:rPr lang="zh-CN" altLang="en-US" sz="3600" b="1">
                <a:latin typeface="Source Han Sans CN Bold" panose="020B0800000000000000" pitchFamily="34" charset="-128"/>
                <a:ea typeface="Source Han Sans CN Bold" panose="020B0800000000000000" pitchFamily="34" charset="-128"/>
              </a:rPr>
              <a:t>数据集</a:t>
            </a:r>
          </a:p>
        </p:txBody>
      </p:sp>
      <p:sp>
        <p:nvSpPr>
          <p:cNvPr id="2" name="文本框 1">
            <a:extLst>
              <a:ext uri="{FF2B5EF4-FFF2-40B4-BE49-F238E27FC236}">
                <a16:creationId xmlns:a16="http://schemas.microsoft.com/office/drawing/2014/main" id="{CA18BD60-79F8-4B4C-83AC-AA637E37AEA8}"/>
              </a:ext>
            </a:extLst>
          </p:cNvPr>
          <p:cNvSpPr txBox="1"/>
          <p:nvPr/>
        </p:nvSpPr>
        <p:spPr>
          <a:xfrm>
            <a:off x="920536" y="1550340"/>
            <a:ext cx="5320466" cy="3785652"/>
          </a:xfrm>
          <a:prstGeom prst="rect">
            <a:avLst/>
          </a:prstGeom>
          <a:noFill/>
        </p:spPr>
        <p:txBody>
          <a:bodyPr wrap="square" rtlCol="0">
            <a:spAutoFit/>
          </a:bodyPr>
          <a:lstStyle/>
          <a:p>
            <a:r>
              <a:rPr lang="zh-CN" altLang="en-US" sz="2400" b="1" dirty="0">
                <a:latin typeface="Source Han Sans CN Normal" panose="020B0400000000000000" pitchFamily="34" charset="-128"/>
                <a:ea typeface="Source Han Sans CN Normal" panose="020B0400000000000000" pitchFamily="34" charset="-128"/>
              </a:rPr>
              <a:t>论文</a:t>
            </a:r>
            <a:r>
              <a:rPr lang="en-US" altLang="zh-CN" sz="2400" b="1" dirty="0">
                <a:latin typeface="Source Han Sans CN Normal" panose="020B0400000000000000" pitchFamily="34" charset="-128"/>
                <a:ea typeface="Source Han Sans CN Normal" panose="020B0400000000000000" pitchFamily="34" charset="-128"/>
              </a:rPr>
              <a:t>ACL 2018</a:t>
            </a:r>
          </a:p>
          <a:p>
            <a:endParaRPr lang="en-US" altLang="zh-CN" sz="2400" b="1" dirty="0">
              <a:latin typeface="Source Han Sans CN Normal" panose="020B0400000000000000" pitchFamily="34" charset="-128"/>
              <a:ea typeface="Source Han Sans CN Normal" panose="020B0400000000000000" pitchFamily="34" charset="-128"/>
            </a:endParaRPr>
          </a:p>
          <a:p>
            <a:r>
              <a:rPr lang="en-US" altLang="zh-CN" sz="2400" b="1" dirty="0">
                <a:latin typeface="Source Han Sans CN Normal" panose="020B0400000000000000" pitchFamily="34" charset="-128"/>
                <a:ea typeface="Source Han Sans CN Normal" panose="020B0400000000000000" pitchFamily="34" charset="-128"/>
              </a:rPr>
              <a:t>Chinese NER using Lattice LSTM</a:t>
            </a:r>
            <a:r>
              <a:rPr lang="zh-CN" altLang="en-US" sz="2400" b="1" dirty="0">
                <a:latin typeface="Source Han Sans CN Normal" panose="020B0400000000000000" pitchFamily="34" charset="-128"/>
                <a:ea typeface="Source Han Sans CN Normal" panose="020B0400000000000000" pitchFamily="34" charset="-128"/>
              </a:rPr>
              <a:t>中从新浪财经收集的简历数据</a:t>
            </a:r>
            <a:endParaRPr lang="en-US" altLang="zh-CN" sz="2400" b="1" dirty="0">
              <a:latin typeface="Source Han Sans CN Normal" panose="020B0400000000000000" pitchFamily="34" charset="-128"/>
              <a:ea typeface="Source Han Sans CN Normal" panose="020B0400000000000000" pitchFamily="34" charset="-128"/>
            </a:endParaRPr>
          </a:p>
          <a:p>
            <a:endParaRPr lang="zh-CN" altLang="en-US" sz="2400" b="1" dirty="0">
              <a:latin typeface="Source Han Sans CN Normal" panose="020B0400000000000000" pitchFamily="34" charset="-128"/>
              <a:ea typeface="Source Han Sans CN Normal" panose="020B0400000000000000" pitchFamily="34" charset="-128"/>
            </a:endParaRPr>
          </a:p>
          <a:p>
            <a:r>
              <a:rPr lang="en-US" altLang="zh-CN" sz="2400" b="1" dirty="0">
                <a:latin typeface="Source Han Sans CN Normal" panose="020B0400000000000000" pitchFamily="34" charset="-128"/>
                <a:ea typeface="Source Han Sans CN Normal" panose="020B0400000000000000" pitchFamily="34" charset="-128"/>
              </a:rPr>
              <a:t>Train: Sentence 3.8k</a:t>
            </a:r>
          </a:p>
          <a:p>
            <a:r>
              <a:rPr lang="en-US" altLang="zh-CN" sz="2400" b="1" dirty="0">
                <a:latin typeface="Source Han Sans CN Normal" panose="020B0400000000000000" pitchFamily="34" charset="-128"/>
                <a:ea typeface="Source Han Sans CN Normal" panose="020B0400000000000000" pitchFamily="34" charset="-128"/>
              </a:rPr>
              <a:t>Char 124.1k</a:t>
            </a:r>
          </a:p>
          <a:p>
            <a:endParaRPr lang="en-US" altLang="zh-CN" sz="2400" b="1" dirty="0">
              <a:latin typeface="Source Han Sans CN Normal" panose="020B0400000000000000" pitchFamily="34" charset="-128"/>
              <a:ea typeface="Source Han Sans CN Normal" panose="020B0400000000000000" pitchFamily="34" charset="-128"/>
            </a:endParaRPr>
          </a:p>
          <a:p>
            <a:r>
              <a:rPr lang="en-US" altLang="zh-CN" sz="2400" b="1" dirty="0">
                <a:latin typeface="Source Han Sans CN Normal" panose="020B0400000000000000" pitchFamily="34" charset="-128"/>
                <a:ea typeface="Source Han Sans CN Normal" panose="020B0400000000000000" pitchFamily="34" charset="-128"/>
              </a:rPr>
              <a:t>Test: Sentence 0.48k</a:t>
            </a:r>
          </a:p>
          <a:p>
            <a:r>
              <a:rPr lang="en-US" altLang="zh-CN" sz="2400" b="1" dirty="0">
                <a:latin typeface="Source Han Sans CN Normal" panose="020B0400000000000000" pitchFamily="34" charset="-128"/>
                <a:ea typeface="Source Han Sans CN Normal" panose="020B0400000000000000" pitchFamily="34" charset="-128"/>
              </a:rPr>
              <a:t>Char 15.1k</a:t>
            </a:r>
          </a:p>
        </p:txBody>
      </p:sp>
      <p:sp>
        <p:nvSpPr>
          <p:cNvPr id="3" name="文本框 2">
            <a:extLst>
              <a:ext uri="{FF2B5EF4-FFF2-40B4-BE49-F238E27FC236}">
                <a16:creationId xmlns:a16="http://schemas.microsoft.com/office/drawing/2014/main" id="{F9FA5A1E-7001-4E30-AD89-194000F85B30}"/>
              </a:ext>
            </a:extLst>
          </p:cNvPr>
          <p:cNvSpPr txBox="1"/>
          <p:nvPr/>
        </p:nvSpPr>
        <p:spPr>
          <a:xfrm>
            <a:off x="6729491" y="442533"/>
            <a:ext cx="2598199" cy="646331"/>
          </a:xfrm>
          <a:prstGeom prst="rect">
            <a:avLst/>
          </a:prstGeom>
          <a:noFill/>
        </p:spPr>
        <p:txBody>
          <a:bodyPr wrap="square" rtlCol="0">
            <a:spAutoFit/>
          </a:bodyPr>
          <a:lstStyle/>
          <a:p>
            <a:r>
              <a:rPr lang="zh-CN" altLang="en-US" sz="3600" b="1">
                <a:latin typeface="Source Han Sans CN Bold" panose="020B0800000000000000" pitchFamily="34" charset="-128"/>
                <a:ea typeface="Source Han Sans CN Bold" panose="020B0800000000000000" pitchFamily="34" charset="-128"/>
              </a:rPr>
              <a:t>标注及含义</a:t>
            </a:r>
          </a:p>
        </p:txBody>
      </p:sp>
      <p:sp>
        <p:nvSpPr>
          <p:cNvPr id="4" name="文本框 3">
            <a:extLst>
              <a:ext uri="{FF2B5EF4-FFF2-40B4-BE49-F238E27FC236}">
                <a16:creationId xmlns:a16="http://schemas.microsoft.com/office/drawing/2014/main" id="{F3B1C786-A9B6-4530-9833-D70ACF911752}"/>
              </a:ext>
            </a:extLst>
          </p:cNvPr>
          <p:cNvSpPr txBox="1"/>
          <p:nvPr/>
        </p:nvSpPr>
        <p:spPr>
          <a:xfrm>
            <a:off x="6920470" y="1550340"/>
            <a:ext cx="4814439" cy="1938992"/>
          </a:xfrm>
          <a:prstGeom prst="rect">
            <a:avLst/>
          </a:prstGeom>
          <a:noFill/>
        </p:spPr>
        <p:txBody>
          <a:bodyPr wrap="square" rtlCol="0">
            <a:spAutoFit/>
          </a:bodyPr>
          <a:lstStyle/>
          <a:p>
            <a:r>
              <a:rPr lang="zh-CN" altLang="en-US" sz="2400" b="1">
                <a:latin typeface="Source Han Sans CN Normal" panose="020B0400000000000000" pitchFamily="34" charset="-128"/>
                <a:ea typeface="Source Han Sans CN Normal" panose="020B0400000000000000" pitchFamily="34" charset="-128"/>
              </a:rPr>
              <a:t>人名：</a:t>
            </a:r>
            <a:r>
              <a:rPr lang="en-US" altLang="zh-CN" sz="2400" b="1">
                <a:latin typeface="Source Han Sans CN Normal" panose="020B0400000000000000" pitchFamily="34" charset="-128"/>
                <a:ea typeface="Source Han Sans CN Normal" panose="020B0400000000000000" pitchFamily="34" charset="-128"/>
              </a:rPr>
              <a:t>PER</a:t>
            </a:r>
          </a:p>
          <a:p>
            <a:r>
              <a:rPr lang="zh-CN" altLang="en-US" sz="2400" b="1">
                <a:latin typeface="Source Han Sans CN Normal" panose="020B0400000000000000" pitchFamily="34" charset="-128"/>
                <a:ea typeface="Source Han Sans CN Normal" panose="020B0400000000000000" pitchFamily="34" charset="-128"/>
              </a:rPr>
              <a:t>地名：</a:t>
            </a:r>
            <a:r>
              <a:rPr lang="en-US" altLang="zh-CN" sz="2400" b="1">
                <a:latin typeface="Source Han Sans CN Normal" panose="020B0400000000000000" pitchFamily="34" charset="-128"/>
                <a:ea typeface="Source Han Sans CN Normal" panose="020B0400000000000000" pitchFamily="34" charset="-128"/>
              </a:rPr>
              <a:t>LOC</a:t>
            </a:r>
          </a:p>
          <a:p>
            <a:r>
              <a:rPr lang="zh-CN" altLang="en-US" sz="2400" b="1">
                <a:latin typeface="Source Han Sans CN Normal" panose="020B0400000000000000" pitchFamily="34" charset="-128"/>
                <a:ea typeface="Source Han Sans CN Normal" panose="020B0400000000000000" pitchFamily="34" charset="-128"/>
              </a:rPr>
              <a:t>机构名：</a:t>
            </a:r>
            <a:r>
              <a:rPr lang="en-US" altLang="zh-CN" sz="2400" b="1">
                <a:latin typeface="Source Han Sans CN Normal" panose="020B0400000000000000" pitchFamily="34" charset="-128"/>
                <a:ea typeface="Source Han Sans CN Normal" panose="020B0400000000000000" pitchFamily="34" charset="-128"/>
              </a:rPr>
              <a:t>ORG</a:t>
            </a:r>
          </a:p>
          <a:p>
            <a:r>
              <a:rPr lang="zh-CN" altLang="en-US" sz="2400" b="1">
                <a:latin typeface="Source Han Sans CN Normal" panose="020B0400000000000000" pitchFamily="34" charset="-128"/>
                <a:ea typeface="Source Han Sans CN Normal" panose="020B0400000000000000" pitchFamily="34" charset="-128"/>
              </a:rPr>
              <a:t>时间：</a:t>
            </a:r>
            <a:r>
              <a:rPr lang="en-US" altLang="zh-CN" sz="2400" b="1">
                <a:latin typeface="Source Han Sans CN Normal" panose="020B0400000000000000" pitchFamily="34" charset="-128"/>
                <a:ea typeface="Source Han Sans CN Normal" panose="020B0400000000000000" pitchFamily="34" charset="-128"/>
              </a:rPr>
              <a:t>TIME</a:t>
            </a:r>
          </a:p>
          <a:p>
            <a:r>
              <a:rPr lang="en-US" altLang="zh-CN" sz="2400" b="1">
                <a:latin typeface="Source Han Sans CN Normal" panose="020B0400000000000000" pitchFamily="34" charset="-128"/>
                <a:ea typeface="Source Han Sans CN Normal" panose="020B0400000000000000" pitchFamily="34" charset="-128"/>
              </a:rPr>
              <a:t>...</a:t>
            </a:r>
          </a:p>
        </p:txBody>
      </p:sp>
      <p:pic>
        <p:nvPicPr>
          <p:cNvPr id="6148" name="Picture 4" descr="Named Entity Extraction with Python - NLP FOR HACKERS">
            <a:extLst>
              <a:ext uri="{FF2B5EF4-FFF2-40B4-BE49-F238E27FC236}">
                <a16:creationId xmlns:a16="http://schemas.microsoft.com/office/drawing/2014/main" id="{76487D06-D425-4E71-8AC4-7EFA6B6301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0470" y="3892764"/>
            <a:ext cx="5271529" cy="2965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0630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2" name="文本框 1061">
            <a:extLst>
              <a:ext uri="{FF2B5EF4-FFF2-40B4-BE49-F238E27FC236}">
                <a16:creationId xmlns:a16="http://schemas.microsoft.com/office/drawing/2014/main" id="{2C4F8D34-7F37-4158-B98C-684B6323FE2F}"/>
              </a:ext>
            </a:extLst>
          </p:cNvPr>
          <p:cNvSpPr txBox="1"/>
          <p:nvPr/>
        </p:nvSpPr>
        <p:spPr>
          <a:xfrm>
            <a:off x="810827" y="442533"/>
            <a:ext cx="3477088" cy="646331"/>
          </a:xfrm>
          <a:prstGeom prst="rect">
            <a:avLst/>
          </a:prstGeom>
          <a:noFill/>
        </p:spPr>
        <p:txBody>
          <a:bodyPr wrap="square" rtlCol="0">
            <a:spAutoFit/>
          </a:bodyPr>
          <a:lstStyle/>
          <a:p>
            <a:r>
              <a:rPr lang="zh-CN" altLang="en-US" sz="3600" b="1">
                <a:latin typeface="Source Han Sans CN Bold" panose="020B0800000000000000" pitchFamily="34" charset="-128"/>
                <a:ea typeface="Source Han Sans CN Bold" panose="020B0800000000000000" pitchFamily="34" charset="-128"/>
              </a:rPr>
              <a:t>统计学习方法</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CA18BD60-79F8-4B4C-83AC-AA637E37AEA8}"/>
                  </a:ext>
                </a:extLst>
              </p:cNvPr>
              <p:cNvSpPr txBox="1"/>
              <p:nvPr/>
            </p:nvSpPr>
            <p:spPr>
              <a:xfrm>
                <a:off x="1080335" y="1259253"/>
                <a:ext cx="9883588" cy="4893647"/>
              </a:xfrm>
              <a:prstGeom prst="rect">
                <a:avLst/>
              </a:prstGeom>
              <a:noFill/>
            </p:spPr>
            <p:txBody>
              <a:bodyPr wrap="square" rtlCol="0">
                <a:spAutoFit/>
              </a:bodyPr>
              <a:lstStyle/>
              <a:p>
                <a:r>
                  <a:rPr lang="en-US" altLang="zh-CN" sz="2400" b="1">
                    <a:latin typeface="Source Han Sans CN Normal" panose="020B0400000000000000" pitchFamily="34" charset="-128"/>
                    <a:ea typeface="Source Han Sans CN Normal" panose="020B0400000000000000" pitchFamily="34" charset="-128"/>
                  </a:rPr>
                  <a:t>HMM:</a:t>
                </a:r>
              </a:p>
              <a:p>
                <a:r>
                  <a:rPr lang="en-US" altLang="zh-CN" sz="2400" b="1">
                    <a:latin typeface="Source Han Sans CN Normal" panose="020B0400000000000000" pitchFamily="34" charset="-128"/>
                    <a:ea typeface="Source Han Sans CN Normal" panose="020B0400000000000000" pitchFamily="34" charset="-128"/>
                  </a:rPr>
                  <a:t>NER</a:t>
                </a:r>
                <a:r>
                  <a:rPr lang="zh-CN" altLang="en-US" sz="2400" b="1">
                    <a:latin typeface="Source Han Sans CN Normal" panose="020B0400000000000000" pitchFamily="34" charset="-128"/>
                    <a:ea typeface="Source Han Sans CN Normal" panose="020B0400000000000000" pitchFamily="34" charset="-128"/>
                  </a:rPr>
                  <a:t>本质是一种序列标注问题（预测字</a:t>
                </a:r>
                <a:r>
                  <a:rPr lang="en-US" altLang="zh-CN" sz="2400" b="1">
                    <a:latin typeface="Source Han Sans CN Normal" panose="020B0400000000000000" pitchFamily="34" charset="-128"/>
                    <a:ea typeface="Source Han Sans CN Normal" panose="020B0400000000000000" pitchFamily="34" charset="-128"/>
                  </a:rPr>
                  <a:t>/</a:t>
                </a:r>
                <a:r>
                  <a:rPr lang="zh-CN" altLang="en-US" sz="2400" b="1">
                    <a:latin typeface="Source Han Sans CN Normal" panose="020B0400000000000000" pitchFamily="34" charset="-128"/>
                    <a:ea typeface="Source Han Sans CN Normal" panose="020B0400000000000000" pitchFamily="34" charset="-128"/>
                  </a:rPr>
                  <a:t>词的标记）观测序列是字组成的序列，状态序列是字</a:t>
                </a:r>
                <a:r>
                  <a:rPr lang="en-US" altLang="zh-CN" sz="2400" b="1">
                    <a:latin typeface="Source Han Sans CN Normal" panose="020B0400000000000000" pitchFamily="34" charset="-128"/>
                    <a:ea typeface="Source Han Sans CN Normal" panose="020B0400000000000000" pitchFamily="34" charset="-128"/>
                  </a:rPr>
                  <a:t>/</a:t>
                </a:r>
                <a:r>
                  <a:rPr lang="zh-CN" altLang="en-US" sz="2400" b="1">
                    <a:latin typeface="Source Han Sans CN Normal" panose="020B0400000000000000" pitchFamily="34" charset="-128"/>
                    <a:ea typeface="Source Han Sans CN Normal" panose="020B0400000000000000" pitchFamily="34" charset="-128"/>
                  </a:rPr>
                  <a:t>词对应的标注。</a:t>
                </a:r>
              </a:p>
              <a:p>
                <a:r>
                  <a:rPr lang="zh-CN" altLang="en-US" sz="2400" b="1">
                    <a:latin typeface="Source Han Sans CN Normal" panose="020B0400000000000000" pitchFamily="34" charset="-128"/>
                    <a:ea typeface="Source Han Sans CN Normal" panose="020B0400000000000000" pitchFamily="34" charset="-128"/>
                  </a:rPr>
                  <a:t>训练：最大似然估计     解码：维特比算法</a:t>
                </a:r>
                <a:r>
                  <a:rPr lang="en-US" altLang="zh-CN" sz="2400" b="1">
                    <a:latin typeface="Source Han Sans CN Normal" panose="020B0400000000000000" pitchFamily="34" charset="-128"/>
                    <a:ea typeface="Source Han Sans CN Normal" panose="020B0400000000000000" pitchFamily="34" charset="-128"/>
                  </a:rPr>
                  <a:t>Viterbi</a:t>
                </a:r>
              </a:p>
              <a:p>
                <a:endParaRPr lang="en-US" altLang="zh-CN" sz="2400" b="1">
                  <a:latin typeface="Source Han Sans CN Normal" panose="020B0400000000000000" pitchFamily="34" charset="-128"/>
                  <a:ea typeface="Source Han Sans CN Normal" panose="020B0400000000000000" pitchFamily="34" charset="-128"/>
                </a:endParaRPr>
              </a:p>
              <a:p>
                <a:r>
                  <a:rPr lang="en-US" altLang="zh-CN" sz="2400" b="1">
                    <a:latin typeface="Source Han Sans CN Normal" panose="020B0400000000000000" pitchFamily="34" charset="-128"/>
                    <a:ea typeface="Source Han Sans CN Normal" panose="020B0400000000000000" pitchFamily="34" charset="-128"/>
                  </a:rPr>
                  <a:t>CRF:</a:t>
                </a:r>
              </a:p>
              <a:p>
                <a:r>
                  <a:rPr lang="zh-CN" altLang="en-US" sz="2400" dirty="0">
                    <a:latin typeface="微软雅黑" panose="020B0503020204020204" pitchFamily="34" charset="-122"/>
                    <a:ea typeface="微软雅黑" panose="020B0503020204020204" pitchFamily="34" charset="-122"/>
                  </a:rPr>
                  <a:t>定义特征函数集：</a:t>
                </a:r>
                <a:r>
                  <a:rPr lang="zh-CN" altLang="en-US" sz="2400" b="0" i="0" dirty="0">
                    <a:solidFill>
                      <a:srgbClr val="121212"/>
                    </a:solidFill>
                    <a:effectLst/>
                    <a:latin typeface="微软雅黑" panose="020B0503020204020204" pitchFamily="34" charset="-122"/>
                    <a:ea typeface="微软雅黑" panose="020B0503020204020204" pitchFamily="34" charset="-122"/>
                  </a:rPr>
                  <a:t>该函数集内的每个特征函数都以标注序列作为输入，提取的特征作为输出。</a:t>
                </a:r>
                <a:endParaRPr lang="en-US" altLang="zh-CN" sz="2400" b="0" i="0" dirty="0">
                  <a:solidFill>
                    <a:srgbClr val="121212"/>
                  </a:solidFill>
                  <a:effectLst/>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𝜑</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𝑚</m:t>
                          </m:r>
                        </m:sub>
                      </m:sSub>
                      <m:r>
                        <a:rPr lang="en-US" altLang="zh-CN" sz="2400" b="0" i="1" smtClean="0">
                          <a:latin typeface="Cambria Math" panose="02040503050406030204" pitchFamily="18" charset="0"/>
                        </a:rPr>
                        <m:t>, </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𝑠</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𝑠</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𝑠</m:t>
                          </m:r>
                        </m:e>
                        <m:sub>
                          <m:r>
                            <a:rPr lang="en-US" altLang="zh-CN" sz="2400" b="0" i="1" smtClean="0">
                              <a:latin typeface="Cambria Math" panose="02040503050406030204" pitchFamily="18" charset="0"/>
                            </a:rPr>
                            <m:t>𝑚</m:t>
                          </m:r>
                        </m:sub>
                      </m:sSub>
                      <m:r>
                        <a:rPr lang="en-US" altLang="zh-CN" sz="2400" b="0" i="1" smtClean="0">
                          <a:latin typeface="Cambria Math" panose="02040503050406030204" pitchFamily="18" charset="0"/>
                        </a:rPr>
                        <m:t>)</m:t>
                      </m:r>
                    </m:oMath>
                  </m:oMathPara>
                </a14:m>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条件随机场使用对数线性模型来计算给定观测序列下状态序列的条件概率。</a:t>
                </a:r>
                <a:endParaRPr lang="en-US" altLang="zh-CN" sz="2400" dirty="0">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𝑝</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𝑠</m:t>
                          </m:r>
                        </m:e>
                        <m:e>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𝑤</m:t>
                          </m:r>
                        </m:e>
                      </m:d>
                    </m:oMath>
                  </m:oMathPara>
                </a14:m>
                <a:endParaRPr lang="en-US" altLang="zh-CN" sz="2400" b="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学习最优参数</a:t>
                </a:r>
                <a14:m>
                  <m:oMath xmlns:m="http://schemas.openxmlformats.org/officeDocument/2006/math">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𝑤</m:t>
                        </m:r>
                      </m:e>
                      <m:sup>
                        <m:r>
                          <a:rPr lang="en-US" altLang="zh-CN" sz="2400" b="0" i="1" smtClean="0">
                            <a:latin typeface="Cambria Math" panose="02040503050406030204" pitchFamily="18" charset="0"/>
                          </a:rPr>
                          <m:t>∗</m:t>
                        </m:r>
                      </m:sup>
                    </m:sSup>
                  </m:oMath>
                </a14:m>
                <a:r>
                  <a:rPr lang="zh-CN" altLang="en-US" sz="2400" dirty="0">
                    <a:latin typeface="微软雅黑" panose="020B0503020204020204" pitchFamily="34" charset="-122"/>
                    <a:ea typeface="微软雅黑" panose="020B0503020204020204" pitchFamily="34" charset="-122"/>
                  </a:rPr>
                  <a:t>，解码过程与</a:t>
                </a:r>
                <a:r>
                  <a:rPr lang="en-US" altLang="zh-CN" sz="2400">
                    <a:latin typeface="微软雅黑" panose="020B0503020204020204" pitchFamily="34" charset="-122"/>
                    <a:ea typeface="微软雅黑" panose="020B0503020204020204" pitchFamily="34" charset="-122"/>
                  </a:rPr>
                  <a:t>HMM</a:t>
                </a:r>
                <a:r>
                  <a:rPr lang="zh-CN" altLang="en-US" sz="2400">
                    <a:latin typeface="微软雅黑" panose="020B0503020204020204" pitchFamily="34" charset="-122"/>
                    <a:ea typeface="微软雅黑" panose="020B0503020204020204" pitchFamily="34" charset="-122"/>
                  </a:rPr>
                  <a:t>类似</a:t>
                </a:r>
                <a:endParaRPr lang="en-US" altLang="zh-CN" sz="2400" dirty="0">
                  <a:latin typeface="微软雅黑" panose="020B0503020204020204" pitchFamily="34" charset="-122"/>
                  <a:ea typeface="微软雅黑" panose="020B0503020204020204" pitchFamily="34" charset="-122"/>
                </a:endParaRPr>
              </a:p>
            </p:txBody>
          </p:sp>
        </mc:Choice>
        <mc:Fallback xmlns="">
          <p:sp>
            <p:nvSpPr>
              <p:cNvPr id="2" name="文本框 1">
                <a:extLst>
                  <a:ext uri="{FF2B5EF4-FFF2-40B4-BE49-F238E27FC236}">
                    <a16:creationId xmlns:a16="http://schemas.microsoft.com/office/drawing/2014/main" id="{CA18BD60-79F8-4B4C-83AC-AA637E37AEA8}"/>
                  </a:ext>
                </a:extLst>
              </p:cNvPr>
              <p:cNvSpPr txBox="1">
                <a:spLocks noRot="1" noChangeAspect="1" noMove="1" noResize="1" noEditPoints="1" noAdjustHandles="1" noChangeArrowheads="1" noChangeShapeType="1" noTextEdit="1"/>
              </p:cNvSpPr>
              <p:nvPr/>
            </p:nvSpPr>
            <p:spPr>
              <a:xfrm>
                <a:off x="1080335" y="1259253"/>
                <a:ext cx="9883588" cy="4893647"/>
              </a:xfrm>
              <a:prstGeom prst="rect">
                <a:avLst/>
              </a:prstGeom>
              <a:blipFill>
                <a:blip r:embed="rId2"/>
                <a:stretch>
                  <a:fillRect l="-925" t="-998" b="-1995"/>
                </a:stretch>
              </a:blipFill>
            </p:spPr>
            <p:txBody>
              <a:bodyPr/>
              <a:lstStyle/>
              <a:p>
                <a:r>
                  <a:rPr lang="zh-CN" altLang="en-US">
                    <a:noFill/>
                  </a:rPr>
                  <a:t> </a:t>
                </a:r>
              </a:p>
            </p:txBody>
          </p:sp>
        </mc:Fallback>
      </mc:AlternateContent>
      <p:pic>
        <p:nvPicPr>
          <p:cNvPr id="7172" name="Picture 4" descr="Town statistic logo icon design Royalty Free Vector Image">
            <a:extLst>
              <a:ext uri="{FF2B5EF4-FFF2-40B4-BE49-F238E27FC236}">
                <a16:creationId xmlns:a16="http://schemas.microsoft.com/office/drawing/2014/main" id="{C5452502-DB4B-442E-8B3F-8F9D17E1E9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07984" y="4982144"/>
            <a:ext cx="3048000" cy="2682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8076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2" name="文本框 1061">
            <a:extLst>
              <a:ext uri="{FF2B5EF4-FFF2-40B4-BE49-F238E27FC236}">
                <a16:creationId xmlns:a16="http://schemas.microsoft.com/office/drawing/2014/main" id="{2C4F8D34-7F37-4158-B98C-684B6323FE2F}"/>
              </a:ext>
            </a:extLst>
          </p:cNvPr>
          <p:cNvSpPr txBox="1"/>
          <p:nvPr/>
        </p:nvSpPr>
        <p:spPr>
          <a:xfrm>
            <a:off x="810827" y="442533"/>
            <a:ext cx="3477088" cy="646331"/>
          </a:xfrm>
          <a:prstGeom prst="rect">
            <a:avLst/>
          </a:prstGeom>
          <a:noFill/>
        </p:spPr>
        <p:txBody>
          <a:bodyPr wrap="square" rtlCol="0">
            <a:spAutoFit/>
          </a:bodyPr>
          <a:lstStyle/>
          <a:p>
            <a:r>
              <a:rPr lang="zh-CN" altLang="en-US" sz="3600" b="1">
                <a:latin typeface="Source Han Sans CN Bold" panose="020B0800000000000000" pitchFamily="34" charset="-128"/>
                <a:ea typeface="Source Han Sans CN Bold" panose="020B0800000000000000" pitchFamily="34" charset="-128"/>
              </a:rPr>
              <a:t>深度学习方法</a:t>
            </a:r>
          </a:p>
        </p:txBody>
      </p:sp>
      <p:sp>
        <p:nvSpPr>
          <p:cNvPr id="2" name="文本框 1">
            <a:extLst>
              <a:ext uri="{FF2B5EF4-FFF2-40B4-BE49-F238E27FC236}">
                <a16:creationId xmlns:a16="http://schemas.microsoft.com/office/drawing/2014/main" id="{CA18BD60-79F8-4B4C-83AC-AA637E37AEA8}"/>
              </a:ext>
            </a:extLst>
          </p:cNvPr>
          <p:cNvSpPr txBox="1"/>
          <p:nvPr/>
        </p:nvSpPr>
        <p:spPr>
          <a:xfrm>
            <a:off x="1080335" y="1259253"/>
            <a:ext cx="9883588" cy="4524315"/>
          </a:xfrm>
          <a:prstGeom prst="rect">
            <a:avLst/>
          </a:prstGeom>
          <a:noFill/>
        </p:spPr>
        <p:txBody>
          <a:bodyPr wrap="square" rtlCol="0">
            <a:spAutoFit/>
          </a:bodyPr>
          <a:lstStyle/>
          <a:p>
            <a:r>
              <a:rPr lang="en-US" altLang="zh-CN" sz="2400" b="1">
                <a:latin typeface="Source Han Sans CN Normal" panose="020B0400000000000000" pitchFamily="34" charset="-128"/>
                <a:ea typeface="Source Han Sans CN Normal" panose="020B0400000000000000" pitchFamily="34" charset="-128"/>
              </a:rPr>
              <a:t>Bi-LSTM:</a:t>
            </a:r>
          </a:p>
          <a:p>
            <a:r>
              <a:rPr lang="en-US" altLang="zh-CN" sz="2400" b="1">
                <a:latin typeface="Source Han Sans CN Normal" panose="020B0400000000000000" pitchFamily="34" charset="-128"/>
                <a:ea typeface="Source Han Sans CN Normal" panose="020B0400000000000000" pitchFamily="34" charset="-128"/>
              </a:rPr>
              <a:t>LSTM</a:t>
            </a:r>
            <a:r>
              <a:rPr lang="zh-CN" altLang="en-US" sz="2400" b="1">
                <a:latin typeface="Source Han Sans CN Normal" panose="020B0400000000000000" pitchFamily="34" charset="-128"/>
                <a:ea typeface="Source Han Sans CN Normal" panose="020B0400000000000000" pitchFamily="34" charset="-128"/>
              </a:rPr>
              <a:t>是依靠神经网络超强的非线性拟合能力，在训练时将样本通过高维空间中的复杂非线性变换，学习到从样本到标注的函数，之后使用这个函数为指定的样本预测每个</a:t>
            </a:r>
            <a:r>
              <a:rPr lang="en-US" altLang="zh-CN" sz="2400" b="1">
                <a:latin typeface="Source Han Sans CN Normal" panose="020B0400000000000000" pitchFamily="34" charset="-128"/>
                <a:ea typeface="Source Han Sans CN Normal" panose="020B0400000000000000" pitchFamily="34" charset="-128"/>
              </a:rPr>
              <a:t>token</a:t>
            </a:r>
            <a:r>
              <a:rPr lang="zh-CN" altLang="en-US" sz="2400" b="1">
                <a:latin typeface="Source Han Sans CN Normal" panose="020B0400000000000000" pitchFamily="34" charset="-128"/>
                <a:ea typeface="Source Han Sans CN Normal" panose="020B0400000000000000" pitchFamily="34" charset="-128"/>
              </a:rPr>
              <a:t>的标注。（双向能够更好的捕捉序列之间的依赖关系）</a:t>
            </a:r>
          </a:p>
          <a:p>
            <a:endParaRPr lang="en-US" altLang="zh-CN" sz="2400" b="1">
              <a:latin typeface="Source Han Sans CN Normal" panose="020B0400000000000000" pitchFamily="34" charset="-128"/>
              <a:ea typeface="Source Han Sans CN Normal" panose="020B0400000000000000" pitchFamily="34" charset="-128"/>
            </a:endParaRPr>
          </a:p>
          <a:p>
            <a:r>
              <a:rPr lang="en-US" altLang="zh-CN" sz="2400" b="1">
                <a:latin typeface="Source Han Sans CN Normal" panose="020B0400000000000000" pitchFamily="34" charset="-128"/>
                <a:ea typeface="Source Han Sans CN Normal" panose="020B0400000000000000" pitchFamily="34" charset="-128"/>
              </a:rPr>
              <a:t>Bi-LSTM+CRF:</a:t>
            </a:r>
          </a:p>
          <a:p>
            <a:r>
              <a:rPr lang="en-US" altLang="zh-CN" sz="2400">
                <a:latin typeface="微软雅黑" panose="020B0503020204020204" pitchFamily="34" charset="-122"/>
                <a:ea typeface="微软雅黑" panose="020B0503020204020204" pitchFamily="34" charset="-122"/>
              </a:rPr>
              <a:t>LSTM</a:t>
            </a:r>
            <a:r>
              <a:rPr lang="zh-CN" altLang="en-US" sz="2400">
                <a:latin typeface="微软雅黑" panose="020B0503020204020204" pitchFamily="34" charset="-122"/>
                <a:ea typeface="微软雅黑" panose="020B0503020204020204" pitchFamily="34" charset="-122"/>
              </a:rPr>
              <a:t>能够根据目标（比如识别实体）自动提取观测序列的特征，但是缺点是无法学习到状态序列（输出的标注）之间的关系。</a:t>
            </a:r>
          </a:p>
          <a:p>
            <a:r>
              <a:rPr lang="en-US" altLang="zh-CN" sz="2400">
                <a:latin typeface="微软雅黑" panose="020B0503020204020204" pitchFamily="34" charset="-122"/>
                <a:ea typeface="微软雅黑" panose="020B0503020204020204" pitchFamily="34" charset="-122"/>
              </a:rPr>
              <a:t>CRF</a:t>
            </a:r>
            <a:r>
              <a:rPr lang="zh-CN" altLang="en-US" sz="2400">
                <a:latin typeface="微软雅黑" panose="020B0503020204020204" pitchFamily="34" charset="-122"/>
                <a:ea typeface="微软雅黑" panose="020B0503020204020204" pitchFamily="34" charset="-122"/>
              </a:rPr>
              <a:t>的优点就是能对隐含状态建模，学习状态序列的特点，但它的缺点是需要手动提取序列特征。在</a:t>
            </a:r>
            <a:r>
              <a:rPr lang="en-US" altLang="zh-CN" sz="2400">
                <a:latin typeface="微软雅黑" panose="020B0503020204020204" pitchFamily="34" charset="-122"/>
                <a:ea typeface="微软雅黑" panose="020B0503020204020204" pitchFamily="34" charset="-122"/>
              </a:rPr>
              <a:t>LSTM</a:t>
            </a:r>
            <a:r>
              <a:rPr lang="zh-CN" altLang="en-US" sz="2400">
                <a:latin typeface="微软雅黑" panose="020B0503020204020204" pitchFamily="34" charset="-122"/>
                <a:ea typeface="微软雅黑" panose="020B0503020204020204" pitchFamily="34" charset="-122"/>
              </a:rPr>
              <a:t>后面再加一层</a:t>
            </a:r>
            <a:r>
              <a:rPr lang="en-US" altLang="zh-CN" sz="2400">
                <a:latin typeface="微软雅黑" panose="020B0503020204020204" pitchFamily="34" charset="-122"/>
                <a:ea typeface="微软雅黑" panose="020B0503020204020204" pitchFamily="34" charset="-122"/>
              </a:rPr>
              <a:t>CRF</a:t>
            </a:r>
            <a:r>
              <a:rPr lang="zh-CN" altLang="en-US" sz="2400">
                <a:latin typeface="微软雅黑" panose="020B0503020204020204" pitchFamily="34" charset="-122"/>
                <a:ea typeface="微软雅黑" panose="020B0503020204020204" pitchFamily="34" charset="-122"/>
              </a:rPr>
              <a:t>，以获得两者的优点。</a:t>
            </a:r>
            <a:endParaRPr lang="zh-CN" altLang="en-US" sz="2400" dirty="0">
              <a:latin typeface="微软雅黑" panose="020B0503020204020204" pitchFamily="34" charset="-122"/>
              <a:ea typeface="微软雅黑" panose="020B0503020204020204" pitchFamily="34" charset="-122"/>
            </a:endParaRPr>
          </a:p>
        </p:txBody>
      </p:sp>
      <p:pic>
        <p:nvPicPr>
          <p:cNvPr id="8202" name="Picture 10" descr="Deep Learning Icon of Colored Outline style - Available in SVG, PNG, EPS,  AI &amp; Icon fonts">
            <a:extLst>
              <a:ext uri="{FF2B5EF4-FFF2-40B4-BE49-F238E27FC236}">
                <a16:creationId xmlns:a16="http://schemas.microsoft.com/office/drawing/2014/main" id="{A6DB912D-4321-43A8-8704-64E0D4E43E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79837" y="5345836"/>
            <a:ext cx="1512164" cy="1512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8183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A18BD60-79F8-4B4C-83AC-AA637E37AEA8}"/>
              </a:ext>
            </a:extLst>
          </p:cNvPr>
          <p:cNvSpPr txBox="1"/>
          <p:nvPr/>
        </p:nvSpPr>
        <p:spPr>
          <a:xfrm>
            <a:off x="1331759" y="3429000"/>
            <a:ext cx="4117651" cy="2677656"/>
          </a:xfrm>
          <a:prstGeom prst="rect">
            <a:avLst/>
          </a:prstGeom>
          <a:noFill/>
        </p:spPr>
        <p:txBody>
          <a:bodyPr wrap="square" rtlCol="0">
            <a:spAutoFit/>
          </a:bodyPr>
          <a:lstStyle/>
          <a:p>
            <a:r>
              <a:rPr lang="zh-CN" altLang="en-US" sz="2400" b="1" dirty="0">
                <a:latin typeface="Source Han Sans CN Normal" panose="020B0400000000000000" pitchFamily="34" charset="-128"/>
                <a:ea typeface="Source Han Sans CN Normal" panose="020B0400000000000000" pitchFamily="34" charset="-128"/>
              </a:rPr>
              <a:t>效果</a:t>
            </a:r>
            <a:r>
              <a:rPr lang="en-US" altLang="zh-CN" sz="2400" b="1" dirty="0">
                <a:latin typeface="Source Han Sans CN Normal" panose="020B0400000000000000" pitchFamily="34" charset="-128"/>
                <a:ea typeface="Source Han Sans CN Normal" panose="020B0400000000000000" pitchFamily="34" charset="-128"/>
              </a:rPr>
              <a:t>:</a:t>
            </a:r>
          </a:p>
          <a:p>
            <a:endParaRPr lang="en-US" altLang="zh-CN" sz="2400" b="1" dirty="0">
              <a:latin typeface="Source Han Sans CN Normal" panose="020B0400000000000000" pitchFamily="34" charset="-128"/>
              <a:ea typeface="Source Han Sans CN Normal" panose="020B0400000000000000" pitchFamily="34" charset="-128"/>
            </a:endParaRPr>
          </a:p>
          <a:p>
            <a:r>
              <a:rPr lang="en-US" altLang="zh-CN" sz="2400" b="1" dirty="0">
                <a:latin typeface="Source Han Sans CN Normal" panose="020B0400000000000000" pitchFamily="34" charset="-128"/>
                <a:ea typeface="Source Han Sans CN Normal" panose="020B0400000000000000" pitchFamily="34" charset="-128"/>
              </a:rPr>
              <a:t>HMM:91.22%</a:t>
            </a:r>
          </a:p>
          <a:p>
            <a:r>
              <a:rPr lang="en-US" altLang="zh-CN" sz="2400" b="1" dirty="0">
                <a:latin typeface="Source Han Sans CN Normal" panose="020B0400000000000000" pitchFamily="34" charset="-128"/>
                <a:ea typeface="Source Han Sans CN Normal" panose="020B0400000000000000" pitchFamily="34" charset="-128"/>
              </a:rPr>
              <a:t>CRF:95.43%</a:t>
            </a:r>
          </a:p>
          <a:p>
            <a:r>
              <a:rPr lang="en-US" altLang="zh-CN" sz="2400" b="1" dirty="0">
                <a:latin typeface="Source Han Sans CN Normal" panose="020B0400000000000000" pitchFamily="34" charset="-128"/>
                <a:ea typeface="Source Han Sans CN Normal" panose="020B0400000000000000" pitchFamily="34" charset="-128"/>
              </a:rPr>
              <a:t>Bi-LSTM:95.44%</a:t>
            </a:r>
          </a:p>
          <a:p>
            <a:r>
              <a:rPr lang="en-US" altLang="zh-CN" sz="2400" b="1" dirty="0">
                <a:latin typeface="Source Han Sans CN Normal" panose="020B0400000000000000" pitchFamily="34" charset="-128"/>
                <a:ea typeface="Source Han Sans CN Normal" panose="020B0400000000000000" pitchFamily="34" charset="-128"/>
              </a:rPr>
              <a:t>Bi-LSTM+CRF:95.75%</a:t>
            </a:r>
          </a:p>
          <a:p>
            <a:r>
              <a:rPr lang="en-US" altLang="zh-CN" sz="2400" b="1" dirty="0">
                <a:latin typeface="Source Han Sans CN Normal" panose="020B0400000000000000" pitchFamily="34" charset="-128"/>
                <a:ea typeface="Source Han Sans CN Normal" panose="020B0400000000000000" pitchFamily="34" charset="-128"/>
              </a:rPr>
              <a:t>Ensemble:95.89%</a:t>
            </a:r>
          </a:p>
        </p:txBody>
      </p:sp>
      <p:pic>
        <p:nvPicPr>
          <p:cNvPr id="3" name="图片 2">
            <a:extLst>
              <a:ext uri="{FF2B5EF4-FFF2-40B4-BE49-F238E27FC236}">
                <a16:creationId xmlns:a16="http://schemas.microsoft.com/office/drawing/2014/main" id="{ABC5FB31-589A-4922-8FE5-28ED61A481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780" y="442533"/>
            <a:ext cx="11522439" cy="2400508"/>
          </a:xfrm>
          <a:prstGeom prst="rect">
            <a:avLst/>
          </a:prstGeom>
        </p:spPr>
      </p:pic>
      <p:sp>
        <p:nvSpPr>
          <p:cNvPr id="4" name="文本框 3">
            <a:extLst>
              <a:ext uri="{FF2B5EF4-FFF2-40B4-BE49-F238E27FC236}">
                <a16:creationId xmlns:a16="http://schemas.microsoft.com/office/drawing/2014/main" id="{58C13771-3A44-4CD0-8A0B-6119C9E5E58B}"/>
              </a:ext>
            </a:extLst>
          </p:cNvPr>
          <p:cNvSpPr txBox="1"/>
          <p:nvPr/>
        </p:nvSpPr>
        <p:spPr>
          <a:xfrm>
            <a:off x="6295856" y="3429000"/>
            <a:ext cx="4117651" cy="1938992"/>
          </a:xfrm>
          <a:prstGeom prst="rect">
            <a:avLst/>
          </a:prstGeom>
          <a:noFill/>
        </p:spPr>
        <p:txBody>
          <a:bodyPr wrap="square" rtlCol="0">
            <a:spAutoFit/>
          </a:bodyPr>
          <a:lstStyle/>
          <a:p>
            <a:r>
              <a:rPr lang="zh-CN" altLang="en-US" sz="2400" b="1">
                <a:latin typeface="Source Han Sans CN Normal" panose="020B0400000000000000" pitchFamily="34" charset="-128"/>
                <a:ea typeface="Source Han Sans CN Normal" panose="020B0400000000000000" pitchFamily="34" charset="-128"/>
              </a:rPr>
              <a:t>功能</a:t>
            </a:r>
            <a:r>
              <a:rPr lang="en-US" altLang="zh-CN" sz="2400" b="1">
                <a:latin typeface="Source Han Sans CN Normal" panose="020B0400000000000000" pitchFamily="34" charset="-128"/>
                <a:ea typeface="Source Han Sans CN Normal" panose="020B0400000000000000" pitchFamily="34" charset="-128"/>
              </a:rPr>
              <a:t>:</a:t>
            </a:r>
          </a:p>
          <a:p>
            <a:endParaRPr lang="en-US" altLang="zh-CN" sz="2400" b="1">
              <a:latin typeface="Source Han Sans CN Normal" panose="020B0400000000000000" pitchFamily="34" charset="-128"/>
              <a:ea typeface="Source Han Sans CN Normal" panose="020B0400000000000000" pitchFamily="34" charset="-128"/>
            </a:endParaRPr>
          </a:p>
          <a:p>
            <a:r>
              <a:rPr lang="zh-CN" altLang="en-US" sz="2400" b="1">
                <a:latin typeface="Source Han Sans CN Normal" panose="020B0400000000000000" pitchFamily="34" charset="-128"/>
                <a:ea typeface="Source Han Sans CN Normal" panose="020B0400000000000000" pitchFamily="34" charset="-128"/>
              </a:rPr>
              <a:t>对翻译结果进行命名实体识别，提取其中的地点、人名、组织机构等信息</a:t>
            </a:r>
          </a:p>
        </p:txBody>
      </p:sp>
    </p:spTree>
    <p:extLst>
      <p:ext uri="{BB962C8B-B14F-4D97-AF65-F5344CB8AC3E}">
        <p14:creationId xmlns:p14="http://schemas.microsoft.com/office/powerpoint/2010/main" val="33360709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2" name="文本框 1061">
            <a:extLst>
              <a:ext uri="{FF2B5EF4-FFF2-40B4-BE49-F238E27FC236}">
                <a16:creationId xmlns:a16="http://schemas.microsoft.com/office/drawing/2014/main" id="{2C4F8D34-7F37-4158-B98C-684B6323FE2F}"/>
              </a:ext>
            </a:extLst>
          </p:cNvPr>
          <p:cNvSpPr txBox="1"/>
          <p:nvPr/>
        </p:nvSpPr>
        <p:spPr>
          <a:xfrm>
            <a:off x="4174142" y="4215544"/>
            <a:ext cx="3843709" cy="646331"/>
          </a:xfrm>
          <a:prstGeom prst="rect">
            <a:avLst/>
          </a:prstGeom>
          <a:noFill/>
        </p:spPr>
        <p:txBody>
          <a:bodyPr wrap="square" rtlCol="0">
            <a:spAutoFit/>
          </a:bodyPr>
          <a:lstStyle/>
          <a:p>
            <a:r>
              <a:rPr lang="en-US" altLang="zh-CN" sz="3600" b="1">
                <a:latin typeface="Source Han Sans CN Bold" panose="020B0800000000000000" pitchFamily="34" charset="-128"/>
                <a:ea typeface="Source Han Sans CN Bold" panose="020B0800000000000000" pitchFamily="34" charset="-128"/>
              </a:rPr>
              <a:t>4.</a:t>
            </a:r>
            <a:r>
              <a:rPr lang="zh-CN" altLang="en-US" sz="3600" b="1">
                <a:latin typeface="Source Han Sans CN Bold" panose="020B0800000000000000" pitchFamily="34" charset="-128"/>
                <a:ea typeface="Source Han Sans CN Bold" panose="020B0800000000000000" pitchFamily="34" charset="-128"/>
              </a:rPr>
              <a:t>爬虫</a:t>
            </a:r>
            <a:r>
              <a:rPr lang="en-US" altLang="zh-CN" sz="3600" b="1">
                <a:latin typeface="Source Han Sans CN Bold" panose="020B0800000000000000" pitchFamily="34" charset="-128"/>
                <a:ea typeface="Source Han Sans CN Bold" panose="020B0800000000000000" pitchFamily="34" charset="-128"/>
              </a:rPr>
              <a:t>&amp;</a:t>
            </a:r>
            <a:r>
              <a:rPr lang="zh-CN" altLang="en-US" sz="3600" b="1">
                <a:latin typeface="Source Han Sans CN Bold" panose="020B0800000000000000" pitchFamily="34" charset="-128"/>
                <a:ea typeface="Source Han Sans CN Bold" panose="020B0800000000000000" pitchFamily="34" charset="-128"/>
              </a:rPr>
              <a:t>搜索引擎</a:t>
            </a:r>
          </a:p>
        </p:txBody>
      </p:sp>
      <p:pic>
        <p:nvPicPr>
          <p:cNvPr id="9218" name="Picture 2" descr="How to build a web crawler? - Scraping-bot.io">
            <a:extLst>
              <a:ext uri="{FF2B5EF4-FFF2-40B4-BE49-F238E27FC236}">
                <a16:creationId xmlns:a16="http://schemas.microsoft.com/office/drawing/2014/main" id="{6855D60E-6362-44FE-87E9-122D1CB160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4077" y="486408"/>
            <a:ext cx="3683838" cy="371273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23">
            <a:extLst>
              <a:ext uri="{FF2B5EF4-FFF2-40B4-BE49-F238E27FC236}">
                <a16:creationId xmlns:a16="http://schemas.microsoft.com/office/drawing/2014/main" id="{BEFDDC4E-219B-440E-BAA4-2458F6AD2264}"/>
              </a:ext>
            </a:extLst>
          </p:cNvPr>
          <p:cNvSpPr txBox="1"/>
          <p:nvPr/>
        </p:nvSpPr>
        <p:spPr>
          <a:xfrm>
            <a:off x="10511378" y="6154190"/>
            <a:ext cx="1582967" cy="499624"/>
          </a:xfrm>
          <a:prstGeom prst="rect">
            <a:avLst/>
          </a:prstGeom>
          <a:noFill/>
        </p:spPr>
        <p:txBody>
          <a:bodyPr wrap="square" rtlCol="0">
            <a:spAutoFit/>
          </a:bodyPr>
          <a:lstStyle/>
          <a:p>
            <a:pPr>
              <a:lnSpc>
                <a:spcPct val="150000"/>
              </a:lnSpc>
            </a:pPr>
            <a:r>
              <a:rPr lang="en-US" altLang="zh-CN" sz="2000">
                <a:solidFill>
                  <a:schemeClr val="bg1">
                    <a:lumMod val="50000"/>
                  </a:schemeClr>
                </a:solidFill>
                <a:latin typeface="微软雅黑" panose="020B0503020204020204" charset="-122"/>
                <a:ea typeface="微软雅黑" panose="020B0503020204020204" charset="-122"/>
                <a:cs typeface="+mn-ea"/>
                <a:sym typeface="+mn-lt"/>
              </a:rPr>
              <a:t>By: </a:t>
            </a:r>
            <a:r>
              <a:rPr lang="zh-CN" altLang="en-US" sz="2000">
                <a:solidFill>
                  <a:schemeClr val="bg1">
                    <a:lumMod val="50000"/>
                  </a:schemeClr>
                </a:solidFill>
                <a:latin typeface="微软雅黑" panose="020B0503020204020204" charset="-122"/>
                <a:ea typeface="微软雅黑" panose="020B0503020204020204" charset="-122"/>
                <a:cs typeface="+mn-ea"/>
                <a:sym typeface="+mn-lt"/>
              </a:rPr>
              <a:t>刘志成</a:t>
            </a:r>
            <a:endParaRPr lang="zh-CN" altLang="en-US" sz="2000" dirty="0">
              <a:solidFill>
                <a:schemeClr val="bg1">
                  <a:lumMod val="50000"/>
                </a:schemeClr>
              </a:solidFill>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24461034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2" name="文本框 1061">
            <a:extLst>
              <a:ext uri="{FF2B5EF4-FFF2-40B4-BE49-F238E27FC236}">
                <a16:creationId xmlns:a16="http://schemas.microsoft.com/office/drawing/2014/main" id="{2C4F8D34-7F37-4158-B98C-684B6323FE2F}"/>
              </a:ext>
            </a:extLst>
          </p:cNvPr>
          <p:cNvSpPr txBox="1"/>
          <p:nvPr/>
        </p:nvSpPr>
        <p:spPr>
          <a:xfrm>
            <a:off x="810826" y="442533"/>
            <a:ext cx="4418121" cy="646331"/>
          </a:xfrm>
          <a:prstGeom prst="rect">
            <a:avLst/>
          </a:prstGeom>
          <a:noFill/>
        </p:spPr>
        <p:txBody>
          <a:bodyPr wrap="square" rtlCol="0">
            <a:spAutoFit/>
          </a:bodyPr>
          <a:lstStyle/>
          <a:p>
            <a:r>
              <a:rPr lang="en-US" altLang="zh-CN" sz="3600" b="1">
                <a:latin typeface="Source Han Sans CN Bold" panose="020B0800000000000000" pitchFamily="34" charset="-128"/>
                <a:ea typeface="Source Han Sans CN Bold" panose="020B0800000000000000" pitchFamily="34" charset="-128"/>
              </a:rPr>
              <a:t>Scrapy</a:t>
            </a:r>
            <a:r>
              <a:rPr lang="zh-CN" altLang="en-US" sz="3600" b="1">
                <a:latin typeface="Source Han Sans CN Bold" panose="020B0800000000000000" pitchFamily="34" charset="-128"/>
                <a:ea typeface="Source Han Sans CN Bold" panose="020B0800000000000000" pitchFamily="34" charset="-128"/>
              </a:rPr>
              <a:t>框架简介</a:t>
            </a:r>
          </a:p>
        </p:txBody>
      </p:sp>
      <p:sp>
        <p:nvSpPr>
          <p:cNvPr id="2" name="文本框 1">
            <a:extLst>
              <a:ext uri="{FF2B5EF4-FFF2-40B4-BE49-F238E27FC236}">
                <a16:creationId xmlns:a16="http://schemas.microsoft.com/office/drawing/2014/main" id="{CA18BD60-79F8-4B4C-83AC-AA637E37AEA8}"/>
              </a:ext>
            </a:extLst>
          </p:cNvPr>
          <p:cNvSpPr txBox="1"/>
          <p:nvPr/>
        </p:nvSpPr>
        <p:spPr>
          <a:xfrm>
            <a:off x="7660585" y="2459504"/>
            <a:ext cx="3693955" cy="1938992"/>
          </a:xfrm>
          <a:prstGeom prst="rect">
            <a:avLst/>
          </a:prstGeom>
          <a:noFill/>
        </p:spPr>
        <p:txBody>
          <a:bodyPr wrap="square" rtlCol="0">
            <a:spAutoFit/>
          </a:bodyPr>
          <a:lstStyle/>
          <a:p>
            <a:r>
              <a:rPr lang="zh-CN" altLang="en-US" sz="2400" b="1">
                <a:latin typeface="Source Han Sans CN Normal" panose="020B0400000000000000" pitchFamily="34" charset="-128"/>
                <a:ea typeface="Source Han Sans CN Normal" panose="020B0400000000000000" pitchFamily="34" charset="-128"/>
              </a:rPr>
              <a:t>快速、高层次的屏幕抓取和</a:t>
            </a:r>
            <a:r>
              <a:rPr lang="en-US" altLang="zh-CN" sz="2400" b="1">
                <a:latin typeface="Source Han Sans CN Normal" panose="020B0400000000000000" pitchFamily="34" charset="-128"/>
                <a:ea typeface="Source Han Sans CN Normal" panose="020B0400000000000000" pitchFamily="34" charset="-128"/>
              </a:rPr>
              <a:t>web</a:t>
            </a:r>
            <a:r>
              <a:rPr lang="zh-CN" altLang="en-US" sz="2400" b="1">
                <a:latin typeface="Source Han Sans CN Normal" panose="020B0400000000000000" pitchFamily="34" charset="-128"/>
                <a:ea typeface="Source Han Sans CN Normal" panose="020B0400000000000000" pitchFamily="34" charset="-128"/>
              </a:rPr>
              <a:t>抓取框架</a:t>
            </a:r>
            <a:endParaRPr lang="en-US" altLang="zh-CN" sz="2400" b="1">
              <a:latin typeface="Source Han Sans CN Normal" panose="020B0400000000000000" pitchFamily="34" charset="-128"/>
              <a:ea typeface="Source Han Sans CN Normal" panose="020B0400000000000000" pitchFamily="34" charset="-128"/>
            </a:endParaRPr>
          </a:p>
          <a:p>
            <a:endParaRPr lang="en-US" altLang="zh-CN" sz="2400" b="1">
              <a:latin typeface="Source Han Sans CN Normal" panose="020B0400000000000000" pitchFamily="34" charset="-128"/>
              <a:ea typeface="Source Han Sans CN Normal" panose="020B0400000000000000" pitchFamily="34" charset="-128"/>
            </a:endParaRPr>
          </a:p>
          <a:p>
            <a:r>
              <a:rPr lang="zh-CN" altLang="en-US" sz="2400" b="1">
                <a:latin typeface="Source Han Sans CN Normal" panose="020B0400000000000000" pitchFamily="34" charset="-128"/>
                <a:ea typeface="Source Han Sans CN Normal" panose="020B0400000000000000" pitchFamily="34" charset="-128"/>
              </a:rPr>
              <a:t>用于数据挖掘、监测和自动化测试。 </a:t>
            </a:r>
          </a:p>
        </p:txBody>
      </p:sp>
      <p:pic>
        <p:nvPicPr>
          <p:cNvPr id="3" name="Picture 4" descr="Do web scraping, data mining using python and scrapy by Waqas137">
            <a:extLst>
              <a:ext uri="{FF2B5EF4-FFF2-40B4-BE49-F238E27FC236}">
                <a16:creationId xmlns:a16="http://schemas.microsoft.com/office/drawing/2014/main" id="{BB9C053D-3DBF-41F4-A08E-0644D9966A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003" y="1498430"/>
            <a:ext cx="8065588" cy="4542824"/>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descr="Scrapy Cloud + Image Recognition | Rashaad Fontenot">
            <a:extLst>
              <a:ext uri="{FF2B5EF4-FFF2-40B4-BE49-F238E27FC236}">
                <a16:creationId xmlns:a16="http://schemas.microsoft.com/office/drawing/2014/main" id="{3629C640-128F-424D-8856-B33BE66280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53009" y="4919009"/>
            <a:ext cx="1938992" cy="1938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950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949E1A68-C5B4-4693-BBD0-6A8A844F8B88}"/>
              </a:ext>
            </a:extLst>
          </p:cNvPr>
          <p:cNvSpPr txBox="1"/>
          <p:nvPr/>
        </p:nvSpPr>
        <p:spPr>
          <a:xfrm>
            <a:off x="2197326" y="2421077"/>
            <a:ext cx="7797348" cy="830997"/>
          </a:xfrm>
          <a:prstGeom prst="rect">
            <a:avLst/>
          </a:prstGeom>
          <a:noFill/>
        </p:spPr>
        <p:txBody>
          <a:bodyPr wrap="square" rtlCol="0">
            <a:spAutoFit/>
          </a:bodyPr>
          <a:lstStyle/>
          <a:p>
            <a:r>
              <a:rPr lang="en-US" altLang="zh-CN" sz="4800" b="1">
                <a:latin typeface="Source Han Sans CN Bold" panose="020B0800000000000000" pitchFamily="34" charset="-128"/>
                <a:ea typeface="Source Han Sans CN Bold" panose="020B0800000000000000" pitchFamily="34" charset="-128"/>
              </a:rPr>
              <a:t>https://ai-music.xyz:8888</a:t>
            </a:r>
            <a:endParaRPr lang="zh-CN" altLang="en-US" sz="4800" b="1">
              <a:latin typeface="Source Han Sans CN Bold" panose="020B0800000000000000" pitchFamily="34" charset="-128"/>
              <a:ea typeface="Source Han Sans CN Bold" panose="020B0800000000000000" pitchFamily="34" charset="-128"/>
            </a:endParaRPr>
          </a:p>
        </p:txBody>
      </p:sp>
      <p:sp>
        <p:nvSpPr>
          <p:cNvPr id="2" name="文本框 1">
            <a:extLst>
              <a:ext uri="{FF2B5EF4-FFF2-40B4-BE49-F238E27FC236}">
                <a16:creationId xmlns:a16="http://schemas.microsoft.com/office/drawing/2014/main" id="{4AEA732A-C2B3-4EC2-A363-D1ED67148857}"/>
              </a:ext>
            </a:extLst>
          </p:cNvPr>
          <p:cNvSpPr txBox="1"/>
          <p:nvPr/>
        </p:nvSpPr>
        <p:spPr>
          <a:xfrm>
            <a:off x="446842" y="442533"/>
            <a:ext cx="2278603" cy="646331"/>
          </a:xfrm>
          <a:prstGeom prst="rect">
            <a:avLst/>
          </a:prstGeom>
          <a:noFill/>
        </p:spPr>
        <p:txBody>
          <a:bodyPr wrap="square" rtlCol="0">
            <a:spAutoFit/>
          </a:bodyPr>
          <a:lstStyle/>
          <a:p>
            <a:r>
              <a:rPr lang="zh-CN" altLang="en-US" sz="3600" b="1">
                <a:latin typeface="Source Han Sans CN Bold" panose="020B0800000000000000" pitchFamily="34" charset="-128"/>
                <a:ea typeface="Source Han Sans CN Bold" panose="020B0800000000000000" pitchFamily="34" charset="-128"/>
              </a:rPr>
              <a:t>项目网址</a:t>
            </a:r>
          </a:p>
        </p:txBody>
      </p:sp>
      <p:sp>
        <p:nvSpPr>
          <p:cNvPr id="4" name="文本框 3">
            <a:extLst>
              <a:ext uri="{FF2B5EF4-FFF2-40B4-BE49-F238E27FC236}">
                <a16:creationId xmlns:a16="http://schemas.microsoft.com/office/drawing/2014/main" id="{0E437520-35A0-48FA-A981-45BBD6DA8E63}"/>
              </a:ext>
            </a:extLst>
          </p:cNvPr>
          <p:cNvSpPr txBox="1"/>
          <p:nvPr/>
        </p:nvSpPr>
        <p:spPr>
          <a:xfrm>
            <a:off x="2197326" y="3931457"/>
            <a:ext cx="7797348" cy="830997"/>
          </a:xfrm>
          <a:prstGeom prst="rect">
            <a:avLst/>
          </a:prstGeom>
          <a:noFill/>
        </p:spPr>
        <p:txBody>
          <a:bodyPr wrap="square" rtlCol="0">
            <a:spAutoFit/>
          </a:bodyPr>
          <a:lstStyle/>
          <a:p>
            <a:pPr algn="ctr"/>
            <a:r>
              <a:rPr lang="zh-CN" altLang="en-US" sz="2400" b="1">
                <a:solidFill>
                  <a:srgbClr val="C00000"/>
                </a:solidFill>
                <a:latin typeface="Source Han Sans CN Bold" panose="020B0800000000000000" pitchFamily="34" charset="-128"/>
                <a:ea typeface="Source Han Sans CN Bold" panose="020B0800000000000000" pitchFamily="34" charset="-128"/>
              </a:rPr>
              <a:t>由于服务器性</a:t>
            </a:r>
            <a:r>
              <a:rPr lang="en-US" altLang="zh-CN" sz="2400" b="1">
                <a:solidFill>
                  <a:srgbClr val="C00000"/>
                </a:solidFill>
                <a:latin typeface="Source Han Sans CN Bold" panose="020B0800000000000000" pitchFamily="34" charset="-128"/>
                <a:ea typeface="Source Han Sans CN Bold" panose="020B0800000000000000" pitchFamily="34" charset="-128"/>
              </a:rPr>
              <a:t>(</a:t>
            </a:r>
            <a:r>
              <a:rPr lang="zh-CN" altLang="en-US" sz="2400" b="1">
                <a:solidFill>
                  <a:srgbClr val="C00000"/>
                </a:solidFill>
                <a:latin typeface="Source Han Sans CN Bold" panose="020B0800000000000000" pitchFamily="34" charset="-128"/>
                <a:ea typeface="Source Han Sans CN Bold" panose="020B0800000000000000" pitchFamily="34" charset="-128"/>
              </a:rPr>
              <a:t>资</a:t>
            </a:r>
            <a:r>
              <a:rPr lang="en-US" altLang="zh-CN" sz="2400" b="1">
                <a:solidFill>
                  <a:srgbClr val="C00000"/>
                </a:solidFill>
                <a:latin typeface="Source Han Sans CN Bold" panose="020B0800000000000000" pitchFamily="34" charset="-128"/>
                <a:ea typeface="Source Han Sans CN Bold" panose="020B0800000000000000" pitchFamily="34" charset="-128"/>
              </a:rPr>
              <a:t>)</a:t>
            </a:r>
            <a:r>
              <a:rPr lang="zh-CN" altLang="en-US" sz="2400" b="1">
                <a:solidFill>
                  <a:srgbClr val="C00000"/>
                </a:solidFill>
                <a:latin typeface="Source Han Sans CN Bold" panose="020B0800000000000000" pitchFamily="34" charset="-128"/>
                <a:ea typeface="Source Han Sans CN Bold" panose="020B0800000000000000" pitchFamily="34" charset="-128"/>
              </a:rPr>
              <a:t>能</a:t>
            </a:r>
            <a:r>
              <a:rPr lang="en-US" altLang="zh-CN" sz="2400" b="1">
                <a:solidFill>
                  <a:srgbClr val="C00000"/>
                </a:solidFill>
                <a:latin typeface="Source Han Sans CN Bold" panose="020B0800000000000000" pitchFamily="34" charset="-128"/>
                <a:ea typeface="Source Han Sans CN Bold" panose="020B0800000000000000" pitchFamily="34" charset="-128"/>
              </a:rPr>
              <a:t>(</a:t>
            </a:r>
            <a:r>
              <a:rPr lang="zh-CN" altLang="en-US" sz="2400" b="1">
                <a:solidFill>
                  <a:srgbClr val="C00000"/>
                </a:solidFill>
                <a:latin typeface="Source Han Sans CN Bold" panose="020B0800000000000000" pitchFamily="34" charset="-128"/>
                <a:ea typeface="Source Han Sans CN Bold" panose="020B0800000000000000" pitchFamily="34" charset="-128"/>
              </a:rPr>
              <a:t>金</a:t>
            </a:r>
            <a:r>
              <a:rPr lang="en-US" altLang="zh-CN" sz="2400" b="1">
                <a:solidFill>
                  <a:srgbClr val="C00000"/>
                </a:solidFill>
                <a:latin typeface="Source Han Sans CN Bold" panose="020B0800000000000000" pitchFamily="34" charset="-128"/>
                <a:ea typeface="Source Han Sans CN Bold" panose="020B0800000000000000" pitchFamily="34" charset="-128"/>
              </a:rPr>
              <a:t>)</a:t>
            </a:r>
            <a:r>
              <a:rPr lang="zh-CN" altLang="en-US" sz="2400" b="1">
                <a:solidFill>
                  <a:srgbClr val="C00000"/>
                </a:solidFill>
                <a:latin typeface="Source Han Sans CN Bold" panose="020B0800000000000000" pitchFamily="34" charset="-128"/>
                <a:ea typeface="Source Han Sans CN Bold" panose="020B0800000000000000" pitchFamily="34" charset="-128"/>
              </a:rPr>
              <a:t>有限，网站访问人数较多可能导致服务器自动暂停某些服务，属于正常现象。</a:t>
            </a:r>
            <a:endParaRPr lang="en-US" altLang="zh-CN" sz="2400" b="1">
              <a:solidFill>
                <a:srgbClr val="C00000"/>
              </a:solidFill>
              <a:latin typeface="Source Han Sans CN Bold" panose="020B0800000000000000" pitchFamily="34" charset="-128"/>
              <a:ea typeface="Source Han Sans CN Bold" panose="020B0800000000000000" pitchFamily="34" charset="-128"/>
            </a:endParaRPr>
          </a:p>
        </p:txBody>
      </p:sp>
    </p:spTree>
    <p:extLst>
      <p:ext uri="{BB962C8B-B14F-4D97-AF65-F5344CB8AC3E}">
        <p14:creationId xmlns:p14="http://schemas.microsoft.com/office/powerpoint/2010/main" val="30085119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2" name="文本框 1061">
            <a:extLst>
              <a:ext uri="{FF2B5EF4-FFF2-40B4-BE49-F238E27FC236}">
                <a16:creationId xmlns:a16="http://schemas.microsoft.com/office/drawing/2014/main" id="{2C4F8D34-7F37-4158-B98C-684B6323FE2F}"/>
              </a:ext>
            </a:extLst>
          </p:cNvPr>
          <p:cNvSpPr txBox="1"/>
          <p:nvPr/>
        </p:nvSpPr>
        <p:spPr>
          <a:xfrm>
            <a:off x="810827" y="442533"/>
            <a:ext cx="4257334" cy="646331"/>
          </a:xfrm>
          <a:prstGeom prst="rect">
            <a:avLst/>
          </a:prstGeom>
          <a:noFill/>
        </p:spPr>
        <p:txBody>
          <a:bodyPr wrap="square" rtlCol="0">
            <a:spAutoFit/>
          </a:bodyPr>
          <a:lstStyle/>
          <a:p>
            <a:r>
              <a:rPr lang="en-US" altLang="zh-CN" sz="3600" b="1">
                <a:latin typeface="Source Han Sans CN Bold" panose="020B0800000000000000" pitchFamily="34" charset="-128"/>
                <a:ea typeface="Source Han Sans CN Bold" panose="020B0800000000000000" pitchFamily="34" charset="-128"/>
              </a:rPr>
              <a:t>Scrapy</a:t>
            </a:r>
            <a:r>
              <a:rPr lang="zh-CN" altLang="en-US" sz="3600" b="1">
                <a:latin typeface="Source Han Sans CN Bold" panose="020B0800000000000000" pitchFamily="34" charset="-128"/>
                <a:ea typeface="Source Han Sans CN Bold" panose="020B0800000000000000" pitchFamily="34" charset="-128"/>
              </a:rPr>
              <a:t>工作原理</a:t>
            </a:r>
          </a:p>
        </p:txBody>
      </p:sp>
      <p:sp>
        <p:nvSpPr>
          <p:cNvPr id="2" name="文本框 1">
            <a:extLst>
              <a:ext uri="{FF2B5EF4-FFF2-40B4-BE49-F238E27FC236}">
                <a16:creationId xmlns:a16="http://schemas.microsoft.com/office/drawing/2014/main" id="{CA18BD60-79F8-4B4C-83AC-AA637E37AEA8}"/>
              </a:ext>
            </a:extLst>
          </p:cNvPr>
          <p:cNvSpPr txBox="1"/>
          <p:nvPr/>
        </p:nvSpPr>
        <p:spPr>
          <a:xfrm>
            <a:off x="7660585" y="1001931"/>
            <a:ext cx="4031306" cy="4524315"/>
          </a:xfrm>
          <a:prstGeom prst="rect">
            <a:avLst/>
          </a:prstGeom>
          <a:noFill/>
        </p:spPr>
        <p:txBody>
          <a:bodyPr wrap="square" rtlCol="0">
            <a:spAutoFit/>
          </a:bodyPr>
          <a:lstStyle/>
          <a:p>
            <a:r>
              <a:rPr lang="en-US" altLang="zh-CN" sz="2400" b="1">
                <a:latin typeface="Source Han Sans CN Normal" panose="020B0400000000000000" pitchFamily="34" charset="-128"/>
                <a:ea typeface="Source Han Sans CN Normal" panose="020B0400000000000000" pitchFamily="34" charset="-128"/>
              </a:rPr>
              <a:t>Scrapy Engine(</a:t>
            </a:r>
            <a:r>
              <a:rPr lang="zh-CN" altLang="en-US" sz="2400" b="1">
                <a:latin typeface="Source Han Sans CN Normal" panose="020B0400000000000000" pitchFamily="34" charset="-128"/>
                <a:ea typeface="Source Han Sans CN Normal" panose="020B0400000000000000" pitchFamily="34" charset="-128"/>
              </a:rPr>
              <a:t>引擎</a:t>
            </a:r>
            <a:r>
              <a:rPr lang="en-US" altLang="zh-CN" sz="2400" b="1">
                <a:latin typeface="Source Han Sans CN Normal" panose="020B0400000000000000" pitchFamily="34" charset="-128"/>
                <a:ea typeface="Source Han Sans CN Normal" panose="020B0400000000000000" pitchFamily="34" charset="-128"/>
              </a:rPr>
              <a:t>):</a:t>
            </a:r>
          </a:p>
          <a:p>
            <a:r>
              <a:rPr lang="zh-CN" altLang="en-US" sz="2400" b="1">
                <a:latin typeface="Source Han Sans CN Normal" panose="020B0400000000000000" pitchFamily="34" charset="-128"/>
                <a:ea typeface="Source Han Sans CN Normal" panose="020B0400000000000000" pitchFamily="34" charset="-128"/>
              </a:rPr>
              <a:t>通讯，信号、数据传递</a:t>
            </a:r>
          </a:p>
          <a:p>
            <a:r>
              <a:rPr lang="en-US" altLang="zh-CN" sz="2400" b="1">
                <a:latin typeface="Source Han Sans CN Normal" panose="020B0400000000000000" pitchFamily="34" charset="-128"/>
                <a:ea typeface="Source Han Sans CN Normal" panose="020B0400000000000000" pitchFamily="34" charset="-128"/>
              </a:rPr>
              <a:t>Scheduler(</a:t>
            </a:r>
            <a:r>
              <a:rPr lang="zh-CN" altLang="en-US" sz="2400" b="1">
                <a:latin typeface="Source Han Sans CN Normal" panose="020B0400000000000000" pitchFamily="34" charset="-128"/>
                <a:ea typeface="Source Han Sans CN Normal" panose="020B0400000000000000" pitchFamily="34" charset="-128"/>
              </a:rPr>
              <a:t>调度器</a:t>
            </a:r>
            <a:r>
              <a:rPr lang="en-US" altLang="zh-CN" sz="2400" b="1">
                <a:latin typeface="Source Han Sans CN Normal" panose="020B0400000000000000" pitchFamily="34" charset="-128"/>
                <a:ea typeface="Source Han Sans CN Normal" panose="020B0400000000000000" pitchFamily="34" charset="-128"/>
              </a:rPr>
              <a:t>):</a:t>
            </a:r>
          </a:p>
          <a:p>
            <a:r>
              <a:rPr lang="zh-CN" altLang="en-US" sz="2400" b="1">
                <a:latin typeface="Source Han Sans CN Normal" panose="020B0400000000000000" pitchFamily="34" charset="-128"/>
                <a:ea typeface="Source Han Sans CN Normal" panose="020B0400000000000000" pitchFamily="34" charset="-128"/>
              </a:rPr>
              <a:t>调度请求</a:t>
            </a:r>
          </a:p>
          <a:p>
            <a:r>
              <a:rPr lang="en-US" altLang="zh-CN" sz="2400" b="1">
                <a:latin typeface="Source Han Sans CN Normal" panose="020B0400000000000000" pitchFamily="34" charset="-128"/>
                <a:ea typeface="Source Han Sans CN Normal" panose="020B0400000000000000" pitchFamily="34" charset="-128"/>
              </a:rPr>
              <a:t>Downloader(</a:t>
            </a:r>
            <a:r>
              <a:rPr lang="zh-CN" altLang="en-US" sz="2400" b="1">
                <a:latin typeface="Source Han Sans CN Normal" panose="020B0400000000000000" pitchFamily="34" charset="-128"/>
                <a:ea typeface="Source Han Sans CN Normal" panose="020B0400000000000000" pitchFamily="34" charset="-128"/>
              </a:rPr>
              <a:t>下载器</a:t>
            </a:r>
            <a:r>
              <a:rPr lang="en-US" altLang="zh-CN" sz="2400" b="1">
                <a:latin typeface="Source Han Sans CN Normal" panose="020B0400000000000000" pitchFamily="34" charset="-128"/>
                <a:ea typeface="Source Han Sans CN Normal" panose="020B0400000000000000" pitchFamily="34" charset="-128"/>
              </a:rPr>
              <a:t>):</a:t>
            </a:r>
          </a:p>
          <a:p>
            <a:r>
              <a:rPr lang="zh-CN" altLang="en-US" sz="2400" b="1">
                <a:latin typeface="Source Han Sans CN Normal" panose="020B0400000000000000" pitchFamily="34" charset="-128"/>
                <a:ea typeface="Source Han Sans CN Normal" panose="020B0400000000000000" pitchFamily="34" charset="-128"/>
              </a:rPr>
              <a:t>下载引擎发送的请求，并将其获取到的</a:t>
            </a:r>
            <a:r>
              <a:rPr lang="en-US" altLang="zh-CN" sz="2400" b="1">
                <a:latin typeface="Source Han Sans CN Normal" panose="020B0400000000000000" pitchFamily="34" charset="-128"/>
                <a:ea typeface="Source Han Sans CN Normal" panose="020B0400000000000000" pitchFamily="34" charset="-128"/>
              </a:rPr>
              <a:t>Responses</a:t>
            </a:r>
            <a:r>
              <a:rPr lang="zh-CN" altLang="en-US" sz="2400" b="1">
                <a:latin typeface="Source Han Sans CN Normal" panose="020B0400000000000000" pitchFamily="34" charset="-128"/>
                <a:ea typeface="Source Han Sans CN Normal" panose="020B0400000000000000" pitchFamily="34" charset="-128"/>
              </a:rPr>
              <a:t>交还给引擎</a:t>
            </a:r>
          </a:p>
          <a:p>
            <a:r>
              <a:rPr lang="en-US" altLang="zh-CN" sz="2400" b="1">
                <a:latin typeface="Source Han Sans CN Normal" panose="020B0400000000000000" pitchFamily="34" charset="-128"/>
                <a:ea typeface="Source Han Sans CN Normal" panose="020B0400000000000000" pitchFamily="34" charset="-128"/>
              </a:rPr>
              <a:t>Spider(</a:t>
            </a:r>
            <a:r>
              <a:rPr lang="zh-CN" altLang="en-US" sz="2400" b="1">
                <a:latin typeface="Source Han Sans CN Normal" panose="020B0400000000000000" pitchFamily="34" charset="-128"/>
                <a:ea typeface="Source Han Sans CN Normal" panose="020B0400000000000000" pitchFamily="34" charset="-128"/>
              </a:rPr>
              <a:t>爬虫</a:t>
            </a:r>
            <a:r>
              <a:rPr lang="en-US" altLang="zh-CN" sz="2400" b="1">
                <a:latin typeface="Source Han Sans CN Normal" panose="020B0400000000000000" pitchFamily="34" charset="-128"/>
                <a:ea typeface="Source Han Sans CN Normal" panose="020B0400000000000000" pitchFamily="34" charset="-128"/>
              </a:rPr>
              <a:t>)</a:t>
            </a:r>
            <a:r>
              <a:rPr lang="zh-CN" altLang="en-US" sz="2400" b="1">
                <a:latin typeface="Source Han Sans CN Normal" panose="020B0400000000000000" pitchFamily="34" charset="-128"/>
                <a:ea typeface="Source Han Sans CN Normal" panose="020B0400000000000000" pitchFamily="34" charset="-128"/>
              </a:rPr>
              <a:t>：</a:t>
            </a:r>
            <a:endParaRPr lang="en-US" altLang="zh-CN" sz="2400" b="1">
              <a:latin typeface="Source Han Sans CN Normal" panose="020B0400000000000000" pitchFamily="34" charset="-128"/>
              <a:ea typeface="Source Han Sans CN Normal" panose="020B0400000000000000" pitchFamily="34" charset="-128"/>
            </a:endParaRPr>
          </a:p>
          <a:p>
            <a:r>
              <a:rPr lang="zh-CN" altLang="en-US" sz="2400" b="1">
                <a:latin typeface="Source Han Sans CN Normal" panose="020B0400000000000000" pitchFamily="34" charset="-128"/>
                <a:ea typeface="Source Han Sans CN Normal" panose="020B0400000000000000" pitchFamily="34" charset="-128"/>
              </a:rPr>
              <a:t>处理所有</a:t>
            </a:r>
            <a:r>
              <a:rPr lang="en-US" altLang="zh-CN" sz="2400" b="1">
                <a:latin typeface="Source Han Sans CN Normal" panose="020B0400000000000000" pitchFamily="34" charset="-128"/>
                <a:ea typeface="Source Han Sans CN Normal" panose="020B0400000000000000" pitchFamily="34" charset="-128"/>
              </a:rPr>
              <a:t>Responses,</a:t>
            </a:r>
            <a:r>
              <a:rPr lang="zh-CN" altLang="en-US" sz="2400" b="1">
                <a:latin typeface="Source Han Sans CN Normal" panose="020B0400000000000000" pitchFamily="34" charset="-128"/>
                <a:ea typeface="Source Han Sans CN Normal" panose="020B0400000000000000" pitchFamily="34" charset="-128"/>
              </a:rPr>
              <a:t>从中分析提取数据，获取</a:t>
            </a:r>
            <a:r>
              <a:rPr lang="en-US" altLang="zh-CN" sz="2400" b="1">
                <a:latin typeface="Source Han Sans CN Normal" panose="020B0400000000000000" pitchFamily="34" charset="-128"/>
                <a:ea typeface="Source Han Sans CN Normal" panose="020B0400000000000000" pitchFamily="34" charset="-128"/>
              </a:rPr>
              <a:t>Item</a:t>
            </a:r>
            <a:r>
              <a:rPr lang="zh-CN" altLang="en-US" sz="2400" b="1">
                <a:latin typeface="Source Han Sans CN Normal" panose="020B0400000000000000" pitchFamily="34" charset="-128"/>
                <a:ea typeface="Source Han Sans CN Normal" panose="020B0400000000000000" pitchFamily="34" charset="-128"/>
              </a:rPr>
              <a:t>字段需要的数据。</a:t>
            </a:r>
          </a:p>
        </p:txBody>
      </p:sp>
      <p:pic>
        <p:nvPicPr>
          <p:cNvPr id="3" name="Picture 4" descr="Do web scraping, data mining using python and scrapy by Waqas137">
            <a:extLst>
              <a:ext uri="{FF2B5EF4-FFF2-40B4-BE49-F238E27FC236}">
                <a16:creationId xmlns:a16="http://schemas.microsoft.com/office/drawing/2014/main" id="{BB9C053D-3DBF-41F4-A08E-0644D9966A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003" y="1498430"/>
            <a:ext cx="8065588" cy="4542824"/>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descr="Scrapy Cloud + Image Recognition | Rashaad Fontenot">
            <a:extLst>
              <a:ext uri="{FF2B5EF4-FFF2-40B4-BE49-F238E27FC236}">
                <a16:creationId xmlns:a16="http://schemas.microsoft.com/office/drawing/2014/main" id="{3629C640-128F-424D-8856-B33BE66280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53009" y="4919009"/>
            <a:ext cx="1938992" cy="1938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80007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2" name="文本框 1061">
            <a:extLst>
              <a:ext uri="{FF2B5EF4-FFF2-40B4-BE49-F238E27FC236}">
                <a16:creationId xmlns:a16="http://schemas.microsoft.com/office/drawing/2014/main" id="{2C4F8D34-7F37-4158-B98C-684B6323FE2F}"/>
              </a:ext>
            </a:extLst>
          </p:cNvPr>
          <p:cNvSpPr txBox="1"/>
          <p:nvPr/>
        </p:nvSpPr>
        <p:spPr>
          <a:xfrm>
            <a:off x="810827" y="442533"/>
            <a:ext cx="4257334" cy="646331"/>
          </a:xfrm>
          <a:prstGeom prst="rect">
            <a:avLst/>
          </a:prstGeom>
          <a:noFill/>
        </p:spPr>
        <p:txBody>
          <a:bodyPr wrap="square" rtlCol="0">
            <a:spAutoFit/>
          </a:bodyPr>
          <a:lstStyle/>
          <a:p>
            <a:r>
              <a:rPr lang="en-US" altLang="zh-CN" sz="3600" b="1">
                <a:latin typeface="Source Han Sans CN Bold" panose="020B0800000000000000" pitchFamily="34" charset="-128"/>
                <a:ea typeface="Source Han Sans CN Bold" panose="020B0800000000000000" pitchFamily="34" charset="-128"/>
              </a:rPr>
              <a:t>Scrapy</a:t>
            </a:r>
            <a:r>
              <a:rPr lang="zh-CN" altLang="en-US" sz="3600" b="1">
                <a:latin typeface="Source Han Sans CN Bold" panose="020B0800000000000000" pitchFamily="34" charset="-128"/>
                <a:ea typeface="Source Han Sans CN Bold" panose="020B0800000000000000" pitchFamily="34" charset="-128"/>
              </a:rPr>
              <a:t>工作原理</a:t>
            </a:r>
          </a:p>
        </p:txBody>
      </p:sp>
      <p:sp>
        <p:nvSpPr>
          <p:cNvPr id="2" name="文本框 1">
            <a:extLst>
              <a:ext uri="{FF2B5EF4-FFF2-40B4-BE49-F238E27FC236}">
                <a16:creationId xmlns:a16="http://schemas.microsoft.com/office/drawing/2014/main" id="{CA18BD60-79F8-4B4C-83AC-AA637E37AEA8}"/>
              </a:ext>
            </a:extLst>
          </p:cNvPr>
          <p:cNvSpPr txBox="1"/>
          <p:nvPr/>
        </p:nvSpPr>
        <p:spPr>
          <a:xfrm>
            <a:off x="7660585" y="1088864"/>
            <a:ext cx="4448557" cy="4154984"/>
          </a:xfrm>
          <a:prstGeom prst="rect">
            <a:avLst/>
          </a:prstGeom>
          <a:noFill/>
        </p:spPr>
        <p:txBody>
          <a:bodyPr wrap="square" rtlCol="0">
            <a:spAutoFit/>
          </a:bodyPr>
          <a:lstStyle/>
          <a:p>
            <a:r>
              <a:rPr lang="en-US" altLang="zh-CN" sz="2400" b="1">
                <a:latin typeface="Source Han Sans CN Normal" panose="020B0400000000000000" pitchFamily="34" charset="-128"/>
                <a:ea typeface="Source Han Sans CN Normal" panose="020B0400000000000000" pitchFamily="34" charset="-128"/>
              </a:rPr>
              <a:t>Item Pipeline(</a:t>
            </a:r>
            <a:r>
              <a:rPr lang="zh-CN" altLang="en-US" sz="2400" b="1">
                <a:latin typeface="Source Han Sans CN Normal" panose="020B0400000000000000" pitchFamily="34" charset="-128"/>
                <a:ea typeface="Source Han Sans CN Normal" panose="020B0400000000000000" pitchFamily="34" charset="-128"/>
              </a:rPr>
              <a:t>管道</a:t>
            </a:r>
            <a:r>
              <a:rPr lang="en-US" altLang="zh-CN" sz="2400" b="1">
                <a:latin typeface="Source Han Sans CN Normal" panose="020B0400000000000000" pitchFamily="34" charset="-128"/>
                <a:ea typeface="Source Han Sans CN Normal" panose="020B0400000000000000" pitchFamily="34" charset="-128"/>
              </a:rPr>
              <a:t>)</a:t>
            </a:r>
            <a:r>
              <a:rPr lang="zh-CN" altLang="en-US" sz="2400" b="1">
                <a:latin typeface="Source Han Sans CN Normal" panose="020B0400000000000000" pitchFamily="34" charset="-128"/>
                <a:ea typeface="Source Han Sans CN Normal" panose="020B0400000000000000" pitchFamily="34" charset="-128"/>
              </a:rPr>
              <a:t>：</a:t>
            </a:r>
            <a:endParaRPr lang="en-US" altLang="zh-CN" sz="2400" b="1">
              <a:latin typeface="Source Han Sans CN Normal" panose="020B0400000000000000" pitchFamily="34" charset="-128"/>
              <a:ea typeface="Source Han Sans CN Normal" panose="020B0400000000000000" pitchFamily="34" charset="-128"/>
            </a:endParaRPr>
          </a:p>
          <a:p>
            <a:r>
              <a:rPr lang="zh-CN" altLang="en-US" sz="2400" b="1">
                <a:latin typeface="Source Han Sans CN Normal" panose="020B0400000000000000" pitchFamily="34" charset="-128"/>
                <a:ea typeface="Source Han Sans CN Normal" panose="020B0400000000000000" pitchFamily="34" charset="-128"/>
              </a:rPr>
              <a:t>处理</a:t>
            </a:r>
            <a:r>
              <a:rPr lang="en-US" altLang="zh-CN" sz="2400" b="1">
                <a:latin typeface="Source Han Sans CN Normal" panose="020B0400000000000000" pitchFamily="34" charset="-128"/>
                <a:ea typeface="Source Han Sans CN Normal" panose="020B0400000000000000" pitchFamily="34" charset="-128"/>
              </a:rPr>
              <a:t>Item</a:t>
            </a:r>
            <a:r>
              <a:rPr lang="zh-CN" altLang="en-US" sz="2400" b="1">
                <a:latin typeface="Source Han Sans CN Normal" panose="020B0400000000000000" pitchFamily="34" charset="-128"/>
                <a:ea typeface="Source Han Sans CN Normal" panose="020B0400000000000000" pitchFamily="34" charset="-128"/>
              </a:rPr>
              <a:t>，并进行进行后期处理</a:t>
            </a:r>
          </a:p>
          <a:p>
            <a:r>
              <a:rPr lang="en-US" altLang="zh-CN" sz="2400" b="1">
                <a:latin typeface="Source Han Sans CN Normal" panose="020B0400000000000000" pitchFamily="34" charset="-128"/>
                <a:ea typeface="Source Han Sans CN Normal" panose="020B0400000000000000" pitchFamily="34" charset="-128"/>
              </a:rPr>
              <a:t>Downloader Middlewares(</a:t>
            </a:r>
            <a:r>
              <a:rPr lang="zh-CN" altLang="en-US" sz="2400" b="1">
                <a:latin typeface="Source Han Sans CN Normal" panose="020B0400000000000000" pitchFamily="34" charset="-128"/>
                <a:ea typeface="Source Han Sans CN Normal" panose="020B0400000000000000" pitchFamily="34" charset="-128"/>
              </a:rPr>
              <a:t>下载中间件</a:t>
            </a:r>
            <a:r>
              <a:rPr lang="en-US" altLang="zh-CN" sz="2400" b="1">
                <a:latin typeface="Source Han Sans CN Normal" panose="020B0400000000000000" pitchFamily="34" charset="-128"/>
                <a:ea typeface="Source Han Sans CN Normal" panose="020B0400000000000000" pitchFamily="34" charset="-128"/>
              </a:rPr>
              <a:t>):</a:t>
            </a:r>
          </a:p>
          <a:p>
            <a:r>
              <a:rPr lang="zh-CN" altLang="en-US" sz="2400" b="1">
                <a:latin typeface="Source Han Sans CN Normal" panose="020B0400000000000000" pitchFamily="34" charset="-128"/>
                <a:ea typeface="Source Han Sans CN Normal" panose="020B0400000000000000" pitchFamily="34" charset="-128"/>
              </a:rPr>
              <a:t>一个可以自定义扩展下载功能的组件。</a:t>
            </a:r>
          </a:p>
          <a:p>
            <a:r>
              <a:rPr lang="en-US" altLang="zh-CN" sz="2400" b="1">
                <a:latin typeface="Source Han Sans CN Normal" panose="020B0400000000000000" pitchFamily="34" charset="-128"/>
                <a:ea typeface="Source Han Sans CN Normal" panose="020B0400000000000000" pitchFamily="34" charset="-128"/>
              </a:rPr>
              <a:t>Spider Middlewares(Spider</a:t>
            </a:r>
            <a:r>
              <a:rPr lang="zh-CN" altLang="en-US" sz="2400" b="1">
                <a:latin typeface="Source Han Sans CN Normal" panose="020B0400000000000000" pitchFamily="34" charset="-128"/>
                <a:ea typeface="Source Han Sans CN Normal" panose="020B0400000000000000" pitchFamily="34" charset="-128"/>
              </a:rPr>
              <a:t>中间件</a:t>
            </a:r>
            <a:r>
              <a:rPr lang="en-US" altLang="zh-CN" sz="2400" b="1">
                <a:latin typeface="Source Han Sans CN Normal" panose="020B0400000000000000" pitchFamily="34" charset="-128"/>
                <a:ea typeface="Source Han Sans CN Normal" panose="020B0400000000000000" pitchFamily="34" charset="-128"/>
              </a:rPr>
              <a:t>)</a:t>
            </a:r>
            <a:r>
              <a:rPr lang="zh-CN" altLang="en-US" sz="2400" b="1">
                <a:latin typeface="Source Han Sans CN Normal" panose="020B0400000000000000" pitchFamily="34" charset="-128"/>
                <a:ea typeface="Source Han Sans CN Normal" panose="020B0400000000000000" pitchFamily="34" charset="-128"/>
              </a:rPr>
              <a:t>：</a:t>
            </a:r>
            <a:endParaRPr lang="en-US" altLang="zh-CN" sz="2400" b="1">
              <a:latin typeface="Source Han Sans CN Normal" panose="020B0400000000000000" pitchFamily="34" charset="-128"/>
              <a:ea typeface="Source Han Sans CN Normal" panose="020B0400000000000000" pitchFamily="34" charset="-128"/>
            </a:endParaRPr>
          </a:p>
          <a:p>
            <a:r>
              <a:rPr lang="zh-CN" altLang="en-US" sz="2400" b="1">
                <a:latin typeface="Source Han Sans CN Normal" panose="020B0400000000000000" pitchFamily="34" charset="-128"/>
                <a:ea typeface="Source Han Sans CN Normal" panose="020B0400000000000000" pitchFamily="34" charset="-128"/>
              </a:rPr>
              <a:t>一个可以自定扩展和操作引擎和</a:t>
            </a:r>
            <a:r>
              <a:rPr lang="en-US" altLang="zh-CN" sz="2400" b="1">
                <a:latin typeface="Source Han Sans CN Normal" panose="020B0400000000000000" pitchFamily="34" charset="-128"/>
                <a:ea typeface="Source Han Sans CN Normal" panose="020B0400000000000000" pitchFamily="34" charset="-128"/>
              </a:rPr>
              <a:t>Spider</a:t>
            </a:r>
            <a:r>
              <a:rPr lang="zh-CN" altLang="en-US" sz="2400" b="1">
                <a:latin typeface="Source Han Sans CN Normal" panose="020B0400000000000000" pitchFamily="34" charset="-128"/>
                <a:ea typeface="Source Han Sans CN Normal" panose="020B0400000000000000" pitchFamily="34" charset="-128"/>
              </a:rPr>
              <a:t>中间通信的功能组件。</a:t>
            </a:r>
          </a:p>
        </p:txBody>
      </p:sp>
      <p:pic>
        <p:nvPicPr>
          <p:cNvPr id="3" name="Picture 4" descr="Do web scraping, data mining using python and scrapy by Waqas137">
            <a:extLst>
              <a:ext uri="{FF2B5EF4-FFF2-40B4-BE49-F238E27FC236}">
                <a16:creationId xmlns:a16="http://schemas.microsoft.com/office/drawing/2014/main" id="{BB9C053D-3DBF-41F4-A08E-0644D9966A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003" y="1498430"/>
            <a:ext cx="8065588" cy="4542824"/>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descr="Scrapy Cloud + Image Recognition | Rashaad Fontenot">
            <a:extLst>
              <a:ext uri="{FF2B5EF4-FFF2-40B4-BE49-F238E27FC236}">
                <a16:creationId xmlns:a16="http://schemas.microsoft.com/office/drawing/2014/main" id="{3629C640-128F-424D-8856-B33BE66280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53009" y="4919009"/>
            <a:ext cx="1938992" cy="1938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68691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5435393F-6519-4772-A1B0-6EA3D06CC11C}"/>
              </a:ext>
            </a:extLst>
          </p:cNvPr>
          <p:cNvPicPr>
            <a:picLocks noChangeAspect="1"/>
          </p:cNvPicPr>
          <p:nvPr/>
        </p:nvPicPr>
        <p:blipFill>
          <a:blip r:embed="rId2"/>
          <a:stretch>
            <a:fillRect/>
          </a:stretch>
        </p:blipFill>
        <p:spPr>
          <a:xfrm>
            <a:off x="0" y="1856876"/>
            <a:ext cx="12109142" cy="3656263"/>
          </a:xfrm>
          <a:prstGeom prst="rect">
            <a:avLst/>
          </a:prstGeom>
        </p:spPr>
      </p:pic>
    </p:spTree>
    <p:extLst>
      <p:ext uri="{BB962C8B-B14F-4D97-AF65-F5344CB8AC3E}">
        <p14:creationId xmlns:p14="http://schemas.microsoft.com/office/powerpoint/2010/main" val="11668403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A18BD60-79F8-4B4C-83AC-AA637E37AEA8}"/>
              </a:ext>
            </a:extLst>
          </p:cNvPr>
          <p:cNvSpPr txBox="1"/>
          <p:nvPr/>
        </p:nvSpPr>
        <p:spPr>
          <a:xfrm>
            <a:off x="810826" y="2384901"/>
            <a:ext cx="9728871" cy="3046988"/>
          </a:xfrm>
          <a:prstGeom prst="rect">
            <a:avLst/>
          </a:prstGeom>
          <a:noFill/>
        </p:spPr>
        <p:txBody>
          <a:bodyPr wrap="square" rtlCol="0">
            <a:spAutoFit/>
          </a:bodyPr>
          <a:lstStyle/>
          <a:p>
            <a:r>
              <a:rPr lang="zh-CN" altLang="en-US" sz="2400" b="1">
                <a:latin typeface="Source Han Sans CN Normal" panose="020B0400000000000000" pitchFamily="34" charset="-128"/>
                <a:ea typeface="Source Han Sans CN Normal" panose="020B0400000000000000" pitchFamily="34" charset="-128"/>
              </a:rPr>
              <a:t>分布式、高扩展、高实时的搜索与数据分析引擎</a:t>
            </a:r>
            <a:endParaRPr lang="en-US" altLang="zh-CN" sz="2400" b="1">
              <a:latin typeface="Source Han Sans CN Normal" panose="020B0400000000000000" pitchFamily="34" charset="-128"/>
              <a:ea typeface="Source Han Sans CN Normal" panose="020B0400000000000000" pitchFamily="34" charset="-128"/>
            </a:endParaRPr>
          </a:p>
          <a:p>
            <a:endParaRPr lang="en-US" altLang="zh-CN" sz="2400" b="1">
              <a:latin typeface="Source Han Sans CN Normal" panose="020B0400000000000000" pitchFamily="34" charset="-128"/>
              <a:ea typeface="Source Han Sans CN Normal" panose="020B0400000000000000" pitchFamily="34" charset="-128"/>
            </a:endParaRPr>
          </a:p>
          <a:p>
            <a:r>
              <a:rPr lang="en-US" altLang="zh-CN" sz="2400" b="1">
                <a:latin typeface="Source Han Sans CN Normal" panose="020B0400000000000000" pitchFamily="34" charset="-128"/>
                <a:ea typeface="Source Han Sans CN Normal" panose="020B0400000000000000" pitchFamily="34" charset="-128"/>
              </a:rPr>
              <a:t>Elasticsearch </a:t>
            </a:r>
            <a:r>
              <a:rPr lang="zh-CN" altLang="en-US" sz="2400" b="1">
                <a:latin typeface="Source Han Sans CN Normal" panose="020B0400000000000000" pitchFamily="34" charset="-128"/>
                <a:ea typeface="Source Han Sans CN Normal" panose="020B0400000000000000" pitchFamily="34" charset="-128"/>
              </a:rPr>
              <a:t>的实现原理主要分为以下几个步骤</a:t>
            </a:r>
            <a:r>
              <a:rPr lang="en-US" altLang="zh-CN" sz="2400" b="1">
                <a:latin typeface="Source Han Sans CN Normal" panose="020B0400000000000000" pitchFamily="34" charset="-128"/>
                <a:ea typeface="Source Han Sans CN Normal" panose="020B0400000000000000" pitchFamily="34" charset="-128"/>
              </a:rPr>
              <a:t>: </a:t>
            </a:r>
          </a:p>
          <a:p>
            <a:r>
              <a:rPr lang="en-US" altLang="zh-CN" sz="2400" b="1">
                <a:latin typeface="Source Han Sans CN Normal" panose="020B0400000000000000" pitchFamily="34" charset="-128"/>
                <a:ea typeface="Source Han Sans CN Normal" panose="020B0400000000000000" pitchFamily="34" charset="-128"/>
              </a:rPr>
              <a:t>1.</a:t>
            </a:r>
            <a:r>
              <a:rPr lang="zh-CN" altLang="en-US" sz="2400" b="1">
                <a:latin typeface="Source Han Sans CN Normal" panose="020B0400000000000000" pitchFamily="34" charset="-128"/>
                <a:ea typeface="Source Han Sans CN Normal" panose="020B0400000000000000" pitchFamily="34" charset="-128"/>
              </a:rPr>
              <a:t>首先用户将数据提交到</a:t>
            </a:r>
            <a:r>
              <a:rPr lang="en-US" altLang="zh-CN" sz="2400" b="1">
                <a:latin typeface="Source Han Sans CN Normal" panose="020B0400000000000000" pitchFamily="34" charset="-128"/>
                <a:ea typeface="Source Han Sans CN Normal" panose="020B0400000000000000" pitchFamily="34" charset="-128"/>
              </a:rPr>
              <a:t>Elasticsearch </a:t>
            </a:r>
            <a:r>
              <a:rPr lang="zh-CN" altLang="en-US" sz="2400" b="1">
                <a:latin typeface="Source Han Sans CN Normal" panose="020B0400000000000000" pitchFamily="34" charset="-128"/>
                <a:ea typeface="Source Han Sans CN Normal" panose="020B0400000000000000" pitchFamily="34" charset="-128"/>
              </a:rPr>
              <a:t>数据库中</a:t>
            </a:r>
            <a:endParaRPr lang="en-US" altLang="zh-CN" sz="2400" b="1">
              <a:latin typeface="Source Han Sans CN Normal" panose="020B0400000000000000" pitchFamily="34" charset="-128"/>
              <a:ea typeface="Source Han Sans CN Normal" panose="020B0400000000000000" pitchFamily="34" charset="-128"/>
            </a:endParaRPr>
          </a:p>
          <a:p>
            <a:r>
              <a:rPr lang="en-US" altLang="zh-CN" sz="2400" b="1">
                <a:latin typeface="Source Han Sans CN Normal" panose="020B0400000000000000" pitchFamily="34" charset="-128"/>
                <a:ea typeface="Source Han Sans CN Normal" panose="020B0400000000000000" pitchFamily="34" charset="-128"/>
              </a:rPr>
              <a:t>2.</a:t>
            </a:r>
            <a:r>
              <a:rPr lang="zh-CN" altLang="en-US" sz="2400" b="1">
                <a:latin typeface="Source Han Sans CN Normal" panose="020B0400000000000000" pitchFamily="34" charset="-128"/>
                <a:ea typeface="Source Han Sans CN Normal" panose="020B0400000000000000" pitchFamily="34" charset="-128"/>
              </a:rPr>
              <a:t>再通过分词控制器去将对应的语句分词，将其权重和分词结果一并存入数据</a:t>
            </a:r>
            <a:endParaRPr lang="en-US" altLang="zh-CN" sz="2400" b="1">
              <a:latin typeface="Source Han Sans CN Normal" panose="020B0400000000000000" pitchFamily="34" charset="-128"/>
              <a:ea typeface="Source Han Sans CN Normal" panose="020B0400000000000000" pitchFamily="34" charset="-128"/>
            </a:endParaRPr>
          </a:p>
          <a:p>
            <a:r>
              <a:rPr lang="en-US" altLang="zh-CN" sz="2400" b="1">
                <a:latin typeface="Source Han Sans CN Normal" panose="020B0400000000000000" pitchFamily="34" charset="-128"/>
                <a:ea typeface="Source Han Sans CN Normal" panose="020B0400000000000000" pitchFamily="34" charset="-128"/>
              </a:rPr>
              <a:t>3.</a:t>
            </a:r>
            <a:r>
              <a:rPr lang="zh-CN" altLang="en-US" sz="2400" b="1">
                <a:latin typeface="Source Han Sans CN Normal" panose="020B0400000000000000" pitchFamily="34" charset="-128"/>
                <a:ea typeface="Source Han Sans CN Normal" panose="020B0400000000000000" pitchFamily="34" charset="-128"/>
              </a:rPr>
              <a:t>当用户搜索数据时候，再根据权重将结果排名，打分，再将返回结果呈现给用户。</a:t>
            </a:r>
          </a:p>
        </p:txBody>
      </p:sp>
      <p:pic>
        <p:nvPicPr>
          <p:cNvPr id="11266" name="Picture 2">
            <a:extLst>
              <a:ext uri="{FF2B5EF4-FFF2-40B4-BE49-F238E27FC236}">
                <a16:creationId xmlns:a16="http://schemas.microsoft.com/office/drawing/2014/main" id="{D636646A-3959-4B9F-B5BA-4A4B6E4CA3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192" y="540008"/>
            <a:ext cx="6457025" cy="1417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08696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2" name="文本框 1061">
            <a:extLst>
              <a:ext uri="{FF2B5EF4-FFF2-40B4-BE49-F238E27FC236}">
                <a16:creationId xmlns:a16="http://schemas.microsoft.com/office/drawing/2014/main" id="{2C4F8D34-7F37-4158-B98C-684B6323FE2F}"/>
              </a:ext>
            </a:extLst>
          </p:cNvPr>
          <p:cNvSpPr txBox="1"/>
          <p:nvPr/>
        </p:nvSpPr>
        <p:spPr>
          <a:xfrm>
            <a:off x="810824" y="531310"/>
            <a:ext cx="4418121" cy="646331"/>
          </a:xfrm>
          <a:prstGeom prst="rect">
            <a:avLst/>
          </a:prstGeom>
          <a:noFill/>
        </p:spPr>
        <p:txBody>
          <a:bodyPr wrap="square" rtlCol="0">
            <a:spAutoFit/>
          </a:bodyPr>
          <a:lstStyle/>
          <a:p>
            <a:r>
              <a:rPr lang="en-US" altLang="zh-CN" sz="3600" b="1">
                <a:latin typeface="Source Han Sans CN Bold" panose="020B0800000000000000" pitchFamily="34" charset="-128"/>
                <a:ea typeface="Source Han Sans CN Bold" panose="020B0800000000000000" pitchFamily="34" charset="-128"/>
              </a:rPr>
              <a:t>ES</a:t>
            </a:r>
            <a:r>
              <a:rPr lang="zh-CN" altLang="en-US" sz="3600" b="1">
                <a:latin typeface="Source Han Sans CN Bold" panose="020B0800000000000000" pitchFamily="34" charset="-128"/>
                <a:ea typeface="Source Han Sans CN Bold" panose="020B0800000000000000" pitchFamily="34" charset="-128"/>
              </a:rPr>
              <a:t>工作原理</a:t>
            </a:r>
          </a:p>
        </p:txBody>
      </p:sp>
      <p:sp>
        <p:nvSpPr>
          <p:cNvPr id="2" name="文本框 1">
            <a:extLst>
              <a:ext uri="{FF2B5EF4-FFF2-40B4-BE49-F238E27FC236}">
                <a16:creationId xmlns:a16="http://schemas.microsoft.com/office/drawing/2014/main" id="{CA18BD60-79F8-4B4C-83AC-AA637E37AEA8}"/>
              </a:ext>
            </a:extLst>
          </p:cNvPr>
          <p:cNvSpPr txBox="1"/>
          <p:nvPr/>
        </p:nvSpPr>
        <p:spPr>
          <a:xfrm>
            <a:off x="810824" y="1351508"/>
            <a:ext cx="9835403" cy="4154984"/>
          </a:xfrm>
          <a:prstGeom prst="rect">
            <a:avLst/>
          </a:prstGeom>
          <a:noFill/>
        </p:spPr>
        <p:txBody>
          <a:bodyPr wrap="square" rtlCol="0">
            <a:spAutoFit/>
          </a:bodyPr>
          <a:lstStyle/>
          <a:p>
            <a:r>
              <a:rPr lang="zh-CN" altLang="en-US" sz="2400" b="1">
                <a:latin typeface="Source Han Sans CN Normal" panose="020B0400000000000000" pitchFamily="34" charset="-128"/>
                <a:ea typeface="Source Han Sans CN Normal" panose="020B0400000000000000" pitchFamily="34" charset="-128"/>
              </a:rPr>
              <a:t>集群：多台</a:t>
            </a:r>
            <a:r>
              <a:rPr lang="en-US" altLang="zh-CN" sz="2400" b="1">
                <a:latin typeface="Source Han Sans CN Normal" panose="020B0400000000000000" pitchFamily="34" charset="-128"/>
                <a:ea typeface="Source Han Sans CN Normal" panose="020B0400000000000000" pitchFamily="34" charset="-128"/>
              </a:rPr>
              <a:t>Es</a:t>
            </a:r>
            <a:r>
              <a:rPr lang="zh-CN" altLang="en-US" sz="2400" b="1">
                <a:latin typeface="Source Han Sans CN Normal" panose="020B0400000000000000" pitchFamily="34" charset="-128"/>
                <a:ea typeface="Source Han Sans CN Normal" panose="020B0400000000000000" pitchFamily="34" charset="-128"/>
              </a:rPr>
              <a:t>服务器的结合的统称叫做</a:t>
            </a:r>
            <a:r>
              <a:rPr lang="en-US" altLang="zh-CN" sz="2400" b="1">
                <a:latin typeface="Source Han Sans CN Normal" panose="020B0400000000000000" pitchFamily="34" charset="-128"/>
                <a:ea typeface="Source Han Sans CN Normal" panose="020B0400000000000000" pitchFamily="34" charset="-128"/>
              </a:rPr>
              <a:t>Es</a:t>
            </a:r>
            <a:r>
              <a:rPr lang="zh-CN" altLang="en-US" sz="2400" b="1">
                <a:latin typeface="Source Han Sans CN Normal" panose="020B0400000000000000" pitchFamily="34" charset="-128"/>
                <a:ea typeface="Source Han Sans CN Normal" panose="020B0400000000000000" pitchFamily="34" charset="-128"/>
              </a:rPr>
              <a:t>集群，一个集群包括多台服务器，多个节点</a:t>
            </a:r>
          </a:p>
          <a:p>
            <a:r>
              <a:rPr lang="zh-CN" altLang="en-US" sz="2400" b="1">
                <a:latin typeface="Source Han Sans CN Normal" panose="020B0400000000000000" pitchFamily="34" charset="-128"/>
                <a:ea typeface="Source Han Sans CN Normal" panose="020B0400000000000000" pitchFamily="34" charset="-128"/>
              </a:rPr>
              <a:t>节点：一个节点是集群中的一个服务器，作为集群的一部分，它存储数据，参与集群的索引和搜索功能</a:t>
            </a:r>
          </a:p>
          <a:p>
            <a:r>
              <a:rPr lang="zh-CN" altLang="en-US" sz="2400" b="1">
                <a:latin typeface="Source Han Sans CN Normal" panose="020B0400000000000000" pitchFamily="34" charset="-128"/>
                <a:ea typeface="Source Han Sans CN Normal" panose="020B0400000000000000" pitchFamily="34" charset="-128"/>
              </a:rPr>
              <a:t>索引：一个索引是一个拥有几分相似特征的文档的集合。比如说可以有一个客户数据的索引，另一个产品目录的索引，一个订单数据的索引，一个索引由一个名字来标识，当我们要对对应于这个索引中的文档进行索引、搜索、更新和删除的时候都要用到这个名字。</a:t>
            </a:r>
          </a:p>
          <a:p>
            <a:r>
              <a:rPr lang="zh-CN" altLang="en-US" sz="2400" b="1">
                <a:latin typeface="Source Han Sans CN Normal" panose="020B0400000000000000" pitchFamily="34" charset="-128"/>
                <a:ea typeface="Source Han Sans CN Normal" panose="020B0400000000000000" pitchFamily="34" charset="-128"/>
              </a:rPr>
              <a:t>类型：在一个索引中，可以定义一个或者多个类型。</a:t>
            </a:r>
          </a:p>
          <a:p>
            <a:r>
              <a:rPr lang="zh-CN" altLang="en-US" sz="2400" b="1">
                <a:latin typeface="Source Han Sans CN Normal" panose="020B0400000000000000" pitchFamily="34" charset="-128"/>
                <a:ea typeface="Source Han Sans CN Normal" panose="020B0400000000000000" pitchFamily="34" charset="-128"/>
              </a:rPr>
              <a:t>文档：一个文档是一个可被索引的基础单元，文档以</a:t>
            </a:r>
            <a:r>
              <a:rPr lang="en-US" altLang="zh-CN" sz="2400" b="1">
                <a:latin typeface="Source Han Sans CN Normal" panose="020B0400000000000000" pitchFamily="34" charset="-128"/>
                <a:ea typeface="Source Han Sans CN Normal" panose="020B0400000000000000" pitchFamily="34" charset="-128"/>
              </a:rPr>
              <a:t>JSON</a:t>
            </a:r>
            <a:r>
              <a:rPr lang="zh-CN" altLang="en-US" sz="2400" b="1">
                <a:latin typeface="Source Han Sans CN Normal" panose="020B0400000000000000" pitchFamily="34" charset="-128"/>
                <a:ea typeface="Source Han Sans CN Normal" panose="020B0400000000000000" pitchFamily="34" charset="-128"/>
              </a:rPr>
              <a:t>格式来表示，文档必须被索引或者赋予一个索引的</a:t>
            </a:r>
            <a:r>
              <a:rPr lang="en-US" altLang="zh-CN" sz="2400" b="1">
                <a:latin typeface="Source Han Sans CN Normal" panose="020B0400000000000000" pitchFamily="34" charset="-128"/>
                <a:ea typeface="Source Han Sans CN Normal" panose="020B0400000000000000" pitchFamily="34" charset="-128"/>
              </a:rPr>
              <a:t>type</a:t>
            </a:r>
          </a:p>
        </p:txBody>
      </p:sp>
      <p:pic>
        <p:nvPicPr>
          <p:cNvPr id="12290" name="Picture 2" descr="Elasticsearch - Reviews, Pros &amp; Cons | Companies using Elasticsearch">
            <a:extLst>
              <a:ext uri="{FF2B5EF4-FFF2-40B4-BE49-F238E27FC236}">
                <a16:creationId xmlns:a16="http://schemas.microsoft.com/office/drawing/2014/main" id="{BB57A1EF-6FEF-48F7-9D2D-AF91E2B781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6226" y="5312226"/>
            <a:ext cx="1545773" cy="1545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15641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23ECF698-E703-4F9E-8F3E-833F5833570A}"/>
              </a:ext>
            </a:extLst>
          </p:cNvPr>
          <p:cNvPicPr>
            <a:picLocks noChangeAspect="1"/>
          </p:cNvPicPr>
          <p:nvPr/>
        </p:nvPicPr>
        <p:blipFill>
          <a:blip r:embed="rId2"/>
          <a:stretch>
            <a:fillRect/>
          </a:stretch>
        </p:blipFill>
        <p:spPr>
          <a:xfrm>
            <a:off x="1593729" y="2064057"/>
            <a:ext cx="9004542" cy="2729886"/>
          </a:xfrm>
          <a:prstGeom prst="rect">
            <a:avLst/>
          </a:prstGeom>
        </p:spPr>
      </p:pic>
    </p:spTree>
    <p:extLst>
      <p:ext uri="{BB962C8B-B14F-4D97-AF65-F5344CB8AC3E}">
        <p14:creationId xmlns:p14="http://schemas.microsoft.com/office/powerpoint/2010/main" val="27884155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2" name="文本框 1061">
            <a:extLst>
              <a:ext uri="{FF2B5EF4-FFF2-40B4-BE49-F238E27FC236}">
                <a16:creationId xmlns:a16="http://schemas.microsoft.com/office/drawing/2014/main" id="{2C4F8D34-7F37-4158-B98C-684B6323FE2F}"/>
              </a:ext>
            </a:extLst>
          </p:cNvPr>
          <p:cNvSpPr txBox="1"/>
          <p:nvPr/>
        </p:nvSpPr>
        <p:spPr>
          <a:xfrm>
            <a:off x="810824" y="531310"/>
            <a:ext cx="4418121" cy="646331"/>
          </a:xfrm>
          <a:prstGeom prst="rect">
            <a:avLst/>
          </a:prstGeom>
          <a:noFill/>
        </p:spPr>
        <p:txBody>
          <a:bodyPr wrap="square" rtlCol="0">
            <a:spAutoFit/>
          </a:bodyPr>
          <a:lstStyle/>
          <a:p>
            <a:r>
              <a:rPr lang="en-US" altLang="zh-CN" sz="3600" b="1">
                <a:latin typeface="Source Han Sans CN Bold" panose="020B0800000000000000" pitchFamily="34" charset="-128"/>
                <a:ea typeface="Source Han Sans CN Bold" panose="020B0800000000000000" pitchFamily="34" charset="-128"/>
              </a:rPr>
              <a:t>ES</a:t>
            </a:r>
            <a:r>
              <a:rPr lang="zh-CN" altLang="en-US" sz="3600" b="1">
                <a:latin typeface="Source Han Sans CN Bold" panose="020B0800000000000000" pitchFamily="34" charset="-128"/>
                <a:ea typeface="Source Han Sans CN Bold" panose="020B0800000000000000" pitchFamily="34" charset="-128"/>
              </a:rPr>
              <a:t>工作原理</a:t>
            </a:r>
          </a:p>
        </p:txBody>
      </p:sp>
      <p:sp>
        <p:nvSpPr>
          <p:cNvPr id="2" name="文本框 1">
            <a:extLst>
              <a:ext uri="{FF2B5EF4-FFF2-40B4-BE49-F238E27FC236}">
                <a16:creationId xmlns:a16="http://schemas.microsoft.com/office/drawing/2014/main" id="{CA18BD60-79F8-4B4C-83AC-AA637E37AEA8}"/>
              </a:ext>
            </a:extLst>
          </p:cNvPr>
          <p:cNvSpPr txBox="1"/>
          <p:nvPr/>
        </p:nvSpPr>
        <p:spPr>
          <a:xfrm>
            <a:off x="810824" y="1351508"/>
            <a:ext cx="9835403" cy="5632311"/>
          </a:xfrm>
          <a:prstGeom prst="rect">
            <a:avLst/>
          </a:prstGeom>
          <a:noFill/>
        </p:spPr>
        <p:txBody>
          <a:bodyPr wrap="square" rtlCol="0">
            <a:spAutoFit/>
          </a:bodyPr>
          <a:lstStyle/>
          <a:p>
            <a:r>
              <a:rPr lang="zh-CN" altLang="en-US" sz="2400" b="1">
                <a:latin typeface="Source Han Sans CN Normal" panose="020B0400000000000000" pitchFamily="34" charset="-128"/>
                <a:ea typeface="Source Han Sans CN Normal" panose="020B0400000000000000" pitchFamily="34" charset="-128"/>
              </a:rPr>
              <a:t>分片：一个索引保存了大量的文档数据，</a:t>
            </a:r>
            <a:r>
              <a:rPr lang="en-US" altLang="zh-CN" sz="2400" b="1">
                <a:latin typeface="Source Han Sans CN Normal" panose="020B0400000000000000" pitchFamily="34" charset="-128"/>
                <a:ea typeface="Source Han Sans CN Normal" panose="020B0400000000000000" pitchFamily="34" charset="-128"/>
              </a:rPr>
              <a:t>Es</a:t>
            </a:r>
            <a:r>
              <a:rPr lang="zh-CN" altLang="en-US" sz="2400" b="1">
                <a:latin typeface="Source Han Sans CN Normal" panose="020B0400000000000000" pitchFamily="34" charset="-128"/>
                <a:ea typeface="Source Han Sans CN Normal" panose="020B0400000000000000" pitchFamily="34" charset="-128"/>
              </a:rPr>
              <a:t>将很多的数据，分布的放在每个分片上，分片被放到集群中的各个机器上，每一个分片都被独立的“索引”（增加、删除、修改、查询）</a:t>
            </a:r>
          </a:p>
          <a:p>
            <a:r>
              <a:rPr lang="zh-CN" altLang="en-US" sz="2400" b="1">
                <a:latin typeface="Source Han Sans CN Normal" panose="020B0400000000000000" pitchFamily="34" charset="-128"/>
                <a:ea typeface="Source Han Sans CN Normal" panose="020B0400000000000000" pitchFamily="34" charset="-128"/>
              </a:rPr>
              <a:t>复制分片：一个分片的复制，就叫做复制分片，一个分片可以有很多复制分片。每个分片会包含部分索引文件，文件由</a:t>
            </a:r>
            <a:r>
              <a:rPr lang="en-US" altLang="zh-CN" sz="2400" b="1">
                <a:latin typeface="Source Han Sans CN Normal" panose="020B0400000000000000" pitchFamily="34" charset="-128"/>
                <a:ea typeface="Source Han Sans CN Normal" panose="020B0400000000000000" pitchFamily="34" charset="-128"/>
              </a:rPr>
              <a:t>segment</a:t>
            </a:r>
            <a:r>
              <a:rPr lang="zh-CN" altLang="en-US" sz="2400" b="1">
                <a:latin typeface="Source Han Sans CN Normal" panose="020B0400000000000000" pitchFamily="34" charset="-128"/>
                <a:ea typeface="Source Han Sans CN Normal" panose="020B0400000000000000" pitchFamily="34" charset="-128"/>
              </a:rPr>
              <a:t>组成</a:t>
            </a:r>
            <a:endParaRPr lang="en-US" altLang="zh-CN" sz="2400" b="1">
              <a:latin typeface="Source Han Sans CN Normal" panose="020B0400000000000000" pitchFamily="34" charset="-128"/>
              <a:ea typeface="Source Han Sans CN Normal" panose="020B0400000000000000" pitchFamily="34" charset="-128"/>
            </a:endParaRPr>
          </a:p>
          <a:p>
            <a:endParaRPr lang="en-US" altLang="zh-CN" sz="2400" b="1">
              <a:latin typeface="Source Han Sans CN Normal" panose="020B0400000000000000" pitchFamily="34" charset="-128"/>
              <a:ea typeface="Source Han Sans CN Normal" panose="020B0400000000000000" pitchFamily="34" charset="-128"/>
            </a:endParaRPr>
          </a:p>
          <a:p>
            <a:r>
              <a:rPr lang="zh-CN" altLang="en-US" sz="2400" b="1">
                <a:latin typeface="Source Han Sans CN Normal" panose="020B0400000000000000" pitchFamily="34" charset="-128"/>
                <a:ea typeface="Source Han Sans CN Normal" panose="020B0400000000000000" pitchFamily="34" charset="-128"/>
              </a:rPr>
              <a:t>倒排索引：倒排索引源于实际应用中需要根据属性的值来查找记录，这种索引表中都包括一个属性值和具有该属性值的各记录的地址。由于不是通过记录来确定属性值，而是由属性值来确定记录的位置，因而称为倒排索引。</a:t>
            </a:r>
          </a:p>
          <a:p>
            <a:endParaRPr lang="zh-CN" altLang="en-US" sz="2400" b="1">
              <a:latin typeface="Source Han Sans CN Normal" panose="020B0400000000000000" pitchFamily="34" charset="-128"/>
              <a:ea typeface="Source Han Sans CN Normal" panose="020B0400000000000000" pitchFamily="34" charset="-128"/>
            </a:endParaRPr>
          </a:p>
          <a:p>
            <a:r>
              <a:rPr lang="zh-CN" altLang="en-US" sz="2400" b="1">
                <a:latin typeface="Source Han Sans CN Normal" panose="020B0400000000000000" pitchFamily="34" charset="-128"/>
                <a:ea typeface="Source Han Sans CN Normal" panose="020B0400000000000000" pitchFamily="34" charset="-128"/>
              </a:rPr>
              <a:t>例如：</a:t>
            </a:r>
          </a:p>
          <a:p>
            <a:r>
              <a:rPr lang="zh-CN" altLang="en-US" sz="2400" b="1">
                <a:latin typeface="Source Han Sans CN Normal" panose="020B0400000000000000" pitchFamily="34" charset="-128"/>
                <a:ea typeface="Source Han Sans CN Normal" panose="020B0400000000000000" pitchFamily="34" charset="-128"/>
              </a:rPr>
              <a:t>文档</a:t>
            </a:r>
            <a:r>
              <a:rPr lang="en-US" altLang="zh-CN" sz="2400" b="1">
                <a:latin typeface="Source Han Sans CN Normal" panose="020B0400000000000000" pitchFamily="34" charset="-128"/>
                <a:ea typeface="Source Han Sans CN Normal" panose="020B0400000000000000" pitchFamily="34" charset="-128"/>
              </a:rPr>
              <a:t>1</a:t>
            </a:r>
            <a:r>
              <a:rPr lang="zh-CN" altLang="en-US" sz="2400" b="1">
                <a:latin typeface="Source Han Sans CN Normal" panose="020B0400000000000000" pitchFamily="34" charset="-128"/>
                <a:ea typeface="Source Han Sans CN Normal" panose="020B0400000000000000" pitchFamily="34" charset="-128"/>
              </a:rPr>
              <a:t>：零售</a:t>
            </a:r>
            <a:r>
              <a:rPr lang="en-US" altLang="zh-CN" sz="2400" b="1">
                <a:latin typeface="Source Han Sans CN Normal" panose="020B0400000000000000" pitchFamily="34" charset="-128"/>
                <a:ea typeface="Source Han Sans CN Normal" panose="020B0400000000000000" pitchFamily="34" charset="-128"/>
              </a:rPr>
              <a:t>/</a:t>
            </a:r>
            <a:r>
              <a:rPr lang="zh-CN" altLang="en-US" sz="2400" b="1">
                <a:latin typeface="Source Han Sans CN Normal" panose="020B0400000000000000" pitchFamily="34" charset="-128"/>
                <a:ea typeface="Source Han Sans CN Normal" panose="020B0400000000000000" pitchFamily="34" charset="-128"/>
              </a:rPr>
              <a:t>应用</a:t>
            </a:r>
            <a:r>
              <a:rPr lang="en-US" altLang="zh-CN" sz="2400" b="1">
                <a:latin typeface="Source Han Sans CN Normal" panose="020B0400000000000000" pitchFamily="34" charset="-128"/>
                <a:ea typeface="Source Han Sans CN Normal" panose="020B0400000000000000" pitchFamily="34" charset="-128"/>
              </a:rPr>
              <a:t>/</a:t>
            </a:r>
            <a:r>
              <a:rPr lang="zh-CN" altLang="en-US" sz="2400" b="1">
                <a:latin typeface="Source Han Sans CN Normal" panose="020B0400000000000000" pitchFamily="34" charset="-128"/>
                <a:ea typeface="Source Han Sans CN Normal" panose="020B0400000000000000" pitchFamily="34" charset="-128"/>
              </a:rPr>
              <a:t>开发</a:t>
            </a:r>
            <a:r>
              <a:rPr lang="en-US" altLang="zh-CN" sz="2400" b="1">
                <a:latin typeface="Source Han Sans CN Normal" panose="020B0400000000000000" pitchFamily="34" charset="-128"/>
                <a:ea typeface="Source Han Sans CN Normal" panose="020B0400000000000000" pitchFamily="34" charset="-128"/>
              </a:rPr>
              <a:t>/</a:t>
            </a:r>
            <a:r>
              <a:rPr lang="zh-CN" altLang="en-US" sz="2400" b="1">
                <a:latin typeface="Source Han Sans CN Normal" panose="020B0400000000000000" pitchFamily="34" charset="-128"/>
                <a:ea typeface="Source Han Sans CN Normal" panose="020B0400000000000000" pitchFamily="34" charset="-128"/>
              </a:rPr>
              <a:t>一室</a:t>
            </a:r>
            <a:r>
              <a:rPr lang="en-US" altLang="zh-CN" sz="2400" b="1">
                <a:latin typeface="Source Han Sans CN Normal" panose="020B0400000000000000" pitchFamily="34" charset="-128"/>
                <a:ea typeface="Source Han Sans CN Normal" panose="020B0400000000000000" pitchFamily="34" charset="-128"/>
              </a:rPr>
              <a:t>/</a:t>
            </a:r>
            <a:r>
              <a:rPr lang="zh-CN" altLang="en-US" sz="2400" b="1">
                <a:latin typeface="Source Han Sans CN Normal" panose="020B0400000000000000" pitchFamily="34" charset="-128"/>
                <a:ea typeface="Source Han Sans CN Normal" panose="020B0400000000000000" pitchFamily="34" charset="-128"/>
              </a:rPr>
              <a:t>主题分享</a:t>
            </a:r>
          </a:p>
          <a:p>
            <a:r>
              <a:rPr lang="zh-CN" altLang="en-US" sz="2400" b="1">
                <a:latin typeface="Source Han Sans CN Normal" panose="020B0400000000000000" pitchFamily="34" charset="-128"/>
                <a:ea typeface="Source Han Sans CN Normal" panose="020B0400000000000000" pitchFamily="34" charset="-128"/>
              </a:rPr>
              <a:t>文档</a:t>
            </a:r>
            <a:r>
              <a:rPr lang="en-US" altLang="zh-CN" sz="2400" b="1">
                <a:latin typeface="Source Han Sans CN Normal" panose="020B0400000000000000" pitchFamily="34" charset="-128"/>
                <a:ea typeface="Source Han Sans CN Normal" panose="020B0400000000000000" pitchFamily="34" charset="-128"/>
              </a:rPr>
              <a:t>2</a:t>
            </a:r>
            <a:r>
              <a:rPr lang="zh-CN" altLang="en-US" sz="2400" b="1">
                <a:latin typeface="Source Han Sans CN Normal" panose="020B0400000000000000" pitchFamily="34" charset="-128"/>
                <a:ea typeface="Source Han Sans CN Normal" panose="020B0400000000000000" pitchFamily="34" charset="-128"/>
              </a:rPr>
              <a:t>：数据</a:t>
            </a:r>
            <a:r>
              <a:rPr lang="en-US" altLang="zh-CN" sz="2400" b="1">
                <a:latin typeface="Source Han Sans CN Normal" panose="020B0400000000000000" pitchFamily="34" charset="-128"/>
                <a:ea typeface="Source Han Sans CN Normal" panose="020B0400000000000000" pitchFamily="34" charset="-128"/>
              </a:rPr>
              <a:t>/</a:t>
            </a:r>
            <a:r>
              <a:rPr lang="zh-CN" altLang="en-US" sz="2400" b="1">
                <a:latin typeface="Source Han Sans CN Normal" panose="020B0400000000000000" pitchFamily="34" charset="-128"/>
                <a:ea typeface="Source Han Sans CN Normal" panose="020B0400000000000000" pitchFamily="34" charset="-128"/>
              </a:rPr>
              <a:t>仓库</a:t>
            </a:r>
            <a:r>
              <a:rPr lang="en-US" altLang="zh-CN" sz="2400" b="1">
                <a:latin typeface="Source Han Sans CN Normal" panose="020B0400000000000000" pitchFamily="34" charset="-128"/>
                <a:ea typeface="Source Han Sans CN Normal" panose="020B0400000000000000" pitchFamily="34" charset="-128"/>
              </a:rPr>
              <a:t>/</a:t>
            </a:r>
            <a:r>
              <a:rPr lang="zh-CN" altLang="en-US" sz="2400" b="1">
                <a:latin typeface="Source Han Sans CN Normal" panose="020B0400000000000000" pitchFamily="34" charset="-128"/>
                <a:ea typeface="Source Han Sans CN Normal" panose="020B0400000000000000" pitchFamily="34" charset="-128"/>
              </a:rPr>
              <a:t>团队</a:t>
            </a:r>
            <a:r>
              <a:rPr lang="en-US" altLang="zh-CN" sz="2400" b="1">
                <a:latin typeface="Source Han Sans CN Normal" panose="020B0400000000000000" pitchFamily="34" charset="-128"/>
                <a:ea typeface="Source Han Sans CN Normal" panose="020B0400000000000000" pitchFamily="34" charset="-128"/>
              </a:rPr>
              <a:t>/</a:t>
            </a:r>
            <a:r>
              <a:rPr lang="zh-CN" altLang="en-US" sz="2400" b="1">
                <a:latin typeface="Source Han Sans CN Normal" panose="020B0400000000000000" pitchFamily="34" charset="-128"/>
                <a:ea typeface="Source Han Sans CN Normal" panose="020B0400000000000000" pitchFamily="34" charset="-128"/>
              </a:rPr>
              <a:t>主题</a:t>
            </a:r>
            <a:r>
              <a:rPr lang="en-US" altLang="zh-CN" sz="2400" b="1">
                <a:latin typeface="Source Han Sans CN Normal" panose="020B0400000000000000" pitchFamily="34" charset="-128"/>
                <a:ea typeface="Source Han Sans CN Normal" panose="020B0400000000000000" pitchFamily="34" charset="-128"/>
              </a:rPr>
              <a:t>/</a:t>
            </a:r>
            <a:r>
              <a:rPr lang="zh-CN" altLang="en-US" sz="2400" b="1">
                <a:latin typeface="Source Han Sans CN Normal" panose="020B0400000000000000" pitchFamily="34" charset="-128"/>
                <a:ea typeface="Source Han Sans CN Normal" panose="020B0400000000000000" pitchFamily="34" charset="-128"/>
              </a:rPr>
              <a:t>分享</a:t>
            </a:r>
          </a:p>
          <a:p>
            <a:endParaRPr lang="zh-CN" altLang="en-US" sz="2400" b="1">
              <a:latin typeface="Source Han Sans CN Normal" panose="020B0400000000000000" pitchFamily="34" charset="-128"/>
              <a:ea typeface="Source Han Sans CN Normal" panose="020B0400000000000000" pitchFamily="34" charset="-128"/>
            </a:endParaRPr>
          </a:p>
        </p:txBody>
      </p:sp>
      <p:pic>
        <p:nvPicPr>
          <p:cNvPr id="12290" name="Picture 2" descr="Elasticsearch - Reviews, Pros &amp; Cons | Companies using Elasticsearch">
            <a:extLst>
              <a:ext uri="{FF2B5EF4-FFF2-40B4-BE49-F238E27FC236}">
                <a16:creationId xmlns:a16="http://schemas.microsoft.com/office/drawing/2014/main" id="{BB57A1EF-6FEF-48F7-9D2D-AF91E2B781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6226" y="5312226"/>
            <a:ext cx="1545773" cy="1545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52995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9B7275BB-B024-47D9-B27F-6B1AD8CA73AB}"/>
              </a:ext>
            </a:extLst>
          </p:cNvPr>
          <p:cNvPicPr>
            <a:picLocks noChangeAspect="1"/>
          </p:cNvPicPr>
          <p:nvPr/>
        </p:nvPicPr>
        <p:blipFill>
          <a:blip r:embed="rId2"/>
          <a:stretch>
            <a:fillRect/>
          </a:stretch>
        </p:blipFill>
        <p:spPr>
          <a:xfrm>
            <a:off x="3277085" y="324270"/>
            <a:ext cx="5637830" cy="2685260"/>
          </a:xfrm>
          <a:prstGeom prst="rect">
            <a:avLst/>
          </a:prstGeom>
        </p:spPr>
      </p:pic>
      <p:pic>
        <p:nvPicPr>
          <p:cNvPr id="3" name="图片 2">
            <a:extLst>
              <a:ext uri="{FF2B5EF4-FFF2-40B4-BE49-F238E27FC236}">
                <a16:creationId xmlns:a16="http://schemas.microsoft.com/office/drawing/2014/main" id="{37193C7F-FD70-4A7B-9092-BD0F7BFD33FB}"/>
              </a:ext>
            </a:extLst>
          </p:cNvPr>
          <p:cNvPicPr>
            <a:picLocks noChangeAspect="1"/>
          </p:cNvPicPr>
          <p:nvPr/>
        </p:nvPicPr>
        <p:blipFill>
          <a:blip r:embed="rId3"/>
          <a:stretch>
            <a:fillRect/>
          </a:stretch>
        </p:blipFill>
        <p:spPr>
          <a:xfrm>
            <a:off x="3383045" y="3896239"/>
            <a:ext cx="5425910" cy="2446232"/>
          </a:xfrm>
          <a:prstGeom prst="rect">
            <a:avLst/>
          </a:prstGeom>
        </p:spPr>
      </p:pic>
    </p:spTree>
    <p:extLst>
      <p:ext uri="{BB962C8B-B14F-4D97-AF65-F5344CB8AC3E}">
        <p14:creationId xmlns:p14="http://schemas.microsoft.com/office/powerpoint/2010/main" val="1455649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2" name="文本框 1061">
            <a:extLst>
              <a:ext uri="{FF2B5EF4-FFF2-40B4-BE49-F238E27FC236}">
                <a16:creationId xmlns:a16="http://schemas.microsoft.com/office/drawing/2014/main" id="{2C4F8D34-7F37-4158-B98C-684B6323FE2F}"/>
              </a:ext>
            </a:extLst>
          </p:cNvPr>
          <p:cNvSpPr txBox="1"/>
          <p:nvPr/>
        </p:nvSpPr>
        <p:spPr>
          <a:xfrm>
            <a:off x="810824" y="531310"/>
            <a:ext cx="4418121" cy="646331"/>
          </a:xfrm>
          <a:prstGeom prst="rect">
            <a:avLst/>
          </a:prstGeom>
          <a:noFill/>
        </p:spPr>
        <p:txBody>
          <a:bodyPr wrap="square" rtlCol="0">
            <a:spAutoFit/>
          </a:bodyPr>
          <a:lstStyle/>
          <a:p>
            <a:r>
              <a:rPr lang="en-US" altLang="zh-CN" sz="3600" b="1">
                <a:latin typeface="Source Han Sans CN Bold" panose="020B0800000000000000" pitchFamily="34" charset="-128"/>
                <a:ea typeface="Source Han Sans CN Bold" panose="020B0800000000000000" pitchFamily="34" charset="-128"/>
              </a:rPr>
              <a:t>ES</a:t>
            </a:r>
            <a:r>
              <a:rPr lang="zh-CN" altLang="en-US" sz="3600" b="1">
                <a:latin typeface="Source Han Sans CN Bold" panose="020B0800000000000000" pitchFamily="34" charset="-128"/>
                <a:ea typeface="Source Han Sans CN Bold" panose="020B0800000000000000" pitchFamily="34" charset="-128"/>
              </a:rPr>
              <a:t>相关操作</a:t>
            </a:r>
          </a:p>
        </p:txBody>
      </p:sp>
      <p:sp>
        <p:nvSpPr>
          <p:cNvPr id="2" name="文本框 1">
            <a:extLst>
              <a:ext uri="{FF2B5EF4-FFF2-40B4-BE49-F238E27FC236}">
                <a16:creationId xmlns:a16="http://schemas.microsoft.com/office/drawing/2014/main" id="{CA18BD60-79F8-4B4C-83AC-AA637E37AEA8}"/>
              </a:ext>
            </a:extLst>
          </p:cNvPr>
          <p:cNvSpPr txBox="1"/>
          <p:nvPr/>
        </p:nvSpPr>
        <p:spPr>
          <a:xfrm>
            <a:off x="810824" y="1626717"/>
            <a:ext cx="9835403" cy="2677656"/>
          </a:xfrm>
          <a:prstGeom prst="rect">
            <a:avLst/>
          </a:prstGeom>
          <a:noFill/>
        </p:spPr>
        <p:txBody>
          <a:bodyPr wrap="square" rtlCol="0">
            <a:spAutoFit/>
          </a:bodyPr>
          <a:lstStyle/>
          <a:p>
            <a:r>
              <a:rPr lang="zh-CN" altLang="en-US" sz="2400" b="1">
                <a:latin typeface="Source Han Sans CN Normal" panose="020B0400000000000000" pitchFamily="34" charset="-128"/>
                <a:ea typeface="Source Han Sans CN Normal" panose="020B0400000000000000" pitchFamily="34" charset="-128"/>
              </a:rPr>
              <a:t>当我们查询“数据分享”时，只需要知道它在哪一个文档即可</a:t>
            </a:r>
          </a:p>
          <a:p>
            <a:endParaRPr lang="zh-CN" altLang="en-US" sz="2400" b="1">
              <a:latin typeface="Source Han Sans CN Normal" panose="020B0400000000000000" pitchFamily="34" charset="-128"/>
              <a:ea typeface="Source Han Sans CN Normal" panose="020B0400000000000000" pitchFamily="34" charset="-128"/>
            </a:endParaRPr>
          </a:p>
          <a:p>
            <a:r>
              <a:rPr lang="zh-CN" altLang="en-US" sz="2400" b="1">
                <a:latin typeface="Source Han Sans CN Normal" panose="020B0400000000000000" pitchFamily="34" charset="-128"/>
                <a:ea typeface="Source Han Sans CN Normal" panose="020B0400000000000000" pitchFamily="34" charset="-128"/>
              </a:rPr>
              <a:t>相似度匹配算法：</a:t>
            </a:r>
            <a:r>
              <a:rPr lang="en-US" altLang="zh-CN" sz="2400" b="1">
                <a:latin typeface="Source Han Sans CN Normal" panose="020B0400000000000000" pitchFamily="34" charset="-128"/>
                <a:ea typeface="Source Han Sans CN Normal" panose="020B0400000000000000" pitchFamily="34" charset="-128"/>
              </a:rPr>
              <a:t>Lucene</a:t>
            </a:r>
            <a:r>
              <a:rPr lang="zh-CN" altLang="en-US" sz="2400" b="1">
                <a:latin typeface="Source Han Sans CN Normal" panose="020B0400000000000000" pitchFamily="34" charset="-128"/>
                <a:ea typeface="Source Han Sans CN Normal" panose="020B0400000000000000" pitchFamily="34" charset="-128"/>
              </a:rPr>
              <a:t>的实用评分函数</a:t>
            </a:r>
          </a:p>
          <a:p>
            <a:r>
              <a:rPr lang="zh-CN" altLang="en-US" sz="2400" b="1">
                <a:latin typeface="Source Han Sans CN Normal" panose="020B0400000000000000" pitchFamily="34" charset="-128"/>
                <a:ea typeface="Source Han Sans CN Normal" panose="020B0400000000000000" pitchFamily="34" charset="-128"/>
              </a:rPr>
              <a:t>对于多词查询， </a:t>
            </a:r>
            <a:r>
              <a:rPr lang="en-US" altLang="zh-CN" sz="2400" b="1">
                <a:latin typeface="Source Han Sans CN Normal" panose="020B0400000000000000" pitchFamily="34" charset="-128"/>
                <a:ea typeface="Source Han Sans CN Normal" panose="020B0400000000000000" pitchFamily="34" charset="-128"/>
              </a:rPr>
              <a:t>Lucene </a:t>
            </a:r>
            <a:r>
              <a:rPr lang="zh-CN" altLang="en-US" sz="2400" b="1">
                <a:latin typeface="Source Han Sans CN Normal" panose="020B0400000000000000" pitchFamily="34" charset="-128"/>
                <a:ea typeface="Source Han Sans CN Normal" panose="020B0400000000000000" pitchFamily="34" charset="-128"/>
              </a:rPr>
              <a:t>使用 布尔模型（</a:t>
            </a:r>
            <a:r>
              <a:rPr lang="en-US" altLang="zh-CN" sz="2400" b="1">
                <a:latin typeface="Source Han Sans CN Normal" panose="020B0400000000000000" pitchFamily="34" charset="-128"/>
                <a:ea typeface="Source Han Sans CN Normal" panose="020B0400000000000000" pitchFamily="34" charset="-128"/>
              </a:rPr>
              <a:t>Boolean model</a:t>
            </a:r>
            <a:r>
              <a:rPr lang="zh-CN" altLang="en-US" sz="2400" b="1">
                <a:latin typeface="Source Han Sans CN Normal" panose="020B0400000000000000" pitchFamily="34" charset="-128"/>
                <a:ea typeface="Source Han Sans CN Normal" panose="020B0400000000000000" pitchFamily="34" charset="-128"/>
              </a:rPr>
              <a:t>） 、 </a:t>
            </a:r>
            <a:r>
              <a:rPr lang="en-US" altLang="zh-CN" sz="2400" b="1">
                <a:latin typeface="Source Han Sans CN Normal" panose="020B0400000000000000" pitchFamily="34" charset="-128"/>
                <a:ea typeface="Source Han Sans CN Normal" panose="020B0400000000000000" pitchFamily="34" charset="-128"/>
              </a:rPr>
              <a:t>TF/IDF </a:t>
            </a:r>
            <a:r>
              <a:rPr lang="zh-CN" altLang="en-US" sz="2400" b="1">
                <a:latin typeface="Source Han Sans CN Normal" panose="020B0400000000000000" pitchFamily="34" charset="-128"/>
                <a:ea typeface="Source Han Sans CN Normal" panose="020B0400000000000000" pitchFamily="34" charset="-128"/>
              </a:rPr>
              <a:t>以及 向量空间模型（</a:t>
            </a:r>
            <a:r>
              <a:rPr lang="en-US" altLang="zh-CN" sz="2400" b="1">
                <a:latin typeface="Source Han Sans CN Normal" panose="020B0400000000000000" pitchFamily="34" charset="-128"/>
                <a:ea typeface="Source Han Sans CN Normal" panose="020B0400000000000000" pitchFamily="34" charset="-128"/>
              </a:rPr>
              <a:t>vector space model</a:t>
            </a:r>
            <a:r>
              <a:rPr lang="zh-CN" altLang="en-US" sz="2400" b="1">
                <a:latin typeface="Source Han Sans CN Normal" panose="020B0400000000000000" pitchFamily="34" charset="-128"/>
                <a:ea typeface="Source Han Sans CN Normal" panose="020B0400000000000000" pitchFamily="34" charset="-128"/>
              </a:rPr>
              <a:t>） ，然后将它们组合到单个高效的包里以收集匹配文档并进行评分计算。</a:t>
            </a:r>
          </a:p>
          <a:p>
            <a:endParaRPr lang="zh-CN" altLang="en-US" sz="2400" b="1">
              <a:latin typeface="Source Han Sans CN Normal" panose="020B0400000000000000" pitchFamily="34" charset="-128"/>
              <a:ea typeface="Source Han Sans CN Normal" panose="020B0400000000000000" pitchFamily="34" charset="-128"/>
            </a:endParaRPr>
          </a:p>
        </p:txBody>
      </p:sp>
      <p:pic>
        <p:nvPicPr>
          <p:cNvPr id="12290" name="Picture 2" descr="Elasticsearch - Reviews, Pros &amp; Cons | Companies using Elasticsearch">
            <a:extLst>
              <a:ext uri="{FF2B5EF4-FFF2-40B4-BE49-F238E27FC236}">
                <a16:creationId xmlns:a16="http://schemas.microsoft.com/office/drawing/2014/main" id="{BB57A1EF-6FEF-48F7-9D2D-AF91E2B781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6226" y="5312226"/>
            <a:ext cx="1545773" cy="1545773"/>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a:extLst>
              <a:ext uri="{FF2B5EF4-FFF2-40B4-BE49-F238E27FC236}">
                <a16:creationId xmlns:a16="http://schemas.microsoft.com/office/drawing/2014/main" id="{BDBC5570-13CB-4A79-960F-41236336F84C}"/>
              </a:ext>
            </a:extLst>
          </p:cNvPr>
          <p:cNvPicPr>
            <a:picLocks noChangeAspect="1"/>
          </p:cNvPicPr>
          <p:nvPr/>
        </p:nvPicPr>
        <p:blipFill>
          <a:blip r:embed="rId3"/>
          <a:stretch>
            <a:fillRect/>
          </a:stretch>
        </p:blipFill>
        <p:spPr>
          <a:xfrm>
            <a:off x="926320" y="4849362"/>
            <a:ext cx="8240717" cy="1477328"/>
          </a:xfrm>
          <a:prstGeom prst="rect">
            <a:avLst/>
          </a:prstGeom>
        </p:spPr>
      </p:pic>
    </p:spTree>
    <p:extLst>
      <p:ext uri="{BB962C8B-B14F-4D97-AF65-F5344CB8AC3E}">
        <p14:creationId xmlns:p14="http://schemas.microsoft.com/office/powerpoint/2010/main" val="17089760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2" name="文本框 1061">
            <a:extLst>
              <a:ext uri="{FF2B5EF4-FFF2-40B4-BE49-F238E27FC236}">
                <a16:creationId xmlns:a16="http://schemas.microsoft.com/office/drawing/2014/main" id="{2C4F8D34-7F37-4158-B98C-684B6323FE2F}"/>
              </a:ext>
            </a:extLst>
          </p:cNvPr>
          <p:cNvSpPr txBox="1"/>
          <p:nvPr/>
        </p:nvSpPr>
        <p:spPr>
          <a:xfrm>
            <a:off x="810824" y="531310"/>
            <a:ext cx="4418121" cy="646331"/>
          </a:xfrm>
          <a:prstGeom prst="rect">
            <a:avLst/>
          </a:prstGeom>
          <a:noFill/>
        </p:spPr>
        <p:txBody>
          <a:bodyPr wrap="square" rtlCol="0">
            <a:spAutoFit/>
          </a:bodyPr>
          <a:lstStyle/>
          <a:p>
            <a:r>
              <a:rPr lang="en-US" altLang="zh-CN" sz="3600" b="1">
                <a:latin typeface="Source Han Sans CN Bold" panose="020B0800000000000000" pitchFamily="34" charset="-128"/>
                <a:ea typeface="Source Han Sans CN Bold" panose="020B0800000000000000" pitchFamily="34" charset="-128"/>
              </a:rPr>
              <a:t>ES</a:t>
            </a:r>
            <a:r>
              <a:rPr lang="zh-CN" altLang="en-US" sz="3600" b="1">
                <a:latin typeface="Source Han Sans CN Bold" panose="020B0800000000000000" pitchFamily="34" charset="-128"/>
                <a:ea typeface="Source Han Sans CN Bold" panose="020B0800000000000000" pitchFamily="34" charset="-128"/>
              </a:rPr>
              <a:t>相关操作</a:t>
            </a:r>
          </a:p>
        </p:txBody>
      </p:sp>
      <p:sp>
        <p:nvSpPr>
          <p:cNvPr id="2" name="文本框 1">
            <a:extLst>
              <a:ext uri="{FF2B5EF4-FFF2-40B4-BE49-F238E27FC236}">
                <a16:creationId xmlns:a16="http://schemas.microsoft.com/office/drawing/2014/main" id="{CA18BD60-79F8-4B4C-83AC-AA637E37AEA8}"/>
              </a:ext>
            </a:extLst>
          </p:cNvPr>
          <p:cNvSpPr txBox="1"/>
          <p:nvPr/>
        </p:nvSpPr>
        <p:spPr>
          <a:xfrm>
            <a:off x="810823" y="1905506"/>
            <a:ext cx="9835403" cy="3046988"/>
          </a:xfrm>
          <a:prstGeom prst="rect">
            <a:avLst/>
          </a:prstGeom>
          <a:noFill/>
        </p:spPr>
        <p:txBody>
          <a:bodyPr wrap="square" rtlCol="0">
            <a:spAutoFit/>
          </a:bodyPr>
          <a:lstStyle/>
          <a:p>
            <a:r>
              <a:rPr lang="zh-CN" altLang="en-US" sz="2400" b="1">
                <a:latin typeface="Source Han Sans CN Normal" panose="020B0400000000000000" pitchFamily="34" charset="-128"/>
                <a:ea typeface="Source Han Sans CN Normal" panose="020B0400000000000000" pitchFamily="34" charset="-128"/>
              </a:rPr>
              <a:t>新建索引：当我们发送索引一个新文档的请求到协调节点以后，</a:t>
            </a:r>
            <a:r>
              <a:rPr lang="en-US" altLang="zh-CN" sz="2400" b="1">
                <a:latin typeface="Source Han Sans CN Normal" panose="020B0400000000000000" pitchFamily="34" charset="-128"/>
                <a:ea typeface="Source Han Sans CN Normal" panose="020B0400000000000000" pitchFamily="34" charset="-128"/>
              </a:rPr>
              <a:t>Es</a:t>
            </a:r>
            <a:r>
              <a:rPr lang="zh-CN" altLang="en-US" sz="2400" b="1">
                <a:latin typeface="Source Han Sans CN Normal" panose="020B0400000000000000" pitchFamily="34" charset="-128"/>
                <a:ea typeface="Source Han Sans CN Normal" panose="020B0400000000000000" pitchFamily="34" charset="-128"/>
              </a:rPr>
              <a:t>中的每一个节点都包含了该节点上分片的数据信息，协调节点使用文档</a:t>
            </a:r>
            <a:r>
              <a:rPr lang="en-US" altLang="zh-CN" sz="2400" b="1">
                <a:latin typeface="Source Han Sans CN Normal" panose="020B0400000000000000" pitchFamily="34" charset="-128"/>
                <a:ea typeface="Source Han Sans CN Normal" panose="020B0400000000000000" pitchFamily="34" charset="-128"/>
              </a:rPr>
              <a:t>ID</a:t>
            </a:r>
            <a:r>
              <a:rPr lang="zh-CN" altLang="en-US" sz="2400" b="1">
                <a:latin typeface="Source Han Sans CN Normal" panose="020B0400000000000000" pitchFamily="34" charset="-128"/>
                <a:ea typeface="Source Han Sans CN Normal" panose="020B0400000000000000" pitchFamily="34" charset="-128"/>
              </a:rPr>
              <a:t>进行计算，以便对路由提供合适的分片。</a:t>
            </a:r>
            <a:r>
              <a:rPr lang="en-US" altLang="zh-CN" sz="2400" b="1">
                <a:latin typeface="Source Han Sans CN Normal" panose="020B0400000000000000" pitchFamily="34" charset="-128"/>
                <a:ea typeface="Source Han Sans CN Normal" panose="020B0400000000000000" pitchFamily="34" charset="-128"/>
              </a:rPr>
              <a:t>Es</a:t>
            </a:r>
            <a:r>
              <a:rPr lang="zh-CN" altLang="en-US" sz="2400" b="1">
                <a:latin typeface="Source Han Sans CN Normal" panose="020B0400000000000000" pitchFamily="34" charset="-128"/>
                <a:ea typeface="Source Han Sans CN Normal" panose="020B0400000000000000" pitchFamily="34" charset="-128"/>
              </a:rPr>
              <a:t>使用</a:t>
            </a:r>
            <a:r>
              <a:rPr lang="en-US" altLang="zh-CN" sz="2400" b="1">
                <a:latin typeface="Source Han Sans CN Normal" panose="020B0400000000000000" pitchFamily="34" charset="-128"/>
                <a:ea typeface="Source Han Sans CN Normal" panose="020B0400000000000000" pitchFamily="34" charset="-128"/>
              </a:rPr>
              <a:t>MurMurHash3</a:t>
            </a:r>
            <a:r>
              <a:rPr lang="zh-CN" altLang="en-US" sz="2400" b="1">
                <a:latin typeface="Source Han Sans CN Normal" panose="020B0400000000000000" pitchFamily="34" charset="-128"/>
                <a:ea typeface="Source Han Sans CN Normal" panose="020B0400000000000000" pitchFamily="34" charset="-128"/>
              </a:rPr>
              <a:t>函数对文档</a:t>
            </a:r>
            <a:r>
              <a:rPr lang="en-US" altLang="zh-CN" sz="2400" b="1">
                <a:latin typeface="Source Han Sans CN Normal" panose="020B0400000000000000" pitchFamily="34" charset="-128"/>
                <a:ea typeface="Source Han Sans CN Normal" panose="020B0400000000000000" pitchFamily="34" charset="-128"/>
              </a:rPr>
              <a:t>ID</a:t>
            </a:r>
            <a:r>
              <a:rPr lang="zh-CN" altLang="en-US" sz="2400" b="1">
                <a:latin typeface="Source Han Sans CN Normal" panose="020B0400000000000000" pitchFamily="34" charset="-128"/>
                <a:ea typeface="Source Han Sans CN Normal" panose="020B0400000000000000" pitchFamily="34" charset="-128"/>
              </a:rPr>
              <a:t>进行哈希，其结果再对分片数量取模，得到的结果就是文档的分片</a:t>
            </a:r>
          </a:p>
          <a:p>
            <a:endParaRPr lang="zh-CN" altLang="en-US" sz="2400" b="1">
              <a:latin typeface="Source Han Sans CN Normal" panose="020B0400000000000000" pitchFamily="34" charset="-128"/>
              <a:ea typeface="Source Han Sans CN Normal" panose="020B0400000000000000" pitchFamily="34" charset="-128"/>
            </a:endParaRPr>
          </a:p>
          <a:p>
            <a:r>
              <a:rPr lang="zh-CN" altLang="en-US" sz="2400" b="1">
                <a:latin typeface="Source Han Sans CN Normal" panose="020B0400000000000000" pitchFamily="34" charset="-128"/>
                <a:ea typeface="Source Han Sans CN Normal" panose="020B0400000000000000" pitchFamily="34" charset="-128"/>
              </a:rPr>
              <a:t>查询：查协调节点向索引中的每个分片广播。每个分片在本地执行搜索并且建立匹配文档的优先队列，并将</a:t>
            </a:r>
            <a:r>
              <a:rPr lang="en-US" altLang="zh-CN" sz="2400" b="1">
                <a:latin typeface="Source Han Sans CN Normal" panose="020B0400000000000000" pitchFamily="34" charset="-128"/>
                <a:ea typeface="Source Han Sans CN Normal" panose="020B0400000000000000" pitchFamily="34" charset="-128"/>
              </a:rPr>
              <a:t>ID</a:t>
            </a:r>
            <a:r>
              <a:rPr lang="zh-CN" altLang="en-US" sz="2400" b="1">
                <a:latin typeface="Source Han Sans CN Normal" panose="020B0400000000000000" pitchFamily="34" charset="-128"/>
                <a:ea typeface="Source Han Sans CN Normal" panose="020B0400000000000000" pitchFamily="34" charset="-128"/>
              </a:rPr>
              <a:t>返回协调节点</a:t>
            </a:r>
          </a:p>
        </p:txBody>
      </p:sp>
      <p:pic>
        <p:nvPicPr>
          <p:cNvPr id="12290" name="Picture 2" descr="Elasticsearch - Reviews, Pros &amp; Cons | Companies using Elasticsearch">
            <a:extLst>
              <a:ext uri="{FF2B5EF4-FFF2-40B4-BE49-F238E27FC236}">
                <a16:creationId xmlns:a16="http://schemas.microsoft.com/office/drawing/2014/main" id="{BB57A1EF-6FEF-48F7-9D2D-AF91E2B781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6226" y="5312226"/>
            <a:ext cx="1545773" cy="1545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1889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2" name="文本框 1061">
            <a:extLst>
              <a:ext uri="{FF2B5EF4-FFF2-40B4-BE49-F238E27FC236}">
                <a16:creationId xmlns:a16="http://schemas.microsoft.com/office/drawing/2014/main" id="{2C4F8D34-7F37-4158-B98C-684B6323FE2F}"/>
              </a:ext>
            </a:extLst>
          </p:cNvPr>
          <p:cNvSpPr txBox="1"/>
          <p:nvPr/>
        </p:nvSpPr>
        <p:spPr>
          <a:xfrm>
            <a:off x="4796901" y="3975846"/>
            <a:ext cx="2598198" cy="646331"/>
          </a:xfrm>
          <a:prstGeom prst="rect">
            <a:avLst/>
          </a:prstGeom>
          <a:noFill/>
        </p:spPr>
        <p:txBody>
          <a:bodyPr wrap="square" rtlCol="0">
            <a:spAutoFit/>
          </a:bodyPr>
          <a:lstStyle/>
          <a:p>
            <a:r>
              <a:rPr lang="en-US" altLang="zh-CN" sz="3600" b="1">
                <a:latin typeface="Source Han Sans CN Bold" panose="020B0800000000000000" pitchFamily="34" charset="-128"/>
                <a:ea typeface="Source Han Sans CN Bold" panose="020B0800000000000000" pitchFamily="34" charset="-128"/>
              </a:rPr>
              <a:t>1.</a:t>
            </a:r>
            <a:r>
              <a:rPr lang="zh-CN" altLang="en-US" sz="3600" b="1">
                <a:latin typeface="Source Han Sans CN Bold" panose="020B0800000000000000" pitchFamily="34" charset="-128"/>
                <a:ea typeface="Source Han Sans CN Bold" panose="020B0800000000000000" pitchFamily="34" charset="-128"/>
              </a:rPr>
              <a:t>机器翻译</a:t>
            </a:r>
          </a:p>
        </p:txBody>
      </p:sp>
      <p:pic>
        <p:nvPicPr>
          <p:cNvPr id="2050" name="Picture 2" descr="Maryland Today | Gained in Translation">
            <a:extLst>
              <a:ext uri="{FF2B5EF4-FFF2-40B4-BE49-F238E27FC236}">
                <a16:creationId xmlns:a16="http://schemas.microsoft.com/office/drawing/2014/main" id="{1C0BBA16-0987-4630-AEBA-9AEFFCFF19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5253" y="839217"/>
            <a:ext cx="5261494" cy="295959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23">
            <a:extLst>
              <a:ext uri="{FF2B5EF4-FFF2-40B4-BE49-F238E27FC236}">
                <a16:creationId xmlns:a16="http://schemas.microsoft.com/office/drawing/2014/main" id="{75B7BB92-209D-42AE-A7CC-CE4AC4157B1A}"/>
              </a:ext>
            </a:extLst>
          </p:cNvPr>
          <p:cNvSpPr txBox="1"/>
          <p:nvPr/>
        </p:nvSpPr>
        <p:spPr>
          <a:xfrm>
            <a:off x="10511378" y="6154190"/>
            <a:ext cx="1582967" cy="499624"/>
          </a:xfrm>
          <a:prstGeom prst="rect">
            <a:avLst/>
          </a:prstGeom>
          <a:noFill/>
        </p:spPr>
        <p:txBody>
          <a:bodyPr wrap="square" rtlCol="0">
            <a:spAutoFit/>
          </a:bodyPr>
          <a:lstStyle/>
          <a:p>
            <a:pPr>
              <a:lnSpc>
                <a:spcPct val="150000"/>
              </a:lnSpc>
            </a:pPr>
            <a:r>
              <a:rPr lang="en-US" altLang="zh-CN" sz="2000">
                <a:solidFill>
                  <a:schemeClr val="bg1">
                    <a:lumMod val="50000"/>
                  </a:schemeClr>
                </a:solidFill>
                <a:latin typeface="微软雅黑" panose="020B0503020204020204" charset="-122"/>
                <a:ea typeface="微软雅黑" panose="020B0503020204020204" charset="-122"/>
                <a:cs typeface="+mn-ea"/>
                <a:sym typeface="+mn-lt"/>
              </a:rPr>
              <a:t>By: </a:t>
            </a:r>
            <a:r>
              <a:rPr lang="zh-CN" altLang="en-US" sz="2000">
                <a:solidFill>
                  <a:schemeClr val="bg1">
                    <a:lumMod val="50000"/>
                  </a:schemeClr>
                </a:solidFill>
                <a:latin typeface="微软雅黑" panose="020B0503020204020204" charset="-122"/>
                <a:ea typeface="微软雅黑" panose="020B0503020204020204" charset="-122"/>
                <a:cs typeface="+mn-ea"/>
                <a:sym typeface="+mn-lt"/>
              </a:rPr>
              <a:t>李家正</a:t>
            </a:r>
            <a:endParaRPr lang="zh-CN" altLang="en-US" sz="2000" dirty="0">
              <a:solidFill>
                <a:schemeClr val="bg1">
                  <a:lumMod val="50000"/>
                </a:schemeClr>
              </a:solidFill>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11181302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4C87876F-9184-4B7A-805C-EC658658A90D}"/>
              </a:ext>
            </a:extLst>
          </p:cNvPr>
          <p:cNvPicPr>
            <a:picLocks noChangeAspect="1"/>
          </p:cNvPicPr>
          <p:nvPr/>
        </p:nvPicPr>
        <p:blipFill>
          <a:blip r:embed="rId2"/>
          <a:stretch>
            <a:fillRect/>
          </a:stretch>
        </p:blipFill>
        <p:spPr>
          <a:xfrm>
            <a:off x="2456125" y="511403"/>
            <a:ext cx="7499384" cy="5835194"/>
          </a:xfrm>
          <a:prstGeom prst="rect">
            <a:avLst/>
          </a:prstGeom>
        </p:spPr>
      </p:pic>
    </p:spTree>
    <p:extLst>
      <p:ext uri="{BB962C8B-B14F-4D97-AF65-F5344CB8AC3E}">
        <p14:creationId xmlns:p14="http://schemas.microsoft.com/office/powerpoint/2010/main" val="8463374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592FDB4-A969-4462-9512-A4E162C68F63}"/>
              </a:ext>
            </a:extLst>
          </p:cNvPr>
          <p:cNvPicPr>
            <a:picLocks noChangeAspect="1"/>
          </p:cNvPicPr>
          <p:nvPr/>
        </p:nvPicPr>
        <p:blipFill>
          <a:blip r:embed="rId2"/>
          <a:stretch>
            <a:fillRect/>
          </a:stretch>
        </p:blipFill>
        <p:spPr>
          <a:xfrm>
            <a:off x="1014274" y="587494"/>
            <a:ext cx="10163452" cy="5683011"/>
          </a:xfrm>
          <a:prstGeom prst="rect">
            <a:avLst/>
          </a:prstGeom>
        </p:spPr>
      </p:pic>
    </p:spTree>
    <p:extLst>
      <p:ext uri="{BB962C8B-B14F-4D97-AF65-F5344CB8AC3E}">
        <p14:creationId xmlns:p14="http://schemas.microsoft.com/office/powerpoint/2010/main" val="1949741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2" name="文本框 1061">
            <a:extLst>
              <a:ext uri="{FF2B5EF4-FFF2-40B4-BE49-F238E27FC236}">
                <a16:creationId xmlns:a16="http://schemas.microsoft.com/office/drawing/2014/main" id="{2C4F8D34-7F37-4158-B98C-684B6323FE2F}"/>
              </a:ext>
            </a:extLst>
          </p:cNvPr>
          <p:cNvSpPr txBox="1"/>
          <p:nvPr/>
        </p:nvSpPr>
        <p:spPr>
          <a:xfrm>
            <a:off x="4386547" y="4153399"/>
            <a:ext cx="3418899" cy="646331"/>
          </a:xfrm>
          <a:prstGeom prst="rect">
            <a:avLst/>
          </a:prstGeom>
          <a:noFill/>
        </p:spPr>
        <p:txBody>
          <a:bodyPr wrap="square" rtlCol="0">
            <a:spAutoFit/>
          </a:bodyPr>
          <a:lstStyle/>
          <a:p>
            <a:r>
              <a:rPr lang="en-US" altLang="zh-CN" sz="3600" b="1">
                <a:latin typeface="Source Han Sans CN Bold" panose="020B0800000000000000" pitchFamily="34" charset="-128"/>
                <a:ea typeface="Source Han Sans CN Bold" panose="020B0800000000000000" pitchFamily="34" charset="-128"/>
              </a:rPr>
              <a:t>5.NLP</a:t>
            </a:r>
            <a:r>
              <a:rPr lang="zh-CN" altLang="en-US" sz="3600" b="1">
                <a:latin typeface="Source Han Sans CN Bold" panose="020B0800000000000000" pitchFamily="34" charset="-128"/>
                <a:ea typeface="Source Han Sans CN Bold" panose="020B0800000000000000" pitchFamily="34" charset="-128"/>
              </a:rPr>
              <a:t>系统架构</a:t>
            </a:r>
          </a:p>
        </p:txBody>
      </p:sp>
      <p:pic>
        <p:nvPicPr>
          <p:cNvPr id="13318" name="Picture 6" descr="Integration Evolution: from point-to-point to ESB - GreenVulcano">
            <a:extLst>
              <a:ext uri="{FF2B5EF4-FFF2-40B4-BE49-F238E27FC236}">
                <a16:creationId xmlns:a16="http://schemas.microsoft.com/office/drawing/2014/main" id="{0238DBC5-61DF-4F13-861A-404738D523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916" y="715147"/>
            <a:ext cx="7160160" cy="343825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23">
            <a:extLst>
              <a:ext uri="{FF2B5EF4-FFF2-40B4-BE49-F238E27FC236}">
                <a16:creationId xmlns:a16="http://schemas.microsoft.com/office/drawing/2014/main" id="{00A6499A-FC13-4CAF-97C1-9B1830A5DF35}"/>
              </a:ext>
            </a:extLst>
          </p:cNvPr>
          <p:cNvSpPr txBox="1"/>
          <p:nvPr/>
        </p:nvSpPr>
        <p:spPr>
          <a:xfrm>
            <a:off x="10715565" y="6154190"/>
            <a:ext cx="1582967" cy="499624"/>
          </a:xfrm>
          <a:prstGeom prst="rect">
            <a:avLst/>
          </a:prstGeom>
          <a:noFill/>
        </p:spPr>
        <p:txBody>
          <a:bodyPr wrap="square" rtlCol="0">
            <a:spAutoFit/>
          </a:bodyPr>
          <a:lstStyle/>
          <a:p>
            <a:pPr>
              <a:lnSpc>
                <a:spcPct val="150000"/>
              </a:lnSpc>
            </a:pPr>
            <a:r>
              <a:rPr lang="en-US" altLang="zh-CN" sz="2000">
                <a:solidFill>
                  <a:schemeClr val="bg1">
                    <a:lumMod val="50000"/>
                  </a:schemeClr>
                </a:solidFill>
                <a:latin typeface="微软雅黑" panose="020B0503020204020204" charset="-122"/>
                <a:ea typeface="微软雅黑" panose="020B0503020204020204" charset="-122"/>
                <a:cs typeface="+mn-ea"/>
                <a:sym typeface="+mn-lt"/>
              </a:rPr>
              <a:t>By: </a:t>
            </a:r>
            <a:r>
              <a:rPr lang="zh-CN" altLang="en-US" sz="2000">
                <a:solidFill>
                  <a:schemeClr val="bg1">
                    <a:lumMod val="50000"/>
                  </a:schemeClr>
                </a:solidFill>
                <a:latin typeface="微软雅黑" panose="020B0503020204020204" charset="-122"/>
                <a:ea typeface="微软雅黑" panose="020B0503020204020204" charset="-122"/>
                <a:cs typeface="+mn-ea"/>
                <a:sym typeface="+mn-lt"/>
              </a:rPr>
              <a:t>冯旭</a:t>
            </a:r>
            <a:endParaRPr lang="zh-CN" altLang="en-US" sz="2000" dirty="0">
              <a:solidFill>
                <a:schemeClr val="bg1">
                  <a:lumMod val="50000"/>
                </a:schemeClr>
              </a:solidFill>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25339785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2" name="文本框 1061">
            <a:extLst>
              <a:ext uri="{FF2B5EF4-FFF2-40B4-BE49-F238E27FC236}">
                <a16:creationId xmlns:a16="http://schemas.microsoft.com/office/drawing/2014/main" id="{2C4F8D34-7F37-4158-B98C-684B6323FE2F}"/>
              </a:ext>
            </a:extLst>
          </p:cNvPr>
          <p:cNvSpPr txBox="1"/>
          <p:nvPr/>
        </p:nvSpPr>
        <p:spPr>
          <a:xfrm>
            <a:off x="810824" y="531310"/>
            <a:ext cx="4418121" cy="646331"/>
          </a:xfrm>
          <a:prstGeom prst="rect">
            <a:avLst/>
          </a:prstGeom>
          <a:noFill/>
        </p:spPr>
        <p:txBody>
          <a:bodyPr wrap="square" rtlCol="0">
            <a:spAutoFit/>
          </a:bodyPr>
          <a:lstStyle/>
          <a:p>
            <a:r>
              <a:rPr lang="zh-CN" altLang="en-US" sz="3600" b="1">
                <a:latin typeface="Source Han Sans CN Bold" panose="020B0800000000000000" pitchFamily="34" charset="-128"/>
                <a:ea typeface="Source Han Sans CN Bold" panose="020B0800000000000000" pitchFamily="34" charset="-128"/>
              </a:rPr>
              <a:t>系统</a:t>
            </a:r>
          </a:p>
        </p:txBody>
      </p:sp>
      <p:sp>
        <p:nvSpPr>
          <p:cNvPr id="2" name="文本框 1">
            <a:extLst>
              <a:ext uri="{FF2B5EF4-FFF2-40B4-BE49-F238E27FC236}">
                <a16:creationId xmlns:a16="http://schemas.microsoft.com/office/drawing/2014/main" id="{CA18BD60-79F8-4B4C-83AC-AA637E37AEA8}"/>
              </a:ext>
            </a:extLst>
          </p:cNvPr>
          <p:cNvSpPr txBox="1"/>
          <p:nvPr/>
        </p:nvSpPr>
        <p:spPr>
          <a:xfrm>
            <a:off x="810823" y="1905506"/>
            <a:ext cx="9835403" cy="1200329"/>
          </a:xfrm>
          <a:prstGeom prst="rect">
            <a:avLst/>
          </a:prstGeom>
          <a:noFill/>
        </p:spPr>
        <p:txBody>
          <a:bodyPr wrap="square" rtlCol="0">
            <a:spAutoFit/>
          </a:bodyPr>
          <a:lstStyle/>
          <a:p>
            <a:r>
              <a:rPr lang="zh-CN" altLang="en-US" sz="2400" b="1">
                <a:latin typeface="Source Han Sans CN Normal" panose="020B0400000000000000" pitchFamily="34" charset="-128"/>
                <a:ea typeface="Source Han Sans CN Normal" panose="020B0400000000000000" pitchFamily="34" charset="-128"/>
              </a:rPr>
              <a:t>由两个以上相互联系、相互作用的要素组成</a:t>
            </a:r>
            <a:endParaRPr lang="en-US" altLang="zh-CN" sz="2400" b="1">
              <a:latin typeface="Source Han Sans CN Normal" panose="020B0400000000000000" pitchFamily="34" charset="-128"/>
              <a:ea typeface="Source Han Sans CN Normal" panose="020B0400000000000000" pitchFamily="34" charset="-128"/>
            </a:endParaRPr>
          </a:p>
          <a:p>
            <a:endParaRPr lang="en-US" altLang="zh-CN" sz="2400" b="1">
              <a:latin typeface="Source Han Sans CN Normal" panose="020B0400000000000000" pitchFamily="34" charset="-128"/>
              <a:ea typeface="Source Han Sans CN Normal" panose="020B0400000000000000" pitchFamily="34" charset="-128"/>
            </a:endParaRPr>
          </a:p>
          <a:p>
            <a:r>
              <a:rPr lang="zh-CN" altLang="en-US" sz="2400" b="1">
                <a:latin typeface="Source Han Sans CN Normal" panose="020B0400000000000000" pitchFamily="34" charset="-128"/>
                <a:ea typeface="Source Han Sans CN Normal" panose="020B0400000000000000" pitchFamily="34" charset="-128"/>
              </a:rPr>
              <a:t>具有特定</a:t>
            </a:r>
            <a:r>
              <a:rPr lang="zh-CN" altLang="en-US" sz="2400" b="1">
                <a:solidFill>
                  <a:srgbClr val="C00000"/>
                </a:solidFill>
                <a:latin typeface="Source Han Sans CN Normal" panose="020B0400000000000000" pitchFamily="34" charset="-128"/>
                <a:ea typeface="Source Han Sans CN Normal" panose="020B0400000000000000" pitchFamily="34" charset="-128"/>
              </a:rPr>
              <a:t>功能</a:t>
            </a:r>
            <a:r>
              <a:rPr lang="zh-CN" altLang="en-US" sz="2400" b="1">
                <a:latin typeface="Source Han Sans CN Normal" panose="020B0400000000000000" pitchFamily="34" charset="-128"/>
                <a:ea typeface="Source Han Sans CN Normal" panose="020B0400000000000000" pitchFamily="34" charset="-128"/>
              </a:rPr>
              <a:t>、</a:t>
            </a:r>
            <a:r>
              <a:rPr lang="zh-CN" altLang="en-US" sz="2400" b="1">
                <a:solidFill>
                  <a:srgbClr val="C00000"/>
                </a:solidFill>
                <a:latin typeface="Source Han Sans CN Normal" panose="020B0400000000000000" pitchFamily="34" charset="-128"/>
                <a:ea typeface="Source Han Sans CN Normal" panose="020B0400000000000000" pitchFamily="34" charset="-128"/>
              </a:rPr>
              <a:t>结构</a:t>
            </a:r>
            <a:r>
              <a:rPr lang="zh-CN" altLang="en-US" sz="2400" b="1">
                <a:latin typeface="Source Han Sans CN Normal" panose="020B0400000000000000" pitchFamily="34" charset="-128"/>
                <a:ea typeface="Source Han Sans CN Normal" panose="020B0400000000000000" pitchFamily="34" charset="-128"/>
              </a:rPr>
              <a:t>和</a:t>
            </a:r>
            <a:r>
              <a:rPr lang="zh-CN" altLang="en-US" sz="2400" b="1">
                <a:solidFill>
                  <a:srgbClr val="C00000"/>
                </a:solidFill>
                <a:latin typeface="Source Han Sans CN Normal" panose="020B0400000000000000" pitchFamily="34" charset="-128"/>
                <a:ea typeface="Source Han Sans CN Normal" panose="020B0400000000000000" pitchFamily="34" charset="-128"/>
              </a:rPr>
              <a:t>环境</a:t>
            </a:r>
            <a:r>
              <a:rPr lang="zh-CN" altLang="en-US" sz="2400" b="1">
                <a:latin typeface="Source Han Sans CN Normal" panose="020B0400000000000000" pitchFamily="34" charset="-128"/>
                <a:ea typeface="Source Han Sans CN Normal" panose="020B0400000000000000" pitchFamily="34" charset="-128"/>
              </a:rPr>
              <a:t>的整体</a:t>
            </a:r>
          </a:p>
        </p:txBody>
      </p:sp>
      <p:pic>
        <p:nvPicPr>
          <p:cNvPr id="1026" name="Picture 2" descr="Consulting &amp; System Integration | Intrasoft International SA">
            <a:extLst>
              <a:ext uri="{FF2B5EF4-FFF2-40B4-BE49-F238E27FC236}">
                <a16:creationId xmlns:a16="http://schemas.microsoft.com/office/drawing/2014/main" id="{9271038D-280C-44FE-AC17-21C57A9599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0" y="2343150"/>
            <a:ext cx="4572000" cy="4514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17341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2E1DA766-2630-4943-8842-9B0EBF551928}"/>
              </a:ext>
            </a:extLst>
          </p:cNvPr>
          <p:cNvGrpSpPr/>
          <p:nvPr/>
        </p:nvGrpSpPr>
        <p:grpSpPr>
          <a:xfrm>
            <a:off x="4021585" y="1669003"/>
            <a:ext cx="4802819" cy="2849732"/>
            <a:chOff x="1420427" y="1145219"/>
            <a:chExt cx="5592932" cy="3146025"/>
          </a:xfrm>
        </p:grpSpPr>
        <p:sp>
          <p:nvSpPr>
            <p:cNvPr id="7" name="矩形 6">
              <a:extLst>
                <a:ext uri="{FF2B5EF4-FFF2-40B4-BE49-F238E27FC236}">
                  <a16:creationId xmlns:a16="http://schemas.microsoft.com/office/drawing/2014/main" id="{B9CE9BA3-6283-43D4-82C2-D86D49F37BA7}"/>
                </a:ext>
              </a:extLst>
            </p:cNvPr>
            <p:cNvSpPr/>
            <p:nvPr/>
          </p:nvSpPr>
          <p:spPr>
            <a:xfrm>
              <a:off x="1420427" y="1145220"/>
              <a:ext cx="5592932" cy="3146024"/>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descr="Marketing operations 2.0: Defining the new organizational structure">
              <a:extLst>
                <a:ext uri="{FF2B5EF4-FFF2-40B4-BE49-F238E27FC236}">
                  <a16:creationId xmlns:a16="http://schemas.microsoft.com/office/drawing/2014/main" id="{AD7906C5-A28D-4C9C-AC19-7C07F4AFA3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0427" y="1145219"/>
              <a:ext cx="5592932" cy="3146024"/>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文本框 8">
            <a:extLst>
              <a:ext uri="{FF2B5EF4-FFF2-40B4-BE49-F238E27FC236}">
                <a16:creationId xmlns:a16="http://schemas.microsoft.com/office/drawing/2014/main" id="{66728BBF-5F19-4478-B231-93AE3F9F2F8B}"/>
              </a:ext>
            </a:extLst>
          </p:cNvPr>
          <p:cNvSpPr txBox="1"/>
          <p:nvPr/>
        </p:nvSpPr>
        <p:spPr>
          <a:xfrm>
            <a:off x="2023174" y="3488925"/>
            <a:ext cx="1107996" cy="369332"/>
          </a:xfrm>
          <a:prstGeom prst="rect">
            <a:avLst/>
          </a:prstGeom>
          <a:noFill/>
        </p:spPr>
        <p:txBody>
          <a:bodyPr wrap="none" rtlCol="0">
            <a:spAutoFit/>
          </a:bodyPr>
          <a:lstStyle/>
          <a:p>
            <a:r>
              <a:rPr lang="zh-CN" altLang="en-US" b="1"/>
              <a:t>系统输入</a:t>
            </a:r>
          </a:p>
        </p:txBody>
      </p:sp>
      <p:sp>
        <p:nvSpPr>
          <p:cNvPr id="10" name="文本框 9">
            <a:extLst>
              <a:ext uri="{FF2B5EF4-FFF2-40B4-BE49-F238E27FC236}">
                <a16:creationId xmlns:a16="http://schemas.microsoft.com/office/drawing/2014/main" id="{CD5F3934-5742-4195-95FC-E4ABB7C45AF9}"/>
              </a:ext>
            </a:extLst>
          </p:cNvPr>
          <p:cNvSpPr txBox="1"/>
          <p:nvPr/>
        </p:nvSpPr>
        <p:spPr>
          <a:xfrm>
            <a:off x="7221828" y="2078686"/>
            <a:ext cx="1107996" cy="369332"/>
          </a:xfrm>
          <a:prstGeom prst="rect">
            <a:avLst/>
          </a:prstGeom>
          <a:noFill/>
        </p:spPr>
        <p:txBody>
          <a:bodyPr wrap="none" rtlCol="0">
            <a:spAutoFit/>
          </a:bodyPr>
          <a:lstStyle/>
          <a:p>
            <a:r>
              <a:rPr lang="zh-CN" altLang="en-US" b="1"/>
              <a:t>系统结构</a:t>
            </a:r>
          </a:p>
        </p:txBody>
      </p:sp>
      <p:sp>
        <p:nvSpPr>
          <p:cNvPr id="12" name="文本框 11">
            <a:extLst>
              <a:ext uri="{FF2B5EF4-FFF2-40B4-BE49-F238E27FC236}">
                <a16:creationId xmlns:a16="http://schemas.microsoft.com/office/drawing/2014/main" id="{C2A40465-A30E-4DCB-B683-783C56F086B6}"/>
              </a:ext>
            </a:extLst>
          </p:cNvPr>
          <p:cNvSpPr txBox="1"/>
          <p:nvPr/>
        </p:nvSpPr>
        <p:spPr>
          <a:xfrm>
            <a:off x="5186040" y="2796634"/>
            <a:ext cx="1107996" cy="369332"/>
          </a:xfrm>
          <a:prstGeom prst="rect">
            <a:avLst/>
          </a:prstGeom>
          <a:noFill/>
        </p:spPr>
        <p:txBody>
          <a:bodyPr wrap="square" rtlCol="0">
            <a:spAutoFit/>
          </a:bodyPr>
          <a:lstStyle/>
          <a:p>
            <a:r>
              <a:rPr lang="zh-CN" altLang="en-US" b="1"/>
              <a:t>系统要素</a:t>
            </a:r>
          </a:p>
        </p:txBody>
      </p:sp>
      <p:sp>
        <p:nvSpPr>
          <p:cNvPr id="14" name="文本框 13">
            <a:extLst>
              <a:ext uri="{FF2B5EF4-FFF2-40B4-BE49-F238E27FC236}">
                <a16:creationId xmlns:a16="http://schemas.microsoft.com/office/drawing/2014/main" id="{58ADDB70-6400-4F00-A458-733E783B2624}"/>
              </a:ext>
            </a:extLst>
          </p:cNvPr>
          <p:cNvSpPr txBox="1"/>
          <p:nvPr/>
        </p:nvSpPr>
        <p:spPr>
          <a:xfrm>
            <a:off x="8943240" y="3764132"/>
            <a:ext cx="1107996" cy="369332"/>
          </a:xfrm>
          <a:prstGeom prst="rect">
            <a:avLst/>
          </a:prstGeom>
          <a:noFill/>
        </p:spPr>
        <p:txBody>
          <a:bodyPr wrap="none" rtlCol="0">
            <a:spAutoFit/>
          </a:bodyPr>
          <a:lstStyle/>
          <a:p>
            <a:r>
              <a:rPr lang="zh-CN" altLang="en-US" b="1"/>
              <a:t>系统环境</a:t>
            </a:r>
          </a:p>
        </p:txBody>
      </p:sp>
      <p:sp>
        <p:nvSpPr>
          <p:cNvPr id="16" name="文本框 15">
            <a:extLst>
              <a:ext uri="{FF2B5EF4-FFF2-40B4-BE49-F238E27FC236}">
                <a16:creationId xmlns:a16="http://schemas.microsoft.com/office/drawing/2014/main" id="{84C05F09-A2D9-486C-AFD4-A18C50FAE5BB}"/>
              </a:ext>
            </a:extLst>
          </p:cNvPr>
          <p:cNvSpPr txBox="1"/>
          <p:nvPr/>
        </p:nvSpPr>
        <p:spPr>
          <a:xfrm>
            <a:off x="9497238" y="2365159"/>
            <a:ext cx="1107996" cy="369332"/>
          </a:xfrm>
          <a:prstGeom prst="rect">
            <a:avLst/>
          </a:prstGeom>
          <a:noFill/>
        </p:spPr>
        <p:txBody>
          <a:bodyPr wrap="none" rtlCol="0">
            <a:spAutoFit/>
          </a:bodyPr>
          <a:lstStyle/>
          <a:p>
            <a:r>
              <a:rPr lang="zh-CN" altLang="en-US" b="1"/>
              <a:t>系统输出</a:t>
            </a:r>
          </a:p>
        </p:txBody>
      </p:sp>
      <p:cxnSp>
        <p:nvCxnSpPr>
          <p:cNvPr id="19" name="连接符: 曲线 18">
            <a:extLst>
              <a:ext uri="{FF2B5EF4-FFF2-40B4-BE49-F238E27FC236}">
                <a16:creationId xmlns:a16="http://schemas.microsoft.com/office/drawing/2014/main" id="{1612B025-E5E1-4811-98A7-D1EBF81B00D8}"/>
              </a:ext>
            </a:extLst>
          </p:cNvPr>
          <p:cNvCxnSpPr>
            <a:endCxn id="1026" idx="1"/>
          </p:cNvCxnSpPr>
          <p:nvPr/>
        </p:nvCxnSpPr>
        <p:spPr>
          <a:xfrm flipV="1">
            <a:off x="2240755" y="3093869"/>
            <a:ext cx="1780830" cy="1034248"/>
          </a:xfrm>
          <a:prstGeom prst="curvedConnector3">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 name="连接符: 曲线 20">
            <a:extLst>
              <a:ext uri="{FF2B5EF4-FFF2-40B4-BE49-F238E27FC236}">
                <a16:creationId xmlns:a16="http://schemas.microsoft.com/office/drawing/2014/main" id="{3377828F-99C3-49F6-91BD-D74912B076BF}"/>
              </a:ext>
            </a:extLst>
          </p:cNvPr>
          <p:cNvCxnSpPr>
            <a:stCxn id="1026" idx="3"/>
          </p:cNvCxnSpPr>
          <p:nvPr/>
        </p:nvCxnSpPr>
        <p:spPr>
          <a:xfrm flipV="1">
            <a:off x="8824404" y="2183907"/>
            <a:ext cx="1145219" cy="909962"/>
          </a:xfrm>
          <a:prstGeom prst="curvedConnector3">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2047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2" name="文本框 1061">
            <a:extLst>
              <a:ext uri="{FF2B5EF4-FFF2-40B4-BE49-F238E27FC236}">
                <a16:creationId xmlns:a16="http://schemas.microsoft.com/office/drawing/2014/main" id="{2C4F8D34-7F37-4158-B98C-684B6323FE2F}"/>
              </a:ext>
            </a:extLst>
          </p:cNvPr>
          <p:cNvSpPr txBox="1"/>
          <p:nvPr/>
        </p:nvSpPr>
        <p:spPr>
          <a:xfrm>
            <a:off x="810824" y="531310"/>
            <a:ext cx="4418121" cy="646331"/>
          </a:xfrm>
          <a:prstGeom prst="rect">
            <a:avLst/>
          </a:prstGeom>
          <a:noFill/>
        </p:spPr>
        <p:txBody>
          <a:bodyPr wrap="square" rtlCol="0">
            <a:spAutoFit/>
          </a:bodyPr>
          <a:lstStyle/>
          <a:p>
            <a:r>
              <a:rPr lang="en-US" altLang="zh-CN" sz="3600" b="1">
                <a:latin typeface="Source Han Sans CN Bold" panose="020B0800000000000000" pitchFamily="34" charset="-128"/>
                <a:ea typeface="Source Han Sans CN Bold" panose="020B0800000000000000" pitchFamily="34" charset="-128"/>
              </a:rPr>
              <a:t>NLP</a:t>
            </a:r>
            <a:r>
              <a:rPr lang="zh-CN" altLang="en-US" sz="3600" b="1">
                <a:latin typeface="Source Han Sans CN Bold" panose="020B0800000000000000" pitchFamily="34" charset="-128"/>
                <a:ea typeface="Source Han Sans CN Bold" panose="020B0800000000000000" pitchFamily="34" charset="-128"/>
              </a:rPr>
              <a:t>系统</a:t>
            </a:r>
            <a:r>
              <a:rPr lang="zh-CN" altLang="en-US" sz="3600" b="1">
                <a:solidFill>
                  <a:srgbClr val="C00000"/>
                </a:solidFill>
                <a:latin typeface="Source Han Sans CN Bold" panose="020B0800000000000000" pitchFamily="34" charset="-128"/>
                <a:ea typeface="Source Han Sans CN Bold" panose="020B0800000000000000" pitchFamily="34" charset="-128"/>
              </a:rPr>
              <a:t>功能</a:t>
            </a:r>
          </a:p>
        </p:txBody>
      </p:sp>
      <p:sp>
        <p:nvSpPr>
          <p:cNvPr id="3" name="矩形: 圆角 2">
            <a:extLst>
              <a:ext uri="{FF2B5EF4-FFF2-40B4-BE49-F238E27FC236}">
                <a16:creationId xmlns:a16="http://schemas.microsoft.com/office/drawing/2014/main" id="{35CE22B2-5559-4E1A-B55C-0CAB37F1BEC4}"/>
              </a:ext>
            </a:extLst>
          </p:cNvPr>
          <p:cNvSpPr/>
          <p:nvPr/>
        </p:nvSpPr>
        <p:spPr>
          <a:xfrm>
            <a:off x="810824" y="2158148"/>
            <a:ext cx="2618913" cy="661380"/>
          </a:xfrm>
          <a:prstGeom prst="round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a:solidFill>
                  <a:schemeClr val="tx1"/>
                </a:solidFill>
                <a:latin typeface="Source Han Sans CN Bold" panose="020B0800000000000000" pitchFamily="34" charset="-128"/>
                <a:ea typeface="Source Han Sans CN Bold" panose="020B0800000000000000" pitchFamily="34" charset="-128"/>
              </a:rPr>
              <a:t>获取语料</a:t>
            </a:r>
          </a:p>
        </p:txBody>
      </p:sp>
      <p:sp>
        <p:nvSpPr>
          <p:cNvPr id="4" name="矩形: 圆角 3">
            <a:extLst>
              <a:ext uri="{FF2B5EF4-FFF2-40B4-BE49-F238E27FC236}">
                <a16:creationId xmlns:a16="http://schemas.microsoft.com/office/drawing/2014/main" id="{E0DE644B-249A-4AEC-8EB1-2D6FF97C8EFA}"/>
              </a:ext>
            </a:extLst>
          </p:cNvPr>
          <p:cNvSpPr/>
          <p:nvPr/>
        </p:nvSpPr>
        <p:spPr>
          <a:xfrm>
            <a:off x="4786543" y="1497238"/>
            <a:ext cx="2618913" cy="1983200"/>
          </a:xfrm>
          <a:prstGeom prst="round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a:solidFill>
                  <a:schemeClr val="tx1"/>
                </a:solidFill>
                <a:latin typeface="Source Han Sans CN Bold" panose="020B0800000000000000" pitchFamily="34" charset="-128"/>
                <a:ea typeface="Source Han Sans CN Bold" panose="020B0800000000000000" pitchFamily="34" charset="-128"/>
              </a:rPr>
              <a:t>预处理</a:t>
            </a:r>
            <a:endParaRPr lang="en-US" altLang="zh-CN" sz="2400" b="1">
              <a:solidFill>
                <a:schemeClr val="tx1"/>
              </a:solidFill>
              <a:latin typeface="Source Han Sans CN Bold" panose="020B0800000000000000" pitchFamily="34" charset="-128"/>
              <a:ea typeface="Source Han Sans CN Bold" panose="020B0800000000000000" pitchFamily="34" charset="-128"/>
            </a:endParaRPr>
          </a:p>
          <a:p>
            <a:pPr algn="ctr"/>
            <a:r>
              <a:rPr lang="zh-CN" altLang="en-US" sz="2400" b="1">
                <a:solidFill>
                  <a:schemeClr val="tx1"/>
                </a:solidFill>
                <a:latin typeface="Source Han Sans CN Bold" panose="020B0800000000000000" pitchFamily="34" charset="-128"/>
                <a:ea typeface="Source Han Sans CN Bold" panose="020B0800000000000000" pitchFamily="34" charset="-128"/>
              </a:rPr>
              <a:t>特征工程</a:t>
            </a:r>
            <a:endParaRPr lang="en-US" altLang="zh-CN" sz="2400" b="1">
              <a:solidFill>
                <a:schemeClr val="tx1"/>
              </a:solidFill>
              <a:latin typeface="Source Han Sans CN Bold" panose="020B0800000000000000" pitchFamily="34" charset="-128"/>
              <a:ea typeface="Source Han Sans CN Bold" panose="020B0800000000000000" pitchFamily="34" charset="-128"/>
            </a:endParaRPr>
          </a:p>
          <a:p>
            <a:pPr algn="ctr"/>
            <a:r>
              <a:rPr lang="zh-CN" altLang="en-US" sz="2400" b="1">
                <a:solidFill>
                  <a:schemeClr val="tx1"/>
                </a:solidFill>
                <a:latin typeface="Source Han Sans CN Bold" panose="020B0800000000000000" pitchFamily="34" charset="-128"/>
                <a:ea typeface="Source Han Sans CN Bold" panose="020B0800000000000000" pitchFamily="34" charset="-128"/>
              </a:rPr>
              <a:t>特征选择</a:t>
            </a:r>
            <a:endParaRPr lang="en-US" altLang="zh-CN" sz="2400" b="1">
              <a:solidFill>
                <a:schemeClr val="tx1"/>
              </a:solidFill>
              <a:latin typeface="Source Han Sans CN Bold" panose="020B0800000000000000" pitchFamily="34" charset="-128"/>
              <a:ea typeface="Source Han Sans CN Bold" panose="020B0800000000000000" pitchFamily="34" charset="-128"/>
            </a:endParaRPr>
          </a:p>
          <a:p>
            <a:pPr algn="ctr"/>
            <a:r>
              <a:rPr lang="zh-CN" altLang="en-US" sz="2400" b="1">
                <a:solidFill>
                  <a:schemeClr val="tx1"/>
                </a:solidFill>
                <a:latin typeface="Source Han Sans CN Bold" panose="020B0800000000000000" pitchFamily="34" charset="-128"/>
                <a:ea typeface="Source Han Sans CN Bold" panose="020B0800000000000000" pitchFamily="34" charset="-128"/>
              </a:rPr>
              <a:t>模型训练</a:t>
            </a:r>
            <a:endParaRPr lang="en-US" altLang="zh-CN" sz="2400" b="1">
              <a:solidFill>
                <a:schemeClr val="tx1"/>
              </a:solidFill>
              <a:latin typeface="Source Han Sans CN Bold" panose="020B0800000000000000" pitchFamily="34" charset="-128"/>
              <a:ea typeface="Source Han Sans CN Bold" panose="020B0800000000000000" pitchFamily="34" charset="-128"/>
            </a:endParaRPr>
          </a:p>
          <a:p>
            <a:pPr algn="ctr"/>
            <a:r>
              <a:rPr lang="zh-CN" altLang="en-US" sz="2400" b="1">
                <a:solidFill>
                  <a:schemeClr val="tx1"/>
                </a:solidFill>
                <a:latin typeface="Source Han Sans CN Bold" panose="020B0800000000000000" pitchFamily="34" charset="-128"/>
                <a:ea typeface="Source Han Sans CN Bold" panose="020B0800000000000000" pitchFamily="34" charset="-128"/>
              </a:rPr>
              <a:t>模型评价</a:t>
            </a:r>
          </a:p>
        </p:txBody>
      </p:sp>
      <p:sp>
        <p:nvSpPr>
          <p:cNvPr id="5" name="矩形: 圆角 4">
            <a:extLst>
              <a:ext uri="{FF2B5EF4-FFF2-40B4-BE49-F238E27FC236}">
                <a16:creationId xmlns:a16="http://schemas.microsoft.com/office/drawing/2014/main" id="{4C45BBFA-6664-4AA9-9D02-B62A3042CEF7}"/>
              </a:ext>
            </a:extLst>
          </p:cNvPr>
          <p:cNvSpPr/>
          <p:nvPr/>
        </p:nvSpPr>
        <p:spPr>
          <a:xfrm>
            <a:off x="8762261" y="2158148"/>
            <a:ext cx="2618913" cy="661380"/>
          </a:xfrm>
          <a:prstGeom prst="round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a:solidFill>
                  <a:schemeClr val="tx1"/>
                </a:solidFill>
                <a:latin typeface="Source Han Sans CN Bold" panose="020B0800000000000000" pitchFamily="34" charset="-128"/>
                <a:ea typeface="Source Han Sans CN Bold" panose="020B0800000000000000" pitchFamily="34" charset="-128"/>
              </a:rPr>
              <a:t>模型上线部署</a:t>
            </a:r>
          </a:p>
        </p:txBody>
      </p:sp>
      <p:sp>
        <p:nvSpPr>
          <p:cNvPr id="7" name="矩形: 圆角 6">
            <a:extLst>
              <a:ext uri="{FF2B5EF4-FFF2-40B4-BE49-F238E27FC236}">
                <a16:creationId xmlns:a16="http://schemas.microsoft.com/office/drawing/2014/main" id="{7407AC70-CA7D-428D-9116-AF7D8564AB18}"/>
              </a:ext>
            </a:extLst>
          </p:cNvPr>
          <p:cNvSpPr/>
          <p:nvPr/>
        </p:nvSpPr>
        <p:spPr>
          <a:xfrm>
            <a:off x="810824" y="4456590"/>
            <a:ext cx="2618913" cy="1252012"/>
          </a:xfrm>
          <a:prstGeom prst="round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a:solidFill>
                  <a:schemeClr val="tx1"/>
                </a:solidFill>
                <a:latin typeface="Source Han Sans CN Bold" panose="020B0800000000000000" pitchFamily="34" charset="-128"/>
                <a:ea typeface="Source Han Sans CN Bold" panose="020B0800000000000000" pitchFamily="34" charset="-128"/>
              </a:rPr>
              <a:t>数据获取</a:t>
            </a:r>
          </a:p>
        </p:txBody>
      </p:sp>
      <p:sp>
        <p:nvSpPr>
          <p:cNvPr id="9" name="矩形: 圆角 8">
            <a:extLst>
              <a:ext uri="{FF2B5EF4-FFF2-40B4-BE49-F238E27FC236}">
                <a16:creationId xmlns:a16="http://schemas.microsoft.com/office/drawing/2014/main" id="{FE49584D-0023-4C40-97A6-D6F8A652D294}"/>
              </a:ext>
            </a:extLst>
          </p:cNvPr>
          <p:cNvSpPr/>
          <p:nvPr/>
        </p:nvSpPr>
        <p:spPr>
          <a:xfrm>
            <a:off x="4786542" y="4456590"/>
            <a:ext cx="2618913" cy="1252012"/>
          </a:xfrm>
          <a:prstGeom prst="round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a:solidFill>
                  <a:schemeClr val="tx1"/>
                </a:solidFill>
                <a:latin typeface="Source Han Sans CN Bold" panose="020B0800000000000000" pitchFamily="34" charset="-128"/>
                <a:ea typeface="Source Han Sans CN Bold" panose="020B0800000000000000" pitchFamily="34" charset="-128"/>
              </a:rPr>
              <a:t>数据处理</a:t>
            </a:r>
          </a:p>
        </p:txBody>
      </p:sp>
      <p:sp>
        <p:nvSpPr>
          <p:cNvPr id="11" name="矩形: 圆角 10">
            <a:extLst>
              <a:ext uri="{FF2B5EF4-FFF2-40B4-BE49-F238E27FC236}">
                <a16:creationId xmlns:a16="http://schemas.microsoft.com/office/drawing/2014/main" id="{C8F225E3-2286-4123-8E9F-229870322676}"/>
              </a:ext>
            </a:extLst>
          </p:cNvPr>
          <p:cNvSpPr/>
          <p:nvPr/>
        </p:nvSpPr>
        <p:spPr>
          <a:xfrm>
            <a:off x="8762260" y="4456590"/>
            <a:ext cx="2618913" cy="1252012"/>
          </a:xfrm>
          <a:prstGeom prst="round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a:solidFill>
                  <a:schemeClr val="tx1"/>
                </a:solidFill>
                <a:latin typeface="Source Han Sans CN Bold" panose="020B0800000000000000" pitchFamily="34" charset="-128"/>
                <a:ea typeface="Source Han Sans CN Bold" panose="020B0800000000000000" pitchFamily="34" charset="-128"/>
              </a:rPr>
              <a:t>数据可视化</a:t>
            </a:r>
          </a:p>
        </p:txBody>
      </p:sp>
      <p:cxnSp>
        <p:nvCxnSpPr>
          <p:cNvPr id="15" name="直接箭头连接符 14">
            <a:extLst>
              <a:ext uri="{FF2B5EF4-FFF2-40B4-BE49-F238E27FC236}">
                <a16:creationId xmlns:a16="http://schemas.microsoft.com/office/drawing/2014/main" id="{CD8B8FC9-ABAF-4130-B1EF-071CDDD964E2}"/>
              </a:ext>
            </a:extLst>
          </p:cNvPr>
          <p:cNvCxnSpPr>
            <a:cxnSpLocks/>
            <a:stCxn id="3" idx="3"/>
            <a:endCxn id="4" idx="1"/>
          </p:cNvCxnSpPr>
          <p:nvPr/>
        </p:nvCxnSpPr>
        <p:spPr>
          <a:xfrm>
            <a:off x="3429737" y="2488838"/>
            <a:ext cx="1356806"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7E87DDF9-3E65-4334-8179-0E1029935551}"/>
              </a:ext>
            </a:extLst>
          </p:cNvPr>
          <p:cNvCxnSpPr>
            <a:stCxn id="4" idx="3"/>
            <a:endCxn id="5" idx="1"/>
          </p:cNvCxnSpPr>
          <p:nvPr/>
        </p:nvCxnSpPr>
        <p:spPr>
          <a:xfrm>
            <a:off x="7405456" y="2488838"/>
            <a:ext cx="135680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7E9EB65F-422A-4534-876A-D7689DAC6231}"/>
              </a:ext>
            </a:extLst>
          </p:cNvPr>
          <p:cNvCxnSpPr>
            <a:stCxn id="7" idx="3"/>
            <a:endCxn id="9" idx="1"/>
          </p:cNvCxnSpPr>
          <p:nvPr/>
        </p:nvCxnSpPr>
        <p:spPr>
          <a:xfrm>
            <a:off x="3429737" y="5082596"/>
            <a:ext cx="135680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4B1D7D39-AC3D-4902-9F6F-25CA128D5351}"/>
              </a:ext>
            </a:extLst>
          </p:cNvPr>
          <p:cNvCxnSpPr>
            <a:stCxn id="9" idx="3"/>
            <a:endCxn id="11" idx="1"/>
          </p:cNvCxnSpPr>
          <p:nvPr/>
        </p:nvCxnSpPr>
        <p:spPr>
          <a:xfrm>
            <a:off x="7405455" y="5082596"/>
            <a:ext cx="1356805"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9211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a:extLst>
              <a:ext uri="{FF2B5EF4-FFF2-40B4-BE49-F238E27FC236}">
                <a16:creationId xmlns:a16="http://schemas.microsoft.com/office/drawing/2014/main" id="{3B1EC59D-4C26-41EE-BB93-F84FF7132C4B}"/>
              </a:ext>
            </a:extLst>
          </p:cNvPr>
          <p:cNvGrpSpPr/>
          <p:nvPr/>
        </p:nvGrpSpPr>
        <p:grpSpPr>
          <a:xfrm>
            <a:off x="1953065" y="3047690"/>
            <a:ext cx="1135882" cy="748432"/>
            <a:chOff x="850459" y="3138579"/>
            <a:chExt cx="1135882" cy="748432"/>
          </a:xfrm>
        </p:grpSpPr>
        <p:pic>
          <p:nvPicPr>
            <p:cNvPr id="1026" name="Picture 2" descr="NGINX | High Performance Load Balancer, Web Server, &amp; Reverse Proxy">
              <a:extLst>
                <a:ext uri="{FF2B5EF4-FFF2-40B4-BE49-F238E27FC236}">
                  <a16:creationId xmlns:a16="http://schemas.microsoft.com/office/drawing/2014/main" id="{6589D7F7-478F-48DB-83AB-4A6CC8DE80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283" y="3138579"/>
              <a:ext cx="1123058" cy="377131"/>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54B45808-9C8C-4457-A9EC-1FA28021C558}"/>
                </a:ext>
              </a:extLst>
            </p:cNvPr>
            <p:cNvSpPr txBox="1"/>
            <p:nvPr/>
          </p:nvSpPr>
          <p:spPr>
            <a:xfrm>
              <a:off x="850459" y="3517679"/>
              <a:ext cx="1133645" cy="369332"/>
            </a:xfrm>
            <a:prstGeom prst="rect">
              <a:avLst/>
            </a:prstGeom>
            <a:noFill/>
          </p:spPr>
          <p:txBody>
            <a:bodyPr wrap="none" rtlCol="0">
              <a:spAutoFit/>
            </a:bodyPr>
            <a:lstStyle/>
            <a:p>
              <a:pPr algn="ctr"/>
              <a:r>
                <a:rPr lang="zh-CN" altLang="en-US" b="1">
                  <a:latin typeface="Source Han Sans CN Normal" panose="020B0400000000000000" pitchFamily="34" charset="-128"/>
                  <a:ea typeface="Source Han Sans CN Normal" panose="020B0400000000000000" pitchFamily="34" charset="-128"/>
                </a:rPr>
                <a:t>反向代理</a:t>
              </a:r>
            </a:p>
          </p:txBody>
        </p:sp>
      </p:grpSp>
      <p:grpSp>
        <p:nvGrpSpPr>
          <p:cNvPr id="18" name="组合 17">
            <a:extLst>
              <a:ext uri="{FF2B5EF4-FFF2-40B4-BE49-F238E27FC236}">
                <a16:creationId xmlns:a16="http://schemas.microsoft.com/office/drawing/2014/main" id="{0B634C2D-3A4B-4A3B-815B-2A1C42DD1099}"/>
              </a:ext>
            </a:extLst>
          </p:cNvPr>
          <p:cNvGrpSpPr/>
          <p:nvPr/>
        </p:nvGrpSpPr>
        <p:grpSpPr>
          <a:xfrm>
            <a:off x="5261701" y="848279"/>
            <a:ext cx="1608134" cy="849782"/>
            <a:chOff x="3516885" y="1002323"/>
            <a:chExt cx="1608134" cy="849782"/>
          </a:xfrm>
        </p:grpSpPr>
        <p:pic>
          <p:nvPicPr>
            <p:cNvPr id="1034" name="Picture 10" descr="Vue.js - Full Stack Python">
              <a:extLst>
                <a:ext uri="{FF2B5EF4-FFF2-40B4-BE49-F238E27FC236}">
                  <a16:creationId xmlns:a16="http://schemas.microsoft.com/office/drawing/2014/main" id="{E52FAC62-49BA-4713-A878-372E958A68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9024" y="1002323"/>
              <a:ext cx="1200080" cy="422162"/>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DD44B084-05ED-4116-8191-9C44CBE58CC4}"/>
                </a:ext>
              </a:extLst>
            </p:cNvPr>
            <p:cNvSpPr txBox="1"/>
            <p:nvPr/>
          </p:nvSpPr>
          <p:spPr>
            <a:xfrm>
              <a:off x="3516885" y="1482773"/>
              <a:ext cx="1608134" cy="369332"/>
            </a:xfrm>
            <a:prstGeom prst="rect">
              <a:avLst/>
            </a:prstGeom>
            <a:noFill/>
          </p:spPr>
          <p:txBody>
            <a:bodyPr wrap="none" rtlCol="0">
              <a:spAutoFit/>
            </a:bodyPr>
            <a:lstStyle/>
            <a:p>
              <a:pPr algn="ctr"/>
              <a:r>
                <a:rPr lang="zh-CN" altLang="en-US" b="1">
                  <a:latin typeface="Source Han Sans CN Normal" panose="020B0400000000000000" pitchFamily="34" charset="-128"/>
                  <a:ea typeface="Source Han Sans CN Normal" panose="020B0400000000000000" pitchFamily="34" charset="-128"/>
                </a:rPr>
                <a:t>前端静态资源</a:t>
              </a:r>
            </a:p>
          </p:txBody>
        </p:sp>
      </p:grpSp>
      <p:grpSp>
        <p:nvGrpSpPr>
          <p:cNvPr id="20" name="组合 19">
            <a:extLst>
              <a:ext uri="{FF2B5EF4-FFF2-40B4-BE49-F238E27FC236}">
                <a16:creationId xmlns:a16="http://schemas.microsoft.com/office/drawing/2014/main" id="{FC12DD42-BFE5-45DF-9B92-F79F4F64A8AF}"/>
              </a:ext>
            </a:extLst>
          </p:cNvPr>
          <p:cNvGrpSpPr/>
          <p:nvPr/>
        </p:nvGrpSpPr>
        <p:grpSpPr>
          <a:xfrm>
            <a:off x="4425375" y="2878477"/>
            <a:ext cx="1133645" cy="1092687"/>
            <a:chOff x="3754130" y="2978990"/>
            <a:chExt cx="1133645" cy="1092687"/>
          </a:xfrm>
        </p:grpSpPr>
        <p:pic>
          <p:nvPicPr>
            <p:cNvPr id="1036" name="Picture 12">
              <a:extLst>
                <a:ext uri="{FF2B5EF4-FFF2-40B4-BE49-F238E27FC236}">
                  <a16:creationId xmlns:a16="http://schemas.microsoft.com/office/drawing/2014/main" id="{6CA12310-F3FC-4D0E-8FDC-9292EFB09D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7867" y="2978990"/>
              <a:ext cx="1086170" cy="665067"/>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EA262B0A-89CE-40C4-8616-189954BB3150}"/>
                </a:ext>
              </a:extLst>
            </p:cNvPr>
            <p:cNvSpPr txBox="1"/>
            <p:nvPr/>
          </p:nvSpPr>
          <p:spPr>
            <a:xfrm>
              <a:off x="3754130" y="3702345"/>
              <a:ext cx="1133645" cy="369332"/>
            </a:xfrm>
            <a:prstGeom prst="rect">
              <a:avLst/>
            </a:prstGeom>
            <a:noFill/>
          </p:spPr>
          <p:txBody>
            <a:bodyPr wrap="none" rtlCol="0">
              <a:spAutoFit/>
            </a:bodyPr>
            <a:lstStyle/>
            <a:p>
              <a:pPr algn="ctr"/>
              <a:r>
                <a:rPr lang="zh-CN" altLang="en-US" b="1">
                  <a:latin typeface="Source Han Sans CN Normal" panose="020B0400000000000000" pitchFamily="34" charset="-128"/>
                  <a:ea typeface="Source Han Sans CN Normal" panose="020B0400000000000000" pitchFamily="34" charset="-128"/>
                </a:rPr>
                <a:t>后端服务</a:t>
              </a:r>
              <a:endParaRPr lang="en-US" altLang="zh-CN" b="1">
                <a:latin typeface="Source Han Sans CN Normal" panose="020B0400000000000000" pitchFamily="34" charset="-128"/>
                <a:ea typeface="Source Han Sans CN Normal" panose="020B0400000000000000" pitchFamily="34" charset="-128"/>
              </a:endParaRPr>
            </a:p>
          </p:txBody>
        </p:sp>
      </p:grpSp>
      <p:grpSp>
        <p:nvGrpSpPr>
          <p:cNvPr id="22" name="组合 21">
            <a:extLst>
              <a:ext uri="{FF2B5EF4-FFF2-40B4-BE49-F238E27FC236}">
                <a16:creationId xmlns:a16="http://schemas.microsoft.com/office/drawing/2014/main" id="{8CD17BDE-1DB2-4D5D-9A8D-003AA9FCB6BB}"/>
              </a:ext>
            </a:extLst>
          </p:cNvPr>
          <p:cNvGrpSpPr/>
          <p:nvPr/>
        </p:nvGrpSpPr>
        <p:grpSpPr>
          <a:xfrm>
            <a:off x="5373412" y="5375511"/>
            <a:ext cx="1407154" cy="898971"/>
            <a:chOff x="3640316" y="5351709"/>
            <a:chExt cx="1407154" cy="898971"/>
          </a:xfrm>
        </p:grpSpPr>
        <p:pic>
          <p:nvPicPr>
            <p:cNvPr id="1038" name="Picture 14">
              <a:extLst>
                <a:ext uri="{FF2B5EF4-FFF2-40B4-BE49-F238E27FC236}">
                  <a16:creationId xmlns:a16="http://schemas.microsoft.com/office/drawing/2014/main" id="{C76542C1-8054-4452-AF40-7E0ED20B472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40316" y="5351709"/>
              <a:ext cx="1276315" cy="499558"/>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a:extLst>
                <a:ext uri="{FF2B5EF4-FFF2-40B4-BE49-F238E27FC236}">
                  <a16:creationId xmlns:a16="http://schemas.microsoft.com/office/drawing/2014/main" id="{5A16F651-ECFC-442E-B3F4-6FECC59686CA}"/>
                </a:ext>
              </a:extLst>
            </p:cNvPr>
            <p:cNvSpPr txBox="1"/>
            <p:nvPr/>
          </p:nvSpPr>
          <p:spPr>
            <a:xfrm>
              <a:off x="3676582" y="5881348"/>
              <a:ext cx="1370888" cy="369332"/>
            </a:xfrm>
            <a:prstGeom prst="rect">
              <a:avLst/>
            </a:prstGeom>
            <a:noFill/>
          </p:spPr>
          <p:txBody>
            <a:bodyPr wrap="none" rtlCol="0">
              <a:spAutoFit/>
            </a:bodyPr>
            <a:lstStyle/>
            <a:p>
              <a:pPr algn="ctr"/>
              <a:r>
                <a:rPr lang="en-US" altLang="zh-CN" b="1">
                  <a:latin typeface="Source Han Sans CN Normal" panose="020B0400000000000000" pitchFamily="34" charset="-128"/>
                  <a:ea typeface="Source Han Sans CN Normal" panose="020B0400000000000000" pitchFamily="34" charset="-128"/>
                </a:rPr>
                <a:t>ML/DL</a:t>
              </a:r>
              <a:r>
                <a:rPr lang="zh-CN" altLang="en-US" b="1">
                  <a:latin typeface="Source Han Sans CN Normal" panose="020B0400000000000000" pitchFamily="34" charset="-128"/>
                  <a:ea typeface="Source Han Sans CN Normal" panose="020B0400000000000000" pitchFamily="34" charset="-128"/>
                </a:rPr>
                <a:t>服务</a:t>
              </a:r>
              <a:endParaRPr lang="en-US" altLang="zh-CN" b="1">
                <a:latin typeface="Source Han Sans CN Normal" panose="020B0400000000000000" pitchFamily="34" charset="-128"/>
                <a:ea typeface="Source Han Sans CN Normal" panose="020B0400000000000000" pitchFamily="34" charset="-128"/>
              </a:endParaRPr>
            </a:p>
          </p:txBody>
        </p:sp>
      </p:grpSp>
      <p:grpSp>
        <p:nvGrpSpPr>
          <p:cNvPr id="24" name="组合 23">
            <a:extLst>
              <a:ext uri="{FF2B5EF4-FFF2-40B4-BE49-F238E27FC236}">
                <a16:creationId xmlns:a16="http://schemas.microsoft.com/office/drawing/2014/main" id="{A4A67233-77BC-494B-BA87-C8C96494F7CE}"/>
              </a:ext>
            </a:extLst>
          </p:cNvPr>
          <p:cNvGrpSpPr/>
          <p:nvPr/>
        </p:nvGrpSpPr>
        <p:grpSpPr>
          <a:xfrm>
            <a:off x="9744239" y="3048122"/>
            <a:ext cx="1429204" cy="819475"/>
            <a:chOff x="6983606" y="930052"/>
            <a:chExt cx="1429204" cy="819475"/>
          </a:xfrm>
        </p:grpSpPr>
        <p:pic>
          <p:nvPicPr>
            <p:cNvPr id="1048" name="Picture 24" descr="Web Crawling with Scrapy. In data analytics, the most important… | by  Wendee | Analytics Vidhya | Medium">
              <a:extLst>
                <a:ext uri="{FF2B5EF4-FFF2-40B4-BE49-F238E27FC236}">
                  <a16:creationId xmlns:a16="http://schemas.microsoft.com/office/drawing/2014/main" id="{E8F9972D-3433-4DC7-B74C-68A0B3EF5B6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83606" y="930052"/>
              <a:ext cx="1429204" cy="450143"/>
            </a:xfrm>
            <a:prstGeom prst="rect">
              <a:avLst/>
            </a:prstGeom>
            <a:noFill/>
            <a:extLst>
              <a:ext uri="{909E8E84-426E-40DD-AFC4-6F175D3DCCD1}">
                <a14:hiddenFill xmlns:a14="http://schemas.microsoft.com/office/drawing/2010/main">
                  <a:solidFill>
                    <a:srgbClr val="FFFFFF"/>
                  </a:solidFill>
                </a14:hiddenFill>
              </a:ext>
            </a:extLst>
          </p:spPr>
        </p:pic>
        <p:sp>
          <p:nvSpPr>
            <p:cNvPr id="13" name="文本框 12">
              <a:extLst>
                <a:ext uri="{FF2B5EF4-FFF2-40B4-BE49-F238E27FC236}">
                  <a16:creationId xmlns:a16="http://schemas.microsoft.com/office/drawing/2014/main" id="{0985DEF8-71E3-4C51-9A64-ABDFB4B3F066}"/>
                </a:ext>
              </a:extLst>
            </p:cNvPr>
            <p:cNvSpPr txBox="1"/>
            <p:nvPr/>
          </p:nvSpPr>
          <p:spPr>
            <a:xfrm>
              <a:off x="7123506" y="1380195"/>
              <a:ext cx="1133645" cy="369332"/>
            </a:xfrm>
            <a:prstGeom prst="rect">
              <a:avLst/>
            </a:prstGeom>
            <a:noFill/>
          </p:spPr>
          <p:txBody>
            <a:bodyPr wrap="none" rtlCol="0">
              <a:spAutoFit/>
            </a:bodyPr>
            <a:lstStyle/>
            <a:p>
              <a:pPr algn="ctr"/>
              <a:r>
                <a:rPr lang="zh-CN" altLang="en-US" b="1">
                  <a:latin typeface="Source Han Sans CN Normal" panose="020B0400000000000000" pitchFamily="34" charset="-128"/>
                  <a:ea typeface="Source Han Sans CN Normal" panose="020B0400000000000000" pitchFamily="34" charset="-128"/>
                </a:rPr>
                <a:t>网络爬虫</a:t>
              </a:r>
              <a:endParaRPr lang="en-US" altLang="zh-CN" b="1">
                <a:latin typeface="Source Han Sans CN Normal" panose="020B0400000000000000" pitchFamily="34" charset="-128"/>
                <a:ea typeface="Source Han Sans CN Normal" panose="020B0400000000000000" pitchFamily="34" charset="-128"/>
              </a:endParaRPr>
            </a:p>
          </p:txBody>
        </p:sp>
      </p:grpSp>
      <p:grpSp>
        <p:nvGrpSpPr>
          <p:cNvPr id="26" name="组合 25">
            <a:extLst>
              <a:ext uri="{FF2B5EF4-FFF2-40B4-BE49-F238E27FC236}">
                <a16:creationId xmlns:a16="http://schemas.microsoft.com/office/drawing/2014/main" id="{56F1B441-18D2-4BBA-A65E-E38078A02A6C}"/>
              </a:ext>
            </a:extLst>
          </p:cNvPr>
          <p:cNvGrpSpPr/>
          <p:nvPr/>
        </p:nvGrpSpPr>
        <p:grpSpPr>
          <a:xfrm>
            <a:off x="7295856" y="2771726"/>
            <a:ext cx="896400" cy="1314422"/>
            <a:chOff x="7423384" y="2757255"/>
            <a:chExt cx="896400" cy="1314422"/>
          </a:xfrm>
        </p:grpSpPr>
        <p:pic>
          <p:nvPicPr>
            <p:cNvPr id="1044" name="Picture 20" descr="MySQL: How to Write a Query That Returns the Top Records in a Group | by  Casey McMullen | Towards Data Science">
              <a:extLst>
                <a:ext uri="{FF2B5EF4-FFF2-40B4-BE49-F238E27FC236}">
                  <a16:creationId xmlns:a16="http://schemas.microsoft.com/office/drawing/2014/main" id="{1CC56DDA-E40A-48D4-84A3-9987DA5BED9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77957" y="2757255"/>
              <a:ext cx="787255" cy="872305"/>
            </a:xfrm>
            <a:prstGeom prst="rect">
              <a:avLst/>
            </a:prstGeom>
            <a:noFill/>
            <a:extLst>
              <a:ext uri="{909E8E84-426E-40DD-AFC4-6F175D3DCCD1}">
                <a14:hiddenFill xmlns:a14="http://schemas.microsoft.com/office/drawing/2010/main">
                  <a:solidFill>
                    <a:srgbClr val="FFFFFF"/>
                  </a:solidFill>
                </a14:hiddenFill>
              </a:ext>
            </a:extLst>
          </p:spPr>
        </p:pic>
        <p:sp>
          <p:nvSpPr>
            <p:cNvPr id="14" name="文本框 13">
              <a:extLst>
                <a:ext uri="{FF2B5EF4-FFF2-40B4-BE49-F238E27FC236}">
                  <a16:creationId xmlns:a16="http://schemas.microsoft.com/office/drawing/2014/main" id="{56B85C58-7340-4BC5-A040-AC4105964960}"/>
                </a:ext>
              </a:extLst>
            </p:cNvPr>
            <p:cNvSpPr txBox="1"/>
            <p:nvPr/>
          </p:nvSpPr>
          <p:spPr>
            <a:xfrm>
              <a:off x="7423384" y="3702345"/>
              <a:ext cx="896400" cy="369332"/>
            </a:xfrm>
            <a:prstGeom prst="rect">
              <a:avLst/>
            </a:prstGeom>
            <a:noFill/>
          </p:spPr>
          <p:txBody>
            <a:bodyPr wrap="none" rtlCol="0">
              <a:spAutoFit/>
            </a:bodyPr>
            <a:lstStyle/>
            <a:p>
              <a:pPr algn="ctr"/>
              <a:r>
                <a:rPr lang="zh-CN" altLang="en-US" b="1">
                  <a:latin typeface="Source Han Sans CN Normal" panose="020B0400000000000000" pitchFamily="34" charset="-128"/>
                  <a:ea typeface="Source Han Sans CN Normal" panose="020B0400000000000000" pitchFamily="34" charset="-128"/>
                </a:rPr>
                <a:t>数据库</a:t>
              </a:r>
            </a:p>
          </p:txBody>
        </p:sp>
      </p:grpSp>
      <p:grpSp>
        <p:nvGrpSpPr>
          <p:cNvPr id="28" name="组合 27">
            <a:extLst>
              <a:ext uri="{FF2B5EF4-FFF2-40B4-BE49-F238E27FC236}">
                <a16:creationId xmlns:a16="http://schemas.microsoft.com/office/drawing/2014/main" id="{312DC3A7-9F2B-4495-A225-9982BEEED8B8}"/>
              </a:ext>
            </a:extLst>
          </p:cNvPr>
          <p:cNvGrpSpPr/>
          <p:nvPr/>
        </p:nvGrpSpPr>
        <p:grpSpPr>
          <a:xfrm>
            <a:off x="8496647" y="686191"/>
            <a:ext cx="1608134" cy="1011870"/>
            <a:chOff x="6942496" y="5235367"/>
            <a:chExt cx="1608134" cy="1011870"/>
          </a:xfrm>
        </p:grpSpPr>
        <p:pic>
          <p:nvPicPr>
            <p:cNvPr id="1046" name="Picture 22" descr="Dive into ElasticSearch. This article will help you to get 95%… | by Ihor  Kopanev | Towards Data Science">
              <a:extLst>
                <a:ext uri="{FF2B5EF4-FFF2-40B4-BE49-F238E27FC236}">
                  <a16:creationId xmlns:a16="http://schemas.microsoft.com/office/drawing/2014/main" id="{81EDE7B1-EC8A-4FAF-9399-1E7EC882A61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21484" y="5235367"/>
              <a:ext cx="1250159" cy="650636"/>
            </a:xfrm>
            <a:prstGeom prst="rect">
              <a:avLst/>
            </a:prstGeom>
            <a:noFill/>
            <a:extLst>
              <a:ext uri="{909E8E84-426E-40DD-AFC4-6F175D3DCCD1}">
                <a14:hiddenFill xmlns:a14="http://schemas.microsoft.com/office/drawing/2010/main">
                  <a:solidFill>
                    <a:srgbClr val="FFFFFF"/>
                  </a:solidFill>
                </a14:hiddenFill>
              </a:ext>
            </a:extLst>
          </p:spPr>
        </p:pic>
        <p:sp>
          <p:nvSpPr>
            <p:cNvPr id="15" name="文本框 14">
              <a:extLst>
                <a:ext uri="{FF2B5EF4-FFF2-40B4-BE49-F238E27FC236}">
                  <a16:creationId xmlns:a16="http://schemas.microsoft.com/office/drawing/2014/main" id="{84AFD98A-EE49-49C2-B676-8DA55FE1F0B4}"/>
                </a:ext>
              </a:extLst>
            </p:cNvPr>
            <p:cNvSpPr txBox="1"/>
            <p:nvPr/>
          </p:nvSpPr>
          <p:spPr>
            <a:xfrm>
              <a:off x="6942496" y="5877905"/>
              <a:ext cx="1608134" cy="369332"/>
            </a:xfrm>
            <a:prstGeom prst="rect">
              <a:avLst/>
            </a:prstGeom>
            <a:noFill/>
          </p:spPr>
          <p:txBody>
            <a:bodyPr wrap="none" rtlCol="0">
              <a:spAutoFit/>
            </a:bodyPr>
            <a:lstStyle/>
            <a:p>
              <a:pPr algn="ctr"/>
              <a:r>
                <a:rPr lang="zh-CN" altLang="en-US" b="1">
                  <a:latin typeface="Source Han Sans CN Normal" panose="020B0400000000000000" pitchFamily="34" charset="-128"/>
                  <a:ea typeface="Source Han Sans CN Normal" panose="020B0400000000000000" pitchFamily="34" charset="-128"/>
                </a:rPr>
                <a:t>全文搜索服务</a:t>
              </a:r>
            </a:p>
          </p:txBody>
        </p:sp>
      </p:grpSp>
      <p:grpSp>
        <p:nvGrpSpPr>
          <p:cNvPr id="30" name="组合 29">
            <a:extLst>
              <a:ext uri="{FF2B5EF4-FFF2-40B4-BE49-F238E27FC236}">
                <a16:creationId xmlns:a16="http://schemas.microsoft.com/office/drawing/2014/main" id="{0936D03E-966D-40BC-BFE7-44858A7405AF}"/>
              </a:ext>
            </a:extLst>
          </p:cNvPr>
          <p:cNvGrpSpPr/>
          <p:nvPr/>
        </p:nvGrpSpPr>
        <p:grpSpPr>
          <a:xfrm>
            <a:off x="8685895" y="5515895"/>
            <a:ext cx="1399649" cy="741463"/>
            <a:chOff x="9767650" y="3330214"/>
            <a:chExt cx="1399649" cy="741463"/>
          </a:xfrm>
        </p:grpSpPr>
        <p:pic>
          <p:nvPicPr>
            <p:cNvPr id="1050" name="Picture 26">
              <a:extLst>
                <a:ext uri="{FF2B5EF4-FFF2-40B4-BE49-F238E27FC236}">
                  <a16:creationId xmlns:a16="http://schemas.microsoft.com/office/drawing/2014/main" id="{60B25AF1-F29C-47CC-B2D1-B93C524ABFB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767650" y="3330214"/>
              <a:ext cx="1399649" cy="279930"/>
            </a:xfrm>
            <a:prstGeom prst="rect">
              <a:avLst/>
            </a:prstGeom>
            <a:noFill/>
            <a:extLst>
              <a:ext uri="{909E8E84-426E-40DD-AFC4-6F175D3DCCD1}">
                <a14:hiddenFill xmlns:a14="http://schemas.microsoft.com/office/drawing/2010/main">
                  <a:solidFill>
                    <a:srgbClr val="FFFFFF"/>
                  </a:solidFill>
                </a14:hiddenFill>
              </a:ext>
            </a:extLst>
          </p:spPr>
        </p:pic>
        <p:sp>
          <p:nvSpPr>
            <p:cNvPr id="16" name="文本框 15">
              <a:extLst>
                <a:ext uri="{FF2B5EF4-FFF2-40B4-BE49-F238E27FC236}">
                  <a16:creationId xmlns:a16="http://schemas.microsoft.com/office/drawing/2014/main" id="{5A319B5C-B8E3-410A-8A77-B9C8F6F60128}"/>
                </a:ext>
              </a:extLst>
            </p:cNvPr>
            <p:cNvSpPr txBox="1"/>
            <p:nvPr/>
          </p:nvSpPr>
          <p:spPr>
            <a:xfrm>
              <a:off x="9900652" y="3702345"/>
              <a:ext cx="1133645" cy="369332"/>
            </a:xfrm>
            <a:prstGeom prst="rect">
              <a:avLst/>
            </a:prstGeom>
            <a:noFill/>
          </p:spPr>
          <p:txBody>
            <a:bodyPr wrap="none" rtlCol="0">
              <a:spAutoFit/>
            </a:bodyPr>
            <a:lstStyle/>
            <a:p>
              <a:pPr algn="ctr"/>
              <a:r>
                <a:rPr lang="zh-CN" altLang="en-US" b="1">
                  <a:latin typeface="Source Han Sans CN Normal" panose="020B0400000000000000" pitchFamily="34" charset="-128"/>
                  <a:ea typeface="Source Han Sans CN Normal" panose="020B0400000000000000" pitchFamily="34" charset="-128"/>
                </a:rPr>
                <a:t>深度学习</a:t>
              </a:r>
            </a:p>
          </p:txBody>
        </p:sp>
      </p:grpSp>
      <p:cxnSp>
        <p:nvCxnSpPr>
          <p:cNvPr id="38" name="连接符: 曲线 37">
            <a:extLst>
              <a:ext uri="{FF2B5EF4-FFF2-40B4-BE49-F238E27FC236}">
                <a16:creationId xmlns:a16="http://schemas.microsoft.com/office/drawing/2014/main" id="{E8E63CBA-E12C-4D9C-B378-F309F8F383FC}"/>
              </a:ext>
            </a:extLst>
          </p:cNvPr>
          <p:cNvCxnSpPr>
            <a:stCxn id="1026" idx="3"/>
            <a:endCxn id="1036" idx="1"/>
          </p:cNvCxnSpPr>
          <p:nvPr/>
        </p:nvCxnSpPr>
        <p:spPr>
          <a:xfrm flipV="1">
            <a:off x="3088947" y="3211011"/>
            <a:ext cx="1360165" cy="25245"/>
          </a:xfrm>
          <a:prstGeom prst="curvedConnector3">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连接符: 曲线 39">
            <a:extLst>
              <a:ext uri="{FF2B5EF4-FFF2-40B4-BE49-F238E27FC236}">
                <a16:creationId xmlns:a16="http://schemas.microsoft.com/office/drawing/2014/main" id="{3904F962-D6D6-44E5-A0C8-BB455F98B87B}"/>
              </a:ext>
            </a:extLst>
          </p:cNvPr>
          <p:cNvCxnSpPr>
            <a:stCxn id="1036" idx="3"/>
            <a:endCxn id="1044" idx="1"/>
          </p:cNvCxnSpPr>
          <p:nvPr/>
        </p:nvCxnSpPr>
        <p:spPr>
          <a:xfrm flipV="1">
            <a:off x="5535282" y="3207879"/>
            <a:ext cx="1815147" cy="3132"/>
          </a:xfrm>
          <a:prstGeom prst="curvedConnector3">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6" name="连接符: 曲线 55">
            <a:extLst>
              <a:ext uri="{FF2B5EF4-FFF2-40B4-BE49-F238E27FC236}">
                <a16:creationId xmlns:a16="http://schemas.microsoft.com/office/drawing/2014/main" id="{7E618251-EFE1-4B6C-9F73-F9933B943E0C}"/>
              </a:ext>
            </a:extLst>
          </p:cNvPr>
          <p:cNvCxnSpPr>
            <a:stCxn id="1026" idx="0"/>
            <a:endCxn id="1034" idx="1"/>
          </p:cNvCxnSpPr>
          <p:nvPr/>
        </p:nvCxnSpPr>
        <p:spPr>
          <a:xfrm rot="5400000" flipH="1" flipV="1">
            <a:off x="2991464" y="595314"/>
            <a:ext cx="1988330" cy="2916422"/>
          </a:xfrm>
          <a:prstGeom prst="curvedConnector2">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8" name="连接符: 曲线 57">
            <a:extLst>
              <a:ext uri="{FF2B5EF4-FFF2-40B4-BE49-F238E27FC236}">
                <a16:creationId xmlns:a16="http://schemas.microsoft.com/office/drawing/2014/main" id="{73A07B5D-E749-40D8-ACB0-B9623FF82882}"/>
              </a:ext>
            </a:extLst>
          </p:cNvPr>
          <p:cNvCxnSpPr>
            <a:cxnSpLocks/>
            <a:stCxn id="1048" idx="1"/>
            <a:endCxn id="1044" idx="3"/>
          </p:cNvCxnSpPr>
          <p:nvPr/>
        </p:nvCxnSpPr>
        <p:spPr>
          <a:xfrm rot="10800000">
            <a:off x="8137685" y="3207880"/>
            <a:ext cx="1606555" cy="65315"/>
          </a:xfrm>
          <a:prstGeom prst="curvedConnector3">
            <a:avLst>
              <a:gd name="adj1" fmla="val 89669"/>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0" name="连接符: 曲线 59">
            <a:extLst>
              <a:ext uri="{FF2B5EF4-FFF2-40B4-BE49-F238E27FC236}">
                <a16:creationId xmlns:a16="http://schemas.microsoft.com/office/drawing/2014/main" id="{EEDA60E9-D28A-4FF2-A2DA-4A53CC0E4538}"/>
              </a:ext>
            </a:extLst>
          </p:cNvPr>
          <p:cNvCxnSpPr>
            <a:stCxn id="1048" idx="3"/>
            <a:endCxn id="1046" idx="3"/>
          </p:cNvCxnSpPr>
          <p:nvPr/>
        </p:nvCxnSpPr>
        <p:spPr>
          <a:xfrm flipH="1" flipV="1">
            <a:off x="9925794" y="1011509"/>
            <a:ext cx="1247649" cy="2261685"/>
          </a:xfrm>
          <a:prstGeom prst="curvedConnector3">
            <a:avLst>
              <a:gd name="adj1" fmla="val -18322"/>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2" name="连接符: 曲线 61">
            <a:extLst>
              <a:ext uri="{FF2B5EF4-FFF2-40B4-BE49-F238E27FC236}">
                <a16:creationId xmlns:a16="http://schemas.microsoft.com/office/drawing/2014/main" id="{3E3CBBDF-CDB2-49EB-95C2-F1D058628EFB}"/>
              </a:ext>
            </a:extLst>
          </p:cNvPr>
          <p:cNvCxnSpPr>
            <a:stCxn id="1044" idx="0"/>
            <a:endCxn id="1046" idx="1"/>
          </p:cNvCxnSpPr>
          <p:nvPr/>
        </p:nvCxnSpPr>
        <p:spPr>
          <a:xfrm rot="5400000" flipH="1" flipV="1">
            <a:off x="7329738" y="1425829"/>
            <a:ext cx="1760217" cy="931578"/>
          </a:xfrm>
          <a:prstGeom prst="curvedConnector2">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27" name="连接符: 曲线 1026">
            <a:extLst>
              <a:ext uri="{FF2B5EF4-FFF2-40B4-BE49-F238E27FC236}">
                <a16:creationId xmlns:a16="http://schemas.microsoft.com/office/drawing/2014/main" id="{0D271D8A-C8B3-40B0-AEDC-2637865AC73E}"/>
              </a:ext>
            </a:extLst>
          </p:cNvPr>
          <p:cNvCxnSpPr>
            <a:stCxn id="8" idx="2"/>
            <a:endCxn id="1038" idx="1"/>
          </p:cNvCxnSpPr>
          <p:nvPr/>
        </p:nvCxnSpPr>
        <p:spPr>
          <a:xfrm rot="16200000" flipH="1">
            <a:off x="3032066" y="3283944"/>
            <a:ext cx="1829168" cy="2853524"/>
          </a:xfrm>
          <a:prstGeom prst="curvedConnector2">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29" name="连接符: 曲线 1028">
            <a:extLst>
              <a:ext uri="{FF2B5EF4-FFF2-40B4-BE49-F238E27FC236}">
                <a16:creationId xmlns:a16="http://schemas.microsoft.com/office/drawing/2014/main" id="{7FAF3FC8-B850-41CB-8E10-E856BE9DB919}"/>
              </a:ext>
            </a:extLst>
          </p:cNvPr>
          <p:cNvCxnSpPr>
            <a:stCxn id="1038" idx="3"/>
            <a:endCxn id="1050" idx="1"/>
          </p:cNvCxnSpPr>
          <p:nvPr/>
        </p:nvCxnSpPr>
        <p:spPr>
          <a:xfrm>
            <a:off x="6649727" y="5625290"/>
            <a:ext cx="2036168" cy="30570"/>
          </a:xfrm>
          <a:prstGeom prst="curvedConnector3">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33" name="连接符: 曲线 1032">
            <a:extLst>
              <a:ext uri="{FF2B5EF4-FFF2-40B4-BE49-F238E27FC236}">
                <a16:creationId xmlns:a16="http://schemas.microsoft.com/office/drawing/2014/main" id="{8D309BA6-22A6-483C-A2C3-79E7A50E1AC5}"/>
              </a:ext>
            </a:extLst>
          </p:cNvPr>
          <p:cNvCxnSpPr>
            <a:stCxn id="1044" idx="3"/>
            <a:endCxn id="1050" idx="0"/>
          </p:cNvCxnSpPr>
          <p:nvPr/>
        </p:nvCxnSpPr>
        <p:spPr>
          <a:xfrm>
            <a:off x="8137684" y="3207879"/>
            <a:ext cx="1248036" cy="2308016"/>
          </a:xfrm>
          <a:prstGeom prst="curvedConnector2">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7" name="文本框 1046">
            <a:extLst>
              <a:ext uri="{FF2B5EF4-FFF2-40B4-BE49-F238E27FC236}">
                <a16:creationId xmlns:a16="http://schemas.microsoft.com/office/drawing/2014/main" id="{C275AD57-DE66-4799-932B-77D6B9851516}"/>
              </a:ext>
            </a:extLst>
          </p:cNvPr>
          <p:cNvSpPr txBox="1"/>
          <p:nvPr/>
        </p:nvSpPr>
        <p:spPr>
          <a:xfrm>
            <a:off x="333825" y="2829987"/>
            <a:ext cx="1133645" cy="369332"/>
          </a:xfrm>
          <a:prstGeom prst="rect">
            <a:avLst/>
          </a:prstGeom>
          <a:noFill/>
        </p:spPr>
        <p:txBody>
          <a:bodyPr wrap="none" rtlCol="0">
            <a:spAutoFit/>
          </a:bodyPr>
          <a:lstStyle/>
          <a:p>
            <a:pPr algn="ctr"/>
            <a:r>
              <a:rPr lang="zh-CN" altLang="en-US" b="1">
                <a:latin typeface="Source Han Sans CN Normal" panose="020B0400000000000000" pitchFamily="34" charset="-128"/>
                <a:ea typeface="Source Han Sans CN Normal" panose="020B0400000000000000" pitchFamily="34" charset="-128"/>
              </a:rPr>
              <a:t>网络请求</a:t>
            </a:r>
          </a:p>
        </p:txBody>
      </p:sp>
      <p:cxnSp>
        <p:nvCxnSpPr>
          <p:cNvPr id="1053" name="直接箭头连接符 1052">
            <a:extLst>
              <a:ext uri="{FF2B5EF4-FFF2-40B4-BE49-F238E27FC236}">
                <a16:creationId xmlns:a16="http://schemas.microsoft.com/office/drawing/2014/main" id="{9658CCCC-635B-40E3-8253-7B6F3D44EA36}"/>
              </a:ext>
            </a:extLst>
          </p:cNvPr>
          <p:cNvCxnSpPr>
            <a:cxnSpLocks/>
            <a:endCxn id="1026" idx="1"/>
          </p:cNvCxnSpPr>
          <p:nvPr/>
        </p:nvCxnSpPr>
        <p:spPr>
          <a:xfrm>
            <a:off x="489527" y="3236256"/>
            <a:ext cx="1476362" cy="0"/>
          </a:xfrm>
          <a:prstGeom prst="straightConnector1">
            <a:avLst/>
          </a:prstGeom>
          <a:ln w="127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055" name="直接箭头连接符 1054">
            <a:extLst>
              <a:ext uri="{FF2B5EF4-FFF2-40B4-BE49-F238E27FC236}">
                <a16:creationId xmlns:a16="http://schemas.microsoft.com/office/drawing/2014/main" id="{B65D662F-43AD-4F5C-9C35-F7F3092082B5}"/>
              </a:ext>
            </a:extLst>
          </p:cNvPr>
          <p:cNvCxnSpPr>
            <a:endCxn id="1026" idx="1"/>
          </p:cNvCxnSpPr>
          <p:nvPr/>
        </p:nvCxnSpPr>
        <p:spPr>
          <a:xfrm>
            <a:off x="803879" y="1513395"/>
            <a:ext cx="1162010" cy="1722861"/>
          </a:xfrm>
          <a:prstGeom prst="straightConnector1">
            <a:avLst/>
          </a:prstGeom>
          <a:ln w="127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057" name="直接箭头连接符 1056">
            <a:extLst>
              <a:ext uri="{FF2B5EF4-FFF2-40B4-BE49-F238E27FC236}">
                <a16:creationId xmlns:a16="http://schemas.microsoft.com/office/drawing/2014/main" id="{D73E0AEE-657E-44E0-BB58-108540CEAA91}"/>
              </a:ext>
            </a:extLst>
          </p:cNvPr>
          <p:cNvCxnSpPr>
            <a:endCxn id="1026" idx="1"/>
          </p:cNvCxnSpPr>
          <p:nvPr/>
        </p:nvCxnSpPr>
        <p:spPr>
          <a:xfrm flipV="1">
            <a:off x="985566" y="3236256"/>
            <a:ext cx="980323" cy="2006799"/>
          </a:xfrm>
          <a:prstGeom prst="straightConnector1">
            <a:avLst/>
          </a:prstGeom>
          <a:ln w="127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061" name="连接符: 曲线 1060">
            <a:extLst>
              <a:ext uri="{FF2B5EF4-FFF2-40B4-BE49-F238E27FC236}">
                <a16:creationId xmlns:a16="http://schemas.microsoft.com/office/drawing/2014/main" id="{09E360A3-3CF8-4887-861F-2821BDE9E601}"/>
              </a:ext>
            </a:extLst>
          </p:cNvPr>
          <p:cNvCxnSpPr>
            <a:stCxn id="1038" idx="0"/>
            <a:endCxn id="1046" idx="1"/>
          </p:cNvCxnSpPr>
          <p:nvPr/>
        </p:nvCxnSpPr>
        <p:spPr>
          <a:xfrm rot="5400000" flipH="1" flipV="1">
            <a:off x="5161601" y="1861478"/>
            <a:ext cx="4364002" cy="2664065"/>
          </a:xfrm>
          <a:prstGeom prst="curved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62" name="文本框 1061">
            <a:extLst>
              <a:ext uri="{FF2B5EF4-FFF2-40B4-BE49-F238E27FC236}">
                <a16:creationId xmlns:a16="http://schemas.microsoft.com/office/drawing/2014/main" id="{2C4F8D34-7F37-4158-B98C-684B6323FE2F}"/>
              </a:ext>
            </a:extLst>
          </p:cNvPr>
          <p:cNvSpPr txBox="1"/>
          <p:nvPr/>
        </p:nvSpPr>
        <p:spPr>
          <a:xfrm>
            <a:off x="489527" y="446754"/>
            <a:ext cx="3141440" cy="646331"/>
          </a:xfrm>
          <a:prstGeom prst="rect">
            <a:avLst/>
          </a:prstGeom>
          <a:noFill/>
        </p:spPr>
        <p:txBody>
          <a:bodyPr wrap="square" rtlCol="0">
            <a:spAutoFit/>
          </a:bodyPr>
          <a:lstStyle/>
          <a:p>
            <a:r>
              <a:rPr lang="en-US" altLang="zh-CN" sz="3600" b="1">
                <a:latin typeface="Source Han Sans CN Bold" panose="020B0800000000000000" pitchFamily="34" charset="-128"/>
                <a:ea typeface="Source Han Sans CN Bold" panose="020B0800000000000000" pitchFamily="34" charset="-128"/>
              </a:rPr>
              <a:t>NLP</a:t>
            </a:r>
            <a:r>
              <a:rPr lang="zh-CN" altLang="en-US" sz="3600" b="1">
                <a:latin typeface="Source Han Sans CN Bold" panose="020B0800000000000000" pitchFamily="34" charset="-128"/>
                <a:ea typeface="Source Han Sans CN Bold" panose="020B0800000000000000" pitchFamily="34" charset="-128"/>
              </a:rPr>
              <a:t>系统</a:t>
            </a:r>
            <a:r>
              <a:rPr lang="zh-CN" altLang="en-US" sz="3600" b="1">
                <a:solidFill>
                  <a:srgbClr val="C00000"/>
                </a:solidFill>
                <a:latin typeface="Source Han Sans CN Bold" panose="020B0800000000000000" pitchFamily="34" charset="-128"/>
                <a:ea typeface="Source Han Sans CN Bold" panose="020B0800000000000000" pitchFamily="34" charset="-128"/>
              </a:rPr>
              <a:t>结构</a:t>
            </a:r>
          </a:p>
        </p:txBody>
      </p:sp>
    </p:spTree>
    <p:extLst>
      <p:ext uri="{BB962C8B-B14F-4D97-AF65-F5344CB8AC3E}">
        <p14:creationId xmlns:p14="http://schemas.microsoft.com/office/powerpoint/2010/main" val="9450936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Google masks complexity with convenience in new Cloud features">
            <a:extLst>
              <a:ext uri="{FF2B5EF4-FFF2-40B4-BE49-F238E27FC236}">
                <a16:creationId xmlns:a16="http://schemas.microsoft.com/office/drawing/2014/main" id="{B3D5B1FF-3770-4A49-82F7-473E66AF24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89000"/>
            <a:ext cx="12192000" cy="5080000"/>
          </a:xfrm>
          <a:prstGeom prst="rect">
            <a:avLst/>
          </a:prstGeom>
          <a:noFill/>
          <a:extLst>
            <a:ext uri="{909E8E84-426E-40DD-AFC4-6F175D3DCCD1}">
              <a14:hiddenFill xmlns:a14="http://schemas.microsoft.com/office/drawing/2010/main">
                <a:solidFill>
                  <a:srgbClr val="FFFFFF"/>
                </a:solidFill>
              </a14:hiddenFill>
            </a:ext>
          </a:extLst>
        </p:spPr>
      </p:pic>
      <p:sp>
        <p:nvSpPr>
          <p:cNvPr id="1062" name="文本框 1061">
            <a:extLst>
              <a:ext uri="{FF2B5EF4-FFF2-40B4-BE49-F238E27FC236}">
                <a16:creationId xmlns:a16="http://schemas.microsoft.com/office/drawing/2014/main" id="{2C4F8D34-7F37-4158-B98C-684B6323FE2F}"/>
              </a:ext>
            </a:extLst>
          </p:cNvPr>
          <p:cNvSpPr txBox="1"/>
          <p:nvPr/>
        </p:nvSpPr>
        <p:spPr>
          <a:xfrm>
            <a:off x="489527" y="446754"/>
            <a:ext cx="3141440" cy="646331"/>
          </a:xfrm>
          <a:prstGeom prst="rect">
            <a:avLst/>
          </a:prstGeom>
          <a:noFill/>
        </p:spPr>
        <p:txBody>
          <a:bodyPr wrap="square" rtlCol="0">
            <a:spAutoFit/>
          </a:bodyPr>
          <a:lstStyle/>
          <a:p>
            <a:r>
              <a:rPr lang="en-US" altLang="zh-CN" sz="3600" b="1">
                <a:latin typeface="Source Han Sans CN Bold" panose="020B0800000000000000" pitchFamily="34" charset="-128"/>
                <a:ea typeface="Source Han Sans CN Bold" panose="020B0800000000000000" pitchFamily="34" charset="-128"/>
              </a:rPr>
              <a:t>NLP</a:t>
            </a:r>
            <a:r>
              <a:rPr lang="zh-CN" altLang="en-US" sz="3600" b="1">
                <a:latin typeface="Source Han Sans CN Bold" panose="020B0800000000000000" pitchFamily="34" charset="-128"/>
                <a:ea typeface="Source Han Sans CN Bold" panose="020B0800000000000000" pitchFamily="34" charset="-128"/>
              </a:rPr>
              <a:t>系统</a:t>
            </a:r>
            <a:r>
              <a:rPr lang="zh-CN" altLang="en-US" sz="3600" b="1">
                <a:solidFill>
                  <a:srgbClr val="C00000"/>
                </a:solidFill>
                <a:latin typeface="Source Han Sans CN Bold" panose="020B0800000000000000" pitchFamily="34" charset="-128"/>
                <a:ea typeface="Source Han Sans CN Bold" panose="020B0800000000000000" pitchFamily="34" charset="-128"/>
              </a:rPr>
              <a:t>环境</a:t>
            </a:r>
          </a:p>
        </p:txBody>
      </p:sp>
      <p:sp>
        <p:nvSpPr>
          <p:cNvPr id="2" name="文本框 1">
            <a:extLst>
              <a:ext uri="{FF2B5EF4-FFF2-40B4-BE49-F238E27FC236}">
                <a16:creationId xmlns:a16="http://schemas.microsoft.com/office/drawing/2014/main" id="{D2F5B384-3337-4523-A648-E8B05877E888}"/>
              </a:ext>
            </a:extLst>
          </p:cNvPr>
          <p:cNvSpPr txBox="1"/>
          <p:nvPr/>
        </p:nvSpPr>
        <p:spPr>
          <a:xfrm>
            <a:off x="4525280" y="5645834"/>
            <a:ext cx="3141440" cy="646331"/>
          </a:xfrm>
          <a:prstGeom prst="rect">
            <a:avLst/>
          </a:prstGeom>
          <a:noFill/>
        </p:spPr>
        <p:txBody>
          <a:bodyPr wrap="square" rtlCol="0">
            <a:spAutoFit/>
          </a:bodyPr>
          <a:lstStyle/>
          <a:p>
            <a:r>
              <a:rPr lang="zh-CN" altLang="en-US" sz="3600" b="1">
                <a:latin typeface="Source Han Sans CN Bold" panose="020B0800000000000000" pitchFamily="34" charset="-128"/>
                <a:ea typeface="Source Han Sans CN Bold" panose="020B0800000000000000" pitchFamily="34" charset="-128"/>
              </a:rPr>
              <a:t>云服务器部署</a:t>
            </a:r>
          </a:p>
        </p:txBody>
      </p:sp>
    </p:spTree>
    <p:extLst>
      <p:ext uri="{BB962C8B-B14F-4D97-AF65-F5344CB8AC3E}">
        <p14:creationId xmlns:p14="http://schemas.microsoft.com/office/powerpoint/2010/main" val="35798767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NGINX | High Performance Load Balancer, Web Server, &amp; Reverse Proxy">
            <a:extLst>
              <a:ext uri="{FF2B5EF4-FFF2-40B4-BE49-F238E27FC236}">
                <a16:creationId xmlns:a16="http://schemas.microsoft.com/office/drawing/2014/main" id="{6589D7F7-478F-48DB-83AB-4A6CC8DE80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4" y="473168"/>
            <a:ext cx="3011219" cy="1011189"/>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54B45808-9C8C-4457-A9EC-1FA28021C558}"/>
              </a:ext>
            </a:extLst>
          </p:cNvPr>
          <p:cNvSpPr txBox="1"/>
          <p:nvPr/>
        </p:nvSpPr>
        <p:spPr>
          <a:xfrm>
            <a:off x="742981" y="2129265"/>
            <a:ext cx="5986293" cy="1569660"/>
          </a:xfrm>
          <a:prstGeom prst="rect">
            <a:avLst/>
          </a:prstGeom>
          <a:noFill/>
        </p:spPr>
        <p:txBody>
          <a:bodyPr wrap="square" rtlCol="0">
            <a:spAutoFit/>
          </a:bodyPr>
          <a:lstStyle/>
          <a:p>
            <a:r>
              <a:rPr lang="zh-CN" altLang="en-US" sz="2400" b="1">
                <a:latin typeface="Source Han Sans CN Normal" panose="020B0400000000000000" pitchFamily="34" charset="-128"/>
                <a:ea typeface="Source Han Sans CN Normal" panose="020B0400000000000000" pitchFamily="34" charset="-128"/>
              </a:rPr>
              <a:t>反向代理</a:t>
            </a:r>
            <a:r>
              <a:rPr lang="en-US" altLang="zh-CN" sz="2400" b="1">
                <a:latin typeface="Source Han Sans CN Normal" panose="020B0400000000000000" pitchFamily="34" charset="-128"/>
                <a:ea typeface="Source Han Sans CN Normal" panose="020B0400000000000000" pitchFamily="34" charset="-128"/>
              </a:rPr>
              <a:t>: </a:t>
            </a:r>
          </a:p>
          <a:p>
            <a:pPr marL="457200" indent="-457200">
              <a:buAutoNum type="arabicPeriod"/>
            </a:pPr>
            <a:r>
              <a:rPr lang="zh-CN" altLang="en-US" sz="2400" b="1">
                <a:latin typeface="Source Han Sans CN Normal" panose="020B0400000000000000" pitchFamily="34" charset="-128"/>
                <a:ea typeface="Source Han Sans CN Normal" panose="020B0400000000000000" pitchFamily="34" charset="-128"/>
              </a:rPr>
              <a:t>以代理服务器来接受网络请求</a:t>
            </a:r>
            <a:endParaRPr lang="en-US" altLang="zh-CN" sz="2400" b="1">
              <a:latin typeface="Source Han Sans CN Normal" panose="020B0400000000000000" pitchFamily="34" charset="-128"/>
              <a:ea typeface="Source Han Sans CN Normal" panose="020B0400000000000000" pitchFamily="34" charset="-128"/>
            </a:endParaRPr>
          </a:p>
          <a:p>
            <a:pPr marL="457200" indent="-457200">
              <a:buAutoNum type="arabicPeriod"/>
            </a:pPr>
            <a:r>
              <a:rPr lang="zh-CN" altLang="en-US" sz="2400" b="1">
                <a:latin typeface="Source Han Sans CN Normal" panose="020B0400000000000000" pitchFamily="34" charset="-128"/>
                <a:ea typeface="Source Han Sans CN Normal" panose="020B0400000000000000" pitchFamily="34" charset="-128"/>
              </a:rPr>
              <a:t>转发给内部网络上的服务器</a:t>
            </a:r>
            <a:endParaRPr lang="en-US" altLang="zh-CN" sz="2400" b="1">
              <a:latin typeface="Source Han Sans CN Normal" panose="020B0400000000000000" pitchFamily="34" charset="-128"/>
              <a:ea typeface="Source Han Sans CN Normal" panose="020B0400000000000000" pitchFamily="34" charset="-128"/>
            </a:endParaRPr>
          </a:p>
          <a:p>
            <a:pPr marL="457200" indent="-457200">
              <a:buAutoNum type="arabicPeriod"/>
            </a:pPr>
            <a:r>
              <a:rPr lang="zh-CN" altLang="en-US" sz="2400" b="1">
                <a:latin typeface="Source Han Sans CN Normal" panose="020B0400000000000000" pitchFamily="34" charset="-128"/>
                <a:ea typeface="Source Han Sans CN Normal" panose="020B0400000000000000" pitchFamily="34" charset="-128"/>
              </a:rPr>
              <a:t>结果返回给客户端</a:t>
            </a:r>
          </a:p>
        </p:txBody>
      </p:sp>
      <p:sp>
        <p:nvSpPr>
          <p:cNvPr id="2" name="文本框 1">
            <a:extLst>
              <a:ext uri="{FF2B5EF4-FFF2-40B4-BE49-F238E27FC236}">
                <a16:creationId xmlns:a16="http://schemas.microsoft.com/office/drawing/2014/main" id="{C2BEDA8C-EF46-4EEE-86DC-399979C77D0B}"/>
              </a:ext>
            </a:extLst>
          </p:cNvPr>
          <p:cNvSpPr txBox="1"/>
          <p:nvPr/>
        </p:nvSpPr>
        <p:spPr>
          <a:xfrm>
            <a:off x="759991" y="4178424"/>
            <a:ext cx="10928725" cy="1938992"/>
          </a:xfrm>
          <a:prstGeom prst="rect">
            <a:avLst/>
          </a:prstGeom>
          <a:noFill/>
        </p:spPr>
        <p:txBody>
          <a:bodyPr wrap="square" rtlCol="0">
            <a:spAutoFit/>
          </a:bodyPr>
          <a:lstStyle/>
          <a:p>
            <a:r>
              <a:rPr lang="zh-CN" altLang="en-US" sz="2400" b="1">
                <a:latin typeface="Source Han Sans CN Normal" panose="020B0400000000000000" pitchFamily="34" charset="-128"/>
                <a:ea typeface="Source Han Sans CN Normal" panose="020B0400000000000000" pitchFamily="34" charset="-128"/>
              </a:rPr>
              <a:t>本项目中</a:t>
            </a:r>
            <a:r>
              <a:rPr lang="en-US" altLang="zh-CN" sz="2400" b="1">
                <a:latin typeface="Source Han Sans CN Normal" panose="020B0400000000000000" pitchFamily="34" charset="-128"/>
                <a:ea typeface="Source Han Sans CN Normal" panose="020B0400000000000000" pitchFamily="34" charset="-128"/>
              </a:rPr>
              <a:t>: </a:t>
            </a:r>
          </a:p>
          <a:p>
            <a:pPr marL="457200" indent="-457200">
              <a:buAutoNum type="arabicPeriod"/>
            </a:pPr>
            <a:r>
              <a:rPr lang="zh-CN" altLang="en-US" sz="2400" b="1">
                <a:latin typeface="Source Han Sans CN Normal" panose="020B0400000000000000" pitchFamily="34" charset="-128"/>
                <a:ea typeface="Source Han Sans CN Normal" panose="020B0400000000000000" pitchFamily="34" charset="-128"/>
              </a:rPr>
              <a:t>代理服务器</a:t>
            </a:r>
            <a:r>
              <a:rPr lang="en-US" altLang="zh-CN" sz="2400" b="1">
                <a:latin typeface="Source Han Sans CN Normal" panose="020B0400000000000000" pitchFamily="34" charset="-128"/>
                <a:ea typeface="Source Han Sans CN Normal" panose="020B0400000000000000" pitchFamily="34" charset="-128"/>
              </a:rPr>
              <a:t>: Nginx</a:t>
            </a:r>
          </a:p>
          <a:p>
            <a:pPr marL="457200" indent="-457200">
              <a:buAutoNum type="arabicPeriod"/>
            </a:pPr>
            <a:r>
              <a:rPr lang="zh-CN" altLang="en-US" sz="2400" b="1">
                <a:latin typeface="Source Han Sans CN Normal" panose="020B0400000000000000" pitchFamily="34" charset="-128"/>
                <a:ea typeface="Source Han Sans CN Normal" panose="020B0400000000000000" pitchFamily="34" charset="-128"/>
              </a:rPr>
              <a:t>随机获取句子 </a:t>
            </a:r>
            <a:r>
              <a:rPr lang="en-US" altLang="zh-CN" sz="2400" b="1">
                <a:latin typeface="Source Han Sans CN Normal" panose="020B0400000000000000" pitchFamily="34" charset="-128"/>
                <a:ea typeface="Source Han Sans CN Normal" panose="020B0400000000000000" pitchFamily="34" charset="-128"/>
              </a:rPr>
              <a:t>=&gt; Node.js</a:t>
            </a:r>
            <a:r>
              <a:rPr lang="zh-CN" altLang="en-US" sz="2400" b="1">
                <a:latin typeface="Source Han Sans CN Normal" panose="020B0400000000000000" pitchFamily="34" charset="-128"/>
                <a:ea typeface="Source Han Sans CN Normal" panose="020B0400000000000000" pitchFamily="34" charset="-128"/>
              </a:rPr>
              <a:t>服务</a:t>
            </a:r>
            <a:r>
              <a:rPr lang="en-US" altLang="zh-CN" sz="2400" b="1">
                <a:latin typeface="Source Han Sans CN Normal" panose="020B0400000000000000" pitchFamily="34" charset="-128"/>
                <a:ea typeface="Source Han Sans CN Normal" panose="020B0400000000000000" pitchFamily="34" charset="-128"/>
              </a:rPr>
              <a:t>,  </a:t>
            </a:r>
            <a:r>
              <a:rPr lang="zh-CN" altLang="en-US" sz="2400" b="1">
                <a:latin typeface="Source Han Sans CN Normal" panose="020B0400000000000000" pitchFamily="34" charset="-128"/>
                <a:ea typeface="Source Han Sans CN Normal" panose="020B0400000000000000" pitchFamily="34" charset="-128"/>
              </a:rPr>
              <a:t>机器翻译</a:t>
            </a:r>
            <a:r>
              <a:rPr lang="en-US" altLang="zh-CN" sz="2400" b="1">
                <a:latin typeface="Source Han Sans CN Normal" panose="020B0400000000000000" pitchFamily="34" charset="-128"/>
                <a:ea typeface="Source Han Sans CN Normal" panose="020B0400000000000000" pitchFamily="34" charset="-128"/>
              </a:rPr>
              <a:t>/</a:t>
            </a:r>
            <a:r>
              <a:rPr lang="zh-CN" altLang="en-US" sz="2400" b="1">
                <a:latin typeface="Source Han Sans CN Normal" panose="020B0400000000000000" pitchFamily="34" charset="-128"/>
                <a:ea typeface="Source Han Sans CN Normal" panose="020B0400000000000000" pitchFamily="34" charset="-128"/>
              </a:rPr>
              <a:t>情感分析</a:t>
            </a:r>
            <a:r>
              <a:rPr lang="en-US" altLang="zh-CN" sz="2400" b="1">
                <a:latin typeface="Source Han Sans CN Normal" panose="020B0400000000000000" pitchFamily="34" charset="-128"/>
                <a:ea typeface="Source Han Sans CN Normal" panose="020B0400000000000000" pitchFamily="34" charset="-128"/>
              </a:rPr>
              <a:t>/</a:t>
            </a:r>
            <a:r>
              <a:rPr lang="zh-CN" altLang="en-US" sz="2400" b="1">
                <a:latin typeface="Source Han Sans CN Normal" panose="020B0400000000000000" pitchFamily="34" charset="-128"/>
                <a:ea typeface="Source Han Sans CN Normal" panose="020B0400000000000000" pitchFamily="34" charset="-128"/>
              </a:rPr>
              <a:t>全文搜索 </a:t>
            </a:r>
            <a:r>
              <a:rPr lang="en-US" altLang="zh-CN" sz="2400" b="1">
                <a:latin typeface="Source Han Sans CN Normal" panose="020B0400000000000000" pitchFamily="34" charset="-128"/>
                <a:ea typeface="Source Han Sans CN Normal" panose="020B0400000000000000" pitchFamily="34" charset="-128"/>
              </a:rPr>
              <a:t>=&gt; Flask</a:t>
            </a:r>
            <a:r>
              <a:rPr lang="zh-CN" altLang="en-US" sz="2400" b="1">
                <a:latin typeface="Source Han Sans CN Normal" panose="020B0400000000000000" pitchFamily="34" charset="-128"/>
                <a:ea typeface="Source Han Sans CN Normal" panose="020B0400000000000000" pitchFamily="34" charset="-128"/>
              </a:rPr>
              <a:t>服务， 网页静态资源 </a:t>
            </a:r>
            <a:r>
              <a:rPr lang="en-US" altLang="zh-CN" sz="2400" b="1">
                <a:latin typeface="Source Han Sans CN Normal" panose="020B0400000000000000" pitchFamily="34" charset="-128"/>
                <a:ea typeface="Source Han Sans CN Normal" panose="020B0400000000000000" pitchFamily="34" charset="-128"/>
              </a:rPr>
              <a:t>=&gt; Vue</a:t>
            </a:r>
            <a:r>
              <a:rPr lang="zh-CN" altLang="en-US" sz="2400" b="1">
                <a:latin typeface="Source Han Sans CN Normal" panose="020B0400000000000000" pitchFamily="34" charset="-128"/>
                <a:ea typeface="Source Han Sans CN Normal" panose="020B0400000000000000" pitchFamily="34" charset="-128"/>
              </a:rPr>
              <a:t>服务</a:t>
            </a:r>
            <a:endParaRPr lang="en-US" altLang="zh-CN" sz="2400" b="1">
              <a:latin typeface="Source Han Sans CN Normal" panose="020B0400000000000000" pitchFamily="34" charset="-128"/>
              <a:ea typeface="Source Han Sans CN Normal" panose="020B0400000000000000" pitchFamily="34" charset="-128"/>
            </a:endParaRPr>
          </a:p>
          <a:p>
            <a:pPr marL="457200" indent="-457200">
              <a:buAutoNum type="arabicPeriod"/>
            </a:pPr>
            <a:r>
              <a:rPr lang="zh-CN" altLang="en-US" sz="2400" b="1">
                <a:latin typeface="Source Han Sans CN Normal" panose="020B0400000000000000" pitchFamily="34" charset="-128"/>
                <a:ea typeface="Source Han Sans CN Normal" panose="020B0400000000000000" pitchFamily="34" charset="-128"/>
              </a:rPr>
              <a:t>将结果通过</a:t>
            </a:r>
            <a:r>
              <a:rPr lang="en-US" altLang="zh-CN" sz="2400" b="1">
                <a:latin typeface="Source Han Sans CN Normal" panose="020B0400000000000000" pitchFamily="34" charset="-128"/>
                <a:ea typeface="Source Han Sans CN Normal" panose="020B0400000000000000" pitchFamily="34" charset="-128"/>
              </a:rPr>
              <a:t>Nginx</a:t>
            </a:r>
            <a:r>
              <a:rPr lang="zh-CN" altLang="en-US" sz="2400" b="1">
                <a:latin typeface="Source Han Sans CN Normal" panose="020B0400000000000000" pitchFamily="34" charset="-128"/>
                <a:ea typeface="Source Han Sans CN Normal" panose="020B0400000000000000" pitchFamily="34" charset="-128"/>
              </a:rPr>
              <a:t>统一返回</a:t>
            </a:r>
          </a:p>
        </p:txBody>
      </p:sp>
      <p:pic>
        <p:nvPicPr>
          <p:cNvPr id="2050" name="Picture 2" descr="Reverse proxy - Wikipedia">
            <a:extLst>
              <a:ext uri="{FF2B5EF4-FFF2-40B4-BE49-F238E27FC236}">
                <a16:creationId xmlns:a16="http://schemas.microsoft.com/office/drawing/2014/main" id="{2C6C21FF-BA5D-438D-9596-9B25AE4203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2423" y="1433508"/>
            <a:ext cx="5986293" cy="2244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96414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Introduction | Vue Formulate ⚡️ The easiest way to build forms with Vue.js">
            <a:extLst>
              <a:ext uri="{FF2B5EF4-FFF2-40B4-BE49-F238E27FC236}">
                <a16:creationId xmlns:a16="http://schemas.microsoft.com/office/drawing/2014/main" id="{CCB45062-6C3E-4181-9592-E486A52D77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0"/>
            <a:ext cx="12192000" cy="6096000"/>
          </a:xfrm>
          <a:prstGeom prst="rect">
            <a:avLst/>
          </a:prstGeom>
          <a:noFill/>
          <a:extLst>
            <a:ext uri="{909E8E84-426E-40DD-AFC4-6F175D3DCCD1}">
              <a14:hiddenFill xmlns:a14="http://schemas.microsoft.com/office/drawing/2010/main">
                <a:solidFill>
                  <a:srgbClr val="FFFFFF"/>
                </a:solidFill>
              </a14:hiddenFill>
            </a:ext>
          </a:extLst>
        </p:spPr>
      </p:pic>
      <p:sp>
        <p:nvSpPr>
          <p:cNvPr id="14" name="文本框 13">
            <a:extLst>
              <a:ext uri="{FF2B5EF4-FFF2-40B4-BE49-F238E27FC236}">
                <a16:creationId xmlns:a16="http://schemas.microsoft.com/office/drawing/2014/main" id="{59B310C2-18F9-4B6E-8D35-355BAF0D06BB}"/>
              </a:ext>
            </a:extLst>
          </p:cNvPr>
          <p:cNvSpPr txBox="1"/>
          <p:nvPr/>
        </p:nvSpPr>
        <p:spPr>
          <a:xfrm>
            <a:off x="501805" y="761999"/>
            <a:ext cx="4339482" cy="461665"/>
          </a:xfrm>
          <a:prstGeom prst="rect">
            <a:avLst/>
          </a:prstGeom>
          <a:noFill/>
        </p:spPr>
        <p:txBody>
          <a:bodyPr wrap="square" rtlCol="0">
            <a:spAutoFit/>
          </a:bodyPr>
          <a:lstStyle/>
          <a:p>
            <a:r>
              <a:rPr lang="en-US" altLang="zh-CN" sz="2400" b="1">
                <a:latin typeface="Source Han Sans CN Normal" panose="020B0400000000000000" pitchFamily="34" charset="-128"/>
                <a:ea typeface="Source Han Sans CN Normal" panose="020B0400000000000000" pitchFamily="34" charset="-128"/>
              </a:rPr>
              <a:t>1. </a:t>
            </a:r>
            <a:r>
              <a:rPr lang="zh-CN" altLang="en-US" sz="2400" b="1">
                <a:latin typeface="Source Han Sans CN Normal" panose="020B0400000000000000" pitchFamily="34" charset="-128"/>
                <a:ea typeface="Source Han Sans CN Normal" panose="020B0400000000000000" pitchFamily="34" charset="-128"/>
              </a:rPr>
              <a:t>构建用户界面的渐进式框架</a:t>
            </a:r>
            <a:endParaRPr lang="en-US" altLang="zh-CN" sz="2400" b="1">
              <a:latin typeface="Source Han Sans CN Normal" panose="020B0400000000000000" pitchFamily="34" charset="-128"/>
              <a:ea typeface="Source Han Sans CN Normal" panose="020B0400000000000000" pitchFamily="34" charset="-128"/>
            </a:endParaRPr>
          </a:p>
        </p:txBody>
      </p:sp>
      <p:sp>
        <p:nvSpPr>
          <p:cNvPr id="17" name="文本框 16">
            <a:extLst>
              <a:ext uri="{FF2B5EF4-FFF2-40B4-BE49-F238E27FC236}">
                <a16:creationId xmlns:a16="http://schemas.microsoft.com/office/drawing/2014/main" id="{0877682C-01FB-4923-B338-403781C7834E}"/>
              </a:ext>
            </a:extLst>
          </p:cNvPr>
          <p:cNvSpPr txBox="1"/>
          <p:nvPr/>
        </p:nvSpPr>
        <p:spPr>
          <a:xfrm>
            <a:off x="7747248" y="762000"/>
            <a:ext cx="3942947" cy="461665"/>
          </a:xfrm>
          <a:prstGeom prst="rect">
            <a:avLst/>
          </a:prstGeom>
          <a:noFill/>
        </p:spPr>
        <p:txBody>
          <a:bodyPr wrap="square" rtlCol="0">
            <a:spAutoFit/>
          </a:bodyPr>
          <a:lstStyle/>
          <a:p>
            <a:r>
              <a:rPr lang="en-US" altLang="zh-CN" sz="2400" b="1">
                <a:latin typeface="Source Han Sans CN Normal" panose="020B0400000000000000" pitchFamily="34" charset="-128"/>
                <a:ea typeface="Source Han Sans CN Normal" panose="020B0400000000000000" pitchFamily="34" charset="-128"/>
              </a:rPr>
              <a:t>3. </a:t>
            </a:r>
            <a:r>
              <a:rPr lang="zh-CN" altLang="en-US" sz="2400" b="1">
                <a:latin typeface="Source Han Sans CN Normal" panose="020B0400000000000000" pitchFamily="34" charset="-128"/>
                <a:ea typeface="Source Han Sans CN Normal" panose="020B0400000000000000" pitchFamily="34" charset="-128"/>
              </a:rPr>
              <a:t>自底向上逐层应用</a:t>
            </a:r>
            <a:endParaRPr lang="en-US" altLang="zh-CN" sz="2400" b="1">
              <a:latin typeface="Source Han Sans CN Normal" panose="020B0400000000000000" pitchFamily="34" charset="-128"/>
              <a:ea typeface="Source Han Sans CN Normal" panose="020B0400000000000000" pitchFamily="34" charset="-128"/>
            </a:endParaRPr>
          </a:p>
        </p:txBody>
      </p:sp>
      <p:sp>
        <p:nvSpPr>
          <p:cNvPr id="18" name="文本框 17">
            <a:extLst>
              <a:ext uri="{FF2B5EF4-FFF2-40B4-BE49-F238E27FC236}">
                <a16:creationId xmlns:a16="http://schemas.microsoft.com/office/drawing/2014/main" id="{35C20D7D-9499-45AE-99A1-BE5F21352FB1}"/>
              </a:ext>
            </a:extLst>
          </p:cNvPr>
          <p:cNvSpPr txBox="1"/>
          <p:nvPr/>
        </p:nvSpPr>
        <p:spPr>
          <a:xfrm>
            <a:off x="501805" y="1757420"/>
            <a:ext cx="4339482" cy="1200329"/>
          </a:xfrm>
          <a:prstGeom prst="rect">
            <a:avLst/>
          </a:prstGeom>
          <a:noFill/>
        </p:spPr>
        <p:txBody>
          <a:bodyPr wrap="square" rtlCol="0">
            <a:spAutoFit/>
          </a:bodyPr>
          <a:lstStyle/>
          <a:p>
            <a:r>
              <a:rPr lang="en-US" altLang="zh-CN" sz="2400" b="1">
                <a:latin typeface="Source Han Sans CN Normal" panose="020B0400000000000000" pitchFamily="34" charset="-128"/>
                <a:ea typeface="Source Han Sans CN Normal" panose="020B0400000000000000" pitchFamily="34" charset="-128"/>
              </a:rPr>
              <a:t>2. </a:t>
            </a:r>
            <a:r>
              <a:rPr lang="zh-CN" altLang="en-US" sz="2400" b="1">
                <a:latin typeface="Source Han Sans CN Normal" panose="020B0400000000000000" pitchFamily="34" charset="-128"/>
                <a:ea typeface="Source Han Sans CN Normal" panose="020B0400000000000000" pitchFamily="34" charset="-128"/>
              </a:rPr>
              <a:t>只关注视图层，易于上手，便于与第三方库或既有项目整合</a:t>
            </a:r>
            <a:endParaRPr lang="en-US" altLang="zh-CN" sz="2400" b="1">
              <a:latin typeface="Source Han Sans CN Normal" panose="020B0400000000000000" pitchFamily="34" charset="-128"/>
              <a:ea typeface="Source Han Sans CN Normal" panose="020B0400000000000000" pitchFamily="34" charset="-128"/>
            </a:endParaRPr>
          </a:p>
        </p:txBody>
      </p:sp>
      <p:sp>
        <p:nvSpPr>
          <p:cNvPr id="19" name="文本框 18">
            <a:extLst>
              <a:ext uri="{FF2B5EF4-FFF2-40B4-BE49-F238E27FC236}">
                <a16:creationId xmlns:a16="http://schemas.microsoft.com/office/drawing/2014/main" id="{E7D1F101-78B0-44DD-9353-75FFBD569F9B}"/>
              </a:ext>
            </a:extLst>
          </p:cNvPr>
          <p:cNvSpPr txBox="1"/>
          <p:nvPr/>
        </p:nvSpPr>
        <p:spPr>
          <a:xfrm>
            <a:off x="7747248" y="1823159"/>
            <a:ext cx="3942947" cy="830997"/>
          </a:xfrm>
          <a:prstGeom prst="rect">
            <a:avLst/>
          </a:prstGeom>
          <a:noFill/>
        </p:spPr>
        <p:txBody>
          <a:bodyPr wrap="square" rtlCol="0">
            <a:spAutoFit/>
          </a:bodyPr>
          <a:lstStyle/>
          <a:p>
            <a:r>
              <a:rPr lang="en-US" altLang="zh-CN" sz="2400" b="1">
                <a:latin typeface="Source Han Sans CN Normal" panose="020B0400000000000000" pitchFamily="34" charset="-128"/>
                <a:ea typeface="Source Han Sans CN Normal" panose="020B0400000000000000" pitchFamily="34" charset="-128"/>
              </a:rPr>
              <a:t>4. </a:t>
            </a:r>
            <a:r>
              <a:rPr lang="zh-CN" altLang="en-US" sz="2400" b="1">
                <a:latin typeface="Source Han Sans CN Normal" panose="020B0400000000000000" pitchFamily="34" charset="-128"/>
                <a:ea typeface="Source Han Sans CN Normal" panose="020B0400000000000000" pitchFamily="34" charset="-128"/>
              </a:rPr>
              <a:t>支持与现代化的工具链以及各种支持类库结合使用</a:t>
            </a:r>
          </a:p>
        </p:txBody>
      </p:sp>
    </p:spTree>
    <p:extLst>
      <p:ext uri="{BB962C8B-B14F-4D97-AF65-F5344CB8AC3E}">
        <p14:creationId xmlns:p14="http://schemas.microsoft.com/office/powerpoint/2010/main" val="1614086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2" name="文本框 1061">
            <a:extLst>
              <a:ext uri="{FF2B5EF4-FFF2-40B4-BE49-F238E27FC236}">
                <a16:creationId xmlns:a16="http://schemas.microsoft.com/office/drawing/2014/main" id="{2C4F8D34-7F37-4158-B98C-684B6323FE2F}"/>
              </a:ext>
            </a:extLst>
          </p:cNvPr>
          <p:cNvSpPr txBox="1"/>
          <p:nvPr/>
        </p:nvSpPr>
        <p:spPr>
          <a:xfrm>
            <a:off x="446842" y="442533"/>
            <a:ext cx="1461857" cy="646331"/>
          </a:xfrm>
          <a:prstGeom prst="rect">
            <a:avLst/>
          </a:prstGeom>
          <a:noFill/>
        </p:spPr>
        <p:txBody>
          <a:bodyPr wrap="square" rtlCol="0">
            <a:spAutoFit/>
          </a:bodyPr>
          <a:lstStyle/>
          <a:p>
            <a:r>
              <a:rPr lang="zh-CN" altLang="en-US" sz="3600" b="1">
                <a:latin typeface="Source Han Sans CN Bold" panose="020B0800000000000000" pitchFamily="34" charset="-128"/>
                <a:ea typeface="Source Han Sans CN Bold" panose="020B0800000000000000" pitchFamily="34" charset="-128"/>
              </a:rPr>
              <a:t>概述</a:t>
            </a:r>
          </a:p>
        </p:txBody>
      </p:sp>
      <p:sp>
        <p:nvSpPr>
          <p:cNvPr id="2" name="文本框 1">
            <a:extLst>
              <a:ext uri="{FF2B5EF4-FFF2-40B4-BE49-F238E27FC236}">
                <a16:creationId xmlns:a16="http://schemas.microsoft.com/office/drawing/2014/main" id="{CA18BD60-79F8-4B4C-83AC-AA637E37AEA8}"/>
              </a:ext>
            </a:extLst>
          </p:cNvPr>
          <p:cNvSpPr txBox="1"/>
          <p:nvPr/>
        </p:nvSpPr>
        <p:spPr>
          <a:xfrm>
            <a:off x="920536" y="1658748"/>
            <a:ext cx="9274457" cy="3416320"/>
          </a:xfrm>
          <a:prstGeom prst="rect">
            <a:avLst/>
          </a:prstGeom>
          <a:noFill/>
        </p:spPr>
        <p:txBody>
          <a:bodyPr wrap="square" rtlCol="0">
            <a:spAutoFit/>
          </a:bodyPr>
          <a:lstStyle/>
          <a:p>
            <a:r>
              <a:rPr lang="en-US" altLang="zh-CN" sz="2400" b="1">
                <a:latin typeface="Source Han Sans CN Normal" panose="020B0400000000000000" pitchFamily="34" charset="-128"/>
                <a:ea typeface="Source Han Sans CN Normal" panose="020B0400000000000000" pitchFamily="34" charset="-128"/>
              </a:rPr>
              <a:t>Dataset: </a:t>
            </a:r>
            <a:r>
              <a:rPr lang="zh-CN" altLang="en-US" sz="2400" b="1">
                <a:latin typeface="Source Han Sans CN Normal" panose="020B0400000000000000" pitchFamily="34" charset="-128"/>
                <a:ea typeface="Source Han Sans CN Normal" panose="020B0400000000000000" pitchFamily="34" charset="-128"/>
              </a:rPr>
              <a:t>英汉平行语料库，</a:t>
            </a:r>
            <a:r>
              <a:rPr lang="en-US" altLang="zh-CN" sz="2400" b="1">
                <a:latin typeface="Source Han Sans CN Normal" panose="020B0400000000000000" pitchFamily="34" charset="-128"/>
                <a:ea typeface="Source Han Sans CN Normal" panose="020B0400000000000000" pitchFamily="34" charset="-128"/>
              </a:rPr>
              <a:t>20k</a:t>
            </a:r>
            <a:r>
              <a:rPr lang="zh-CN" altLang="en-US" sz="2400" b="1">
                <a:latin typeface="Source Han Sans CN Normal" panose="020B0400000000000000" pitchFamily="34" charset="-128"/>
                <a:ea typeface="Source Han Sans CN Normal" panose="020B0400000000000000" pitchFamily="34" charset="-128"/>
              </a:rPr>
              <a:t>数据量，正确率不高，</a:t>
            </a:r>
            <a:r>
              <a:rPr lang="en-US" altLang="zh-CN" sz="2400" b="1">
                <a:latin typeface="Source Han Sans CN Normal" panose="020B0400000000000000" pitchFamily="34" charset="-128"/>
                <a:ea typeface="Source Han Sans CN Normal" panose="020B0400000000000000" pitchFamily="34" charset="-128"/>
              </a:rPr>
              <a:t>EOS, SOS </a:t>
            </a:r>
          </a:p>
          <a:p>
            <a:endParaRPr lang="en-US" altLang="zh-CN" sz="2400" b="1">
              <a:latin typeface="Source Han Sans CN Normal" panose="020B0400000000000000" pitchFamily="34" charset="-128"/>
              <a:ea typeface="Source Han Sans CN Normal" panose="020B0400000000000000" pitchFamily="34" charset="-128"/>
            </a:endParaRPr>
          </a:p>
          <a:p>
            <a:r>
              <a:rPr lang="en-US" altLang="zh-CN" sz="2400" b="1">
                <a:latin typeface="Source Han Sans CN Normal" panose="020B0400000000000000" pitchFamily="34" charset="-128"/>
                <a:ea typeface="Source Han Sans CN Normal" panose="020B0400000000000000" pitchFamily="34" charset="-128"/>
              </a:rPr>
              <a:t>Langconv: </a:t>
            </a:r>
            <a:r>
              <a:rPr lang="zh-CN" altLang="en-US" sz="2400" b="1">
                <a:latin typeface="Source Han Sans CN Normal" panose="020B0400000000000000" pitchFamily="34" charset="-128"/>
                <a:ea typeface="Source Han Sans CN Normal" panose="020B0400000000000000" pitchFamily="34" charset="-128"/>
              </a:rPr>
              <a:t>转换语料库，将繁体中文转换为简体中文</a:t>
            </a:r>
            <a:endParaRPr lang="en-US" altLang="zh-CN" sz="2400" b="1">
              <a:latin typeface="Source Han Sans CN Normal" panose="020B0400000000000000" pitchFamily="34" charset="-128"/>
              <a:ea typeface="Source Han Sans CN Normal" panose="020B0400000000000000" pitchFamily="34" charset="-128"/>
            </a:endParaRPr>
          </a:p>
          <a:p>
            <a:endParaRPr lang="en-US" altLang="zh-CN" sz="2400" b="1">
              <a:latin typeface="Source Han Sans CN Normal" panose="020B0400000000000000" pitchFamily="34" charset="-128"/>
              <a:ea typeface="Source Han Sans CN Normal" panose="020B0400000000000000" pitchFamily="34" charset="-128"/>
            </a:endParaRPr>
          </a:p>
          <a:p>
            <a:r>
              <a:rPr lang="en-US" altLang="zh-CN" sz="2400" b="1">
                <a:latin typeface="Source Han Sans CN Normal" panose="020B0400000000000000" pitchFamily="34" charset="-128"/>
                <a:ea typeface="Source Han Sans CN Normal" panose="020B0400000000000000" pitchFamily="34" charset="-128"/>
              </a:rPr>
              <a:t>Model: Seq2seq, </a:t>
            </a:r>
            <a:r>
              <a:rPr lang="zh-CN" altLang="en-US" sz="2400" b="1">
                <a:latin typeface="Source Han Sans CN Normal" panose="020B0400000000000000" pitchFamily="34" charset="-128"/>
                <a:ea typeface="Source Han Sans CN Normal" panose="020B0400000000000000" pitchFamily="34" charset="-128"/>
              </a:rPr>
              <a:t>利用</a:t>
            </a:r>
            <a:r>
              <a:rPr lang="en-US" altLang="zh-CN" sz="2400" b="1">
                <a:latin typeface="Source Han Sans CN Normal" panose="020B0400000000000000" pitchFamily="34" charset="-128"/>
                <a:ea typeface="Source Han Sans CN Normal" panose="020B0400000000000000" pitchFamily="34" charset="-128"/>
              </a:rPr>
              <a:t>RNN</a:t>
            </a:r>
            <a:r>
              <a:rPr lang="zh-CN" altLang="en-US" sz="2400" b="1">
                <a:latin typeface="Source Han Sans CN Normal" panose="020B0400000000000000" pitchFamily="34" charset="-128"/>
                <a:ea typeface="Source Han Sans CN Normal" panose="020B0400000000000000" pitchFamily="34" charset="-128"/>
              </a:rPr>
              <a:t>进行</a:t>
            </a:r>
            <a:r>
              <a:rPr lang="en-US" altLang="zh-CN" sz="2400" b="1">
                <a:latin typeface="Source Han Sans CN Normal" panose="020B0400000000000000" pitchFamily="34" charset="-128"/>
                <a:ea typeface="Source Han Sans CN Normal" panose="020B0400000000000000" pitchFamily="34" charset="-128"/>
              </a:rPr>
              <a:t>encoder&amp;decoder</a:t>
            </a:r>
          </a:p>
          <a:p>
            <a:endParaRPr lang="en-US" altLang="zh-CN" sz="2400" b="1">
              <a:latin typeface="Source Han Sans CN Normal" panose="020B0400000000000000" pitchFamily="34" charset="-128"/>
              <a:ea typeface="Source Han Sans CN Normal" panose="020B0400000000000000" pitchFamily="34" charset="-128"/>
            </a:endParaRPr>
          </a:p>
          <a:p>
            <a:r>
              <a:rPr lang="en-US" altLang="zh-CN" sz="2400" b="1">
                <a:latin typeface="Source Han Sans CN Normal" panose="020B0400000000000000" pitchFamily="34" charset="-128"/>
                <a:ea typeface="Source Han Sans CN Normal" panose="020B0400000000000000" pitchFamily="34" charset="-128"/>
              </a:rPr>
              <a:t>Attention</a:t>
            </a:r>
            <a:r>
              <a:rPr lang="zh-CN" altLang="en-US" sz="2400" b="1">
                <a:latin typeface="Source Han Sans CN Normal" panose="020B0400000000000000" pitchFamily="34" charset="-128"/>
                <a:ea typeface="Source Han Sans CN Normal" panose="020B0400000000000000" pitchFamily="34" charset="-128"/>
              </a:rPr>
              <a:t>机制</a:t>
            </a:r>
            <a:r>
              <a:rPr lang="en-US" altLang="zh-CN" sz="2400" b="1">
                <a:latin typeface="Source Han Sans CN Normal" panose="020B0400000000000000" pitchFamily="34" charset="-128"/>
                <a:ea typeface="Source Han Sans CN Normal" panose="020B0400000000000000" pitchFamily="34" charset="-128"/>
              </a:rPr>
              <a:t>: </a:t>
            </a:r>
            <a:r>
              <a:rPr lang="zh-CN" altLang="en-US" sz="2400" b="1">
                <a:latin typeface="Source Han Sans CN Normal" panose="020B0400000000000000" pitchFamily="34" charset="-128"/>
                <a:ea typeface="Source Han Sans CN Normal" panose="020B0400000000000000" pitchFamily="34" charset="-128"/>
              </a:rPr>
              <a:t>解决长程梯度消失问题</a:t>
            </a:r>
            <a:endParaRPr lang="en-US" altLang="zh-CN" sz="2400" b="1">
              <a:latin typeface="Source Han Sans CN Normal" panose="020B0400000000000000" pitchFamily="34" charset="-128"/>
              <a:ea typeface="Source Han Sans CN Normal" panose="020B0400000000000000" pitchFamily="34" charset="-128"/>
            </a:endParaRPr>
          </a:p>
          <a:p>
            <a:endParaRPr lang="en-US" altLang="zh-CN" sz="2400" b="1">
              <a:latin typeface="Source Han Sans CN Normal" panose="020B0400000000000000" pitchFamily="34" charset="-128"/>
              <a:ea typeface="Source Han Sans CN Normal" panose="020B0400000000000000" pitchFamily="34" charset="-128"/>
            </a:endParaRPr>
          </a:p>
          <a:p>
            <a:r>
              <a:rPr lang="en-US" altLang="zh-CN" sz="2400" b="1">
                <a:latin typeface="Source Han Sans CN Normal" panose="020B0400000000000000" pitchFamily="34" charset="-128"/>
                <a:ea typeface="Source Han Sans CN Normal" panose="020B0400000000000000" pitchFamily="34" charset="-128"/>
              </a:rPr>
              <a:t>Eval: </a:t>
            </a:r>
            <a:r>
              <a:rPr lang="zh-CN" altLang="en-US" sz="2400" b="1">
                <a:latin typeface="Source Han Sans CN Normal" panose="020B0400000000000000" pitchFamily="34" charset="-128"/>
                <a:ea typeface="Source Han Sans CN Normal" panose="020B0400000000000000" pitchFamily="34" charset="-128"/>
              </a:rPr>
              <a:t>测试结果</a:t>
            </a:r>
          </a:p>
        </p:txBody>
      </p:sp>
      <p:pic>
        <p:nvPicPr>
          <p:cNvPr id="1028" name="Picture 4" descr="Translation and interpreting | Hero Translating">
            <a:extLst>
              <a:ext uri="{FF2B5EF4-FFF2-40B4-BE49-F238E27FC236}">
                <a16:creationId xmlns:a16="http://schemas.microsoft.com/office/drawing/2014/main" id="{4FF0B73D-D334-41EB-819B-97028A0CAC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23899" y="4756985"/>
            <a:ext cx="2968101" cy="2101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37931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8F0013C-2B00-4BC8-9AF3-8DC8E41025EE}"/>
              </a:ext>
            </a:extLst>
          </p:cNvPr>
          <p:cNvPicPr>
            <a:picLocks noChangeAspect="1"/>
          </p:cNvPicPr>
          <p:nvPr/>
        </p:nvPicPr>
        <p:blipFill>
          <a:blip r:embed="rId2"/>
          <a:stretch>
            <a:fillRect/>
          </a:stretch>
        </p:blipFill>
        <p:spPr>
          <a:xfrm>
            <a:off x="0" y="1021745"/>
            <a:ext cx="12192000" cy="5836255"/>
          </a:xfrm>
          <a:prstGeom prst="rect">
            <a:avLst/>
          </a:prstGeom>
        </p:spPr>
      </p:pic>
      <p:sp>
        <p:nvSpPr>
          <p:cNvPr id="3" name="文本框 2">
            <a:extLst>
              <a:ext uri="{FF2B5EF4-FFF2-40B4-BE49-F238E27FC236}">
                <a16:creationId xmlns:a16="http://schemas.microsoft.com/office/drawing/2014/main" id="{C9CC1258-B80C-4AF7-BF60-223EB55A8C05}"/>
              </a:ext>
            </a:extLst>
          </p:cNvPr>
          <p:cNvSpPr txBox="1"/>
          <p:nvPr/>
        </p:nvSpPr>
        <p:spPr>
          <a:xfrm>
            <a:off x="329729" y="233371"/>
            <a:ext cx="2191798" cy="646331"/>
          </a:xfrm>
          <a:prstGeom prst="rect">
            <a:avLst/>
          </a:prstGeom>
          <a:noFill/>
        </p:spPr>
        <p:txBody>
          <a:bodyPr wrap="square" rtlCol="0">
            <a:spAutoFit/>
          </a:bodyPr>
          <a:lstStyle/>
          <a:p>
            <a:r>
              <a:rPr lang="zh-CN" altLang="en-US" sz="3600" b="1">
                <a:latin typeface="Source Han Sans CN Bold" panose="020B0800000000000000" pitchFamily="34" charset="-128"/>
                <a:ea typeface="Source Han Sans CN Bold" panose="020B0800000000000000" pitchFamily="34" charset="-128"/>
              </a:rPr>
              <a:t>页面设计</a:t>
            </a:r>
          </a:p>
        </p:txBody>
      </p:sp>
      <p:sp>
        <p:nvSpPr>
          <p:cNvPr id="4" name="矩形 3">
            <a:extLst>
              <a:ext uri="{FF2B5EF4-FFF2-40B4-BE49-F238E27FC236}">
                <a16:creationId xmlns:a16="http://schemas.microsoft.com/office/drawing/2014/main" id="{12B92786-C12D-433E-A6DA-E27CF49C76ED}"/>
              </a:ext>
            </a:extLst>
          </p:cNvPr>
          <p:cNvSpPr/>
          <p:nvPr/>
        </p:nvSpPr>
        <p:spPr>
          <a:xfrm>
            <a:off x="2095130" y="1588655"/>
            <a:ext cx="8043169" cy="210445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42BFEAC9-EAED-4D66-8B9C-FB4DBA37AA0E}"/>
              </a:ext>
            </a:extLst>
          </p:cNvPr>
          <p:cNvSpPr/>
          <p:nvPr/>
        </p:nvSpPr>
        <p:spPr>
          <a:xfrm>
            <a:off x="2095130" y="3767758"/>
            <a:ext cx="8043169" cy="309024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A1028B2E-0A43-43AB-85D5-B6F1387C0856}"/>
              </a:ext>
            </a:extLst>
          </p:cNvPr>
          <p:cNvSpPr/>
          <p:nvPr/>
        </p:nvSpPr>
        <p:spPr>
          <a:xfrm>
            <a:off x="41429" y="1021745"/>
            <a:ext cx="12150571" cy="49226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C50918F6-10BA-4A37-AC3C-600759822193}"/>
              </a:ext>
            </a:extLst>
          </p:cNvPr>
          <p:cNvSpPr txBox="1"/>
          <p:nvPr/>
        </p:nvSpPr>
        <p:spPr>
          <a:xfrm>
            <a:off x="8477278" y="621635"/>
            <a:ext cx="2726431" cy="338554"/>
          </a:xfrm>
          <a:prstGeom prst="rect">
            <a:avLst/>
          </a:prstGeom>
          <a:noFill/>
        </p:spPr>
        <p:txBody>
          <a:bodyPr wrap="square" rtlCol="0">
            <a:spAutoFit/>
          </a:bodyPr>
          <a:lstStyle/>
          <a:p>
            <a:r>
              <a:rPr lang="zh-CN" altLang="en-US" sz="1600" b="1">
                <a:latin typeface="Source Han Sans CN Normal" panose="020B0400000000000000" pitchFamily="34" charset="-128"/>
                <a:ea typeface="Source Han Sans CN Normal" panose="020B0400000000000000" pitchFamily="34" charset="-128"/>
              </a:rPr>
              <a:t>标题栏</a:t>
            </a:r>
            <a:r>
              <a:rPr lang="en-US" altLang="zh-CN" sz="1600" b="1">
                <a:latin typeface="Source Han Sans CN Normal" panose="020B0400000000000000" pitchFamily="34" charset="-128"/>
                <a:ea typeface="Source Han Sans CN Normal" panose="020B0400000000000000" pitchFamily="34" charset="-128"/>
              </a:rPr>
              <a:t>: NavHeader</a:t>
            </a:r>
            <a:endParaRPr lang="zh-CN" altLang="en-US" sz="1600" b="1">
              <a:latin typeface="Source Han Sans CN Normal" panose="020B0400000000000000" pitchFamily="34" charset="-128"/>
              <a:ea typeface="Source Han Sans CN Normal" panose="020B0400000000000000" pitchFamily="34" charset="-128"/>
            </a:endParaRPr>
          </a:p>
        </p:txBody>
      </p:sp>
      <p:sp>
        <p:nvSpPr>
          <p:cNvPr id="9" name="文本框 8">
            <a:extLst>
              <a:ext uri="{FF2B5EF4-FFF2-40B4-BE49-F238E27FC236}">
                <a16:creationId xmlns:a16="http://schemas.microsoft.com/office/drawing/2014/main" id="{42FB9E47-5079-4C31-A5AE-206C92624461}"/>
              </a:ext>
            </a:extLst>
          </p:cNvPr>
          <p:cNvSpPr txBox="1"/>
          <p:nvPr/>
        </p:nvSpPr>
        <p:spPr>
          <a:xfrm>
            <a:off x="0" y="2505874"/>
            <a:ext cx="2095130" cy="584775"/>
          </a:xfrm>
          <a:prstGeom prst="rect">
            <a:avLst/>
          </a:prstGeom>
          <a:noFill/>
        </p:spPr>
        <p:txBody>
          <a:bodyPr wrap="square" rtlCol="0">
            <a:spAutoFit/>
          </a:bodyPr>
          <a:lstStyle/>
          <a:p>
            <a:pPr algn="ctr"/>
            <a:r>
              <a:rPr lang="zh-CN" altLang="en-US" sz="1600" b="1">
                <a:latin typeface="Source Han Sans CN Normal" panose="020B0400000000000000" pitchFamily="34" charset="-128"/>
                <a:ea typeface="Source Han Sans CN Normal" panose="020B0400000000000000" pitchFamily="34" charset="-128"/>
              </a:rPr>
              <a:t>文本操作区域</a:t>
            </a:r>
            <a:r>
              <a:rPr lang="en-US" altLang="zh-CN" sz="1600" b="1">
                <a:latin typeface="Source Han Sans CN Normal" panose="020B0400000000000000" pitchFamily="34" charset="-128"/>
                <a:ea typeface="Source Han Sans CN Normal" panose="020B0400000000000000" pitchFamily="34" charset="-128"/>
              </a:rPr>
              <a:t>:</a:t>
            </a:r>
          </a:p>
          <a:p>
            <a:pPr algn="ctr"/>
            <a:r>
              <a:rPr lang="en-US" altLang="zh-CN" sz="1600" b="1">
                <a:latin typeface="Source Han Sans CN Normal" panose="020B0400000000000000" pitchFamily="34" charset="-128"/>
                <a:ea typeface="Source Han Sans CN Normal" panose="020B0400000000000000" pitchFamily="34" charset="-128"/>
              </a:rPr>
              <a:t> TranslateTextarea</a:t>
            </a:r>
            <a:endParaRPr lang="zh-CN" altLang="en-US" sz="1600" b="1">
              <a:latin typeface="Source Han Sans CN Normal" panose="020B0400000000000000" pitchFamily="34" charset="-128"/>
              <a:ea typeface="Source Han Sans CN Normal" panose="020B0400000000000000" pitchFamily="34" charset="-128"/>
            </a:endParaRPr>
          </a:p>
        </p:txBody>
      </p:sp>
      <p:sp>
        <p:nvSpPr>
          <p:cNvPr id="10" name="文本框 9">
            <a:extLst>
              <a:ext uri="{FF2B5EF4-FFF2-40B4-BE49-F238E27FC236}">
                <a16:creationId xmlns:a16="http://schemas.microsoft.com/office/drawing/2014/main" id="{FA938D02-66DC-4E39-92D9-70CEC76D45E3}"/>
              </a:ext>
            </a:extLst>
          </p:cNvPr>
          <p:cNvSpPr txBox="1"/>
          <p:nvPr/>
        </p:nvSpPr>
        <p:spPr>
          <a:xfrm>
            <a:off x="10076156" y="4738426"/>
            <a:ext cx="2095130" cy="584775"/>
          </a:xfrm>
          <a:prstGeom prst="rect">
            <a:avLst/>
          </a:prstGeom>
          <a:noFill/>
        </p:spPr>
        <p:txBody>
          <a:bodyPr wrap="square" rtlCol="0">
            <a:spAutoFit/>
          </a:bodyPr>
          <a:lstStyle/>
          <a:p>
            <a:pPr algn="ctr"/>
            <a:r>
              <a:rPr lang="zh-CN" altLang="en-US" sz="1600" b="1">
                <a:latin typeface="Source Han Sans CN Normal" panose="020B0400000000000000" pitchFamily="34" charset="-128"/>
                <a:ea typeface="Source Han Sans CN Normal" panose="020B0400000000000000" pitchFamily="34" charset="-128"/>
              </a:rPr>
              <a:t>知乎搜索结果</a:t>
            </a:r>
            <a:r>
              <a:rPr lang="en-US" altLang="zh-CN" sz="1600" b="1">
                <a:latin typeface="Source Han Sans CN Normal" panose="020B0400000000000000" pitchFamily="34" charset="-128"/>
                <a:ea typeface="Source Han Sans CN Normal" panose="020B0400000000000000" pitchFamily="34" charset="-128"/>
              </a:rPr>
              <a:t>:</a:t>
            </a:r>
          </a:p>
          <a:p>
            <a:pPr algn="ctr"/>
            <a:r>
              <a:rPr lang="en-US" altLang="zh-CN" sz="1600" b="1">
                <a:latin typeface="Source Han Sans CN Normal" panose="020B0400000000000000" pitchFamily="34" charset="-128"/>
                <a:ea typeface="Source Han Sans CN Normal" panose="020B0400000000000000" pitchFamily="34" charset="-128"/>
              </a:rPr>
              <a:t> QuestionList</a:t>
            </a:r>
            <a:endParaRPr lang="zh-CN" altLang="en-US" sz="1600" b="1">
              <a:latin typeface="Source Han Sans CN Normal" panose="020B0400000000000000" pitchFamily="34" charset="-128"/>
              <a:ea typeface="Source Han Sans CN Normal" panose="020B0400000000000000" pitchFamily="34" charset="-128"/>
            </a:endParaRPr>
          </a:p>
        </p:txBody>
      </p:sp>
    </p:spTree>
    <p:extLst>
      <p:ext uri="{BB962C8B-B14F-4D97-AF65-F5344CB8AC3E}">
        <p14:creationId xmlns:p14="http://schemas.microsoft.com/office/powerpoint/2010/main" val="27004739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54B45808-9C8C-4457-A9EC-1FA28021C558}"/>
              </a:ext>
            </a:extLst>
          </p:cNvPr>
          <p:cNvSpPr txBox="1"/>
          <p:nvPr/>
        </p:nvSpPr>
        <p:spPr>
          <a:xfrm>
            <a:off x="742981" y="2129265"/>
            <a:ext cx="10531660" cy="1569660"/>
          </a:xfrm>
          <a:prstGeom prst="rect">
            <a:avLst/>
          </a:prstGeom>
          <a:noFill/>
        </p:spPr>
        <p:txBody>
          <a:bodyPr wrap="square" rtlCol="0">
            <a:spAutoFit/>
          </a:bodyPr>
          <a:lstStyle/>
          <a:p>
            <a:r>
              <a:rPr lang="en-US" altLang="zh-CN" sz="2400" b="1">
                <a:latin typeface="Source Han Sans CN Normal" panose="020B0400000000000000" pitchFamily="34" charset="-128"/>
                <a:ea typeface="Source Han Sans CN Normal" panose="020B0400000000000000" pitchFamily="34" charset="-128"/>
              </a:rPr>
              <a:t>Node.js: </a:t>
            </a:r>
          </a:p>
          <a:p>
            <a:pPr marL="457200" indent="-457200">
              <a:buAutoNum type="arabicPeriod"/>
            </a:pPr>
            <a:r>
              <a:rPr lang="zh-CN" altLang="en-US" sz="2400" b="1">
                <a:latin typeface="Source Han Sans CN Normal" panose="020B0400000000000000" pitchFamily="34" charset="-128"/>
                <a:ea typeface="Source Han Sans CN Normal" panose="020B0400000000000000" pitchFamily="34" charset="-128"/>
              </a:rPr>
              <a:t>为了开发高性能的服务器</a:t>
            </a:r>
            <a:endParaRPr lang="en-US" altLang="zh-CN" sz="2400" b="1">
              <a:latin typeface="Source Han Sans CN Normal" panose="020B0400000000000000" pitchFamily="34" charset="-128"/>
              <a:ea typeface="Source Han Sans CN Normal" panose="020B0400000000000000" pitchFamily="34" charset="-128"/>
            </a:endParaRPr>
          </a:p>
          <a:p>
            <a:pPr marL="457200" indent="-457200">
              <a:buAutoNum type="arabicPeriod"/>
            </a:pPr>
            <a:r>
              <a:rPr lang="zh-CN" altLang="en-US" sz="2400" b="1">
                <a:latin typeface="Source Han Sans CN Normal" panose="020B0400000000000000" pitchFamily="34" charset="-128"/>
                <a:ea typeface="Source Han Sans CN Normal" panose="020B0400000000000000" pitchFamily="34" charset="-128"/>
              </a:rPr>
              <a:t>运行在服务端的 </a:t>
            </a:r>
            <a:r>
              <a:rPr lang="en-US" altLang="zh-CN" sz="2400" b="1">
                <a:latin typeface="Source Han Sans CN Normal" panose="020B0400000000000000" pitchFamily="34" charset="-128"/>
                <a:ea typeface="Source Han Sans CN Normal" panose="020B0400000000000000" pitchFamily="34" charset="-128"/>
              </a:rPr>
              <a:t>JavaScript</a:t>
            </a:r>
            <a:r>
              <a:rPr lang="zh-CN" altLang="en-US" sz="2400" b="1">
                <a:latin typeface="Source Han Sans CN Normal" panose="020B0400000000000000" pitchFamily="34" charset="-128"/>
                <a:ea typeface="Source Han Sans CN Normal" panose="020B0400000000000000" pitchFamily="34" charset="-128"/>
              </a:rPr>
              <a:t>，基于</a:t>
            </a:r>
            <a:r>
              <a:rPr lang="en-US" altLang="zh-CN" sz="2400" b="1">
                <a:latin typeface="Source Han Sans CN Normal" panose="020B0400000000000000" pitchFamily="34" charset="-128"/>
                <a:ea typeface="Source Han Sans CN Normal" panose="020B0400000000000000" pitchFamily="34" charset="-128"/>
              </a:rPr>
              <a:t>V8</a:t>
            </a:r>
            <a:r>
              <a:rPr lang="zh-CN" altLang="en-US" sz="2400" b="1">
                <a:latin typeface="Source Han Sans CN Normal" panose="020B0400000000000000" pitchFamily="34" charset="-128"/>
                <a:ea typeface="Source Han Sans CN Normal" panose="020B0400000000000000" pitchFamily="34" charset="-128"/>
              </a:rPr>
              <a:t>进行运行</a:t>
            </a:r>
            <a:endParaRPr lang="en-US" altLang="zh-CN" sz="2400" b="1">
              <a:latin typeface="Source Han Sans CN Normal" panose="020B0400000000000000" pitchFamily="34" charset="-128"/>
              <a:ea typeface="Source Han Sans CN Normal" panose="020B0400000000000000" pitchFamily="34" charset="-128"/>
            </a:endParaRPr>
          </a:p>
          <a:p>
            <a:pPr marL="457200" indent="-457200">
              <a:buAutoNum type="arabicPeriod"/>
            </a:pPr>
            <a:r>
              <a:rPr lang="zh-CN" altLang="en-US" sz="2400" b="1">
                <a:latin typeface="Source Han Sans CN Normal" panose="020B0400000000000000" pitchFamily="34" charset="-128"/>
                <a:ea typeface="Source Han Sans CN Normal" panose="020B0400000000000000" pitchFamily="34" charset="-128"/>
              </a:rPr>
              <a:t>事件驱动、非阻塞式 </a:t>
            </a:r>
            <a:r>
              <a:rPr lang="en-US" altLang="zh-CN" sz="2400" b="1">
                <a:latin typeface="Source Han Sans CN Normal" panose="020B0400000000000000" pitchFamily="34" charset="-128"/>
                <a:ea typeface="Source Han Sans CN Normal" panose="020B0400000000000000" pitchFamily="34" charset="-128"/>
              </a:rPr>
              <a:t>I/O ,</a:t>
            </a:r>
            <a:r>
              <a:rPr lang="zh-CN" altLang="en-US" sz="2400" b="1">
                <a:latin typeface="Source Han Sans CN Normal" panose="020B0400000000000000" pitchFamily="34" charset="-128"/>
                <a:ea typeface="Source Han Sans CN Normal" panose="020B0400000000000000" pitchFamily="34" charset="-128"/>
              </a:rPr>
              <a:t>轻量又高效</a:t>
            </a:r>
          </a:p>
        </p:txBody>
      </p:sp>
      <p:sp>
        <p:nvSpPr>
          <p:cNvPr id="2" name="文本框 1">
            <a:extLst>
              <a:ext uri="{FF2B5EF4-FFF2-40B4-BE49-F238E27FC236}">
                <a16:creationId xmlns:a16="http://schemas.microsoft.com/office/drawing/2014/main" id="{C2BEDA8C-EF46-4EEE-86DC-399979C77D0B}"/>
              </a:ext>
            </a:extLst>
          </p:cNvPr>
          <p:cNvSpPr txBox="1"/>
          <p:nvPr/>
        </p:nvSpPr>
        <p:spPr>
          <a:xfrm>
            <a:off x="759991" y="4178424"/>
            <a:ext cx="10928725" cy="1569660"/>
          </a:xfrm>
          <a:prstGeom prst="rect">
            <a:avLst/>
          </a:prstGeom>
          <a:noFill/>
        </p:spPr>
        <p:txBody>
          <a:bodyPr wrap="square" rtlCol="0">
            <a:spAutoFit/>
          </a:bodyPr>
          <a:lstStyle/>
          <a:p>
            <a:r>
              <a:rPr lang="zh-CN" altLang="en-US" sz="2400" b="1">
                <a:latin typeface="Source Han Sans CN Normal" panose="020B0400000000000000" pitchFamily="34" charset="-128"/>
                <a:ea typeface="Source Han Sans CN Normal" panose="020B0400000000000000" pitchFamily="34" charset="-128"/>
              </a:rPr>
              <a:t>本项目中</a:t>
            </a:r>
            <a:r>
              <a:rPr lang="en-US" altLang="zh-CN" sz="2400" b="1">
                <a:latin typeface="Source Han Sans CN Normal" panose="020B0400000000000000" pitchFamily="34" charset="-128"/>
                <a:ea typeface="Source Han Sans CN Normal" panose="020B0400000000000000" pitchFamily="34" charset="-128"/>
              </a:rPr>
              <a:t>: </a:t>
            </a:r>
          </a:p>
          <a:p>
            <a:r>
              <a:rPr lang="en-US" altLang="zh-CN" sz="2400" b="1">
                <a:latin typeface="Source Han Sans CN Normal" panose="020B0400000000000000" pitchFamily="34" charset="-128"/>
                <a:ea typeface="Source Han Sans CN Normal" panose="020B0400000000000000" pitchFamily="34" charset="-128"/>
              </a:rPr>
              <a:t>Express</a:t>
            </a:r>
            <a:r>
              <a:rPr lang="zh-CN" altLang="en-US" sz="2400" b="1">
                <a:latin typeface="Source Han Sans CN Normal" panose="020B0400000000000000" pitchFamily="34" charset="-128"/>
                <a:ea typeface="Source Han Sans CN Normal" panose="020B0400000000000000" pitchFamily="34" charset="-128"/>
              </a:rPr>
              <a:t>框架</a:t>
            </a:r>
            <a:endParaRPr lang="en-US" altLang="zh-CN" sz="2400" b="1">
              <a:latin typeface="Source Han Sans CN Normal" panose="020B0400000000000000" pitchFamily="34" charset="-128"/>
              <a:ea typeface="Source Han Sans CN Normal" panose="020B0400000000000000" pitchFamily="34" charset="-128"/>
            </a:endParaRPr>
          </a:p>
          <a:p>
            <a:r>
              <a:rPr lang="zh-CN" altLang="en-US" sz="2400" b="1">
                <a:latin typeface="Source Han Sans CN Normal" panose="020B0400000000000000" pitchFamily="34" charset="-128"/>
                <a:ea typeface="Source Han Sans CN Normal" panose="020B0400000000000000" pitchFamily="34" charset="-128"/>
              </a:rPr>
              <a:t>路由：</a:t>
            </a:r>
            <a:r>
              <a:rPr lang="en-US" altLang="zh-CN" sz="2400" b="1">
                <a:latin typeface="Source Han Sans CN Normal" panose="020B0400000000000000" pitchFamily="34" charset="-128"/>
                <a:ea typeface="Source Han Sans CN Normal" panose="020B0400000000000000" pitchFamily="34" charset="-128"/>
              </a:rPr>
              <a:t>/get_random_sentence</a:t>
            </a:r>
          </a:p>
          <a:p>
            <a:r>
              <a:rPr lang="zh-CN" altLang="en-US" sz="2400" b="1">
                <a:latin typeface="Source Han Sans CN Normal" panose="020B0400000000000000" pitchFamily="34" charset="-128"/>
                <a:ea typeface="Source Han Sans CN Normal" panose="020B0400000000000000" pitchFamily="34" charset="-128"/>
              </a:rPr>
              <a:t>触发</a:t>
            </a:r>
            <a:r>
              <a:rPr lang="en-US" altLang="zh-CN" sz="2400" b="1">
                <a:latin typeface="Source Han Sans CN Normal" panose="020B0400000000000000" pitchFamily="34" charset="-128"/>
                <a:ea typeface="Source Han Sans CN Normal" panose="020B0400000000000000" pitchFamily="34" charset="-128"/>
              </a:rPr>
              <a:t>getRandomSentence(): </a:t>
            </a:r>
            <a:r>
              <a:rPr lang="zh-CN" altLang="en-US" sz="2400" b="1">
                <a:latin typeface="Source Han Sans CN Normal" panose="020B0400000000000000" pitchFamily="34" charset="-128"/>
                <a:ea typeface="Source Han Sans CN Normal" panose="020B0400000000000000" pitchFamily="34" charset="-128"/>
              </a:rPr>
              <a:t>从</a:t>
            </a:r>
            <a:r>
              <a:rPr lang="en-US" altLang="zh-CN" sz="2400" b="1">
                <a:latin typeface="Source Han Sans CN Normal" panose="020B0400000000000000" pitchFamily="34" charset="-128"/>
                <a:ea typeface="Source Han Sans CN Normal" panose="020B0400000000000000" pitchFamily="34" charset="-128"/>
              </a:rPr>
              <a:t>Mysql</a:t>
            </a:r>
            <a:r>
              <a:rPr lang="zh-CN" altLang="en-US" sz="2400" b="1">
                <a:latin typeface="Source Han Sans CN Normal" panose="020B0400000000000000" pitchFamily="34" charset="-128"/>
                <a:ea typeface="Source Han Sans CN Normal" panose="020B0400000000000000" pitchFamily="34" charset="-128"/>
              </a:rPr>
              <a:t>中随机取出一个英文句子并返回</a:t>
            </a:r>
            <a:r>
              <a:rPr lang="en-US" altLang="zh-CN" sz="2400" b="1">
                <a:latin typeface="Source Han Sans CN Normal" panose="020B0400000000000000" pitchFamily="34" charset="-128"/>
                <a:ea typeface="Source Han Sans CN Normal" panose="020B0400000000000000" pitchFamily="34" charset="-128"/>
              </a:rPr>
              <a:t> </a:t>
            </a:r>
          </a:p>
        </p:txBody>
      </p:sp>
      <p:pic>
        <p:nvPicPr>
          <p:cNvPr id="7" name="Picture 12">
            <a:extLst>
              <a:ext uri="{FF2B5EF4-FFF2-40B4-BE49-F238E27FC236}">
                <a16:creationId xmlns:a16="http://schemas.microsoft.com/office/drawing/2014/main" id="{E20DE7C8-057A-444A-86D1-233127AB74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981" y="406582"/>
            <a:ext cx="2418215" cy="148068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ow express.js works - Understanding the internals of the express library  ⚙️ - Soham's blog">
            <a:extLst>
              <a:ext uri="{FF2B5EF4-FFF2-40B4-BE49-F238E27FC236}">
                <a16:creationId xmlns:a16="http://schemas.microsoft.com/office/drawing/2014/main" id="{5ABF86FC-F366-42BD-89DE-3837D59E3B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7347" y="1294621"/>
            <a:ext cx="3787294" cy="1569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70091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54B45808-9C8C-4457-A9EC-1FA28021C558}"/>
              </a:ext>
            </a:extLst>
          </p:cNvPr>
          <p:cNvSpPr txBox="1"/>
          <p:nvPr/>
        </p:nvSpPr>
        <p:spPr>
          <a:xfrm>
            <a:off x="1293397" y="2129265"/>
            <a:ext cx="10531660" cy="4154984"/>
          </a:xfrm>
          <a:prstGeom prst="rect">
            <a:avLst/>
          </a:prstGeom>
          <a:noFill/>
        </p:spPr>
        <p:txBody>
          <a:bodyPr wrap="square" rtlCol="0">
            <a:spAutoFit/>
          </a:bodyPr>
          <a:lstStyle/>
          <a:p>
            <a:r>
              <a:rPr lang="en-US" altLang="zh-CN" sz="2400" b="1">
                <a:latin typeface="Source Han Sans CN Normal" panose="020B0400000000000000" pitchFamily="34" charset="-128"/>
                <a:ea typeface="Source Han Sans CN Normal" panose="020B0400000000000000" pitchFamily="34" charset="-128"/>
              </a:rPr>
              <a:t>/translate: </a:t>
            </a:r>
          </a:p>
          <a:p>
            <a:r>
              <a:rPr lang="zh-CN" altLang="en-US" sz="2400" b="1">
                <a:latin typeface="Source Han Sans CN Normal" panose="020B0400000000000000" pitchFamily="34" charset="-128"/>
                <a:ea typeface="Source Han Sans CN Normal" panose="020B0400000000000000" pitchFamily="34" charset="-128"/>
              </a:rPr>
              <a:t>调用训练好的深度学习模型</a:t>
            </a:r>
            <a:endParaRPr lang="en-US" altLang="zh-CN" sz="2400" b="1">
              <a:latin typeface="Source Han Sans CN Normal" panose="020B0400000000000000" pitchFamily="34" charset="-128"/>
              <a:ea typeface="Source Han Sans CN Normal" panose="020B0400000000000000" pitchFamily="34" charset="-128"/>
            </a:endParaRPr>
          </a:p>
          <a:p>
            <a:endParaRPr lang="en-US" altLang="zh-CN" sz="2400" b="1">
              <a:latin typeface="Source Han Sans CN Normal" panose="020B0400000000000000" pitchFamily="34" charset="-128"/>
              <a:ea typeface="Source Han Sans CN Normal" panose="020B0400000000000000" pitchFamily="34" charset="-128"/>
            </a:endParaRPr>
          </a:p>
          <a:p>
            <a:r>
              <a:rPr lang="en-US" altLang="zh-CN" sz="2400" b="1">
                <a:latin typeface="Source Han Sans CN Normal" panose="020B0400000000000000" pitchFamily="34" charset="-128"/>
                <a:ea typeface="Source Han Sans CN Normal" panose="020B0400000000000000" pitchFamily="34" charset="-128"/>
              </a:rPr>
              <a:t>/emoji_predict:</a:t>
            </a:r>
          </a:p>
          <a:p>
            <a:r>
              <a:rPr lang="zh-CN" altLang="en-US" sz="2400" b="1">
                <a:latin typeface="Source Han Sans CN Normal" panose="020B0400000000000000" pitchFamily="34" charset="-128"/>
                <a:ea typeface="Source Han Sans CN Normal" panose="020B0400000000000000" pitchFamily="34" charset="-128"/>
              </a:rPr>
              <a:t>调用训练好的情感分析模型</a:t>
            </a:r>
            <a:endParaRPr lang="en-US" altLang="zh-CN" sz="2400" b="1">
              <a:latin typeface="Source Han Sans CN Normal" panose="020B0400000000000000" pitchFamily="34" charset="-128"/>
              <a:ea typeface="Source Han Sans CN Normal" panose="020B0400000000000000" pitchFamily="34" charset="-128"/>
            </a:endParaRPr>
          </a:p>
          <a:p>
            <a:endParaRPr lang="en-US" altLang="zh-CN" sz="2400" b="1">
              <a:latin typeface="Source Han Sans CN Normal" panose="020B0400000000000000" pitchFamily="34" charset="-128"/>
              <a:ea typeface="Source Han Sans CN Normal" panose="020B0400000000000000" pitchFamily="34" charset="-128"/>
            </a:endParaRPr>
          </a:p>
          <a:p>
            <a:r>
              <a:rPr lang="en-US" altLang="zh-CN" sz="2400" b="1">
                <a:latin typeface="Source Han Sans CN Normal" panose="020B0400000000000000" pitchFamily="34" charset="-128"/>
                <a:ea typeface="Source Han Sans CN Normal" panose="020B0400000000000000" pitchFamily="34" charset="-128"/>
              </a:rPr>
              <a:t>/search:</a:t>
            </a:r>
          </a:p>
          <a:p>
            <a:r>
              <a:rPr lang="zh-CN" altLang="en-US" sz="2400" b="1">
                <a:latin typeface="Source Han Sans CN Normal" panose="020B0400000000000000" pitchFamily="34" charset="-128"/>
                <a:ea typeface="Source Han Sans CN Normal" panose="020B0400000000000000" pitchFamily="34" charset="-128"/>
              </a:rPr>
              <a:t>建立与</a:t>
            </a:r>
            <a:r>
              <a:rPr lang="en-US" altLang="zh-CN" sz="2400" b="1">
                <a:latin typeface="Source Han Sans CN Normal" panose="020B0400000000000000" pitchFamily="34" charset="-128"/>
                <a:ea typeface="Source Han Sans CN Normal" panose="020B0400000000000000" pitchFamily="34" charset="-128"/>
              </a:rPr>
              <a:t>ElasticSearch</a:t>
            </a:r>
            <a:r>
              <a:rPr lang="zh-CN" altLang="en-US" sz="2400" b="1">
                <a:latin typeface="Source Han Sans CN Normal" panose="020B0400000000000000" pitchFamily="34" charset="-128"/>
                <a:ea typeface="Source Han Sans CN Normal" panose="020B0400000000000000" pitchFamily="34" charset="-128"/>
              </a:rPr>
              <a:t>的连接，发送查询请求获取全文搜索结果</a:t>
            </a:r>
            <a:endParaRPr lang="en-US" altLang="zh-CN" sz="2400" b="1">
              <a:latin typeface="Source Han Sans CN Normal" panose="020B0400000000000000" pitchFamily="34" charset="-128"/>
              <a:ea typeface="Source Han Sans CN Normal" panose="020B0400000000000000" pitchFamily="34" charset="-128"/>
            </a:endParaRPr>
          </a:p>
          <a:p>
            <a:endParaRPr lang="en-US" altLang="zh-CN" sz="2400" b="1">
              <a:latin typeface="Source Han Sans CN Normal" panose="020B0400000000000000" pitchFamily="34" charset="-128"/>
              <a:ea typeface="Source Han Sans CN Normal" panose="020B0400000000000000" pitchFamily="34" charset="-128"/>
            </a:endParaRPr>
          </a:p>
          <a:p>
            <a:r>
              <a:rPr lang="en-US" altLang="zh-CN" sz="2400" b="1">
                <a:latin typeface="Source Han Sans CN Normal" panose="020B0400000000000000" pitchFamily="34" charset="-128"/>
                <a:ea typeface="Source Han Sans CN Normal" panose="020B0400000000000000" pitchFamily="34" charset="-128"/>
              </a:rPr>
              <a:t>/ner: </a:t>
            </a:r>
          </a:p>
          <a:p>
            <a:r>
              <a:rPr lang="zh-CN" altLang="en-US" sz="2400" b="1">
                <a:latin typeface="Source Han Sans CN Normal" panose="020B0400000000000000" pitchFamily="34" charset="-128"/>
                <a:ea typeface="Source Han Sans CN Normal" panose="020B0400000000000000" pitchFamily="34" charset="-128"/>
              </a:rPr>
              <a:t>调用训练好的命名实体识别模型</a:t>
            </a:r>
            <a:endParaRPr lang="en-US" altLang="zh-CN" sz="2400" b="1">
              <a:latin typeface="Source Han Sans CN Normal" panose="020B0400000000000000" pitchFamily="34" charset="-128"/>
              <a:ea typeface="Source Han Sans CN Normal" panose="020B0400000000000000" pitchFamily="34" charset="-128"/>
            </a:endParaRPr>
          </a:p>
        </p:txBody>
      </p:sp>
      <p:pic>
        <p:nvPicPr>
          <p:cNvPr id="5122" name="Picture 2">
            <a:extLst>
              <a:ext uri="{FF2B5EF4-FFF2-40B4-BE49-F238E27FC236}">
                <a16:creationId xmlns:a16="http://schemas.microsoft.com/office/drawing/2014/main" id="{258A5C60-88CA-4BDA-BB6D-F266A6DE20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991" y="498624"/>
            <a:ext cx="3123568" cy="1222584"/>
          </a:xfrm>
          <a:prstGeom prst="rect">
            <a:avLst/>
          </a:prstGeom>
          <a:noFill/>
          <a:extLst>
            <a:ext uri="{909E8E84-426E-40DD-AFC4-6F175D3DCCD1}">
              <a14:hiddenFill xmlns:a14="http://schemas.microsoft.com/office/drawing/2010/main">
                <a:solidFill>
                  <a:srgbClr val="FFFFFF"/>
                </a:solidFill>
              </a14:hiddenFill>
            </a:ext>
          </a:extLst>
        </p:spPr>
      </p:pic>
      <p:pic>
        <p:nvPicPr>
          <p:cNvPr id="5136" name="Picture 16" descr="Erlenmeyer flask icon clipart, cliparts of Erlenmeyer flask icon free  download (wmf, eps, emf, svg, png, gif) formats">
            <a:extLst>
              <a:ext uri="{FF2B5EF4-FFF2-40B4-BE49-F238E27FC236}">
                <a16:creationId xmlns:a16="http://schemas.microsoft.com/office/drawing/2014/main" id="{F6763525-9E61-439F-AE45-2EFE29709C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9364" y="498624"/>
            <a:ext cx="3540716" cy="3540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02269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54B45808-9C8C-4457-A9EC-1FA28021C558}"/>
              </a:ext>
            </a:extLst>
          </p:cNvPr>
          <p:cNvSpPr txBox="1"/>
          <p:nvPr/>
        </p:nvSpPr>
        <p:spPr>
          <a:xfrm>
            <a:off x="1293397" y="2129265"/>
            <a:ext cx="10531660" cy="4154984"/>
          </a:xfrm>
          <a:prstGeom prst="rect">
            <a:avLst/>
          </a:prstGeom>
          <a:noFill/>
        </p:spPr>
        <p:txBody>
          <a:bodyPr wrap="square" rtlCol="0">
            <a:spAutoFit/>
          </a:bodyPr>
          <a:lstStyle/>
          <a:p>
            <a:r>
              <a:rPr lang="zh-CN" altLang="en-US" sz="2400" b="1">
                <a:latin typeface="Source Han Sans CN Normal" panose="020B0400000000000000" pitchFamily="34" charset="-128"/>
                <a:ea typeface="Source Han Sans CN Normal" panose="020B0400000000000000" pitchFamily="34" charset="-128"/>
              </a:rPr>
              <a:t>经典的关系型数据库，对爬虫收集的数据作持久化存储：</a:t>
            </a:r>
            <a:endParaRPr lang="en-US" altLang="zh-CN" sz="2400" b="1">
              <a:latin typeface="Source Han Sans CN Normal" panose="020B0400000000000000" pitchFamily="34" charset="-128"/>
              <a:ea typeface="Source Han Sans CN Normal" panose="020B0400000000000000" pitchFamily="34" charset="-128"/>
            </a:endParaRPr>
          </a:p>
          <a:p>
            <a:endParaRPr lang="en-US" altLang="zh-CN" sz="2400" b="1">
              <a:latin typeface="Source Han Sans CN Normal" panose="020B0400000000000000" pitchFamily="34" charset="-128"/>
              <a:ea typeface="Source Han Sans CN Normal" panose="020B0400000000000000" pitchFamily="34" charset="-128"/>
            </a:endParaRPr>
          </a:p>
          <a:p>
            <a:r>
              <a:rPr lang="en-US" altLang="zh-CN" sz="2400" b="1">
                <a:latin typeface="Source Han Sans CN Normal" panose="020B0400000000000000" pitchFamily="34" charset="-128"/>
                <a:ea typeface="Source Han Sans CN Normal" panose="020B0400000000000000" pitchFamily="34" charset="-128"/>
              </a:rPr>
              <a:t>zhihu_question(title, content, url, answer_num...)</a:t>
            </a:r>
          </a:p>
          <a:p>
            <a:endParaRPr lang="en-US" altLang="zh-CN" sz="2400" b="1">
              <a:latin typeface="Source Han Sans CN Normal" panose="020B0400000000000000" pitchFamily="34" charset="-128"/>
              <a:ea typeface="Source Han Sans CN Normal" panose="020B0400000000000000" pitchFamily="34" charset="-128"/>
            </a:endParaRPr>
          </a:p>
          <a:p>
            <a:r>
              <a:rPr lang="en-US" altLang="zh-CN" sz="2400" b="1">
                <a:latin typeface="Source Han Sans CN Normal" panose="020B0400000000000000" pitchFamily="34" charset="-128"/>
                <a:ea typeface="Source Han Sans CN Normal" panose="020B0400000000000000" pitchFamily="34" charset="-128"/>
              </a:rPr>
              <a:t>zhihu_answer (title, content, url, comment_num...)</a:t>
            </a:r>
          </a:p>
          <a:p>
            <a:endParaRPr lang="en-US" altLang="zh-CN" sz="2400" b="1">
              <a:latin typeface="Source Han Sans CN Normal" panose="020B0400000000000000" pitchFamily="34" charset="-128"/>
              <a:ea typeface="Source Han Sans CN Normal" panose="020B0400000000000000" pitchFamily="34" charset="-128"/>
            </a:endParaRPr>
          </a:p>
          <a:p>
            <a:r>
              <a:rPr lang="en-US" altLang="zh-CN" sz="2400" b="1">
                <a:latin typeface="Source Han Sans CN Normal" panose="020B0400000000000000" pitchFamily="34" charset="-128"/>
                <a:ea typeface="Source Han Sans CN Normal" panose="020B0400000000000000" pitchFamily="34" charset="-128"/>
              </a:rPr>
              <a:t>parallel_corpus(en, zh)</a:t>
            </a:r>
          </a:p>
          <a:p>
            <a:endParaRPr lang="en-US" altLang="zh-CN" sz="2400" b="1">
              <a:latin typeface="Source Han Sans CN Normal" panose="020B0400000000000000" pitchFamily="34" charset="-128"/>
              <a:ea typeface="Source Han Sans CN Normal" panose="020B0400000000000000" pitchFamily="34" charset="-128"/>
            </a:endParaRPr>
          </a:p>
          <a:p>
            <a:r>
              <a:rPr lang="en-US" altLang="zh-CN" sz="2400" b="1">
                <a:latin typeface="Source Han Sans CN Normal" panose="020B0400000000000000" pitchFamily="34" charset="-128"/>
                <a:ea typeface="Source Han Sans CN Normal" panose="020B0400000000000000" pitchFamily="34" charset="-128"/>
              </a:rPr>
              <a:t>...</a:t>
            </a:r>
          </a:p>
          <a:p>
            <a:endParaRPr lang="en-US" altLang="zh-CN" sz="2400" b="1">
              <a:latin typeface="Source Han Sans CN Normal" panose="020B0400000000000000" pitchFamily="34" charset="-128"/>
              <a:ea typeface="Source Han Sans CN Normal" panose="020B0400000000000000" pitchFamily="34" charset="-128"/>
            </a:endParaRPr>
          </a:p>
          <a:p>
            <a:r>
              <a:rPr lang="zh-CN" altLang="en-US" sz="2400" b="1">
                <a:latin typeface="Source Han Sans CN Normal" panose="020B0400000000000000" pitchFamily="34" charset="-128"/>
                <a:ea typeface="Source Han Sans CN Normal" panose="020B0400000000000000" pitchFamily="34" charset="-128"/>
              </a:rPr>
              <a:t>与</a:t>
            </a:r>
            <a:r>
              <a:rPr lang="en-US" altLang="zh-CN" sz="2400" b="1">
                <a:latin typeface="Source Han Sans CN Normal" panose="020B0400000000000000" pitchFamily="34" charset="-128"/>
                <a:ea typeface="Source Han Sans CN Normal" panose="020B0400000000000000" pitchFamily="34" charset="-128"/>
              </a:rPr>
              <a:t>ElasticSearch</a:t>
            </a:r>
            <a:r>
              <a:rPr lang="zh-CN" altLang="en-US" sz="2400" b="1">
                <a:latin typeface="Source Han Sans CN Normal" panose="020B0400000000000000" pitchFamily="34" charset="-128"/>
                <a:ea typeface="Source Han Sans CN Normal" panose="020B0400000000000000" pitchFamily="34" charset="-128"/>
              </a:rPr>
              <a:t>定时同步数据</a:t>
            </a:r>
            <a:endParaRPr lang="en-US" altLang="zh-CN" sz="2400" b="1">
              <a:latin typeface="Source Han Sans CN Normal" panose="020B0400000000000000" pitchFamily="34" charset="-128"/>
              <a:ea typeface="Source Han Sans CN Normal" panose="020B0400000000000000" pitchFamily="34" charset="-128"/>
            </a:endParaRPr>
          </a:p>
        </p:txBody>
      </p:sp>
      <p:pic>
        <p:nvPicPr>
          <p:cNvPr id="6146" name="Picture 2" descr="MySQL Logo PNG Free Downloads, Logo Brand Emblems | Sql, Mysql, Data science">
            <a:extLst>
              <a:ext uri="{FF2B5EF4-FFF2-40B4-BE49-F238E27FC236}">
                <a16:creationId xmlns:a16="http://schemas.microsoft.com/office/drawing/2014/main" id="{76A0C412-511B-43CC-985B-8BE4471ADD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3397" y="355107"/>
            <a:ext cx="2727212" cy="1414031"/>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a:extLst>
              <a:ext uri="{FF2B5EF4-FFF2-40B4-BE49-F238E27FC236}">
                <a16:creationId xmlns:a16="http://schemas.microsoft.com/office/drawing/2014/main" id="{D552253F-6846-480C-AC83-3441314CD3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3383" y="4206757"/>
            <a:ext cx="3071674" cy="3071674"/>
          </a:xfrm>
          <a:prstGeom prst="rect">
            <a:avLst/>
          </a:prstGeom>
        </p:spPr>
      </p:pic>
    </p:spTree>
    <p:extLst>
      <p:ext uri="{BB962C8B-B14F-4D97-AF65-F5344CB8AC3E}">
        <p14:creationId xmlns:p14="http://schemas.microsoft.com/office/powerpoint/2010/main" val="30517369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2" descr="Dive into ElasticSearch. This article will help you to get 95%… | by Ihor  Kopanev | Towards Data Science">
            <a:extLst>
              <a:ext uri="{FF2B5EF4-FFF2-40B4-BE49-F238E27FC236}">
                <a16:creationId xmlns:a16="http://schemas.microsoft.com/office/drawing/2014/main" id="{F77C20F9-72CE-49A3-8668-6DE48DCF2B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6334" y="442044"/>
            <a:ext cx="3577148" cy="18617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4" descr="Web Crawling with Scrapy. In data analytics, the most important… | by  Wendee | Analytics Vidhya | Medium">
            <a:extLst>
              <a:ext uri="{FF2B5EF4-FFF2-40B4-BE49-F238E27FC236}">
                <a16:creationId xmlns:a16="http://schemas.microsoft.com/office/drawing/2014/main" id="{74B07CF7-A3E0-4304-8E2C-170503DBC7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9882" y="2948695"/>
            <a:ext cx="3670052" cy="115592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6">
            <a:extLst>
              <a:ext uri="{FF2B5EF4-FFF2-40B4-BE49-F238E27FC236}">
                <a16:creationId xmlns:a16="http://schemas.microsoft.com/office/drawing/2014/main" id="{CC49C5C5-C915-4EC8-B58C-71B00867E3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6217" y="4867182"/>
            <a:ext cx="3977382" cy="795477"/>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A74C9525-EBB5-4E0A-955F-B452B7332D0A}"/>
              </a:ext>
            </a:extLst>
          </p:cNvPr>
          <p:cNvSpPr txBox="1"/>
          <p:nvPr/>
        </p:nvSpPr>
        <p:spPr>
          <a:xfrm>
            <a:off x="489527" y="446754"/>
            <a:ext cx="3141440" cy="646331"/>
          </a:xfrm>
          <a:prstGeom prst="rect">
            <a:avLst/>
          </a:prstGeom>
          <a:noFill/>
        </p:spPr>
        <p:txBody>
          <a:bodyPr wrap="square" rtlCol="0">
            <a:spAutoFit/>
          </a:bodyPr>
          <a:lstStyle/>
          <a:p>
            <a:r>
              <a:rPr lang="zh-CN" altLang="en-US" sz="3600" b="1">
                <a:latin typeface="Source Han Sans CN Bold" panose="020B0800000000000000" pitchFamily="34" charset="-128"/>
                <a:ea typeface="Source Han Sans CN Bold" panose="020B0800000000000000" pitchFamily="34" charset="-128"/>
              </a:rPr>
              <a:t>其他</a:t>
            </a:r>
          </a:p>
        </p:txBody>
      </p:sp>
    </p:spTree>
    <p:extLst>
      <p:ext uri="{BB962C8B-B14F-4D97-AF65-F5344CB8AC3E}">
        <p14:creationId xmlns:p14="http://schemas.microsoft.com/office/powerpoint/2010/main" val="30602745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74C9525-EBB5-4E0A-955F-B452B7332D0A}"/>
              </a:ext>
            </a:extLst>
          </p:cNvPr>
          <p:cNvSpPr txBox="1"/>
          <p:nvPr/>
        </p:nvSpPr>
        <p:spPr>
          <a:xfrm>
            <a:off x="489527" y="446754"/>
            <a:ext cx="3141440" cy="646331"/>
          </a:xfrm>
          <a:prstGeom prst="rect">
            <a:avLst/>
          </a:prstGeom>
          <a:noFill/>
        </p:spPr>
        <p:txBody>
          <a:bodyPr wrap="square" rtlCol="0">
            <a:spAutoFit/>
          </a:bodyPr>
          <a:lstStyle/>
          <a:p>
            <a:r>
              <a:rPr lang="zh-CN" altLang="en-US" sz="3600" b="1">
                <a:latin typeface="Source Han Sans CN Bold" panose="020B0800000000000000" pitchFamily="34" charset="-128"/>
                <a:ea typeface="Source Han Sans CN Bold" panose="020B0800000000000000" pitchFamily="34" charset="-128"/>
              </a:rPr>
              <a:t>改进及规划</a:t>
            </a:r>
          </a:p>
        </p:txBody>
      </p:sp>
      <p:sp>
        <p:nvSpPr>
          <p:cNvPr id="3" name="文本框 2">
            <a:extLst>
              <a:ext uri="{FF2B5EF4-FFF2-40B4-BE49-F238E27FC236}">
                <a16:creationId xmlns:a16="http://schemas.microsoft.com/office/drawing/2014/main" id="{80459395-9B15-4499-9FB6-4754F76321FC}"/>
              </a:ext>
            </a:extLst>
          </p:cNvPr>
          <p:cNvSpPr txBox="1"/>
          <p:nvPr/>
        </p:nvSpPr>
        <p:spPr>
          <a:xfrm>
            <a:off x="485527" y="2200287"/>
            <a:ext cx="10567171" cy="4154984"/>
          </a:xfrm>
          <a:prstGeom prst="rect">
            <a:avLst/>
          </a:prstGeom>
          <a:noFill/>
        </p:spPr>
        <p:txBody>
          <a:bodyPr wrap="square" rtlCol="0">
            <a:spAutoFit/>
          </a:bodyPr>
          <a:lstStyle/>
          <a:p>
            <a:pPr marL="457200" indent="-457200">
              <a:buAutoNum type="arabicPeriod"/>
            </a:pPr>
            <a:r>
              <a:rPr lang="zh-CN" altLang="en-US" sz="2400" b="1">
                <a:latin typeface="Source Han Sans CN Normal" panose="020B0400000000000000" pitchFamily="34" charset="-128"/>
                <a:ea typeface="Source Han Sans CN Normal" panose="020B0400000000000000" pitchFamily="34" charset="-128"/>
              </a:rPr>
              <a:t>机器翻译过拟合严重，需改进模型</a:t>
            </a:r>
            <a:endParaRPr lang="en-US" altLang="zh-CN" sz="2400" b="1">
              <a:latin typeface="Source Han Sans CN Normal" panose="020B0400000000000000" pitchFamily="34" charset="-128"/>
              <a:ea typeface="Source Han Sans CN Normal" panose="020B0400000000000000" pitchFamily="34" charset="-128"/>
            </a:endParaRPr>
          </a:p>
          <a:p>
            <a:pPr marL="457200" indent="-457200">
              <a:buAutoNum type="arabicPeriod"/>
            </a:pPr>
            <a:endParaRPr lang="en-US" altLang="zh-CN" sz="2400" b="1">
              <a:latin typeface="Source Han Sans CN Normal" panose="020B0400000000000000" pitchFamily="34" charset="-128"/>
              <a:ea typeface="Source Han Sans CN Normal" panose="020B0400000000000000" pitchFamily="34" charset="-128"/>
            </a:endParaRPr>
          </a:p>
          <a:p>
            <a:pPr marL="457200" indent="-457200">
              <a:buAutoNum type="arabicPeriod"/>
            </a:pPr>
            <a:r>
              <a:rPr lang="zh-CN" altLang="en-US" sz="2400" b="1">
                <a:latin typeface="Source Han Sans CN Normal" panose="020B0400000000000000" pitchFamily="34" charset="-128"/>
                <a:ea typeface="Source Han Sans CN Normal" panose="020B0400000000000000" pitchFamily="34" charset="-128"/>
              </a:rPr>
              <a:t>情感分析加入更多的情感</a:t>
            </a:r>
            <a:endParaRPr lang="en-US" altLang="zh-CN" sz="2400" b="1">
              <a:latin typeface="Source Han Sans CN Normal" panose="020B0400000000000000" pitchFamily="34" charset="-128"/>
              <a:ea typeface="Source Han Sans CN Normal" panose="020B0400000000000000" pitchFamily="34" charset="-128"/>
            </a:endParaRPr>
          </a:p>
          <a:p>
            <a:pPr marL="457200" indent="-457200">
              <a:buAutoNum type="arabicPeriod"/>
            </a:pPr>
            <a:endParaRPr lang="en-US" altLang="zh-CN" sz="2400" b="1">
              <a:latin typeface="Source Han Sans CN Normal" panose="020B0400000000000000" pitchFamily="34" charset="-128"/>
              <a:ea typeface="Source Han Sans CN Normal" panose="020B0400000000000000" pitchFamily="34" charset="-128"/>
            </a:endParaRPr>
          </a:p>
          <a:p>
            <a:pPr marL="457200" indent="-457200">
              <a:buAutoNum type="arabicPeriod"/>
            </a:pPr>
            <a:r>
              <a:rPr lang="zh-CN" altLang="en-US" sz="2400" b="1">
                <a:latin typeface="Source Han Sans CN Normal" panose="020B0400000000000000" pitchFamily="34" charset="-128"/>
                <a:ea typeface="Source Han Sans CN Normal" panose="020B0400000000000000" pitchFamily="34" charset="-128"/>
              </a:rPr>
              <a:t>网络爬虫的反爬机制不够完善，经常出现</a:t>
            </a:r>
            <a:r>
              <a:rPr lang="en-US" altLang="zh-CN" sz="2400" b="1">
                <a:latin typeface="Source Han Sans CN Normal" panose="020B0400000000000000" pitchFamily="34" charset="-128"/>
                <a:ea typeface="Source Han Sans CN Normal" panose="020B0400000000000000" pitchFamily="34" charset="-128"/>
              </a:rPr>
              <a:t>IP</a:t>
            </a:r>
            <a:r>
              <a:rPr lang="zh-CN" altLang="en-US" sz="2400" b="1">
                <a:latin typeface="Source Han Sans CN Normal" panose="020B0400000000000000" pitchFamily="34" charset="-128"/>
                <a:ea typeface="Source Han Sans CN Normal" panose="020B0400000000000000" pitchFamily="34" charset="-128"/>
              </a:rPr>
              <a:t>被封的现象，需改进</a:t>
            </a:r>
            <a:endParaRPr lang="en-US" altLang="zh-CN" sz="2400" b="1">
              <a:latin typeface="Source Han Sans CN Normal" panose="020B0400000000000000" pitchFamily="34" charset="-128"/>
              <a:ea typeface="Source Han Sans CN Normal" panose="020B0400000000000000" pitchFamily="34" charset="-128"/>
            </a:endParaRPr>
          </a:p>
          <a:p>
            <a:pPr marL="457200" indent="-457200">
              <a:buAutoNum type="arabicPeriod"/>
            </a:pPr>
            <a:endParaRPr lang="en-US" altLang="zh-CN" sz="2400" b="1">
              <a:latin typeface="Source Han Sans CN Normal" panose="020B0400000000000000" pitchFamily="34" charset="-128"/>
              <a:ea typeface="Source Han Sans CN Normal" panose="020B0400000000000000" pitchFamily="34" charset="-128"/>
            </a:endParaRPr>
          </a:p>
          <a:p>
            <a:pPr marL="457200" indent="-457200">
              <a:buAutoNum type="arabicPeriod"/>
            </a:pPr>
            <a:r>
              <a:rPr lang="en-US" altLang="zh-CN" sz="2400" b="1">
                <a:latin typeface="Source Han Sans CN Normal" panose="020B0400000000000000" pitchFamily="34" charset="-128"/>
                <a:ea typeface="Source Han Sans CN Normal" panose="020B0400000000000000" pitchFamily="34" charset="-128"/>
              </a:rPr>
              <a:t>ES</a:t>
            </a:r>
            <a:r>
              <a:rPr lang="zh-CN" altLang="en-US" sz="2400" b="1">
                <a:latin typeface="Source Han Sans CN Normal" panose="020B0400000000000000" pitchFamily="34" charset="-128"/>
                <a:ea typeface="Source Han Sans CN Normal" panose="020B0400000000000000" pitchFamily="34" charset="-128"/>
              </a:rPr>
              <a:t>需要高性能服务器</a:t>
            </a:r>
            <a:r>
              <a:rPr lang="en-US" altLang="zh-CN" sz="2400" b="1">
                <a:latin typeface="Source Han Sans CN Normal" panose="020B0400000000000000" pitchFamily="34" charset="-128"/>
                <a:ea typeface="Source Han Sans CN Normal" panose="020B0400000000000000" pitchFamily="34" charset="-128"/>
              </a:rPr>
              <a:t>(</a:t>
            </a:r>
            <a:r>
              <a:rPr lang="zh-CN" altLang="en-US" sz="2400" b="1">
                <a:latin typeface="Source Han Sans CN Normal" panose="020B0400000000000000" pitchFamily="34" charset="-128"/>
                <a:ea typeface="Source Han Sans CN Normal" panose="020B0400000000000000" pitchFamily="34" charset="-128"/>
              </a:rPr>
              <a:t>内存</a:t>
            </a:r>
            <a:r>
              <a:rPr lang="en-US" altLang="zh-CN" sz="2400" b="1">
                <a:latin typeface="Source Han Sans CN Normal" panose="020B0400000000000000" pitchFamily="34" charset="-128"/>
                <a:ea typeface="Source Han Sans CN Normal" panose="020B0400000000000000" pitchFamily="34" charset="-128"/>
              </a:rPr>
              <a:t>8G</a:t>
            </a:r>
            <a:r>
              <a:rPr lang="zh-CN" altLang="en-US" sz="2400" b="1">
                <a:latin typeface="Source Han Sans CN Normal" panose="020B0400000000000000" pitchFamily="34" charset="-128"/>
                <a:ea typeface="Source Han Sans CN Normal" panose="020B0400000000000000" pitchFamily="34" charset="-128"/>
              </a:rPr>
              <a:t>以上</a:t>
            </a:r>
            <a:r>
              <a:rPr lang="en-US" altLang="zh-CN" sz="2400" b="1">
                <a:latin typeface="Source Han Sans CN Normal" panose="020B0400000000000000" pitchFamily="34" charset="-128"/>
                <a:ea typeface="Source Han Sans CN Normal" panose="020B0400000000000000" pitchFamily="34" charset="-128"/>
              </a:rPr>
              <a:t>)</a:t>
            </a:r>
            <a:r>
              <a:rPr lang="zh-CN" altLang="en-US" sz="2400" b="1">
                <a:latin typeface="Source Han Sans CN Normal" panose="020B0400000000000000" pitchFamily="34" charset="-128"/>
                <a:ea typeface="Source Han Sans CN Normal" panose="020B0400000000000000" pitchFamily="34" charset="-128"/>
              </a:rPr>
              <a:t>的支撑才能正常运转</a:t>
            </a:r>
            <a:endParaRPr lang="en-US" altLang="zh-CN" sz="2400" b="1">
              <a:latin typeface="Source Han Sans CN Normal" panose="020B0400000000000000" pitchFamily="34" charset="-128"/>
              <a:ea typeface="Source Han Sans CN Normal" panose="020B0400000000000000" pitchFamily="34" charset="-128"/>
            </a:endParaRPr>
          </a:p>
          <a:p>
            <a:pPr marL="457200" indent="-457200">
              <a:buAutoNum type="arabicPeriod"/>
            </a:pPr>
            <a:endParaRPr lang="en-US" altLang="zh-CN" sz="2400" b="1">
              <a:latin typeface="Source Han Sans CN Normal" panose="020B0400000000000000" pitchFamily="34" charset="-128"/>
              <a:ea typeface="Source Han Sans CN Normal" panose="020B0400000000000000" pitchFamily="34" charset="-128"/>
            </a:endParaRPr>
          </a:p>
          <a:p>
            <a:pPr marL="457200" indent="-457200">
              <a:buAutoNum type="arabicPeriod"/>
            </a:pPr>
            <a:r>
              <a:rPr lang="zh-CN" altLang="en-US" sz="2400" b="1">
                <a:latin typeface="Source Han Sans CN Normal" panose="020B0400000000000000" pitchFamily="34" charset="-128"/>
                <a:ea typeface="Source Han Sans CN Normal" panose="020B0400000000000000" pitchFamily="34" charset="-128"/>
              </a:rPr>
              <a:t>当前涉及</a:t>
            </a:r>
            <a:r>
              <a:rPr lang="en-US" altLang="zh-CN" sz="2400" b="1">
                <a:latin typeface="Source Han Sans CN Normal" panose="020B0400000000000000" pitchFamily="34" charset="-128"/>
                <a:ea typeface="Source Han Sans CN Normal" panose="020B0400000000000000" pitchFamily="34" charset="-128"/>
              </a:rPr>
              <a:t>NLP</a:t>
            </a:r>
            <a:r>
              <a:rPr lang="zh-CN" altLang="en-US" sz="2400" b="1">
                <a:latin typeface="Source Han Sans CN Normal" panose="020B0400000000000000" pitchFamily="34" charset="-128"/>
                <a:ea typeface="Source Han Sans CN Normal" panose="020B0400000000000000" pitchFamily="34" charset="-128"/>
              </a:rPr>
              <a:t>的功能较少，后期可加入问答系统</a:t>
            </a:r>
            <a:r>
              <a:rPr lang="en-US" altLang="zh-CN" sz="2400" b="1">
                <a:latin typeface="Source Han Sans CN Normal" panose="020B0400000000000000" pitchFamily="34" charset="-128"/>
                <a:ea typeface="Source Han Sans CN Normal" panose="020B0400000000000000" pitchFamily="34" charset="-128"/>
              </a:rPr>
              <a:t>/</a:t>
            </a:r>
            <a:r>
              <a:rPr lang="zh-CN" altLang="en-US" sz="2400" b="1">
                <a:latin typeface="Source Han Sans CN Normal" panose="020B0400000000000000" pitchFamily="34" charset="-128"/>
                <a:ea typeface="Source Han Sans CN Normal" panose="020B0400000000000000" pitchFamily="34" charset="-128"/>
              </a:rPr>
              <a:t>文本摘要</a:t>
            </a:r>
            <a:r>
              <a:rPr lang="en-US" altLang="zh-CN" sz="2400" b="1">
                <a:latin typeface="Source Han Sans CN Normal" panose="020B0400000000000000" pitchFamily="34" charset="-128"/>
                <a:ea typeface="Source Han Sans CN Normal" panose="020B0400000000000000" pitchFamily="34" charset="-128"/>
              </a:rPr>
              <a:t>/</a:t>
            </a:r>
            <a:r>
              <a:rPr lang="zh-CN" altLang="en-US" sz="2400" b="1">
                <a:latin typeface="Source Han Sans CN Normal" panose="020B0400000000000000" pitchFamily="34" charset="-128"/>
                <a:ea typeface="Source Han Sans CN Normal" panose="020B0400000000000000" pitchFamily="34" charset="-128"/>
              </a:rPr>
              <a:t>文本校对</a:t>
            </a:r>
            <a:r>
              <a:rPr lang="en-US" altLang="zh-CN" sz="2400" b="1">
                <a:latin typeface="Source Han Sans CN Normal" panose="020B0400000000000000" pitchFamily="34" charset="-128"/>
                <a:ea typeface="Source Han Sans CN Normal" panose="020B0400000000000000" pitchFamily="34" charset="-128"/>
              </a:rPr>
              <a:t>...</a:t>
            </a:r>
          </a:p>
          <a:p>
            <a:pPr marL="457200" indent="-457200">
              <a:buAutoNum type="arabicPeriod"/>
            </a:pPr>
            <a:endParaRPr lang="en-US" altLang="zh-CN" sz="2400" b="1">
              <a:latin typeface="Source Han Sans CN Normal" panose="020B0400000000000000" pitchFamily="34" charset="-128"/>
              <a:ea typeface="Source Han Sans CN Normal" panose="020B0400000000000000" pitchFamily="34" charset="-128"/>
            </a:endParaRPr>
          </a:p>
          <a:p>
            <a:pPr marL="457200" indent="-457200">
              <a:buAutoNum type="arabicPeriod"/>
            </a:pPr>
            <a:endParaRPr lang="zh-CN" altLang="en-US" sz="2400" b="1">
              <a:latin typeface="Source Han Sans CN Normal" panose="020B0400000000000000" pitchFamily="34" charset="-128"/>
              <a:ea typeface="Source Han Sans CN Normal" panose="020B0400000000000000" pitchFamily="34" charset="-128"/>
            </a:endParaRPr>
          </a:p>
        </p:txBody>
      </p:sp>
      <p:pic>
        <p:nvPicPr>
          <p:cNvPr id="3080" name="Picture 8" descr="What Does Continuous Improvement Mean In Construction? - Douglas">
            <a:extLst>
              <a:ext uri="{FF2B5EF4-FFF2-40B4-BE49-F238E27FC236}">
                <a16:creationId xmlns:a16="http://schemas.microsoft.com/office/drawing/2014/main" id="{2E496522-F1A4-4722-B24A-1B45DD6E3B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5683" y="163313"/>
            <a:ext cx="6216316" cy="2952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45451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Phân biệt &quot;thank&quot; và &quot;thanks&quot; | Học Tiếng Anh cùng Callum Nguyễn">
            <a:extLst>
              <a:ext uri="{FF2B5EF4-FFF2-40B4-BE49-F238E27FC236}">
                <a16:creationId xmlns:a16="http://schemas.microsoft.com/office/drawing/2014/main" id="{4E63C1C9-1CC4-4F4C-BEC3-9CDAD740BD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875" y="590550"/>
            <a:ext cx="8096250" cy="5676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4739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2" name="文本框 1061">
            <a:extLst>
              <a:ext uri="{FF2B5EF4-FFF2-40B4-BE49-F238E27FC236}">
                <a16:creationId xmlns:a16="http://schemas.microsoft.com/office/drawing/2014/main" id="{2C4F8D34-7F37-4158-B98C-684B6323FE2F}"/>
              </a:ext>
            </a:extLst>
          </p:cNvPr>
          <p:cNvSpPr txBox="1"/>
          <p:nvPr/>
        </p:nvSpPr>
        <p:spPr>
          <a:xfrm>
            <a:off x="446842" y="442533"/>
            <a:ext cx="1461857" cy="646331"/>
          </a:xfrm>
          <a:prstGeom prst="rect">
            <a:avLst/>
          </a:prstGeom>
          <a:noFill/>
        </p:spPr>
        <p:txBody>
          <a:bodyPr wrap="square" rtlCol="0">
            <a:spAutoFit/>
          </a:bodyPr>
          <a:lstStyle/>
          <a:p>
            <a:r>
              <a:rPr lang="zh-CN" altLang="en-US" sz="3600" b="1">
                <a:latin typeface="Source Han Sans CN Bold" panose="020B0800000000000000" pitchFamily="34" charset="-128"/>
                <a:ea typeface="Source Han Sans CN Bold" panose="020B0800000000000000" pitchFamily="34" charset="-128"/>
              </a:rPr>
              <a:t>图示</a:t>
            </a:r>
          </a:p>
        </p:txBody>
      </p:sp>
      <p:pic>
        <p:nvPicPr>
          <p:cNvPr id="3" name="图片 2">
            <a:extLst>
              <a:ext uri="{FF2B5EF4-FFF2-40B4-BE49-F238E27FC236}">
                <a16:creationId xmlns:a16="http://schemas.microsoft.com/office/drawing/2014/main" id="{9332F614-C122-440C-A0F4-58A525800F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044" y="2152309"/>
            <a:ext cx="5622126" cy="2553382"/>
          </a:xfrm>
          <a:prstGeom prst="rect">
            <a:avLst/>
          </a:prstGeom>
        </p:spPr>
      </p:pic>
      <p:pic>
        <p:nvPicPr>
          <p:cNvPr id="5" name="图片 4">
            <a:extLst>
              <a:ext uri="{FF2B5EF4-FFF2-40B4-BE49-F238E27FC236}">
                <a16:creationId xmlns:a16="http://schemas.microsoft.com/office/drawing/2014/main" id="{1BC25287-F9F0-4B4D-A970-67F424D5C2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495916"/>
            <a:ext cx="5415644" cy="3866168"/>
          </a:xfrm>
          <a:prstGeom prst="rect">
            <a:avLst/>
          </a:prstGeom>
        </p:spPr>
      </p:pic>
    </p:spTree>
    <p:extLst>
      <p:ext uri="{BB962C8B-B14F-4D97-AF65-F5344CB8AC3E}">
        <p14:creationId xmlns:p14="http://schemas.microsoft.com/office/powerpoint/2010/main" val="3436599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2" name="文本框 1061">
            <a:extLst>
              <a:ext uri="{FF2B5EF4-FFF2-40B4-BE49-F238E27FC236}">
                <a16:creationId xmlns:a16="http://schemas.microsoft.com/office/drawing/2014/main" id="{2C4F8D34-7F37-4158-B98C-684B6323FE2F}"/>
              </a:ext>
            </a:extLst>
          </p:cNvPr>
          <p:cNvSpPr txBox="1"/>
          <p:nvPr/>
        </p:nvSpPr>
        <p:spPr>
          <a:xfrm>
            <a:off x="1778492" y="442533"/>
            <a:ext cx="2367379" cy="646331"/>
          </a:xfrm>
          <a:prstGeom prst="rect">
            <a:avLst/>
          </a:prstGeom>
          <a:noFill/>
        </p:spPr>
        <p:txBody>
          <a:bodyPr wrap="square" rtlCol="0">
            <a:spAutoFit/>
          </a:bodyPr>
          <a:lstStyle/>
          <a:p>
            <a:r>
              <a:rPr lang="zh-CN" altLang="en-US" sz="3600" b="1">
                <a:latin typeface="Source Han Sans CN Bold" panose="020B0800000000000000" pitchFamily="34" charset="-128"/>
                <a:ea typeface="Source Han Sans CN Bold" panose="020B0800000000000000" pitchFamily="34" charset="-128"/>
              </a:rPr>
              <a:t>梯度消失</a:t>
            </a:r>
          </a:p>
        </p:txBody>
      </p:sp>
      <p:sp>
        <p:nvSpPr>
          <p:cNvPr id="2" name="文本框 1">
            <a:extLst>
              <a:ext uri="{FF2B5EF4-FFF2-40B4-BE49-F238E27FC236}">
                <a16:creationId xmlns:a16="http://schemas.microsoft.com/office/drawing/2014/main" id="{CA18BD60-79F8-4B4C-83AC-AA637E37AEA8}"/>
              </a:ext>
            </a:extLst>
          </p:cNvPr>
          <p:cNvSpPr txBox="1"/>
          <p:nvPr/>
        </p:nvSpPr>
        <p:spPr>
          <a:xfrm>
            <a:off x="7496174" y="1615330"/>
            <a:ext cx="4346637" cy="3785652"/>
          </a:xfrm>
          <a:prstGeom prst="rect">
            <a:avLst/>
          </a:prstGeom>
          <a:noFill/>
        </p:spPr>
        <p:txBody>
          <a:bodyPr wrap="square" rtlCol="0">
            <a:spAutoFit/>
          </a:bodyPr>
          <a:lstStyle/>
          <a:p>
            <a:r>
              <a:rPr lang="zh-CN" altLang="en-US" sz="2400" b="1">
                <a:latin typeface="Source Han Sans CN Normal" panose="020B0400000000000000" pitchFamily="34" charset="-128"/>
                <a:ea typeface="Source Han Sans CN Normal" panose="020B0400000000000000" pitchFamily="34" charset="-128"/>
              </a:rPr>
              <a:t>与经典</a:t>
            </a:r>
            <a:r>
              <a:rPr lang="en-US" altLang="zh-CN" sz="2400" b="1">
                <a:latin typeface="Source Han Sans CN Normal" panose="020B0400000000000000" pitchFamily="34" charset="-128"/>
                <a:ea typeface="Source Han Sans CN Normal" panose="020B0400000000000000" pitchFamily="34" charset="-128"/>
              </a:rPr>
              <a:t>RNN</a:t>
            </a:r>
            <a:r>
              <a:rPr lang="zh-CN" altLang="en-US" sz="2400" b="1">
                <a:latin typeface="Source Han Sans CN Normal" panose="020B0400000000000000" pitchFamily="34" charset="-128"/>
                <a:ea typeface="Source Han Sans CN Normal" panose="020B0400000000000000" pitchFamily="34" charset="-128"/>
              </a:rPr>
              <a:t>结构不同的是，</a:t>
            </a:r>
            <a:r>
              <a:rPr lang="en-US" altLang="zh-CN" sz="2400" b="1">
                <a:latin typeface="Source Han Sans CN Normal" panose="020B0400000000000000" pitchFamily="34" charset="-128"/>
                <a:ea typeface="Source Han Sans CN Normal" panose="020B0400000000000000" pitchFamily="34" charset="-128"/>
              </a:rPr>
              <a:t>Seq2Seq</a:t>
            </a:r>
            <a:r>
              <a:rPr lang="zh-CN" altLang="en-US" sz="2400" b="1">
                <a:latin typeface="Source Han Sans CN Normal" panose="020B0400000000000000" pitchFamily="34" charset="-128"/>
                <a:ea typeface="Source Han Sans CN Normal" panose="020B0400000000000000" pitchFamily="34" charset="-128"/>
              </a:rPr>
              <a:t>结构不再要求输入和输出序列有相同的时间长度。</a:t>
            </a:r>
            <a:endParaRPr lang="en-US" altLang="zh-CN" sz="2400" b="1">
              <a:latin typeface="Source Han Sans CN Normal" panose="020B0400000000000000" pitchFamily="34" charset="-128"/>
              <a:ea typeface="Source Han Sans CN Normal" panose="020B0400000000000000" pitchFamily="34" charset="-128"/>
            </a:endParaRPr>
          </a:p>
          <a:p>
            <a:endParaRPr lang="en-US" altLang="zh-CN" sz="2400" b="1">
              <a:latin typeface="Source Han Sans CN Normal" panose="020B0400000000000000" pitchFamily="34" charset="-128"/>
              <a:ea typeface="Source Han Sans CN Normal" panose="020B0400000000000000" pitchFamily="34" charset="-128"/>
            </a:endParaRPr>
          </a:p>
          <a:p>
            <a:endParaRPr lang="en-US" altLang="zh-CN" sz="2400" b="1">
              <a:latin typeface="Source Han Sans CN Normal" panose="020B0400000000000000" pitchFamily="34" charset="-128"/>
              <a:ea typeface="Source Han Sans CN Normal" panose="020B0400000000000000" pitchFamily="34" charset="-128"/>
            </a:endParaRPr>
          </a:p>
          <a:p>
            <a:endParaRPr lang="en-US" altLang="zh-CN" sz="2400" b="1">
              <a:latin typeface="Source Han Sans CN Normal" panose="020B0400000000000000" pitchFamily="34" charset="-128"/>
              <a:ea typeface="Source Han Sans CN Normal" panose="020B0400000000000000" pitchFamily="34" charset="-128"/>
            </a:endParaRPr>
          </a:p>
          <a:p>
            <a:endParaRPr lang="en-US" altLang="zh-CN" sz="2400" b="1">
              <a:latin typeface="Source Han Sans CN Normal" panose="020B0400000000000000" pitchFamily="34" charset="-128"/>
              <a:ea typeface="Source Han Sans CN Normal" panose="020B0400000000000000" pitchFamily="34" charset="-128"/>
            </a:endParaRPr>
          </a:p>
          <a:p>
            <a:r>
              <a:rPr lang="zh-CN" altLang="en-US" sz="2400" b="1">
                <a:latin typeface="Source Han Sans CN Normal" panose="020B0400000000000000" pitchFamily="34" charset="-128"/>
                <a:ea typeface="Source Han Sans CN Normal" panose="020B0400000000000000" pitchFamily="34" charset="-128"/>
              </a:rPr>
              <a:t>但是这个结构有些问题，尤其是</a:t>
            </a:r>
            <a:r>
              <a:rPr lang="en-US" altLang="zh-CN" sz="2400" b="1">
                <a:latin typeface="Source Han Sans CN Normal" panose="020B0400000000000000" pitchFamily="34" charset="-128"/>
                <a:ea typeface="Source Han Sans CN Normal" panose="020B0400000000000000" pitchFamily="34" charset="-128"/>
              </a:rPr>
              <a:t>RNN</a:t>
            </a:r>
            <a:r>
              <a:rPr lang="zh-CN" altLang="en-US" sz="2400" b="1">
                <a:latin typeface="Source Han Sans CN Normal" panose="020B0400000000000000" pitchFamily="34" charset="-128"/>
                <a:ea typeface="Source Han Sans CN Normal" panose="020B0400000000000000" pitchFamily="34" charset="-128"/>
              </a:rPr>
              <a:t>机制实际中存在长程梯度消失的问题</a:t>
            </a:r>
          </a:p>
        </p:txBody>
      </p:sp>
      <p:pic>
        <p:nvPicPr>
          <p:cNvPr id="3" name="图片 2">
            <a:extLst>
              <a:ext uri="{FF2B5EF4-FFF2-40B4-BE49-F238E27FC236}">
                <a16:creationId xmlns:a16="http://schemas.microsoft.com/office/drawing/2014/main" id="{AC9E82BA-0DC2-4D4E-8824-B6BA34E5B6FE}"/>
              </a:ext>
            </a:extLst>
          </p:cNvPr>
          <p:cNvPicPr>
            <a:picLocks noChangeAspect="1"/>
          </p:cNvPicPr>
          <p:nvPr/>
        </p:nvPicPr>
        <p:blipFill>
          <a:blip r:embed="rId2"/>
          <a:stretch>
            <a:fillRect/>
          </a:stretch>
        </p:blipFill>
        <p:spPr>
          <a:xfrm>
            <a:off x="0" y="1000114"/>
            <a:ext cx="7496175" cy="5695950"/>
          </a:xfrm>
          <a:prstGeom prst="rect">
            <a:avLst/>
          </a:prstGeom>
        </p:spPr>
      </p:pic>
      <p:pic>
        <p:nvPicPr>
          <p:cNvPr id="3074" name="Picture 2" descr="Surprise Emoji - pubg.starladder.com">
            <a:extLst>
              <a:ext uri="{FF2B5EF4-FFF2-40B4-BE49-F238E27FC236}">
                <a16:creationId xmlns:a16="http://schemas.microsoft.com/office/drawing/2014/main" id="{A352C5CE-29DF-4FBF-BD6B-BA3F00CDD1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086" y="161936"/>
            <a:ext cx="1210321" cy="1210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881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A18BD60-79F8-4B4C-83AC-AA637E37AEA8}"/>
              </a:ext>
            </a:extLst>
          </p:cNvPr>
          <p:cNvSpPr txBox="1"/>
          <p:nvPr/>
        </p:nvSpPr>
        <p:spPr>
          <a:xfrm>
            <a:off x="624395" y="4952605"/>
            <a:ext cx="10943210" cy="1200329"/>
          </a:xfrm>
          <a:prstGeom prst="rect">
            <a:avLst/>
          </a:prstGeom>
          <a:noFill/>
        </p:spPr>
        <p:txBody>
          <a:bodyPr wrap="square" rtlCol="0">
            <a:spAutoFit/>
          </a:bodyPr>
          <a:lstStyle/>
          <a:p>
            <a:r>
              <a:rPr lang="zh-CN" altLang="en-US" sz="2400" b="1">
                <a:latin typeface="Source Han Sans CN Normal" panose="020B0400000000000000" pitchFamily="34" charset="-128"/>
                <a:ea typeface="Source Han Sans CN Normal" panose="020B0400000000000000" pitchFamily="34" charset="-128"/>
              </a:rPr>
              <a:t>将注意力关注于我们翻译部分对应的上下文。同样的，</a:t>
            </a:r>
            <a:r>
              <a:rPr lang="en-US" altLang="zh-CN" sz="2400" b="1">
                <a:latin typeface="Source Han Sans CN Normal" panose="020B0400000000000000" pitchFamily="34" charset="-128"/>
                <a:ea typeface="Source Han Sans CN Normal" panose="020B0400000000000000" pitchFamily="34" charset="-128"/>
              </a:rPr>
              <a:t>Attention</a:t>
            </a:r>
            <a:r>
              <a:rPr lang="zh-CN" altLang="en-US" sz="2400" b="1">
                <a:latin typeface="Source Han Sans CN Normal" panose="020B0400000000000000" pitchFamily="34" charset="-128"/>
                <a:ea typeface="Source Han Sans CN Normal" panose="020B0400000000000000" pitchFamily="34" charset="-128"/>
              </a:rPr>
              <a:t>模型中，当我们翻译当前词语时，我们会寻找源语句中相对应的几个词语，并结合之前的已经翻译的部分作出相应的翻译</a:t>
            </a:r>
            <a:r>
              <a:rPr lang="en-US" altLang="zh-CN" sz="2400" b="1">
                <a:latin typeface="Source Han Sans CN Normal" panose="020B0400000000000000" pitchFamily="34" charset="-128"/>
                <a:ea typeface="Source Han Sans CN Normal" panose="020B0400000000000000" pitchFamily="34" charset="-128"/>
              </a:rPr>
              <a:t>.</a:t>
            </a:r>
          </a:p>
        </p:txBody>
      </p:sp>
      <p:pic>
        <p:nvPicPr>
          <p:cNvPr id="5" name="RNN">
            <a:hlinkClick r:id="" action="ppaction://media"/>
            <a:extLst>
              <a:ext uri="{FF2B5EF4-FFF2-40B4-BE49-F238E27FC236}">
                <a16:creationId xmlns:a16="http://schemas.microsoft.com/office/drawing/2014/main" id="{0DDCDB9D-80C8-4D4C-9704-96E1F3E35C1E}"/>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1782678" y="381740"/>
            <a:ext cx="8626644" cy="4378470"/>
          </a:xfrm>
          <a:prstGeom prst="rect">
            <a:avLst/>
          </a:prstGeom>
        </p:spPr>
      </p:pic>
    </p:spTree>
    <p:extLst>
      <p:ext uri="{BB962C8B-B14F-4D97-AF65-F5344CB8AC3E}">
        <p14:creationId xmlns:p14="http://schemas.microsoft.com/office/powerpoint/2010/main" val="3957046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4334"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5"/>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5"/>
                                        </p:tgtEl>
                                      </p:cBhvr>
                                    </p:cmd>
                                  </p:childTnLst>
                                </p:cTn>
                              </p:par>
                            </p:childTnLst>
                          </p:cTn>
                        </p:par>
                      </p:childTnLst>
                    </p:cTn>
                  </p:par>
                </p:childTnLst>
              </p:cTn>
              <p:nextCondLst>
                <p:cond evt="onClick" delay="0">
                  <p:tgtEl>
                    <p:spTgt spid="5"/>
                  </p:tgtEl>
                </p:cond>
              </p:nextCondLst>
            </p:seq>
            <p:video>
              <p:cMediaNode vol="80000">
                <p:cTn id="12" fill="hold" display="0">
                  <p:stCondLst>
                    <p:cond delay="indefinite"/>
                  </p:stCondLst>
                </p:cTn>
                <p:tgtEl>
                  <p:spTgt spid="5"/>
                </p:tgtEl>
              </p:cMediaNode>
            </p:vide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2" name="文本框 1061">
            <a:extLst>
              <a:ext uri="{FF2B5EF4-FFF2-40B4-BE49-F238E27FC236}">
                <a16:creationId xmlns:a16="http://schemas.microsoft.com/office/drawing/2014/main" id="{2C4F8D34-7F37-4158-B98C-684B6323FE2F}"/>
              </a:ext>
            </a:extLst>
          </p:cNvPr>
          <p:cNvSpPr txBox="1"/>
          <p:nvPr/>
        </p:nvSpPr>
        <p:spPr>
          <a:xfrm>
            <a:off x="3099786" y="3842681"/>
            <a:ext cx="5992426" cy="646331"/>
          </a:xfrm>
          <a:prstGeom prst="rect">
            <a:avLst/>
          </a:prstGeom>
          <a:noFill/>
        </p:spPr>
        <p:txBody>
          <a:bodyPr wrap="square" rtlCol="0">
            <a:spAutoFit/>
          </a:bodyPr>
          <a:lstStyle/>
          <a:p>
            <a:r>
              <a:rPr lang="en-US" altLang="zh-CN" sz="3600" b="1">
                <a:latin typeface="Source Han Sans CN Bold" panose="020B0800000000000000" pitchFamily="34" charset="-128"/>
                <a:ea typeface="Source Han Sans CN Bold" panose="020B0800000000000000" pitchFamily="34" charset="-128"/>
              </a:rPr>
              <a:t>2.</a:t>
            </a:r>
            <a:r>
              <a:rPr lang="zh-CN" altLang="en-US" sz="3600" b="1">
                <a:latin typeface="Source Han Sans CN Bold" panose="020B0800000000000000" pitchFamily="34" charset="-128"/>
                <a:ea typeface="Source Han Sans CN Bold" panose="020B0800000000000000" pitchFamily="34" charset="-128"/>
              </a:rPr>
              <a:t>句子情感分析与</a:t>
            </a:r>
            <a:r>
              <a:rPr lang="en-US" altLang="zh-CN" sz="3600" b="1">
                <a:latin typeface="Source Han Sans CN Bold" panose="020B0800000000000000" pitchFamily="34" charset="-128"/>
                <a:ea typeface="Source Han Sans CN Bold" panose="020B0800000000000000" pitchFamily="34" charset="-128"/>
              </a:rPr>
              <a:t>emoji</a:t>
            </a:r>
            <a:r>
              <a:rPr lang="zh-CN" altLang="en-US" sz="3600" b="1">
                <a:latin typeface="Source Han Sans CN Bold" panose="020B0800000000000000" pitchFamily="34" charset="-128"/>
                <a:ea typeface="Source Han Sans CN Bold" panose="020B0800000000000000" pitchFamily="34" charset="-128"/>
              </a:rPr>
              <a:t>生成</a:t>
            </a:r>
          </a:p>
        </p:txBody>
      </p:sp>
      <p:pic>
        <p:nvPicPr>
          <p:cNvPr id="4108" name="Picture 12" descr="Twitter Sentiment Analysis using Python - GeeksforGeeks">
            <a:extLst>
              <a:ext uri="{FF2B5EF4-FFF2-40B4-BE49-F238E27FC236}">
                <a16:creationId xmlns:a16="http://schemas.microsoft.com/office/drawing/2014/main" id="{F6C565F8-E5ED-48EE-B4F8-669672969D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2026" y="305474"/>
            <a:ext cx="5287946" cy="3537207"/>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3374CD93-8272-4B42-8C69-FD6E8292FDB6}"/>
              </a:ext>
            </a:extLst>
          </p:cNvPr>
          <p:cNvSpPr txBox="1"/>
          <p:nvPr/>
        </p:nvSpPr>
        <p:spPr>
          <a:xfrm>
            <a:off x="3770789" y="4489012"/>
            <a:ext cx="4650420" cy="707886"/>
          </a:xfrm>
          <a:prstGeom prst="rect">
            <a:avLst/>
          </a:prstGeom>
          <a:noFill/>
        </p:spPr>
        <p:txBody>
          <a:bodyPr wrap="square" rtlCol="0">
            <a:spAutoFit/>
          </a:bodyPr>
          <a:lstStyle/>
          <a:p>
            <a:r>
              <a:rPr lang="zh-CN" altLang="en-US" sz="2000" dirty="0">
                <a:latin typeface="Source Han Sans CN Bold" panose="020B0800000000000000" pitchFamily="34" charset="-128"/>
                <a:ea typeface="Source Han Sans CN Bold" panose="020B0800000000000000" pitchFamily="34" charset="-128"/>
              </a:rPr>
              <a:t>基于</a:t>
            </a:r>
            <a:r>
              <a:rPr lang="en-US" altLang="zh-CN" sz="2000" dirty="0">
                <a:latin typeface="Source Han Sans CN Bold" panose="020B0800000000000000" pitchFamily="34" charset="-128"/>
                <a:ea typeface="Source Han Sans CN Bold" panose="020B0800000000000000" pitchFamily="34" charset="-128"/>
              </a:rPr>
              <a:t>IMDb</a:t>
            </a:r>
            <a:r>
              <a:rPr lang="zh-CN" altLang="en-US" sz="2000" dirty="0">
                <a:latin typeface="Source Han Sans CN Bold" panose="020B0800000000000000" pitchFamily="34" charset="-128"/>
                <a:ea typeface="Source Han Sans CN Bold" panose="020B0800000000000000" pitchFamily="34" charset="-128"/>
              </a:rPr>
              <a:t>影评数据集 </a:t>
            </a:r>
            <a:r>
              <a:rPr lang="en-US" altLang="zh-CN" sz="2000" dirty="0">
                <a:latin typeface="Source Han Sans CN Bold" panose="020B0800000000000000" pitchFamily="34" charset="-128"/>
                <a:ea typeface="Source Han Sans CN Bold" panose="020B0800000000000000" pitchFamily="34" charset="-128"/>
              </a:rPr>
              <a:t>+ emoji ranking</a:t>
            </a:r>
          </a:p>
          <a:p>
            <a:r>
              <a:rPr lang="en-US" altLang="zh-CN" sz="2000" dirty="0">
                <a:latin typeface="Source Han Sans CN Bold" panose="020B0800000000000000" pitchFamily="34" charset="-128"/>
                <a:ea typeface="Source Han Sans CN Bold" panose="020B0800000000000000" pitchFamily="34" charset="-128"/>
              </a:rPr>
              <a:t>IMDb</a:t>
            </a:r>
            <a:r>
              <a:rPr lang="zh-CN" altLang="en-US" sz="2000" dirty="0">
                <a:latin typeface="Source Han Sans CN Bold" panose="020B0800000000000000" pitchFamily="34" charset="-128"/>
                <a:ea typeface="Source Han Sans CN Bold" panose="020B0800000000000000" pitchFamily="34" charset="-128"/>
              </a:rPr>
              <a:t>影评数据集：</a:t>
            </a:r>
            <a:r>
              <a:rPr lang="en-US" altLang="zh-CN" sz="2000" dirty="0">
                <a:latin typeface="Source Han Sans CN Bold" panose="020B0800000000000000" pitchFamily="34" charset="-128"/>
                <a:ea typeface="Source Han Sans CN Bold" panose="020B0800000000000000" pitchFamily="34" charset="-128"/>
              </a:rPr>
              <a:t>25k pos + 25k neg</a:t>
            </a:r>
            <a:endParaRPr lang="zh-CN" altLang="en-US" sz="2000" dirty="0">
              <a:latin typeface="Source Han Sans CN Bold" panose="020B0800000000000000" pitchFamily="34" charset="-128"/>
              <a:ea typeface="Source Han Sans CN Bold" panose="020B0800000000000000" pitchFamily="34" charset="-128"/>
            </a:endParaRPr>
          </a:p>
        </p:txBody>
      </p:sp>
      <p:sp>
        <p:nvSpPr>
          <p:cNvPr id="14" name="TextBox 23">
            <a:extLst>
              <a:ext uri="{FF2B5EF4-FFF2-40B4-BE49-F238E27FC236}">
                <a16:creationId xmlns:a16="http://schemas.microsoft.com/office/drawing/2014/main" id="{C5EBBEA3-BC43-4035-83F4-440DF506369F}"/>
              </a:ext>
            </a:extLst>
          </p:cNvPr>
          <p:cNvSpPr txBox="1"/>
          <p:nvPr/>
        </p:nvSpPr>
        <p:spPr>
          <a:xfrm>
            <a:off x="10511378" y="6154190"/>
            <a:ext cx="1582967" cy="499624"/>
          </a:xfrm>
          <a:prstGeom prst="rect">
            <a:avLst/>
          </a:prstGeom>
          <a:noFill/>
        </p:spPr>
        <p:txBody>
          <a:bodyPr wrap="square" rtlCol="0">
            <a:spAutoFit/>
          </a:bodyPr>
          <a:lstStyle/>
          <a:p>
            <a:pPr>
              <a:lnSpc>
                <a:spcPct val="150000"/>
              </a:lnSpc>
            </a:pPr>
            <a:r>
              <a:rPr lang="en-US" altLang="zh-CN" sz="2000">
                <a:solidFill>
                  <a:schemeClr val="bg1">
                    <a:lumMod val="50000"/>
                  </a:schemeClr>
                </a:solidFill>
                <a:latin typeface="微软雅黑" panose="020B0503020204020204" charset="-122"/>
                <a:ea typeface="微软雅黑" panose="020B0503020204020204" charset="-122"/>
                <a:cs typeface="+mn-ea"/>
                <a:sym typeface="+mn-lt"/>
              </a:rPr>
              <a:t>By: </a:t>
            </a:r>
            <a:r>
              <a:rPr lang="zh-CN" altLang="en-US" sz="2000">
                <a:solidFill>
                  <a:schemeClr val="bg1">
                    <a:lumMod val="50000"/>
                  </a:schemeClr>
                </a:solidFill>
                <a:latin typeface="微软雅黑" panose="020B0503020204020204" charset="-122"/>
                <a:ea typeface="微软雅黑" panose="020B0503020204020204" charset="-122"/>
                <a:cs typeface="+mn-ea"/>
                <a:sym typeface="+mn-lt"/>
              </a:rPr>
              <a:t>周乃松</a:t>
            </a:r>
            <a:endParaRPr lang="zh-CN" altLang="en-US" sz="2000" dirty="0">
              <a:solidFill>
                <a:schemeClr val="bg1">
                  <a:lumMod val="50000"/>
                </a:schemeClr>
              </a:solidFill>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2371123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2" name="文本框 1061">
            <a:extLst>
              <a:ext uri="{FF2B5EF4-FFF2-40B4-BE49-F238E27FC236}">
                <a16:creationId xmlns:a16="http://schemas.microsoft.com/office/drawing/2014/main" id="{2C4F8D34-7F37-4158-B98C-684B6323FE2F}"/>
              </a:ext>
            </a:extLst>
          </p:cNvPr>
          <p:cNvSpPr txBox="1"/>
          <p:nvPr/>
        </p:nvSpPr>
        <p:spPr>
          <a:xfrm>
            <a:off x="446842" y="442533"/>
            <a:ext cx="3006572" cy="646331"/>
          </a:xfrm>
          <a:prstGeom prst="rect">
            <a:avLst/>
          </a:prstGeom>
          <a:noFill/>
        </p:spPr>
        <p:txBody>
          <a:bodyPr wrap="square" rtlCol="0">
            <a:spAutoFit/>
          </a:bodyPr>
          <a:lstStyle/>
          <a:p>
            <a:r>
              <a:rPr lang="zh-CN" altLang="en-US" sz="3600" b="1" dirty="0">
                <a:latin typeface="Source Han Sans CN Bold" panose="020B0800000000000000" pitchFamily="34" charset="-128"/>
                <a:ea typeface="Source Han Sans CN Bold" panose="020B0800000000000000" pitchFamily="34" charset="-128"/>
              </a:rPr>
              <a:t>句子情感分析</a:t>
            </a:r>
          </a:p>
        </p:txBody>
      </p:sp>
      <p:sp>
        <p:nvSpPr>
          <p:cNvPr id="2" name="文本框 1">
            <a:extLst>
              <a:ext uri="{FF2B5EF4-FFF2-40B4-BE49-F238E27FC236}">
                <a16:creationId xmlns:a16="http://schemas.microsoft.com/office/drawing/2014/main" id="{CA18BD60-79F8-4B4C-83AC-AA637E37AEA8}"/>
              </a:ext>
            </a:extLst>
          </p:cNvPr>
          <p:cNvSpPr txBox="1"/>
          <p:nvPr/>
        </p:nvSpPr>
        <p:spPr>
          <a:xfrm>
            <a:off x="920536" y="1658748"/>
            <a:ext cx="5950781" cy="1569660"/>
          </a:xfrm>
          <a:prstGeom prst="rect">
            <a:avLst/>
          </a:prstGeom>
          <a:noFill/>
        </p:spPr>
        <p:txBody>
          <a:bodyPr wrap="square" rtlCol="0">
            <a:spAutoFit/>
          </a:bodyPr>
          <a:lstStyle/>
          <a:p>
            <a:r>
              <a:rPr lang="zh-CN" altLang="en-US" sz="2400" b="1">
                <a:latin typeface="Source Han Sans CN Normal" panose="020B0400000000000000" pitchFamily="34" charset="-128"/>
                <a:ea typeface="Source Han Sans CN Normal" panose="020B0400000000000000" pitchFamily="34" charset="-128"/>
              </a:rPr>
              <a:t>传统机器学习方法</a:t>
            </a:r>
            <a:r>
              <a:rPr lang="en-US" altLang="zh-CN" sz="2400" b="1">
                <a:latin typeface="Source Han Sans CN Normal" panose="020B0400000000000000" pitchFamily="34" charset="-128"/>
                <a:ea typeface="Source Han Sans CN Normal" panose="020B0400000000000000" pitchFamily="34" charset="-128"/>
              </a:rPr>
              <a:t>:</a:t>
            </a:r>
          </a:p>
          <a:p>
            <a:r>
              <a:rPr lang="zh-CN" altLang="en-US" sz="2400" b="1">
                <a:latin typeface="Source Han Sans CN Normal" panose="020B0400000000000000" pitchFamily="34" charset="-128"/>
                <a:ea typeface="Source Han Sans CN Normal" panose="020B0400000000000000" pitchFamily="34" charset="-128"/>
              </a:rPr>
              <a:t>视为二分类问题，</a:t>
            </a:r>
            <a:r>
              <a:rPr lang="en-US" altLang="zh-CN" sz="2400" b="1">
                <a:latin typeface="Source Han Sans CN Normal" panose="020B0400000000000000" pitchFamily="34" charset="-128"/>
                <a:ea typeface="Source Han Sans CN Normal" panose="020B0400000000000000" pitchFamily="34" charset="-128"/>
              </a:rPr>
              <a:t>Naïve Bayers   SVM</a:t>
            </a:r>
          </a:p>
          <a:p>
            <a:endParaRPr lang="en-US" altLang="zh-CN" sz="2400" b="1">
              <a:latin typeface="Source Han Sans CN Normal" panose="020B0400000000000000" pitchFamily="34" charset="-128"/>
              <a:ea typeface="Source Han Sans CN Normal" panose="020B0400000000000000" pitchFamily="34" charset="-128"/>
            </a:endParaRPr>
          </a:p>
          <a:p>
            <a:r>
              <a:rPr lang="en-US" altLang="zh-CN" sz="2400" b="1">
                <a:latin typeface="Source Han Sans CN Normal" panose="020B0400000000000000" pitchFamily="34" charset="-128"/>
                <a:ea typeface="Source Han Sans CN Normal" panose="020B0400000000000000" pitchFamily="34" charset="-128"/>
              </a:rPr>
              <a:t>LSTM</a:t>
            </a:r>
          </a:p>
        </p:txBody>
      </p:sp>
      <p:pic>
        <p:nvPicPr>
          <p:cNvPr id="3" name="图片 2">
            <a:extLst>
              <a:ext uri="{FF2B5EF4-FFF2-40B4-BE49-F238E27FC236}">
                <a16:creationId xmlns:a16="http://schemas.microsoft.com/office/drawing/2014/main" id="{49D7AE86-7E41-4CC5-A4EA-9285F8769691}"/>
              </a:ext>
            </a:extLst>
          </p:cNvPr>
          <p:cNvPicPr>
            <a:picLocks noChangeAspect="1"/>
          </p:cNvPicPr>
          <p:nvPr/>
        </p:nvPicPr>
        <p:blipFill>
          <a:blip r:embed="rId2"/>
          <a:stretch>
            <a:fillRect/>
          </a:stretch>
        </p:blipFill>
        <p:spPr>
          <a:xfrm>
            <a:off x="708951" y="3455502"/>
            <a:ext cx="6162366" cy="2492334"/>
          </a:xfrm>
          <a:prstGeom prst="rect">
            <a:avLst/>
          </a:prstGeom>
        </p:spPr>
      </p:pic>
      <p:pic>
        <p:nvPicPr>
          <p:cNvPr id="7" name="图片 6">
            <a:extLst>
              <a:ext uri="{FF2B5EF4-FFF2-40B4-BE49-F238E27FC236}">
                <a16:creationId xmlns:a16="http://schemas.microsoft.com/office/drawing/2014/main" id="{505FE66E-6518-4139-A237-85CCC255AB50}"/>
              </a:ext>
            </a:extLst>
          </p:cNvPr>
          <p:cNvPicPr>
            <a:picLocks noChangeAspect="1"/>
          </p:cNvPicPr>
          <p:nvPr/>
        </p:nvPicPr>
        <p:blipFill>
          <a:blip r:embed="rId3"/>
          <a:stretch>
            <a:fillRect/>
          </a:stretch>
        </p:blipFill>
        <p:spPr>
          <a:xfrm>
            <a:off x="6940373" y="1553337"/>
            <a:ext cx="5251627" cy="3804329"/>
          </a:xfrm>
          <a:prstGeom prst="rect">
            <a:avLst/>
          </a:prstGeom>
        </p:spPr>
      </p:pic>
    </p:spTree>
    <p:extLst>
      <p:ext uri="{BB962C8B-B14F-4D97-AF65-F5344CB8AC3E}">
        <p14:creationId xmlns:p14="http://schemas.microsoft.com/office/powerpoint/2010/main" val="348018891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465</TotalTime>
  <Words>2126</Words>
  <Application>Microsoft Office PowerPoint</Application>
  <PresentationFormat>宽屏</PresentationFormat>
  <Paragraphs>261</Paragraphs>
  <Slides>46</Slides>
  <Notes>0</Notes>
  <HiddenSlides>0</HiddenSlides>
  <MMClips>1</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46</vt:i4>
      </vt:variant>
    </vt:vector>
  </HeadingPairs>
  <TitlesOfParts>
    <vt:vector size="54" baseType="lpstr">
      <vt:lpstr>等线</vt:lpstr>
      <vt:lpstr>等线 Light</vt:lpstr>
      <vt:lpstr>微软雅黑</vt:lpstr>
      <vt:lpstr>Source Han Sans CN Bold</vt:lpstr>
      <vt:lpstr>Source Han Sans CN Normal</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Feng Xu</dc:creator>
  <cp:lastModifiedBy>Feng Xu</cp:lastModifiedBy>
  <cp:revision>190</cp:revision>
  <dcterms:created xsi:type="dcterms:W3CDTF">2020-11-12T07:50:39Z</dcterms:created>
  <dcterms:modified xsi:type="dcterms:W3CDTF">2020-11-17T12:08:55Z</dcterms:modified>
</cp:coreProperties>
</file>