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9" r:id="rId2"/>
    <p:sldId id="307" r:id="rId3"/>
    <p:sldId id="321" r:id="rId4"/>
    <p:sldId id="323" r:id="rId5"/>
    <p:sldId id="324" r:id="rId6"/>
    <p:sldId id="322" r:id="rId7"/>
    <p:sldId id="325" r:id="rId8"/>
    <p:sldId id="326" r:id="rId9"/>
    <p:sldId id="327" r:id="rId10"/>
    <p:sldId id="328" r:id="rId11"/>
    <p:sldId id="330" r:id="rId12"/>
    <p:sldId id="329" r:id="rId13"/>
    <p:sldId id="334" r:id="rId14"/>
    <p:sldId id="337" r:id="rId15"/>
    <p:sldId id="335" r:id="rId16"/>
    <p:sldId id="336" r:id="rId17"/>
    <p:sldId id="338" r:id="rId18"/>
    <p:sldId id="305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5"/>
    <p:restoredTop sz="94690"/>
  </p:normalViewPr>
  <p:slideViewPr>
    <p:cSldViewPr snapToGrid="0" snapToObjects="1">
      <p:cViewPr varScale="1">
        <p:scale>
          <a:sx n="85" d="100"/>
          <a:sy n="85" d="100"/>
        </p:scale>
        <p:origin x="184" y="480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5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5F83B-4066-B642-8CD7-B43FBD62D098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D7BE5-1BA9-6847-81FB-E2012EFA44D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61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D7BE5-1BA9-6847-81FB-E2012EFA44D7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64860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D7BE5-1BA9-6847-81FB-E2012EFA44D7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1032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Collaborative Filtering</a:t>
            </a:r>
            <a:r>
              <a:rPr kumimoji="1" lang="ko-KR" altLang="en-US" dirty="0"/>
              <a:t>과 마찬가지로 </a:t>
            </a:r>
            <a:r>
              <a:rPr kumimoji="1" lang="en-US" altLang="ko-KR" dirty="0"/>
              <a:t>Offline phase(</a:t>
            </a:r>
            <a:r>
              <a:rPr kumimoji="1" lang="ko-KR" altLang="en-US" dirty="0"/>
              <a:t>전처리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Online phase(</a:t>
            </a:r>
            <a:r>
              <a:rPr kumimoji="1" lang="ko-KR" altLang="en-US" dirty="0"/>
              <a:t>예측</a:t>
            </a:r>
            <a:r>
              <a:rPr kumimoji="1" lang="en-US" altLang="ko-KR" dirty="0"/>
              <a:t>)</a:t>
            </a:r>
            <a:r>
              <a:rPr kumimoji="1" lang="ko-KR" altLang="en-US" dirty="0"/>
              <a:t> 과정으로 이루어짐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feedback is leveraged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D7BE5-1BA9-6847-81FB-E2012EFA44D7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9428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시놉시스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줄거리 요약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D7BE5-1BA9-6847-81FB-E2012EFA44D7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25371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＇</a:t>
            </a:r>
            <a:r>
              <a:rPr kumimoji="1" lang="ko-KR" altLang="en-US" dirty="0"/>
              <a:t>추가되면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Leverage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D7BE5-1BA9-6847-81FB-E2012EFA44D7}" type="slidenum">
              <a:rPr lang="en-US" altLang="ko-Kore-KR" smtClean="0"/>
              <a:t>9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95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D7BE5-1BA9-6847-81FB-E2012EFA44D7}" type="slidenum">
              <a:rPr lang="en-US" altLang="ko-Kore-KR" smtClean="0"/>
              <a:t>11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106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메모해</a:t>
            </a:r>
            <a:r>
              <a:rPr kumimoji="1" lang="ko-KR" altLang="en-US" dirty="0"/>
              <a:t> 보면서 살펴 보기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D7BE5-1BA9-6847-81FB-E2012EFA44D7}" type="slidenum">
              <a:rPr lang="en-US" altLang="ko-Kore-KR" smtClean="0"/>
              <a:t>13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022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메모해</a:t>
            </a:r>
            <a:r>
              <a:rPr kumimoji="1" lang="ko-KR" altLang="en-US" dirty="0"/>
              <a:t> 보면서 살펴 보기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D7BE5-1BA9-6847-81FB-E2012EFA44D7}" type="slidenum">
              <a:rPr lang="en-US" altLang="ko-Kore-KR" smtClean="0"/>
              <a:t>14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5986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D7BE5-1BA9-6847-81FB-E2012EFA44D7}" type="slidenum">
              <a:rPr lang="en-US" altLang="ko-Kore-KR" smtClean="0"/>
              <a:t>15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03031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F948E-FE2E-744F-84BC-0B7B3CB0B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DC32C-98F0-AE4F-A66E-612AC8820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ko-Kore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3C181-2652-7646-8A7D-30DF4685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CF5A2-DF15-3E45-B9DB-DB128B4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D136F-81FC-644A-AA7E-3288C121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8594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28E50-99B5-DE4E-A8CE-D9FB9D4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70173-1CBC-4C46-BC10-D2B058517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112E-C5FF-9541-8CE8-D21AA1A0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FEDF1-8654-0B4A-8654-DFC852A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58AED-738B-1846-B0A8-CA25C725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527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771116-B79E-6F4C-905F-E72B15BD4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4BCE36-8F9B-C944-B110-2FA2FB25A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049CE-8B33-8F46-A1FC-05185FD1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08509-E619-7E4C-BCE2-A8C7D08E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01D3E-9B14-E344-9A2C-B229D192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2463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42F9B-C315-3E4D-8840-6ED70619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5"/>
            <a:ext cx="10515600" cy="949324"/>
          </a:xfrm>
        </p:spPr>
        <p:txBody>
          <a:bodyPr>
            <a:normAutofit/>
          </a:bodyPr>
          <a:lstStyle>
            <a:lvl1pPr>
              <a:defRPr sz="36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112F2-7AA7-6A46-8237-D8637DDB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699"/>
            <a:ext cx="10515600" cy="5021264"/>
          </a:xfrm>
        </p:spPr>
        <p:txBody>
          <a:bodyPr/>
          <a:lstStyle>
            <a:lvl1pPr>
              <a:lnSpc>
                <a:spcPct val="110000"/>
              </a:lnSpc>
              <a:defRPr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  <a:lvl2pPr>
              <a:lnSpc>
                <a:spcPct val="110000"/>
              </a:lnSpc>
              <a:defRPr sz="2200">
                <a:latin typeface="-윤고딕320" panose="02030504000101010101" pitchFamily="18" charset="-127"/>
                <a:ea typeface="-윤고딕320" panose="02030504000101010101" pitchFamily="18" charset="-127"/>
              </a:defRPr>
            </a:lvl2pPr>
            <a:lvl3pPr>
              <a:lnSpc>
                <a:spcPct val="110000"/>
              </a:lnSpc>
              <a:defRPr>
                <a:latin typeface="-윤고딕320" panose="02030504000101010101" pitchFamily="18" charset="-127"/>
                <a:ea typeface="-윤고딕320" panose="02030504000101010101" pitchFamily="18" charset="-127"/>
              </a:defRPr>
            </a:lvl3pPr>
            <a:lvl4pPr>
              <a:lnSpc>
                <a:spcPct val="110000"/>
              </a:lnSpc>
              <a:defRPr>
                <a:latin typeface="-윤고딕320" panose="02030504000101010101" pitchFamily="18" charset="-127"/>
                <a:ea typeface="-윤고딕320" panose="02030504000101010101" pitchFamily="18" charset="-127"/>
              </a:defRPr>
            </a:lvl4pPr>
            <a:lvl5pPr>
              <a:lnSpc>
                <a:spcPct val="110000"/>
              </a:lnSpc>
              <a:defRPr>
                <a:latin typeface="-윤고딕320" panose="02030504000101010101" pitchFamily="18" charset="-127"/>
                <a:ea typeface="-윤고딕320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63C74-8C27-1C42-8400-9BF32499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9114E-A829-6B4C-93C5-467CC40A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2D93F-D1E3-6A4D-A25A-D0ABA763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0267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B1404-137F-A146-8EFB-C3C61734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9/10/20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2CFA2-ECAE-E54E-9F88-2CC373B8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C6AB8-EF19-B34B-9793-2D325645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4C493EF-7918-3944-8A13-F421F9AA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5"/>
            <a:ext cx="10515600" cy="949324"/>
          </a:xfrm>
        </p:spPr>
        <p:txBody>
          <a:bodyPr>
            <a:normAutofit/>
          </a:bodyPr>
          <a:lstStyle>
            <a:lvl1pPr>
              <a:defRPr sz="36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804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8FFE0-CB7A-784F-AD41-72E2FDFD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lnSpc>
                <a:spcPct val="100000"/>
              </a:lnSpc>
              <a:defRPr sz="60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0BE51-2305-434C-B69F-3DF8D528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8328E-0024-1C41-AB05-4A0563C7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ECAC0-E462-D04B-B403-864B3B87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2D608-9C81-0046-AC54-92C0C6B1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472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6D4EA-8934-9F46-A117-31FFAD59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C2BDA-AF9B-5B44-AAA8-9F4372705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546D7E-F28C-4F40-B22B-A027A820F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E6B1F-E79D-844B-B6E6-9FB58A81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17CB6-318E-A147-A2D1-0B14688C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86DB5-1B3B-4940-90EB-48A0782C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6382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947C-F4FA-A14B-960D-893CF01F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B6949-B5A2-8F48-B610-838C0B08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77CC5-70BE-DC40-BC5A-E5D420BDE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BCAF93-A21B-834C-A110-380BC976C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5014C6-90AE-7649-BE9C-4192D0781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6A5941-DF42-A541-A7B7-0BFF294F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DB9E4-97AB-5B4E-991E-F25F3A0A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105C23-DD82-5847-83C7-641534E1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507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3BCE3-6953-B54A-BA44-811F0482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C608E2-4CEB-1D45-89F8-65305859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3B918-92E2-0D47-9D0E-7F8ABFD1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9992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1456C-6BFF-2A44-937F-7A2FB570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5FED0-3361-044A-9C86-2A8CE3A3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86A05-20E1-3741-8BEF-DE618377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67D76-70CF-BF43-B787-B9E7C5FB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7FFA11-E268-6E43-902C-49946C8F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1B2EC-8F1D-A643-8024-A45E0DDF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8290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978B5-2015-FB46-B982-96D7FA03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90DBD-4D1D-D44E-9DD8-22116E061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E1B33-EC05-A043-BE80-92A17FD7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9C60E-245A-3F44-A0EC-861F3074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71C56-4629-7241-AA38-EB3064A5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ACF13-8696-4746-A7C8-B8BEE795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7981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BBABB8-1A7E-044F-B745-2D47A169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B04D7-3431-D041-8209-5775A423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8499C-8037-134D-BCC3-7618F9488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DC24-DFC0-2540-963E-59A57F95AA56}" type="datetimeFigureOut">
              <a:rPr lang="en-US" altLang="ko-Kore-KR" smtClean="0"/>
              <a:t>9/5/20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982AC-51AC-D344-B7AA-5EFE023E5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503FC-48C1-4349-AB45-5044A100A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F35E-0AEB-104C-9D33-B534C385E5AD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04317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1CD70-933C-5247-ABBA-58CE3263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422" y="1122363"/>
            <a:ext cx="10077157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Content-</a:t>
            </a:r>
            <a:r>
              <a:rPr lang="en-US" altLang="ko-KR" dirty="0"/>
              <a:t>B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ased Recommender Systems</a:t>
            </a:r>
            <a:endParaRPr lang="ko-Kore-KR" sz="3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687BFD-6705-444F-9047-E8B31F035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이마태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26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ADB3B-8F57-E449-B12F-F4736389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ko-Kore-KR" dirty="0"/>
              <a:t>Feature </a:t>
            </a:r>
            <a:r>
              <a:rPr kumimoji="1" lang="ko-KR" altLang="en-US" dirty="0"/>
              <a:t>추출 후 적절한 형태로 가공하는 단계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Stop-words </a:t>
            </a:r>
            <a:r>
              <a:rPr kumimoji="1" lang="ko-KR" altLang="en-US" dirty="0"/>
              <a:t>제거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의미를 가지고 있지 않은 단어 제거</a:t>
            </a:r>
            <a:endParaRPr kumimoji="1" lang="en-US" altLang="ko-KR" dirty="0"/>
          </a:p>
          <a:p>
            <a:pPr lvl="1"/>
            <a:r>
              <a:rPr kumimoji="1" lang="en-US" altLang="ko-KR" i="1" dirty="0"/>
              <a:t>A, the, It, They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Stemming</a:t>
            </a:r>
          </a:p>
          <a:p>
            <a:pPr lvl="1"/>
            <a:r>
              <a:rPr kumimoji="1" lang="ko-KR" altLang="en-US" dirty="0"/>
              <a:t>같은 의미이지만 형태가 다른 단어를 묶음</a:t>
            </a:r>
            <a:endParaRPr kumimoji="1" lang="en-US" altLang="ko-KR" dirty="0"/>
          </a:p>
          <a:p>
            <a:pPr lvl="1"/>
            <a:r>
              <a:rPr kumimoji="1" lang="en-US" altLang="ko-KR" i="1" dirty="0"/>
              <a:t>Hope, Hoping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Phrase </a:t>
            </a:r>
            <a:r>
              <a:rPr kumimoji="1" lang="ko-KR" altLang="en-US" dirty="0"/>
              <a:t>추출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여러 어절로 된 단어 추출</a:t>
            </a:r>
            <a:endParaRPr kumimoji="1" lang="en-US" altLang="ko-KR" dirty="0"/>
          </a:p>
          <a:p>
            <a:pPr lvl="1"/>
            <a:r>
              <a:rPr kumimoji="1" lang="en-US" altLang="ko-KR" i="1" dirty="0"/>
              <a:t>Hog Dog</a:t>
            </a:r>
            <a:r>
              <a:rPr kumimoji="1" lang="en-US" altLang="ko-KR" dirty="0"/>
              <a:t>: </a:t>
            </a:r>
            <a:r>
              <a:rPr kumimoji="1" lang="ko-KR" altLang="en-US" dirty="0"/>
              <a:t>각 단어의 뜻과는 다른 새로운 단어</a:t>
            </a:r>
            <a:endParaRPr kumimoji="1" lang="en-US" altLang="ko-KR" dirty="0"/>
          </a:p>
          <a:p>
            <a:endParaRPr kumimoji="1" lang="en-US" altLang="ko-KR" b="1" dirty="0"/>
          </a:p>
          <a:p>
            <a:r>
              <a:rPr kumimoji="1" lang="ko-KR" altLang="en-US" dirty="0"/>
              <a:t>이후 키워드들은 </a:t>
            </a:r>
            <a:r>
              <a:rPr kumimoji="1" lang="en-US" altLang="ko-KR" b="1" dirty="0">
                <a:solidFill>
                  <a:srgbClr val="0070C0"/>
                </a:solidFill>
              </a:rPr>
              <a:t>vector-space representation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변환하여</a:t>
            </a:r>
            <a:br>
              <a:rPr kumimoji="1" lang="en-US" altLang="ko-KR" dirty="0"/>
            </a:br>
            <a:r>
              <a:rPr kumimoji="1" lang="ko-KR" altLang="en-US" b="1" dirty="0"/>
              <a:t>유의미한 단어</a:t>
            </a:r>
            <a:r>
              <a:rPr kumimoji="1" lang="en-US" altLang="ko-KR" dirty="0"/>
              <a:t>(</a:t>
            </a:r>
            <a:r>
              <a:rPr kumimoji="1" lang="en-US" altLang="ko-KR" i="1" dirty="0"/>
              <a:t>informative words</a:t>
            </a:r>
            <a:r>
              <a:rPr kumimoji="1" lang="en-US" altLang="ko-KR" dirty="0"/>
              <a:t>) </a:t>
            </a:r>
            <a:r>
              <a:rPr kumimoji="1" lang="ko-KR" altLang="en-US" dirty="0"/>
              <a:t>추출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FFE684-82FF-F14D-BC7C-CC70674A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Feature Extraction – Cleaning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32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EF42-F5BA-4D49-A7B9-A9C7A7AF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Feature Extraction – Cleaning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379117-BB24-9843-A700-4C2CF3942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R" b="1" dirty="0"/>
                  <a:t>TF-IDF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b="1" dirty="0">
                    <a:solidFill>
                      <a:srgbClr val="0070C0"/>
                    </a:solidFill>
                  </a:rPr>
                  <a:t>vector-space representation</a:t>
                </a:r>
                <a:r>
                  <a:rPr kumimoji="1" lang="ko-KR" altLang="en-US" dirty="0"/>
                  <a:t> 예시</a:t>
                </a:r>
                <a:endParaRPr kumimoji="1"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dirty="0"/>
                  <a:t>각 단어를 </a:t>
                </a:r>
                <a:r>
                  <a:rPr kumimoji="1" lang="en-US" altLang="ko-KR" i="1" dirty="0"/>
                  <a:t>term </a:t>
                </a:r>
                <a:r>
                  <a:rPr kumimoji="1" lang="ko-KR" altLang="en-US" dirty="0"/>
                  <a:t>이라고 함</a:t>
                </a:r>
                <a:endParaRPr kumimoji="1"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R" dirty="0"/>
                  <a:t>TF (Term Frequency)</a:t>
                </a:r>
              </a:p>
              <a:p>
                <a:pPr lvl="2">
                  <a:lnSpc>
                    <a:spcPct val="120000"/>
                  </a:lnSpc>
                </a:pPr>
                <a:r>
                  <a:rPr kumimoji="1" lang="en-US" altLang="ko-KR" dirty="0"/>
                  <a:t>TF(</a:t>
                </a:r>
                <a:r>
                  <a:rPr kumimoji="1" lang="en-US" altLang="ko-KR" dirty="0" err="1"/>
                  <a:t>d,t</a:t>
                </a:r>
                <a:r>
                  <a:rPr kumimoji="1" lang="en-US" altLang="ko-KR" dirty="0"/>
                  <a:t>): </a:t>
                </a:r>
                <a:r>
                  <a:rPr kumimoji="1" lang="ko-KR" altLang="en-US" dirty="0"/>
                  <a:t>문서 </a:t>
                </a:r>
                <a:r>
                  <a:rPr kumimoji="1" lang="en-US" altLang="ko-KR" dirty="0"/>
                  <a:t>d</a:t>
                </a:r>
                <a:r>
                  <a:rPr kumimoji="1" lang="ko-KR" altLang="en-US" dirty="0"/>
                  <a:t>에서 단어 </a:t>
                </a:r>
                <a:r>
                  <a:rPr kumimoji="1" lang="en-US" altLang="ko-KR" dirty="0"/>
                  <a:t>t</a:t>
                </a:r>
                <a:r>
                  <a:rPr kumimoji="1" lang="ko-KR" altLang="en-US" dirty="0"/>
                  <a:t>의 개수</a:t>
                </a:r>
                <a:endParaRPr kumimoji="1"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R" dirty="0"/>
                  <a:t>IDF (Inverse Document Frequency)</a:t>
                </a:r>
              </a:p>
              <a:p>
                <a:pPr lvl="2">
                  <a:lnSpc>
                    <a:spcPct val="120000"/>
                  </a:lnSpc>
                </a:pPr>
                <a:r>
                  <a:rPr kumimoji="1" lang="en-US" altLang="ko-KR" dirty="0"/>
                  <a:t>IDF(t): </a:t>
                </a:r>
                <a:r>
                  <a:rPr kumimoji="1" lang="ko-KR" altLang="en-US" dirty="0"/>
                  <a:t>단어 </a:t>
                </a:r>
                <a:r>
                  <a:rPr kumimoji="1" lang="en-US" altLang="ko-KR" dirty="0"/>
                  <a:t>t</a:t>
                </a:r>
                <a:r>
                  <a:rPr kumimoji="1" lang="ko-KR" altLang="en-US" dirty="0"/>
                  <a:t>가 등장한 문서 개수</a:t>
                </a:r>
                <a:endParaRPr kumimoji="1" lang="en-US" altLang="ko-KR" dirty="0"/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i="1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𝑜𝑔</m:t>
                    </m:r>
                    <m:f>
                      <m:f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kumimoji="1" lang="en-US" altLang="ko-KR" dirty="0"/>
                  <a:t>, where n = </a:t>
                </a:r>
                <a:r>
                  <a:rPr kumimoji="1" lang="ko-KR" altLang="en-US" dirty="0"/>
                  <a:t>전체 문서 개수</a:t>
                </a:r>
                <a:r>
                  <a:rPr kumimoji="1" lang="en-US" altLang="ko-KR" dirty="0"/>
                  <a:t>, </a:t>
                </a:r>
                <a:r>
                  <a:rPr kumimoji="1" lang="en-US" altLang="ko-KR" dirty="0" err="1"/>
                  <a:t>n</a:t>
                </a:r>
                <a:r>
                  <a:rPr kumimoji="1" lang="en-US" altLang="ko-KR" baseline="-25000" dirty="0" err="1"/>
                  <a:t>i</a:t>
                </a:r>
                <a:r>
                  <a:rPr kumimoji="1" lang="en-US" altLang="ko-KR" dirty="0"/>
                  <a:t> = </a:t>
                </a:r>
                <a:r>
                  <a:rPr kumimoji="1" lang="ko-KR" altLang="en-US" dirty="0"/>
                  <a:t>해당 단어가 있는 문서 개수</a:t>
                </a:r>
                <a:endParaRPr kumimoji="1"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dirty="0" err="1"/>
                  <a:t>문서별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ko-KR" b="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kumimoji="1" lang="en-US" altLang="ko-KR" b="1" dirty="0">
                    <a:solidFill>
                      <a:srgbClr val="0070C0"/>
                    </a:solidFill>
                  </a:rPr>
                  <a:t>vector-space representation: </a:t>
                </a:r>
                <a:r>
                  <a:rPr kumimoji="1" lang="en-US" altLang="ko-KR" b="1" i="1" dirty="0"/>
                  <a:t>[</a:t>
                </a:r>
                <a:r>
                  <a:rPr kumimoji="1" lang="ko-KR" altLang="en-US" b="1" i="1" dirty="0"/>
                  <a:t>단어</a:t>
                </a:r>
                <a:r>
                  <a:rPr kumimoji="1" lang="en-US" altLang="ko-KR" b="1" i="1" dirty="0"/>
                  <a:t>1</a:t>
                </a:r>
                <a:r>
                  <a:rPr kumimoji="1" lang="ko-KR" altLang="en-US" b="1" i="1" dirty="0"/>
                  <a:t>의 </a:t>
                </a:r>
                <a:r>
                  <a:rPr kumimoji="1" lang="en-US" altLang="ko-KR" b="1" i="1" dirty="0" err="1"/>
                  <a:t>tf-idf</a:t>
                </a:r>
                <a:r>
                  <a:rPr kumimoji="1" lang="en-US" altLang="ko-KR" b="1" i="1" dirty="0"/>
                  <a:t>, </a:t>
                </a:r>
                <a:r>
                  <a:rPr kumimoji="1" lang="ko-KR" altLang="en-US" b="1" i="1" dirty="0"/>
                  <a:t>단어</a:t>
                </a:r>
                <a:r>
                  <a:rPr kumimoji="1" lang="en-US" altLang="ko-KR" b="1" i="1" dirty="0"/>
                  <a:t>2</a:t>
                </a:r>
                <a:r>
                  <a:rPr kumimoji="1" lang="ko-KR" altLang="en-US" b="1" i="1" dirty="0"/>
                  <a:t>의 </a:t>
                </a:r>
                <a:r>
                  <a:rPr kumimoji="1" lang="en-US" altLang="ko-KR" b="1" i="1" dirty="0" err="1"/>
                  <a:t>tf-idf</a:t>
                </a:r>
                <a:r>
                  <a:rPr kumimoji="1" lang="en-US" altLang="ko-KR" b="1" i="1" dirty="0"/>
                  <a:t>, …]</a:t>
                </a:r>
              </a:p>
              <a:p>
                <a:pPr lvl="2">
                  <a:lnSpc>
                    <a:spcPct val="120000"/>
                  </a:lnSpc>
                </a:pPr>
                <a:r>
                  <a:rPr kumimoji="1" lang="ko-KR" altLang="en-US" dirty="0"/>
                  <a:t>모든 문서에 자주 등장하는 단어는 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중요도 낮음</a:t>
                </a:r>
                <a:endParaRPr kumimoji="1" lang="en-US" altLang="ko-KR" dirty="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kumimoji="1" lang="ko-KR" altLang="en-US" dirty="0"/>
                  <a:t>특정 문서에서만 자주 등장하는 단어는 </a:t>
                </a:r>
                <a:r>
                  <a:rPr kumimoji="1" lang="ko-KR" altLang="en-US" dirty="0">
                    <a:solidFill>
                      <a:srgbClr val="0070C0"/>
                    </a:solidFill>
                  </a:rPr>
                  <a:t>중요도 높음</a:t>
                </a:r>
                <a:endParaRPr kumimoji="1" lang="en-US" altLang="ko-KR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dirty="0"/>
                  <a:t>문서의 </a:t>
                </a:r>
                <a:r>
                  <a:rPr kumimoji="1" lang="ko-KR" altLang="en-US" dirty="0" err="1"/>
                  <a:t>단어별</a:t>
                </a:r>
                <a:r>
                  <a:rPr kumimoji="1" lang="ko-KR" altLang="en-US" dirty="0"/>
                  <a:t> 중요도를 </a:t>
                </a:r>
                <a:r>
                  <a:rPr kumimoji="1" lang="en-US" altLang="ko-KR" dirty="0"/>
                  <a:t>embedding</a:t>
                </a:r>
                <a:r>
                  <a:rPr kumimoji="1" lang="ko-KR" altLang="en-US" dirty="0"/>
                  <a:t>하는 과정</a:t>
                </a:r>
                <a:endParaRPr kumimoji="1" lang="en-US" altLang="ko-KR" dirty="0"/>
              </a:p>
              <a:p>
                <a:pPr lvl="2">
                  <a:lnSpc>
                    <a:spcPct val="120000"/>
                  </a:lnSpc>
                </a:pPr>
                <a:endParaRPr kumimoji="1" lang="en-US" altLang="ko-KR" dirty="0"/>
              </a:p>
              <a:p>
                <a:pPr lvl="1">
                  <a:lnSpc>
                    <a:spcPct val="120000"/>
                  </a:lnSpc>
                </a:pPr>
                <a:endParaRPr kumimoji="1" lang="ko-Kore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379117-BB24-9843-A700-4C2CF3942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6" t="-5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91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876C6-080C-3D4B-B066-0E114B00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</a:t>
            </a:r>
            <a:r>
              <a:rPr kumimoji="1" lang="en-US" altLang="ko-Kore-KR" dirty="0">
                <a:solidFill>
                  <a:srgbClr val="0070C0"/>
                </a:solidFill>
              </a:rPr>
              <a:t>Supervised</a:t>
            </a:r>
            <a:r>
              <a:rPr kumimoji="1" lang="en-US" altLang="ko-Kore-KR" dirty="0"/>
              <a:t> Feature Extraction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9A5C7-D58E-0C47-860B-1C019D72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/>
              <a:t>유저 </a:t>
            </a:r>
            <a:r>
              <a:rPr kumimoji="1" lang="en-US" altLang="ko-KR" sz="2400" b="1" dirty="0"/>
              <a:t>Rating</a:t>
            </a:r>
            <a:r>
              <a:rPr kumimoji="1" lang="ko-KR" altLang="en-US" sz="2400" b="1" dirty="0"/>
              <a:t>을 반영</a:t>
            </a:r>
            <a:r>
              <a:rPr kumimoji="1" lang="ko-KR" altLang="en-US" sz="2400" dirty="0"/>
              <a:t>하여 </a:t>
            </a:r>
            <a:r>
              <a:rPr kumimoji="1" lang="en-US" altLang="ko-KR" sz="2400" dirty="0"/>
              <a:t>Feature Importance</a:t>
            </a:r>
            <a:r>
              <a:rPr kumimoji="1" lang="ko-KR" altLang="en-US" sz="2400" dirty="0"/>
              <a:t> 계산하는 </a:t>
            </a:r>
            <a:r>
              <a:rPr kumimoji="1" lang="ko-KR" altLang="en-US" sz="2400" b="1" dirty="0">
                <a:solidFill>
                  <a:srgbClr val="0070C0"/>
                </a:solidFill>
              </a:rPr>
              <a:t>지도 방법</a:t>
            </a:r>
            <a:endParaRPr kumimoji="1" lang="en-US" altLang="ko-Kore-KR" sz="2400" dirty="0"/>
          </a:p>
          <a:p>
            <a:pPr lvl="1"/>
            <a:r>
              <a:rPr kumimoji="1" lang="ko-KR" altLang="en-US" sz="1800" dirty="0"/>
              <a:t>참고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ore-KR" sz="1800" dirty="0"/>
              <a:t>TF-IDF</a:t>
            </a:r>
            <a:r>
              <a:rPr kumimoji="1" lang="ko-KR" altLang="en-US" sz="1800" dirty="0"/>
              <a:t>와 같은 방법은 유저의 피드백이 반영되지 않은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비지도 방법</a:t>
            </a:r>
            <a:endParaRPr kumimoji="1" lang="en-US" altLang="ko-KR" sz="1800" b="1" dirty="0">
              <a:solidFill>
                <a:srgbClr val="0070C0"/>
              </a:solidFill>
            </a:endParaRPr>
          </a:p>
          <a:p>
            <a:r>
              <a:rPr kumimoji="1" lang="ko-KR" altLang="en-US" sz="2400" dirty="0"/>
              <a:t>예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" altLang="ko-KR" sz="2400" dirty="0"/>
              <a:t>Gini Index</a:t>
            </a:r>
          </a:p>
          <a:p>
            <a:pPr lvl="1"/>
            <a:endParaRPr kumimoji="1" lang="en" altLang="ko-KR" sz="1800" dirty="0"/>
          </a:p>
          <a:p>
            <a:pPr lvl="1"/>
            <a:endParaRPr kumimoji="1" lang="en" altLang="ko-KR" sz="1800" dirty="0"/>
          </a:p>
          <a:p>
            <a:pPr lvl="1"/>
            <a:endParaRPr kumimoji="1" lang="en" altLang="ko-KR" sz="1800" dirty="0"/>
          </a:p>
          <a:p>
            <a:pPr lvl="1"/>
            <a:endParaRPr kumimoji="1" lang="en" altLang="ko-KR" sz="1800" dirty="0"/>
          </a:p>
          <a:p>
            <a:pPr lvl="1"/>
            <a:r>
              <a:rPr kumimoji="1" lang="en" altLang="ko-KR" sz="1800" dirty="0"/>
              <a:t>Feature selection </a:t>
            </a:r>
            <a:r>
              <a:rPr kumimoji="1" lang="ko-KR" altLang="en-US" sz="1800" dirty="0"/>
              <a:t>지표</a:t>
            </a:r>
          </a:p>
          <a:p>
            <a:pPr lvl="1"/>
            <a:r>
              <a:rPr kumimoji="1" lang="ko-KR" altLang="en-US" sz="1800" dirty="0"/>
              <a:t>각 </a:t>
            </a:r>
            <a:r>
              <a:rPr kumimoji="1" lang="en" altLang="ko-KR" sz="1800" dirty="0"/>
              <a:t>value</a:t>
            </a:r>
            <a:r>
              <a:rPr kumimoji="1" lang="ko-KR" altLang="en-US" sz="1800" dirty="0"/>
              <a:t>가 </a:t>
            </a:r>
            <a:r>
              <a:rPr kumimoji="1" lang="ko-KR" altLang="en-US" sz="1800" b="1" dirty="0"/>
              <a:t>분산된 정도</a:t>
            </a:r>
            <a:r>
              <a:rPr kumimoji="1" lang="ko-KR" altLang="en-US" sz="1800" dirty="0"/>
              <a:t>를 나타냄</a:t>
            </a:r>
            <a:endParaRPr kumimoji="1" lang="en" altLang="ko-KR" sz="1800" dirty="0"/>
          </a:p>
          <a:p>
            <a:pPr lvl="1"/>
            <a:r>
              <a:rPr kumimoji="1" lang="en" altLang="ko-KR" sz="1800" dirty="0"/>
              <a:t>w: </a:t>
            </a:r>
            <a:r>
              <a:rPr kumimoji="1" lang="ko-KR" altLang="en-US" sz="1800" dirty="0"/>
              <a:t>각 단어</a:t>
            </a:r>
            <a:r>
              <a:rPr kumimoji="1" lang="en-US" altLang="ko-KR" sz="1800" dirty="0"/>
              <a:t>, </a:t>
            </a:r>
            <a:r>
              <a:rPr kumimoji="1" lang="en" altLang="ko-KR" sz="1800" dirty="0"/>
              <a:t>pi(w): </a:t>
            </a:r>
            <a:r>
              <a:rPr kumimoji="1" lang="ko-KR" altLang="en-US" sz="1800" dirty="0"/>
              <a:t>각 </a:t>
            </a:r>
            <a:r>
              <a:rPr kumimoji="1" lang="en" altLang="ko-KR" sz="1800" dirty="0"/>
              <a:t>rating</a:t>
            </a:r>
            <a:r>
              <a:rPr kumimoji="1" lang="ko-KR" altLang="en-US" sz="1800" dirty="0"/>
              <a:t>이 차지하는 비율</a:t>
            </a:r>
          </a:p>
          <a:p>
            <a:pPr lvl="1"/>
            <a:r>
              <a:rPr kumimoji="1" lang="ko-KR" altLang="en-US" sz="1800" dirty="0"/>
              <a:t>경제학에서는 소득 분배 정도</a:t>
            </a:r>
            <a:r>
              <a:rPr kumimoji="1" lang="en-US" altLang="ko-KR" sz="1800" dirty="0"/>
              <a:t>. 0</a:t>
            </a:r>
            <a:r>
              <a:rPr kumimoji="1" lang="ko-KR" altLang="en-US" sz="1800" dirty="0"/>
              <a:t>이면 완전 평등</a:t>
            </a:r>
            <a:r>
              <a:rPr kumimoji="1" lang="en-US" altLang="ko-KR" sz="1800" dirty="0"/>
              <a:t>, 1</a:t>
            </a:r>
            <a:r>
              <a:rPr kumimoji="1" lang="ko-KR" altLang="en-US" sz="1800" dirty="0"/>
              <a:t>이면 완전 불평등</a:t>
            </a:r>
          </a:p>
          <a:p>
            <a:pPr lvl="1"/>
            <a:r>
              <a:rPr kumimoji="1" lang="ko-KR" altLang="en-US" sz="1800" dirty="0"/>
              <a:t>작을수록 고르게 분산된 것 </a:t>
            </a:r>
            <a:r>
              <a:rPr kumimoji="1" lang="en-US" altLang="ko-KR" sz="1800" dirty="0"/>
              <a:t>(smaller value </a:t>
            </a: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en" altLang="ko-KR" sz="1800" dirty="0"/>
              <a:t> greater discriminative power)</a:t>
            </a: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B187F6-3E1F-5743-80CE-47832CA0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75" y="2509845"/>
            <a:ext cx="4256716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4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876C6-080C-3D4B-B066-0E114B00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</a:t>
            </a:r>
            <a:r>
              <a:rPr kumimoji="1" lang="en-US" altLang="ko-Kore-KR" dirty="0">
                <a:solidFill>
                  <a:srgbClr val="0070C0"/>
                </a:solidFill>
              </a:rPr>
              <a:t>Supervised</a:t>
            </a:r>
            <a:r>
              <a:rPr kumimoji="1" lang="en-US" altLang="ko-Kore-KR" dirty="0"/>
              <a:t> Feature Extraction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A20846-1082-BD40-AF5C-2149940E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031" y="1274638"/>
            <a:ext cx="3366051" cy="1070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C848D7-23C3-8146-9A4A-D4D73359AE40}"/>
              </a:ext>
            </a:extLst>
          </p:cNvPr>
          <p:cNvSpPr txBox="1"/>
          <p:nvPr/>
        </p:nvSpPr>
        <p:spPr>
          <a:xfrm>
            <a:off x="838200" y="1515688"/>
            <a:ext cx="607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YDIYGO320" panose="02030504000101010101" pitchFamily="18" charset="-127"/>
                <a:ea typeface="YDIYGO320" panose="02030504000101010101" pitchFamily="18" charset="-127"/>
              </a:rPr>
              <a:t>Gini Index - </a:t>
            </a:r>
            <a:r>
              <a:rPr kumimoji="1" lang="en-US" altLang="ko-Kore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Binary rating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일 때 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(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좋아요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/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싫어요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)</a:t>
            </a:r>
            <a:endParaRPr kumimoji="1" lang="ko-Kore-KR" altLang="en-US" sz="2000" dirty="0">
              <a:latin typeface="YDIYGO320" panose="02030504000101010101" pitchFamily="18" charset="-127"/>
              <a:ea typeface="YDIYGO320" panose="02030504000101010101" pitchFamily="18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AC6C829-EFBC-9A4B-B316-554DBA07A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08531"/>
              </p:ext>
            </p:extLst>
          </p:nvPr>
        </p:nvGraphicFramePr>
        <p:xfrm>
          <a:off x="1783603" y="2828088"/>
          <a:ext cx="862479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838">
                  <a:extLst>
                    <a:ext uri="{9D8B030D-6E8A-4147-A177-3AD203B41FA5}">
                      <a16:colId xmlns:a16="http://schemas.microsoft.com/office/drawing/2014/main" val="2536707144"/>
                    </a:ext>
                  </a:extLst>
                </a:gridCol>
                <a:gridCol w="2324985">
                  <a:extLst>
                    <a:ext uri="{9D8B030D-6E8A-4147-A177-3AD203B41FA5}">
                      <a16:colId xmlns:a16="http://schemas.microsoft.com/office/drawing/2014/main" val="57335081"/>
                    </a:ext>
                  </a:extLst>
                </a:gridCol>
                <a:gridCol w="2324985">
                  <a:extLst>
                    <a:ext uri="{9D8B030D-6E8A-4147-A177-3AD203B41FA5}">
                      <a16:colId xmlns:a16="http://schemas.microsoft.com/office/drawing/2014/main" val="1306156151"/>
                    </a:ext>
                  </a:extLst>
                </a:gridCol>
                <a:gridCol w="2324985">
                  <a:extLst>
                    <a:ext uri="{9D8B030D-6E8A-4147-A177-3AD203B41FA5}">
                      <a16:colId xmlns:a16="http://schemas.microsoft.com/office/drawing/2014/main" val="355132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좋아요</a:t>
                      </a:r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비율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싫어요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비율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Gini(w)</a:t>
                      </a:r>
                      <a:endParaRPr lang="ko-Kore-KR" altLang="en-US" b="1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단어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1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1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80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단어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2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.9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.1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.18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50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단어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3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.6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.4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.48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19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단어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4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.5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.5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.5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9122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AE821D-4B95-9B4C-90EC-BB6A2468DF48}"/>
              </a:ext>
            </a:extLst>
          </p:cNvPr>
          <p:cNvSpPr txBox="1"/>
          <p:nvPr/>
        </p:nvSpPr>
        <p:spPr>
          <a:xfrm>
            <a:off x="1073919" y="5471468"/>
            <a:ext cx="1004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Gini Index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가 작은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,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 즉 고르게 분산된 단어 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문서의 </a:t>
            </a:r>
            <a:r>
              <a:rPr kumimoji="1" lang="ko-KR" altLang="en-US" sz="2000" dirty="0" err="1">
                <a:latin typeface="YDIYGO320" panose="02030504000101010101" pitchFamily="18" charset="-127"/>
                <a:ea typeface="YDIYGO320" panose="02030504000101010101" pitchFamily="18" charset="-127"/>
              </a:rPr>
              <a:t>단어별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 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Gini Index </a:t>
            </a:r>
            <a:r>
              <a:rPr kumimoji="1" lang="ko-KR" altLang="en-US" sz="2000" dirty="0" err="1">
                <a:latin typeface="YDIYGO320" panose="02030504000101010101" pitchFamily="18" charset="-127"/>
                <a:ea typeface="YDIYGO320" panose="02030504000101010101" pitchFamily="18" charset="-127"/>
              </a:rPr>
              <a:t>임베딩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0070C0"/>
                </a:solidFill>
                <a:latin typeface="YDIYGO320" panose="02030504000101010101" pitchFamily="18" charset="-127"/>
                <a:ea typeface="YDIYGO320" panose="02030504000101010101" pitchFamily="18" charset="-127"/>
              </a:rPr>
              <a:t>vector-space representation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):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 </a:t>
            </a:r>
            <a:r>
              <a:rPr kumimoji="1" lang="en-US" altLang="ko-KR" sz="2000" i="1" dirty="0">
                <a:latin typeface="YDIYGO320" panose="02030504000101010101" pitchFamily="18" charset="-127"/>
                <a:ea typeface="YDIYGO320" panose="02030504000101010101" pitchFamily="18" charset="-127"/>
              </a:rPr>
              <a:t>[Gini(w</a:t>
            </a:r>
            <a:r>
              <a:rPr kumimoji="1" lang="en-US" altLang="ko-KR" sz="2000" i="1" baseline="-25000" dirty="0">
                <a:latin typeface="YDIYGO320" panose="02030504000101010101" pitchFamily="18" charset="-127"/>
                <a:ea typeface="YDIYGO320" panose="02030504000101010101" pitchFamily="18" charset="-127"/>
              </a:rPr>
              <a:t>1</a:t>
            </a:r>
            <a:r>
              <a:rPr kumimoji="1" lang="en-US" altLang="ko-KR" sz="2000" i="1" dirty="0">
                <a:latin typeface="YDIYGO320" panose="02030504000101010101" pitchFamily="18" charset="-127"/>
                <a:ea typeface="YDIYGO320" panose="02030504000101010101" pitchFamily="18" charset="-127"/>
              </a:rPr>
              <a:t>), Gini(w</a:t>
            </a:r>
            <a:r>
              <a:rPr kumimoji="1" lang="en-US" altLang="ko-KR" sz="2000" i="1" baseline="-25000" dirty="0">
                <a:latin typeface="YDIYGO320" panose="02030504000101010101" pitchFamily="18" charset="-127"/>
                <a:ea typeface="YDIYGO320" panose="02030504000101010101" pitchFamily="18" charset="-127"/>
              </a:rPr>
              <a:t>2</a:t>
            </a:r>
            <a:r>
              <a:rPr kumimoji="1" lang="en-US" altLang="ko-KR" sz="2000" i="1" dirty="0">
                <a:latin typeface="YDIYGO320" panose="02030504000101010101" pitchFamily="18" charset="-127"/>
                <a:ea typeface="YDIYGO320" panose="02030504000101010101" pitchFamily="18" charset="-127"/>
              </a:rPr>
              <a:t>), …]</a:t>
            </a: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5A693074-0476-1147-BF73-8B758A56A25B}"/>
              </a:ext>
            </a:extLst>
          </p:cNvPr>
          <p:cNvSpPr/>
          <p:nvPr/>
        </p:nvSpPr>
        <p:spPr>
          <a:xfrm>
            <a:off x="9093651" y="2261585"/>
            <a:ext cx="284813" cy="404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983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876C6-080C-3D4B-B066-0E114B00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</a:t>
            </a:r>
            <a:r>
              <a:rPr kumimoji="1" lang="en-US" altLang="ko-Kore-KR" dirty="0">
                <a:solidFill>
                  <a:srgbClr val="0070C0"/>
                </a:solidFill>
              </a:rPr>
              <a:t>Supervised</a:t>
            </a:r>
            <a:r>
              <a:rPr kumimoji="1" lang="en-US" altLang="ko-Kore-KR" dirty="0"/>
              <a:t> Feature Extraction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A20846-1082-BD40-AF5C-2149940E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709" y="1274638"/>
            <a:ext cx="3366051" cy="1070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C848D7-23C3-8146-9A4A-D4D73359AE40}"/>
              </a:ext>
            </a:extLst>
          </p:cNvPr>
          <p:cNvSpPr txBox="1"/>
          <p:nvPr/>
        </p:nvSpPr>
        <p:spPr>
          <a:xfrm>
            <a:off x="838200" y="1515688"/>
            <a:ext cx="607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YDIYGO320" panose="02030504000101010101" pitchFamily="18" charset="-127"/>
                <a:ea typeface="YDIYGO320" panose="02030504000101010101" pitchFamily="18" charset="-127"/>
              </a:rPr>
              <a:t>Gini Index - </a:t>
            </a:r>
            <a:r>
              <a:rPr kumimoji="1" lang="en-US" altLang="ko-Kore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Binary rating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일 때 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(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좋아요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/</a:t>
            </a:r>
            <a:r>
              <a:rPr kumimoji="1" lang="ko-KR" altLang="en-US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싫어요</a:t>
            </a:r>
            <a:r>
              <a:rPr kumimoji="1" lang="en-US" altLang="ko-KR" sz="2000" dirty="0">
                <a:latin typeface="YDIYGO320" panose="02030504000101010101" pitchFamily="18" charset="-127"/>
                <a:ea typeface="YDIYGO320" panose="02030504000101010101" pitchFamily="18" charset="-127"/>
              </a:rPr>
              <a:t>)</a:t>
            </a:r>
            <a:endParaRPr kumimoji="1" lang="ko-Kore-KR" altLang="en-US" sz="2000" dirty="0">
              <a:latin typeface="YDIYGO320" panose="02030504000101010101" pitchFamily="18" charset="-127"/>
              <a:ea typeface="YDIYGO320" panose="02030504000101010101" pitchFamily="18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AC6C829-EFBC-9A4B-B316-554DBA07A5BA}"/>
              </a:ext>
            </a:extLst>
          </p:cNvPr>
          <p:cNvGraphicFramePr>
            <a:graphicFrameLocks noGrp="1"/>
          </p:cNvGraphicFramePr>
          <p:nvPr/>
        </p:nvGraphicFramePr>
        <p:xfrm>
          <a:off x="1248347" y="2828088"/>
          <a:ext cx="969530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8307">
                  <a:extLst>
                    <a:ext uri="{9D8B030D-6E8A-4147-A177-3AD203B41FA5}">
                      <a16:colId xmlns:a16="http://schemas.microsoft.com/office/drawing/2014/main" val="2536707144"/>
                    </a:ext>
                  </a:extLst>
                </a:gridCol>
                <a:gridCol w="2372333">
                  <a:extLst>
                    <a:ext uri="{9D8B030D-6E8A-4147-A177-3AD203B41FA5}">
                      <a16:colId xmlns:a16="http://schemas.microsoft.com/office/drawing/2014/main" val="57335081"/>
                    </a:ext>
                  </a:extLst>
                </a:gridCol>
                <a:gridCol w="2372333">
                  <a:extLst>
                    <a:ext uri="{9D8B030D-6E8A-4147-A177-3AD203B41FA5}">
                      <a16:colId xmlns:a16="http://schemas.microsoft.com/office/drawing/2014/main" val="1306156151"/>
                    </a:ext>
                  </a:extLst>
                </a:gridCol>
                <a:gridCol w="2372333">
                  <a:extLst>
                    <a:ext uri="{9D8B030D-6E8A-4147-A177-3AD203B41FA5}">
                      <a16:colId xmlns:a16="http://schemas.microsoft.com/office/drawing/2014/main" val="355132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좋아요</a:t>
                      </a:r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비율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싫어요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비율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Gini(w)</a:t>
                      </a:r>
                      <a:endParaRPr lang="ko-Kore-KR" altLang="en-US" b="1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3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단어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포함하는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item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1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80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단어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포함하는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item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.9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.1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.18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50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단어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포함하는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item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.6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.4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.48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19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단어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포함하는 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item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.5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.5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0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.5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9122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AE821D-4B95-9B4C-90EC-BB6A2468DF48}"/>
              </a:ext>
            </a:extLst>
          </p:cNvPr>
          <p:cNvSpPr txBox="1"/>
          <p:nvPr/>
        </p:nvSpPr>
        <p:spPr>
          <a:xfrm>
            <a:off x="2463339" y="5499235"/>
            <a:ext cx="726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YDIYGO320" panose="02030504000101010101" pitchFamily="18" charset="-127"/>
                <a:ea typeface="YDIYGO320" panose="02030504000101010101" pitchFamily="18" charset="-127"/>
                <a:sym typeface="Wingdings" pitchFamily="2" charset="2"/>
              </a:rPr>
              <a:t></a:t>
            </a:r>
            <a:r>
              <a:rPr kumimoji="1" lang="ko-KR" altLang="en-US" sz="2400" dirty="0">
                <a:latin typeface="YDIYGO320" panose="02030504000101010101" pitchFamily="18" charset="-127"/>
                <a:ea typeface="YDIYGO320" panose="02030504000101010101" pitchFamily="18" charset="-127"/>
                <a:sym typeface="Wingdings" pitchFamily="2" charset="2"/>
              </a:rPr>
              <a:t> </a:t>
            </a:r>
            <a:r>
              <a:rPr kumimoji="1" lang="en-US" altLang="ko-KR" sz="2400" dirty="0">
                <a:latin typeface="YDIYGO320" panose="02030504000101010101" pitchFamily="18" charset="-127"/>
                <a:ea typeface="YDIYGO320" panose="02030504000101010101" pitchFamily="18" charset="-127"/>
              </a:rPr>
              <a:t>Gini Index</a:t>
            </a:r>
            <a:r>
              <a:rPr kumimoji="1" lang="ko-KR" altLang="en-US" sz="2400" dirty="0">
                <a:latin typeface="YDIYGO320" panose="02030504000101010101" pitchFamily="18" charset="-127"/>
                <a:ea typeface="YDIYGO320" panose="02030504000101010101" pitchFamily="18" charset="-127"/>
              </a:rPr>
              <a:t>가 작은</a:t>
            </a:r>
            <a:r>
              <a:rPr kumimoji="1" lang="en-US" altLang="ko-KR" sz="2400" dirty="0">
                <a:latin typeface="YDIYGO320" panose="02030504000101010101" pitchFamily="18" charset="-127"/>
                <a:ea typeface="YDIYGO320" panose="02030504000101010101" pitchFamily="18" charset="-127"/>
              </a:rPr>
              <a:t>,</a:t>
            </a:r>
            <a:r>
              <a:rPr kumimoji="1" lang="ko-KR" altLang="en-US" sz="2400" dirty="0">
                <a:latin typeface="YDIYGO320" panose="02030504000101010101" pitchFamily="18" charset="-127"/>
                <a:ea typeface="YDIYGO320" panose="02030504000101010101" pitchFamily="18" charset="-127"/>
              </a:rPr>
              <a:t> 즉 고르게 분산된 단어 </a:t>
            </a:r>
            <a:r>
              <a:rPr kumimoji="1" lang="en-US" altLang="ko-KR" sz="2400" dirty="0">
                <a:latin typeface="YDIYGO320" panose="02030504000101010101" pitchFamily="18" charset="-127"/>
                <a:ea typeface="YDIYGO320" panose="02030504000101010101" pitchFamily="18" charset="-127"/>
              </a:rPr>
              <a:t>Selection</a:t>
            </a: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5A693074-0476-1147-BF73-8B758A56A25B}"/>
              </a:ext>
            </a:extLst>
          </p:cNvPr>
          <p:cNvSpPr/>
          <p:nvPr/>
        </p:nvSpPr>
        <p:spPr>
          <a:xfrm>
            <a:off x="9588327" y="2334868"/>
            <a:ext cx="284813" cy="404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90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196A-4F4E-9747-A4FF-35BD53C1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 Learning User Profiles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48A08-8A2E-6149-8749-566B1C5A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User Rating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discrete </a:t>
            </a:r>
            <a:r>
              <a:rPr kumimoji="1" lang="ko-KR" altLang="en-US" dirty="0"/>
              <a:t>할 경우 </a:t>
            </a:r>
            <a:r>
              <a:rPr kumimoji="1" lang="en-US" altLang="ko-KR" dirty="0"/>
              <a:t>(ex: </a:t>
            </a:r>
            <a:r>
              <a:rPr kumimoji="1" lang="ko-KR" altLang="en-US" dirty="0"/>
              <a:t>좋아요</a:t>
            </a:r>
            <a:r>
              <a:rPr kumimoji="1" lang="en-US" altLang="ko-KR" dirty="0"/>
              <a:t>/</a:t>
            </a:r>
            <a:r>
              <a:rPr kumimoji="1" lang="ko-KR" altLang="en-US" dirty="0"/>
              <a:t>싫어요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b="1" dirty="0">
                <a:solidFill>
                  <a:srgbClr val="0070C0"/>
                </a:solidFill>
                <a:sym typeface="Wingdings" pitchFamily="2" charset="2"/>
              </a:rPr>
              <a:t>분류</a:t>
            </a:r>
            <a:r>
              <a:rPr kumimoji="1" lang="ko-KR" altLang="en-US" dirty="0">
                <a:sym typeface="Wingdings" pitchFamily="2" charset="2"/>
              </a:rPr>
              <a:t> 문제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ore-KR" dirty="0"/>
              <a:t>User Rating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numeric </a:t>
            </a:r>
            <a:r>
              <a:rPr kumimoji="1" lang="ko-KR" altLang="en-US" dirty="0"/>
              <a:t>할 경우 </a:t>
            </a:r>
            <a:r>
              <a:rPr kumimoji="1" lang="en-US" altLang="ko-KR" dirty="0"/>
              <a:t>(ex: 0-10</a:t>
            </a:r>
            <a:r>
              <a:rPr kumimoji="1" lang="ko-KR" altLang="en-US" dirty="0"/>
              <a:t>점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b="1" dirty="0">
                <a:solidFill>
                  <a:srgbClr val="0070C0"/>
                </a:solidFill>
                <a:sym typeface="Wingdings" pitchFamily="2" charset="2"/>
              </a:rPr>
              <a:t>회귀</a:t>
            </a:r>
            <a:r>
              <a:rPr kumimoji="1" lang="ko-KR" altLang="en-US" dirty="0">
                <a:sym typeface="Wingdings" pitchFamily="2" charset="2"/>
              </a:rPr>
              <a:t> 문제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521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ADCDF-41A7-BC47-AE58-E2F3CCD3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 Learning User Profiles</a:t>
            </a:r>
            <a:endParaRPr kumimoji="1" lang="ko-Kore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74A724-B437-B94F-BEF2-5A5CA61F1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18399"/>
              </p:ext>
            </p:extLst>
          </p:nvPr>
        </p:nvGraphicFramePr>
        <p:xfrm>
          <a:off x="2542915" y="1574800"/>
          <a:ext cx="881088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915">
                  <a:extLst>
                    <a:ext uri="{9D8B030D-6E8A-4147-A177-3AD203B41FA5}">
                      <a16:colId xmlns:a16="http://schemas.microsoft.com/office/drawing/2014/main" val="1709794422"/>
                    </a:ext>
                  </a:extLst>
                </a:gridCol>
                <a:gridCol w="6544970">
                  <a:extLst>
                    <a:ext uri="{9D8B030D-6E8A-4147-A177-3AD203B41FA5}">
                      <a16:colId xmlns:a16="http://schemas.microsoft.com/office/drawing/2014/main" val="340771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Label(Y, Rating)</a:t>
                      </a:r>
                      <a:endParaRPr kumimoji="1" lang="ko-Kore-KR" altLang="en-US" sz="1800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ore-KR" sz="1800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X (Item Attributes)</a:t>
                      </a:r>
                      <a:endParaRPr kumimoji="1" lang="ko-Kore-KR" altLang="en-US" sz="1800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좋아요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kumimoji="1" lang="en-US" altLang="ko-KR" sz="3200" b="1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vector-space representation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ore-KR" sz="2000" b="0" dirty="0">
                        <a:solidFill>
                          <a:srgbClr val="0070C0"/>
                        </a:solidFill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2000" b="0" dirty="0">
                          <a:solidFill>
                            <a:schemeClr val="tx1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Unsupervised:</a:t>
                      </a:r>
                      <a:r>
                        <a:rPr kumimoji="1" lang="en-US" altLang="ko-Kore-KR" sz="2000" b="0" dirty="0">
                          <a:solidFill>
                            <a:srgbClr val="0070C0"/>
                          </a:solidFill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 </a:t>
                      </a:r>
                      <a:r>
                        <a:rPr kumimoji="1" lang="en-US" altLang="ko-KR" sz="2000" b="0" i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[</a:t>
                      </a:r>
                      <a:r>
                        <a:rPr kumimoji="1" lang="en-US" altLang="ko-KR" sz="2000" b="0" i="1" dirty="0" err="1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tf-idf</a:t>
                      </a:r>
                      <a:r>
                        <a:rPr kumimoji="1" lang="en-US" altLang="ko-KR" sz="2000" b="0" i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(w</a:t>
                      </a:r>
                      <a:r>
                        <a:rPr kumimoji="1" lang="en-US" altLang="ko-KR" sz="2000" b="0" i="1" baseline="-25000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1</a:t>
                      </a:r>
                      <a:r>
                        <a:rPr kumimoji="1" lang="en-US" altLang="ko-KR" sz="2000" b="0" i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), </a:t>
                      </a:r>
                      <a:r>
                        <a:rPr kumimoji="1" lang="en-US" altLang="ko-KR" sz="2000" b="0" i="1" dirty="0" err="1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tf-idf</a:t>
                      </a:r>
                      <a:r>
                        <a:rPr kumimoji="1" lang="en-US" altLang="ko-KR" sz="2000" b="0" i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(w</a:t>
                      </a:r>
                      <a:r>
                        <a:rPr kumimoji="1" lang="en-US" altLang="ko-KR" sz="2000" b="0" i="1" baseline="-25000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2</a:t>
                      </a:r>
                      <a:r>
                        <a:rPr kumimoji="1" lang="en-US" altLang="ko-KR" sz="2000" b="0" i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), …]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000" b="0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Supervised: </a:t>
                      </a:r>
                      <a:r>
                        <a:rPr kumimoji="1" lang="en-US" altLang="ko-KR" sz="2000" b="0" i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[Gini(w</a:t>
                      </a:r>
                      <a:r>
                        <a:rPr kumimoji="1" lang="en-US" altLang="ko-KR" sz="2000" b="0" i="1" baseline="-25000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1</a:t>
                      </a:r>
                      <a:r>
                        <a:rPr kumimoji="1" lang="en-US" altLang="ko-KR" sz="2000" b="0" i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), Gini(w</a:t>
                      </a:r>
                      <a:r>
                        <a:rPr kumimoji="1" lang="en-US" altLang="ko-KR" sz="2000" b="0" i="1" baseline="-25000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2</a:t>
                      </a:r>
                      <a:r>
                        <a:rPr kumimoji="1" lang="en-US" altLang="ko-KR" sz="2000" b="0" i="1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), …]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82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좋아요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싫어요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26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싫어요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23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좋아요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9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좋아요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51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좋아요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30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?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YDIYGO320" panose="02030504000101010101" pitchFamily="18" charset="-127"/>
                          <a:ea typeface="YDIYGO320" panose="02030504000101010101" pitchFamily="18" charset="-127"/>
                        </a:rPr>
                        <a:t>?</a:t>
                      </a:r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YDIYGO320" panose="02030504000101010101" pitchFamily="18" charset="-127"/>
                        <a:ea typeface="YDIYGO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24166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42764F-CFEB-BA4D-BFD0-CC9F39543E41}"/>
              </a:ext>
            </a:extLst>
          </p:cNvPr>
          <p:cNvGrpSpPr/>
          <p:nvPr/>
        </p:nvGrpSpPr>
        <p:grpSpPr>
          <a:xfrm>
            <a:off x="434151" y="4231390"/>
            <a:ext cx="1803694" cy="1051810"/>
            <a:chOff x="434151" y="4231390"/>
            <a:chExt cx="1803694" cy="10518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CE1DBF-173B-DD4A-9555-346F9B05CB29}"/>
                </a:ext>
              </a:extLst>
            </p:cNvPr>
            <p:cNvSpPr/>
            <p:nvPr/>
          </p:nvSpPr>
          <p:spPr>
            <a:xfrm>
              <a:off x="434152" y="4231390"/>
              <a:ext cx="419725" cy="4197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469098-7D46-AF46-8795-BAFE7E750337}"/>
                </a:ext>
              </a:extLst>
            </p:cNvPr>
            <p:cNvSpPr/>
            <p:nvPr/>
          </p:nvSpPr>
          <p:spPr>
            <a:xfrm>
              <a:off x="434151" y="4863475"/>
              <a:ext cx="419725" cy="4197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D8793B-00CF-9447-A4D7-607AB6A3818F}"/>
                </a:ext>
              </a:extLst>
            </p:cNvPr>
            <p:cNvSpPr txBox="1"/>
            <p:nvPr/>
          </p:nvSpPr>
          <p:spPr>
            <a:xfrm>
              <a:off x="853876" y="4236015"/>
              <a:ext cx="1383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YDIYGO320" panose="02030504000101010101" pitchFamily="18" charset="-127"/>
                  <a:ea typeface="YDIYGO320" panose="02030504000101010101" pitchFamily="18" charset="-127"/>
                </a:rPr>
                <a:t>Train</a:t>
              </a:r>
              <a:r>
                <a:rPr kumimoji="1" lang="ko-KR" altLang="en-US" sz="2000" dirty="0">
                  <a:latin typeface="YDIYGO320" panose="02030504000101010101" pitchFamily="18" charset="-127"/>
                  <a:ea typeface="YDIYGO320" panose="02030504000101010101" pitchFamily="18" charset="-127"/>
                </a:rPr>
                <a:t> </a:t>
              </a:r>
              <a:r>
                <a:rPr kumimoji="1" lang="en-US" altLang="ko-KR" sz="2000" dirty="0">
                  <a:latin typeface="YDIYGO320" panose="02030504000101010101" pitchFamily="18" charset="-127"/>
                  <a:ea typeface="YDIYGO320" panose="02030504000101010101" pitchFamily="18" charset="-127"/>
                </a:rPr>
                <a:t>Items</a:t>
              </a:r>
              <a:endParaRPr kumimoji="1" lang="ko-Kore-KR" altLang="en-US" sz="2000" dirty="0">
                <a:latin typeface="YDIYGO320" panose="02030504000101010101" pitchFamily="18" charset="-127"/>
                <a:ea typeface="YDIYGO320" panose="020305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3B74D-A3D6-DB41-B749-052069C2BE9D}"/>
                </a:ext>
              </a:extLst>
            </p:cNvPr>
            <p:cNvSpPr txBox="1"/>
            <p:nvPr/>
          </p:nvSpPr>
          <p:spPr>
            <a:xfrm>
              <a:off x="853876" y="4863475"/>
              <a:ext cx="1294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YDIYGO320" panose="02030504000101010101" pitchFamily="18" charset="-127"/>
                  <a:ea typeface="YDIYGO320" panose="02030504000101010101" pitchFamily="18" charset="-127"/>
                </a:rPr>
                <a:t>Test Items</a:t>
              </a:r>
              <a:endParaRPr kumimoji="1" lang="ko-Kore-KR" altLang="en-US" sz="2000" dirty="0">
                <a:latin typeface="YDIYGO320" panose="02030504000101010101" pitchFamily="18" charset="-127"/>
                <a:ea typeface="YDIYGO320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3BD9DD-5F5E-7E47-B94B-ABBDC5095B05}"/>
              </a:ext>
            </a:extLst>
          </p:cNvPr>
          <p:cNvSpPr txBox="1"/>
          <p:nvPr/>
        </p:nvSpPr>
        <p:spPr>
          <a:xfrm>
            <a:off x="2132831" y="5517635"/>
            <a:ext cx="7992060" cy="1303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ore-KR" dirty="0">
                <a:latin typeface="YDIYGO320" panose="02030504000101010101" pitchFamily="18" charset="-127"/>
                <a:ea typeface="YDIYGO320" panose="02030504000101010101" pitchFamily="18" charset="-127"/>
              </a:rPr>
              <a:t>Train Items</a:t>
            </a:r>
            <a:r>
              <a:rPr kumimoji="1" lang="ko-KR" altLang="en-US" dirty="0" err="1">
                <a:latin typeface="YDIYGO320" panose="02030504000101010101" pitchFamily="18" charset="-127"/>
                <a:ea typeface="YDIYGO320" panose="02030504000101010101" pitchFamily="18" charset="-127"/>
              </a:rPr>
              <a:t>를</a:t>
            </a:r>
            <a:r>
              <a:rPr kumimoji="1" lang="ko-KR" altLang="en-US" dirty="0">
                <a:latin typeface="YDIYGO320" panose="02030504000101010101" pitchFamily="18" charset="-127"/>
                <a:ea typeface="YDIYGO320" panose="02030504000101010101" pitchFamily="18" charset="-127"/>
              </a:rPr>
              <a:t> 이용하여 </a:t>
            </a:r>
            <a:r>
              <a:rPr kumimoji="1"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Test Items</a:t>
            </a:r>
            <a:r>
              <a:rPr kumimoji="1" lang="ko-KR" altLang="en-US" dirty="0">
                <a:latin typeface="YDIYGO320" panose="02030504000101010101" pitchFamily="18" charset="-127"/>
                <a:ea typeface="YDIYGO320" panose="02030504000101010101" pitchFamily="18" charset="-127"/>
              </a:rPr>
              <a:t>의 </a:t>
            </a:r>
            <a:r>
              <a:rPr kumimoji="1"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Rating </a:t>
            </a:r>
            <a:r>
              <a:rPr kumimoji="1" lang="ko-KR" altLang="en-US" dirty="0">
                <a:latin typeface="YDIYGO320" panose="02030504000101010101" pitchFamily="18" charset="-127"/>
                <a:ea typeface="YDIYGO320" panose="02030504000101010101" pitchFamily="18" charset="-127"/>
              </a:rPr>
              <a:t>예측</a:t>
            </a:r>
            <a:endParaRPr kumimoji="1" lang="en-US" altLang="ko-KR" dirty="0">
              <a:latin typeface="YDIYGO320" panose="02030504000101010101" pitchFamily="18" charset="-127"/>
              <a:ea typeface="YDIYGO320" panose="02030504000101010101" pitchFamily="18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Nearest Neighbor Classifier: </a:t>
            </a:r>
            <a:r>
              <a:rPr kumimoji="1" lang="ko-KR" altLang="en-US" dirty="0">
                <a:latin typeface="YDIYGO320" panose="02030504000101010101" pitchFamily="18" charset="-127"/>
                <a:ea typeface="YDIYGO320" panose="02030504000101010101" pitchFamily="18" charset="-127"/>
              </a:rPr>
              <a:t>아이템 간의 유사도 기반 </a:t>
            </a:r>
            <a:r>
              <a:rPr kumimoji="1"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(ex: cosine similarity)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Bayes Classifier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YDIYGO320" panose="02030504000101010101" pitchFamily="18" charset="-127"/>
                <a:ea typeface="YDIYGO320" panose="02030504000101010101" pitchFamily="18" charset="-127"/>
              </a:rPr>
              <a:t>Rule-Based Classifier</a:t>
            </a:r>
          </a:p>
        </p:txBody>
      </p:sp>
    </p:spTree>
    <p:extLst>
      <p:ext uri="{BB962C8B-B14F-4D97-AF65-F5344CB8AC3E}">
        <p14:creationId xmlns:p14="http://schemas.microsoft.com/office/powerpoint/2010/main" val="33002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7F2-50FA-6746-A63F-97F76DB6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4638D-6826-0648-AA90-E70F173F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699"/>
            <a:ext cx="10515600" cy="1542531"/>
          </a:xfrm>
        </p:spPr>
        <p:txBody>
          <a:bodyPr/>
          <a:lstStyle/>
          <a:p>
            <a:r>
              <a:rPr kumimoji="1" lang="en-US" altLang="ko-Kore-KR" dirty="0"/>
              <a:t>Content-Based System</a:t>
            </a:r>
            <a:r>
              <a:rPr kumimoji="1" lang="ko-KR" altLang="en-US" dirty="0"/>
              <a:t>의 설명 가능성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아이템의 특성을 이용하기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유저에게 </a:t>
            </a:r>
            <a:r>
              <a:rPr kumimoji="1" lang="ko-KR" altLang="en-US" b="1" dirty="0">
                <a:solidFill>
                  <a:srgbClr val="0070C0"/>
                </a:solidFill>
              </a:rPr>
              <a:t>어떤 아이템으로 인해 추천되었는지</a:t>
            </a:r>
            <a:r>
              <a:rPr kumimoji="1" lang="ko-KR" altLang="en-US" dirty="0"/>
              <a:t> 설명 가능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552008-A33A-5A47-B4AE-CBDDF3E42E0D}"/>
              </a:ext>
            </a:extLst>
          </p:cNvPr>
          <p:cNvSpPr/>
          <p:nvPr/>
        </p:nvSpPr>
        <p:spPr>
          <a:xfrm>
            <a:off x="2793167" y="2988467"/>
            <a:ext cx="66056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latin typeface="YDIYGO320" panose="02030504000101010101" pitchFamily="18" charset="-127"/>
                <a:ea typeface="YDIYGO320" panose="02030504000101010101" pitchFamily="18" charset="-127"/>
              </a:rPr>
              <a:t>“</a:t>
            </a:r>
            <a:r>
              <a:rPr lang="en" altLang="ko-Kore-KR" dirty="0">
                <a:latin typeface="YDIYGO310" panose="02030504000101010101" pitchFamily="18" charset="-127"/>
                <a:ea typeface="YDIYGO310" panose="02030504000101010101" pitchFamily="18" charset="-127"/>
              </a:rPr>
              <a:t>We are playing this track because </a:t>
            </a:r>
            <a:r>
              <a:rPr lang="en" altLang="ko-Kore-KR" b="1" dirty="0">
                <a:latin typeface="YDIYGO320" panose="02030504000101010101" pitchFamily="18" charset="-127"/>
                <a:ea typeface="YDIYGO320" panose="02030504000101010101" pitchFamily="18" charset="-127"/>
              </a:rPr>
              <a:t>it features trance roots, four-on-the-floor beats, disco influences, a knack for catchy hooks, beats made for dancing, straight drum beats, clear pronunciation, romantic lyrics, storytelling lyrics, subtle buildup/breakdown, a rhythmic intro, use of modal harmonies, the use of chordal patterning, light drum fills, emphasis on instrumental performance, a synth bass riff, synth riffs, subtle use of </a:t>
            </a:r>
            <a:r>
              <a:rPr lang="en" altLang="ko-Kore-KR" b="1" dirty="0" err="1">
                <a:latin typeface="YDIYGO320" panose="02030504000101010101" pitchFamily="18" charset="-127"/>
                <a:ea typeface="YDIYGO320" panose="02030504000101010101" pitchFamily="18" charset="-127"/>
              </a:rPr>
              <a:t>arpeggiatted</a:t>
            </a:r>
            <a:r>
              <a:rPr lang="en" altLang="ko-Kore-KR" b="1" dirty="0">
                <a:latin typeface="YDIYGO320" panose="02030504000101010101" pitchFamily="18" charset="-127"/>
                <a:ea typeface="YDIYGO320" panose="02030504000101010101" pitchFamily="18" charset="-127"/>
              </a:rPr>
              <a:t> synths, heavily effected synths, and synth swoops.” </a:t>
            </a:r>
          </a:p>
        </p:txBody>
      </p:sp>
    </p:spTree>
    <p:extLst>
      <p:ext uri="{BB962C8B-B14F-4D97-AF65-F5344CB8AC3E}">
        <p14:creationId xmlns:p14="http://schemas.microsoft.com/office/powerpoint/2010/main" val="247416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832E7-08E7-974D-BF63-EB7F0CB6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감사합니다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7E6FA-FF03-8F46-B377-E9BEDED8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6DE3-9A5A-2744-9FD0-2D4E9E92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목차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6C7E7-692C-4648-B279-14E1EF45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개요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예측 단계</a:t>
            </a:r>
            <a:endParaRPr kumimoji="1"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Feature Extraction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Learning User Profiles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Q&amp;A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529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AFC82-2062-7642-B27C-9D7B6F93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개요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28835-3637-7341-B4DF-32829D32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Collaborative Filtering</a:t>
            </a:r>
            <a:r>
              <a:rPr kumimoji="1" lang="ko-KR" altLang="en-US" dirty="0"/>
              <a:t>과의 차이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CF</a:t>
            </a:r>
            <a:r>
              <a:rPr kumimoji="1" lang="ko-KR" altLang="en-US" dirty="0"/>
              <a:t>는 예측을 위해 </a:t>
            </a:r>
            <a:r>
              <a:rPr kumimoji="1" lang="en-US" altLang="ko-KR" dirty="0"/>
              <a:t>user rating </a:t>
            </a:r>
            <a:r>
              <a:rPr kumimoji="1" lang="ko-KR" altLang="en-US" dirty="0"/>
              <a:t>이용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Content-based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의 고유한 특성 이용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ore-KR" dirty="0"/>
              <a:t>Content-based system</a:t>
            </a:r>
            <a:r>
              <a:rPr kumimoji="1" lang="ko-KR" altLang="en-US" dirty="0"/>
              <a:t>에 사용되는 데이터</a:t>
            </a:r>
            <a:endParaRPr kumimoji="1" lang="en-US" altLang="ko-KR" dirty="0"/>
          </a:p>
          <a:p>
            <a:pPr lvl="1"/>
            <a:r>
              <a:rPr kumimoji="1" lang="en-US" altLang="ko-KR" b="1" dirty="0">
                <a:solidFill>
                  <a:srgbClr val="0070C0"/>
                </a:solidFill>
              </a:rPr>
              <a:t>Content-centric attributes</a:t>
            </a:r>
            <a:r>
              <a:rPr kumimoji="1" lang="en-US" altLang="ko-KR" dirty="0"/>
              <a:t>: </a:t>
            </a:r>
            <a:r>
              <a:rPr kumimoji="1" lang="ko-KR" altLang="en-US" dirty="0"/>
              <a:t>아이템의 특성 </a:t>
            </a:r>
            <a:r>
              <a:rPr kumimoji="1" lang="en-US" altLang="ko-KR" dirty="0"/>
              <a:t>(descriptive sets of </a:t>
            </a:r>
            <a:r>
              <a:rPr kumimoji="1" lang="en-US" altLang="ko-KR" b="1" dirty="0"/>
              <a:t>attributes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b="1" dirty="0">
                <a:solidFill>
                  <a:srgbClr val="0070C0"/>
                </a:solidFill>
              </a:rPr>
              <a:t>User profile</a:t>
            </a:r>
            <a:r>
              <a:rPr kumimoji="1" lang="en-US" altLang="ko-KR" dirty="0"/>
              <a:t>: </a:t>
            </a:r>
            <a:r>
              <a:rPr kumimoji="1" lang="ko-KR" altLang="en-US" dirty="0"/>
              <a:t>유저가 다른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에 매긴 </a:t>
            </a:r>
            <a:r>
              <a:rPr kumimoji="1" lang="en-US" altLang="ko-KR" b="1" dirty="0"/>
              <a:t>feedback</a:t>
            </a:r>
            <a:r>
              <a:rPr kumimoji="1" lang="en-US" altLang="ko-KR" dirty="0"/>
              <a:t> (rating,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action)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0332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BD6C-BEE8-B749-9224-6471B8BD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1. </a:t>
            </a:r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D08A4-6A8A-A643-84D5-DD367D3B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다른</a:t>
            </a:r>
            <a:r>
              <a:rPr kumimoji="1" lang="ko-KR" altLang="en-US" dirty="0"/>
              <a:t> 유저의 </a:t>
            </a:r>
            <a:r>
              <a:rPr kumimoji="1" lang="en-US" altLang="ko-KR" dirty="0"/>
              <a:t>rating</a:t>
            </a:r>
            <a:r>
              <a:rPr kumimoji="1" lang="ko-KR" altLang="en-US" dirty="0"/>
              <a:t>은 반영되지 않음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장점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cold-start problem</a:t>
            </a:r>
            <a:r>
              <a:rPr kumimoji="1" lang="ko-KR" altLang="en-US" dirty="0"/>
              <a:t>을 부분적으로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해결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다른 유저가 해당 아이템에 매긴 정보가 부족할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해당 유저</a:t>
            </a:r>
            <a:r>
              <a:rPr kumimoji="1" lang="ko-KR" altLang="en-US" dirty="0"/>
              <a:t>의 관심사를 가지고 추천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새로운 유저가 추가되었을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컨텐츠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새로운 아이템이 추가되었을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기존 아이템의 정보 활용</a:t>
            </a:r>
            <a:endParaRPr kumimoji="1" lang="en-US" altLang="ko-KR" dirty="0"/>
          </a:p>
          <a:p>
            <a:pPr lvl="2"/>
            <a:endParaRPr kumimoji="1" lang="en-US" altLang="ko-Kore-KR" dirty="0"/>
          </a:p>
          <a:p>
            <a:pPr lvl="1"/>
            <a:r>
              <a:rPr kumimoji="1" lang="ko-Kore-KR" altLang="en-US" dirty="0"/>
              <a:t>단점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추천 아이템의 다양성 감소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다른 유저들이 평가한 새로운 아이템이 추천될 가능성이 적음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해당 유저가 이미 평가했거나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뻔한</a:t>
            </a:r>
            <a:r>
              <a:rPr kumimoji="1" lang="en-US" altLang="ko-KR" dirty="0"/>
              <a:t>(obvious)</a:t>
            </a:r>
            <a:r>
              <a:rPr kumimoji="1" lang="ko-KR" altLang="en-US" dirty="0"/>
              <a:t> 아이템을 추천해 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737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24CAF-8564-6E4C-8F4A-5F829FD4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B0CF1-9612-D143-B58F-6DEAD9E3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텍스트가</a:t>
            </a:r>
            <a:r>
              <a:rPr kumimoji="1" lang="ko-KR" altLang="en-US" dirty="0"/>
              <a:t> 많고 구조화 되어 있지 않은 도메인에 적합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웹 페이지</a:t>
            </a:r>
            <a:endParaRPr kumimoji="1" lang="en-US" altLang="ko-KR" dirty="0"/>
          </a:p>
          <a:p>
            <a:pPr lvl="1"/>
            <a:r>
              <a:rPr kumimoji="1" lang="ko-Kore-KR" altLang="en-US" dirty="0"/>
              <a:t>이커머스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제품 </a:t>
            </a:r>
            <a:r>
              <a:rPr kumimoji="1" lang="en-US" altLang="ko-KR" dirty="0"/>
              <a:t>description)</a:t>
            </a:r>
          </a:p>
          <a:p>
            <a:pPr lvl="2"/>
            <a:r>
              <a:rPr kumimoji="1" lang="ko-KR" altLang="en-US" dirty="0"/>
              <a:t>생산자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장르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가격 등 구조화된 특성까지 사용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비정형 텍스트에서 </a:t>
            </a:r>
            <a:r>
              <a:rPr kumimoji="1" lang="en-US" altLang="ko-KR" b="1" dirty="0">
                <a:solidFill>
                  <a:srgbClr val="0070C0"/>
                </a:solidFill>
              </a:rPr>
              <a:t>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추출하여 </a:t>
            </a:r>
            <a:r>
              <a:rPr kumimoji="1" lang="ko-KR" altLang="en-US" dirty="0" err="1"/>
              <a:t>벡터화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예측에 사용</a:t>
            </a:r>
            <a:endParaRPr kumimoji="1" lang="en-US" altLang="ko-KR" dirty="0"/>
          </a:p>
          <a:p>
            <a:pPr lvl="1"/>
            <a:r>
              <a:rPr kumimoji="1" lang="en-US" altLang="ko-KR" b="1" dirty="0">
                <a:solidFill>
                  <a:srgbClr val="0070C0"/>
                </a:solidFill>
              </a:rPr>
              <a:t>keyword-based vector-space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{‘apple’: 0.3, ‘tomato’: 0.9, ‘banana’: 0.1}</a:t>
            </a:r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2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0CC5-C8EB-894A-8FE3-B2F41E25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</a:t>
            </a:r>
            <a:r>
              <a:rPr kumimoji="1" lang="ko-KR" altLang="en-US" dirty="0"/>
              <a:t>예측 단계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6D6B9-AF93-CC4C-A056-3285ACF2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Preprocessing + </a:t>
            </a:r>
            <a:r>
              <a:rPr kumimoji="1" lang="en-US" altLang="ko-KR" b="1" dirty="0"/>
              <a:t>Feature Extraction</a:t>
            </a:r>
            <a:r>
              <a:rPr kumimoji="1" lang="en-US" altLang="ko-KR" dirty="0"/>
              <a:t> </a:t>
            </a:r>
            <a:r>
              <a:rPr kumimoji="1" lang="en-US" altLang="ko-KR" sz="2000" i="1" dirty="0"/>
              <a:t>(Offline phase)</a:t>
            </a:r>
          </a:p>
          <a:p>
            <a:pPr lvl="1"/>
            <a:r>
              <a:rPr kumimoji="1" lang="ko-KR" altLang="en-US" dirty="0"/>
              <a:t>웹 페이지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제품 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뉴스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음악 등 다양한 소스로부터의 비정형 데이터를 </a:t>
            </a:r>
            <a:r>
              <a:rPr kumimoji="1" lang="en-US" altLang="ko-KR" b="1" dirty="0">
                <a:solidFill>
                  <a:srgbClr val="0070C0"/>
                </a:solidFill>
              </a:rPr>
              <a:t>keyword-based vector-space</a:t>
            </a:r>
            <a:r>
              <a:rPr kumimoji="1" lang="ko-KR" altLang="en-US" dirty="0"/>
              <a:t>로 변형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Content-based learning of </a:t>
            </a:r>
            <a:r>
              <a:rPr kumimoji="1" lang="en-US" altLang="ko-KR" b="1" dirty="0"/>
              <a:t>user profiles</a:t>
            </a:r>
            <a:r>
              <a:rPr kumimoji="1" lang="ko-KR" altLang="en-US" dirty="0"/>
              <a:t> </a:t>
            </a:r>
            <a:r>
              <a:rPr kumimoji="1" lang="en-US" altLang="ko-KR" sz="2000" i="1" dirty="0"/>
              <a:t>(Offline Phase)</a:t>
            </a:r>
            <a:endParaRPr kumimoji="1" lang="en-US" altLang="ko-KR" i="1" dirty="0"/>
          </a:p>
          <a:p>
            <a:pPr lvl="1"/>
            <a:r>
              <a:rPr kumimoji="1" lang="ko-KR" altLang="en-US" dirty="0"/>
              <a:t>유저의 피드백 </a:t>
            </a:r>
            <a:r>
              <a:rPr kumimoji="1" lang="en-US" altLang="ko-KR" dirty="0"/>
              <a:t>(explicit or implicit)</a:t>
            </a:r>
            <a:r>
              <a:rPr kumimoji="1" lang="ko-KR" altLang="en-US" dirty="0"/>
              <a:t> 을 통해 </a:t>
            </a:r>
            <a:r>
              <a:rPr kumimoji="1" lang="en-US" altLang="ko-KR" b="1" dirty="0">
                <a:solidFill>
                  <a:srgbClr val="0070C0"/>
                </a:solidFill>
              </a:rPr>
              <a:t>user-specific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모델 생성</a:t>
            </a:r>
            <a:endParaRPr kumimoji="1" lang="en-US" altLang="ko-KR" dirty="0"/>
          </a:p>
          <a:p>
            <a:pPr lvl="1"/>
            <a:r>
              <a:rPr kumimoji="1" lang="ko-KR" altLang="en-US" b="1" dirty="0">
                <a:solidFill>
                  <a:srgbClr val="0070C0"/>
                </a:solidFill>
              </a:rPr>
              <a:t>해당 유저</a:t>
            </a:r>
            <a:r>
              <a:rPr kumimoji="1" lang="ko-KR" altLang="en-US" dirty="0"/>
              <a:t>에게 제공되는 모델이기 때문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Filtering + Recommendation </a:t>
            </a:r>
            <a:r>
              <a:rPr kumimoji="1" lang="en-US" altLang="ko-KR" sz="2000" i="1" dirty="0"/>
              <a:t>(Online Phase)</a:t>
            </a:r>
          </a:p>
          <a:p>
            <a:pPr lvl="1"/>
            <a:r>
              <a:rPr kumimoji="1" lang="ko-KR" altLang="en-US" dirty="0"/>
              <a:t>학습 결과를 통해 예측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실시간으로 이루어져야 하기 때문에 </a:t>
            </a:r>
            <a:r>
              <a:rPr kumimoji="1" lang="ko-KR" altLang="en-US" b="1" dirty="0">
                <a:solidFill>
                  <a:srgbClr val="0070C0"/>
                </a:solidFill>
              </a:rPr>
              <a:t>처리 속도</a:t>
            </a:r>
            <a:r>
              <a:rPr kumimoji="1" lang="ko-KR" altLang="en-US" dirty="0"/>
              <a:t>가 중요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536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E4DF-D28F-EB45-8D1A-45C4C026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Feature Extraction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0819D-01C5-A84A-BAAA-FFEEAABA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아이템의 고유한 특성을 추출하는 과정은 도메인에 따라 다름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영화</a:t>
            </a:r>
            <a:endParaRPr kumimoji="1" lang="en-US" altLang="ko-KR" b="1" dirty="0"/>
          </a:p>
          <a:p>
            <a:pPr lvl="1"/>
            <a:r>
              <a:rPr kumimoji="1" lang="ko-KR" altLang="en-US" dirty="0" err="1"/>
              <a:t>시놉시스</a:t>
            </a:r>
            <a:endParaRPr kumimoji="1" lang="en-US" altLang="ko-KR" dirty="0"/>
          </a:p>
          <a:p>
            <a:pPr lvl="2"/>
            <a:r>
              <a:rPr lang="ko-Kore-KR" altLang="en-US" dirty="0"/>
              <a:t>슈렉</a:t>
            </a:r>
            <a:r>
              <a:rPr lang="en-US" altLang="ko-Kore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ko-Kore-KR" dirty="0"/>
              <a:t>늪에 마법의 생물이 가</a:t>
            </a:r>
            <a:r>
              <a:rPr lang="ko-KR" altLang="en-US" dirty="0"/>
              <a:t>득하고 나서</a:t>
            </a:r>
            <a:r>
              <a:rPr lang="en-US" altLang="ko-KR" dirty="0"/>
              <a:t>,</a:t>
            </a:r>
            <a:r>
              <a:rPr lang="ko-KR" altLang="ko-Kore-KR" dirty="0"/>
              <a:t> </a:t>
            </a:r>
            <a:r>
              <a:rPr lang="ko-KR" altLang="en-US" dirty="0"/>
              <a:t>한 </a:t>
            </a:r>
            <a:r>
              <a:rPr lang="ko-KR" altLang="ko-Kore-KR" dirty="0" err="1"/>
              <a:t>오우거</a:t>
            </a:r>
            <a:r>
              <a:rPr lang="ko-KR" altLang="en-US" dirty="0" err="1"/>
              <a:t>가</a:t>
            </a:r>
            <a:r>
              <a:rPr lang="ko-KR" altLang="ko-Kore-KR" dirty="0"/>
              <a:t> 땅을 되찾기 위해 악당 영주</a:t>
            </a:r>
            <a:r>
              <a:rPr lang="ko-KR" altLang="en-US" dirty="0"/>
              <a:t>로부터</a:t>
            </a:r>
            <a:r>
              <a:rPr lang="ko-KR" altLang="ko-Kore-KR" dirty="0"/>
              <a:t> 공주를 구하기로 </a:t>
            </a:r>
            <a:r>
              <a:rPr lang="ko-KR" altLang="en-US" dirty="0"/>
              <a:t>결심한다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감독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배우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장르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 여러 종류의 키워드들의 중요도가 다름</a:t>
            </a:r>
            <a:endParaRPr kumimoji="1" lang="en-US" altLang="ko-KR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 도메인 지식을 통해 직접 매기거나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모델을 통해 계산 </a:t>
            </a:r>
            <a:r>
              <a:rPr kumimoji="1" lang="en-US" altLang="ko-KR" dirty="0">
                <a:sym typeface="Wingdings" pitchFamily="2" charset="2"/>
              </a:rPr>
              <a:t>(feature weighting)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10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E4DF-D28F-EB45-8D1A-45C4C026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Feature Extraction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0819D-01C5-A84A-BAAA-FFEEAAB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679"/>
            <a:ext cx="10515600" cy="5021264"/>
          </a:xfrm>
        </p:spPr>
        <p:txBody>
          <a:bodyPr>
            <a:normAutofit lnSpcReduction="10000"/>
          </a:bodyPr>
          <a:lstStyle/>
          <a:p>
            <a:r>
              <a:rPr kumimoji="1" lang="ko-KR" altLang="en-US" sz="2000" dirty="0"/>
              <a:t>아이템의 고유한 특성을 추출하는 과정은 도메인에 따라 다름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ore-KR" b="1" dirty="0"/>
              <a:t>2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웹</a:t>
            </a:r>
            <a:r>
              <a:rPr kumimoji="1" lang="ko-KR" altLang="en-US" b="1" dirty="0"/>
              <a:t> 페이지</a:t>
            </a:r>
            <a:endParaRPr kumimoji="1" lang="en-US" altLang="ko-KR" b="1" dirty="0"/>
          </a:p>
          <a:p>
            <a:pPr lvl="1"/>
            <a:r>
              <a:rPr kumimoji="1" lang="ko-KR" altLang="en-US" dirty="0"/>
              <a:t>웹 문서의 제목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메타데이터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body </a:t>
            </a:r>
            <a:r>
              <a:rPr kumimoji="1" lang="ko-KR" altLang="en-US" dirty="0"/>
              <a:t>내용 등 여러 요소들의 중요도 계산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제목은 </a:t>
            </a:r>
            <a:r>
              <a:rPr kumimoji="1" lang="en-US" altLang="ko-KR" dirty="0"/>
              <a:t>body</a:t>
            </a:r>
            <a:r>
              <a:rPr kumimoji="1" lang="ko-KR" altLang="en-US" dirty="0"/>
              <a:t>보다 높은 </a:t>
            </a:r>
            <a:r>
              <a:rPr kumimoji="1" lang="en-US" altLang="ko-KR" dirty="0"/>
              <a:t>weight</a:t>
            </a:r>
          </a:p>
          <a:p>
            <a:pPr lvl="1"/>
            <a:r>
              <a:rPr kumimoji="1" lang="en-US" altLang="ko-KR" b="1" dirty="0">
                <a:solidFill>
                  <a:srgbClr val="0070C0"/>
                </a:solidFill>
              </a:rPr>
              <a:t>Anchor text</a:t>
            </a:r>
          </a:p>
          <a:p>
            <a:pPr lvl="2"/>
            <a:r>
              <a:rPr kumimoji="1" lang="ko-KR" altLang="en-US" dirty="0"/>
              <a:t>링크로 연결되는 페이지에 대한 </a:t>
            </a:r>
            <a:r>
              <a:rPr kumimoji="1" lang="en-US" altLang="ko-KR" dirty="0"/>
              <a:t>description</a:t>
            </a:r>
          </a:p>
          <a:p>
            <a:pPr lvl="2"/>
            <a:r>
              <a:rPr kumimoji="1" lang="ko-KR" altLang="en-US" dirty="0"/>
              <a:t>해당 페이지 자체와는 연관성이 낮을 수 있음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해당 페이지에서는 제거되기도 함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ym typeface="Wingdings" pitchFamily="2" charset="2"/>
              </a:rPr>
              <a:t>광고 배너 등 해당 문서와 관련 없는 내용이 있음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Main block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내용만을 추출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ko-KR" altLang="en-US" dirty="0">
                <a:sym typeface="Wingdings" pitchFamily="2" charset="2"/>
              </a:rPr>
              <a:t>사이트의 구조에 따라서 </a:t>
            </a:r>
            <a:r>
              <a:rPr kumimoji="1" lang="en-US" altLang="ko-KR" dirty="0">
                <a:sym typeface="Wingdings" pitchFamily="2" charset="2"/>
              </a:rPr>
              <a:t>main block</a:t>
            </a:r>
            <a:r>
              <a:rPr kumimoji="1" lang="ko-KR" altLang="en-US" dirty="0">
                <a:sym typeface="Wingdings" pitchFamily="2" charset="2"/>
              </a:rPr>
              <a:t>을 정의하기 어려운 경우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사이트의 </a:t>
            </a:r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tag tree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가지고 구조를 학습하기도 함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en-US" altLang="ko-KR" dirty="0">
                <a:sym typeface="Wingdings" pitchFamily="2" charset="2"/>
              </a:rPr>
              <a:t>Main block</a:t>
            </a:r>
            <a:r>
              <a:rPr kumimoji="1" lang="ko-KR" altLang="en-US" dirty="0">
                <a:sym typeface="Wingdings" pitchFamily="2" charset="2"/>
              </a:rPr>
              <a:t>을</a:t>
            </a:r>
            <a:r>
              <a:rPr kumimoji="1" lang="en-US" altLang="ko-KR" dirty="0">
                <a:sym typeface="Wingdings" pitchFamily="2" charset="2"/>
              </a:rPr>
              <a:t> Labeling</a:t>
            </a:r>
            <a:r>
              <a:rPr kumimoji="1" lang="ko-KR" altLang="en-US" dirty="0">
                <a:sym typeface="Wingdings" pitchFamily="2" charset="2"/>
              </a:rPr>
              <a:t>하는 것도 일종의 </a:t>
            </a:r>
            <a:r>
              <a:rPr kumimoji="1" lang="ko-KR" altLang="en-US" b="1" dirty="0">
                <a:solidFill>
                  <a:srgbClr val="0070C0"/>
                </a:solidFill>
                <a:sym typeface="Wingdings" pitchFamily="2" charset="2"/>
              </a:rPr>
              <a:t>분류 문제</a:t>
            </a:r>
            <a:endParaRPr kumimoji="1" lang="en-US" altLang="ko-KR" b="1" dirty="0">
              <a:solidFill>
                <a:srgbClr val="0070C0"/>
              </a:solidFill>
              <a:sym typeface="Wingdings" pitchFamily="2" charset="2"/>
            </a:endParaRPr>
          </a:p>
          <a:p>
            <a:pPr lvl="2"/>
            <a:endParaRPr kumimoji="1" lang="en-US" altLang="ko-KR" dirty="0">
              <a:sym typeface="Wingdings" pitchFamily="2" charset="2"/>
            </a:endParaRP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54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E4DF-D28F-EB45-8D1A-45C4C026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Feature Extraction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0819D-01C5-A84A-BAAA-FFEEAABA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아이템의 고유한 특성을 추출하는 과정은 도메인에 따라 다름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b="1" dirty="0"/>
              <a:t>3.</a:t>
            </a:r>
            <a:r>
              <a:rPr kumimoji="1" lang="ko-KR" altLang="en-US" b="1" dirty="0"/>
              <a:t> 음악</a:t>
            </a:r>
            <a:endParaRPr kumimoji="1" lang="en-US" altLang="ko-KR" b="1" dirty="0"/>
          </a:p>
          <a:p>
            <a:pPr lvl="1"/>
            <a:r>
              <a:rPr kumimoji="1" lang="en-US" altLang="ko-KR" dirty="0"/>
              <a:t>Pandora Internet Radio</a:t>
            </a:r>
          </a:p>
          <a:p>
            <a:pPr lvl="2"/>
            <a:r>
              <a:rPr kumimoji="1" lang="en-US" altLang="ko-KR" dirty="0"/>
              <a:t>Music Genome Project</a:t>
            </a:r>
            <a:r>
              <a:rPr kumimoji="1" lang="ko-KR" altLang="en-US" dirty="0"/>
              <a:t>에서 매긴 트랙들의 </a:t>
            </a:r>
            <a:r>
              <a:rPr kumimoji="1" lang="ko-KR" altLang="en-US" dirty="0" err="1"/>
              <a:t>피쳐</a:t>
            </a:r>
            <a:r>
              <a:rPr kumimoji="1" lang="ko-KR" altLang="en-US" dirty="0"/>
              <a:t> 이용하여 아이템 추천</a:t>
            </a:r>
            <a:endParaRPr kumimoji="1" lang="en-US" altLang="ko-KR" dirty="0"/>
          </a:p>
          <a:p>
            <a:pPr lvl="3"/>
            <a:r>
              <a:rPr kumimoji="1" lang="en-US" altLang="ko-KR" i="1" dirty="0"/>
              <a:t>Synth riffs, straight drum beats, …</a:t>
            </a:r>
          </a:p>
          <a:p>
            <a:pPr lvl="1"/>
            <a:r>
              <a:rPr kumimoji="1" lang="ko-KR" altLang="en-US" dirty="0"/>
              <a:t>자신이 원하는 </a:t>
            </a:r>
            <a:r>
              <a:rPr kumimoji="1" lang="en-US" altLang="ko-KR" dirty="0"/>
              <a:t>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와 유사한 노래가 재생됨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노래에 좋아요</a:t>
            </a:r>
            <a:r>
              <a:rPr kumimoji="1" lang="en-US" altLang="ko-KR" dirty="0"/>
              <a:t>/</a:t>
            </a:r>
            <a:r>
              <a:rPr kumimoji="1" lang="ko-KR" altLang="en-US" dirty="0"/>
              <a:t>싫어요 평가 가능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유저의 </a:t>
            </a:r>
            <a:r>
              <a:rPr kumimoji="1" lang="en-US" altLang="ko-KR" dirty="0">
                <a:sym typeface="Wingdings" pitchFamily="2" charset="2"/>
              </a:rPr>
              <a:t>Feedback</a:t>
            </a:r>
            <a:r>
              <a:rPr kumimoji="1" lang="ko-KR" altLang="en-US" dirty="0">
                <a:sym typeface="Wingdings" pitchFamily="2" charset="2"/>
              </a:rPr>
              <a:t>을 이용하여 더 정교한 추천 모델 개발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ko-KR" altLang="en-US" dirty="0">
                <a:sym typeface="Wingdings" pitchFamily="2" charset="2"/>
              </a:rPr>
              <a:t>초기에는 몇 가지의 </a:t>
            </a:r>
            <a:r>
              <a:rPr kumimoji="1" lang="ko-KR" altLang="en-US" dirty="0" err="1">
                <a:sym typeface="Wingdings" pitchFamily="2" charset="2"/>
              </a:rPr>
              <a:t>피쳐만을</a:t>
            </a:r>
            <a:r>
              <a:rPr kumimoji="1" lang="ko-KR" altLang="en-US" dirty="0">
                <a:sym typeface="Wingdings" pitchFamily="2" charset="2"/>
              </a:rPr>
              <a:t> 참고하는 </a:t>
            </a:r>
            <a:r>
              <a:rPr kumimoji="1" lang="en-US" altLang="ko-KR" dirty="0">
                <a:sym typeface="Wingdings" pitchFamily="2" charset="2"/>
              </a:rPr>
              <a:t>Knowledge-Based System</a:t>
            </a:r>
          </a:p>
          <a:p>
            <a:pPr lvl="1"/>
            <a:r>
              <a:rPr kumimoji="1" lang="ko-KR" altLang="en-US" dirty="0">
                <a:sym typeface="Wingdings" pitchFamily="2" charset="2"/>
              </a:rPr>
              <a:t>이후 </a:t>
            </a:r>
            <a:r>
              <a:rPr kumimoji="1" lang="en-US" altLang="ko-KR" dirty="0">
                <a:sym typeface="Wingdings" pitchFamily="2" charset="2"/>
              </a:rPr>
              <a:t>Rating</a:t>
            </a:r>
            <a:r>
              <a:rPr kumimoji="1" lang="ko-KR" altLang="en-US" dirty="0">
                <a:sym typeface="Wingdings" pitchFamily="2" charset="2"/>
              </a:rPr>
              <a:t>이 추가되어 </a:t>
            </a:r>
            <a:r>
              <a:rPr kumimoji="1" lang="en-US" altLang="ko-KR" dirty="0">
                <a:sym typeface="Wingdings" pitchFamily="2" charset="2"/>
              </a:rPr>
              <a:t>Content-Based System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370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10869</TotalTime>
  <Words>1182</Words>
  <Application>Microsoft Macintosh PowerPoint</Application>
  <PresentationFormat>와이드스크린</PresentationFormat>
  <Paragraphs>210</Paragraphs>
  <Slides>18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-윤고딕320</vt:lpstr>
      <vt:lpstr>-윤고딕330</vt:lpstr>
      <vt:lpstr>YDIYGO310</vt:lpstr>
      <vt:lpstr>YDIYGO320</vt:lpstr>
      <vt:lpstr>Arial</vt:lpstr>
      <vt:lpstr>Calibri</vt:lpstr>
      <vt:lpstr>Calibri Light</vt:lpstr>
      <vt:lpstr>Cambria Math</vt:lpstr>
      <vt:lpstr>Wingdings</vt:lpstr>
      <vt:lpstr>Office 테마</vt:lpstr>
      <vt:lpstr>4장 Content-Based Recommender Systems</vt:lpstr>
      <vt:lpstr>목차</vt:lpstr>
      <vt:lpstr>1. 개요</vt:lpstr>
      <vt:lpstr>1. 개요</vt:lpstr>
      <vt:lpstr>1. 개요</vt:lpstr>
      <vt:lpstr>2. 예측 단계</vt:lpstr>
      <vt:lpstr>3. Feature Extraction</vt:lpstr>
      <vt:lpstr>3. Feature Extraction</vt:lpstr>
      <vt:lpstr>3. Feature Extraction</vt:lpstr>
      <vt:lpstr>3. Feature Extraction – Cleaning</vt:lpstr>
      <vt:lpstr>3. Feature Extraction – Cleaning</vt:lpstr>
      <vt:lpstr>3. Supervised Feature Extraction</vt:lpstr>
      <vt:lpstr>3. Supervised Feature Extraction</vt:lpstr>
      <vt:lpstr>3. Supervised Feature Extraction</vt:lpstr>
      <vt:lpstr>4. Learning User Profiles</vt:lpstr>
      <vt:lpstr>4. Learning User Profiles</vt:lpstr>
      <vt:lpstr>요약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Neighborhood-based Collaborative Filtering</dc:title>
  <dc:creator>Lee Matthew</dc:creator>
  <cp:lastModifiedBy>Lee Matthew</cp:lastModifiedBy>
  <cp:revision>157</cp:revision>
  <dcterms:created xsi:type="dcterms:W3CDTF">2020-08-18T07:37:52Z</dcterms:created>
  <dcterms:modified xsi:type="dcterms:W3CDTF">2020-09-09T17:57:24Z</dcterms:modified>
</cp:coreProperties>
</file>