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5" r:id="rId6"/>
    <p:sldId id="267" r:id="rId7"/>
    <p:sldId id="276" r:id="rId8"/>
    <p:sldId id="277" r:id="rId9"/>
    <p:sldId id="272" r:id="rId10"/>
    <p:sldId id="279" r:id="rId11"/>
    <p:sldId id="278" r:id="rId12"/>
    <p:sldId id="271" r:id="rId13"/>
    <p:sldId id="280" r:id="rId14"/>
    <p:sldId id="268" r:id="rId15"/>
    <p:sldId id="273" r:id="rId16"/>
    <p:sldId id="274" r:id="rId17"/>
    <p:sldId id="281" r:id="rId18"/>
    <p:sldId id="262" r:id="rId19"/>
  </p:sldIdLst>
  <p:sldSz cx="12192000" cy="6858000"/>
  <p:notesSz cx="6858000" cy="9144000"/>
  <p:embeddedFontLst>
    <p:embeddedFont>
      <p:font typeface="Browallia New" panose="020B0604020202020204" pitchFamily="34" charset="-34"/>
      <p:regular r:id="rId20"/>
      <p:bold r:id="rId21"/>
      <p:italic r:id="rId22"/>
      <p:boldItalic r:id="rId23"/>
    </p:embeddedFont>
    <p:embeddedFont>
      <p:font typeface="KoPubWorld돋움체 Light" panose="00000300000000000000" pitchFamily="2" charset="-127"/>
      <p:regular r:id="rId24"/>
    </p:embeddedFont>
    <p:embeddedFont>
      <p:font typeface="KoPubWorld돋움체 Medium" panose="00000600000000000000" pitchFamily="2" charset="-127"/>
      <p:regular r:id="rId25"/>
    </p:embeddedFont>
    <p:embeddedFont>
      <p:font typeface="Microsoft GothicNeo Light" panose="020B0300000101010101" pitchFamily="50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4C3C"/>
    <a:srgbClr val="B9A289"/>
    <a:srgbClr val="A0815E"/>
    <a:srgbClr val="F2F2F2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536877" y="2170837"/>
            <a:ext cx="2971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사이버 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공격 패턴 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사전 감지 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프로그램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976095" y="4463198"/>
            <a:ext cx="204549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1714490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김예진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1715237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이혜승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1714573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조수정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실현 과정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5" y="1573620"/>
            <a:ext cx="52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978865-B417-4E01-9293-BB04F858ABFB}"/>
              </a:ext>
            </a:extLst>
          </p:cNvPr>
          <p:cNvSpPr/>
          <p:nvPr/>
        </p:nvSpPr>
        <p:spPr>
          <a:xfrm>
            <a:off x="1257299" y="2296577"/>
            <a:ext cx="7761195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여러 데이터의 장단점을 파악하고 비교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UNSW-NB15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선택하게 된 계기 작성하면 될 듯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294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실현 과정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5" y="1573620"/>
            <a:ext cx="284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수집 및 </a:t>
            </a:r>
            <a:r>
              <a:rPr lang="ko-KR" altLang="en-US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전처리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1830057" y="5522393"/>
            <a:ext cx="928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training, validate: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범주형 변수 →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dummy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변수 생성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변수간 스케일 조정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(scale)</a:t>
            </a:r>
          </a:p>
          <a:p>
            <a:endParaRPr lang="ko-KR" altLang="en-US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5E45AA-9453-475E-98E2-2D620A7A2058}"/>
              </a:ext>
            </a:extLst>
          </p:cNvPr>
          <p:cNvSpPr/>
          <p:nvPr/>
        </p:nvSpPr>
        <p:spPr>
          <a:xfrm>
            <a:off x="1257299" y="2296577"/>
            <a:ext cx="7761195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형태 변환 및 </a:t>
            </a:r>
            <a:r>
              <a:rPr lang="ko-KR" altLang="en-US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전처리하는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단계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범주형 변수는 더미변수로 만들고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트레이닝 데이터셋을 기준으로 정규화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824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실현 과정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5" y="1573620"/>
            <a:ext cx="364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4.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모델링</a:t>
            </a:r>
          </a:p>
        </p:txBody>
      </p:sp>
      <p:pic>
        <p:nvPicPr>
          <p:cNvPr id="9" name="그림 8" descr="a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8903" y="2219951"/>
            <a:ext cx="1440000" cy="1440000"/>
          </a:xfrm>
          <a:prstGeom prst="rect">
            <a:avLst/>
          </a:prstGeom>
        </p:spPr>
      </p:pic>
      <p:pic>
        <p:nvPicPr>
          <p:cNvPr id="10" name="Picture 2" descr="Common algorithms in marketing: Decision tre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8547" y="4232284"/>
            <a:ext cx="2527784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4" descr="Random Forest Classifier in Machine Learning | Palin Analytics"/>
          <p:cNvPicPr>
            <a:picLocks noChangeAspect="1" noChangeArrowheads="1"/>
          </p:cNvPicPr>
          <p:nvPr/>
        </p:nvPicPr>
        <p:blipFill>
          <a:blip r:embed="rId4"/>
          <a:srcRect l="6373" t="10885" r="5634"/>
          <a:stretch>
            <a:fillRect/>
          </a:stretch>
        </p:blipFill>
        <p:spPr bwMode="auto">
          <a:xfrm>
            <a:off x="1242770" y="4223493"/>
            <a:ext cx="2526893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984143" y="5735766"/>
            <a:ext cx="2558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[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DecisionTreeClassifier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]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42763" y="5726976"/>
            <a:ext cx="252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[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일단 예시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]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6643" y="5744560"/>
            <a:ext cx="253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[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혹시 있나요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]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17" name="꺾인 연결선 16"/>
          <p:cNvCxnSpPr>
            <a:stCxn id="9" idx="2"/>
            <a:endCxn id="11" idx="0"/>
          </p:cNvCxnSpPr>
          <p:nvPr/>
        </p:nvCxnSpPr>
        <p:spPr>
          <a:xfrm rot="5400000">
            <a:off x="3645789" y="2520379"/>
            <a:ext cx="563542" cy="2842686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2"/>
          </p:cNvCxnSpPr>
          <p:nvPr/>
        </p:nvCxnSpPr>
        <p:spPr>
          <a:xfrm rot="5400000">
            <a:off x="5062671" y="3946053"/>
            <a:ext cx="572335" cy="13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6200000" flipH="1">
            <a:off x="6514375" y="2485557"/>
            <a:ext cx="572333" cy="2903536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831186-BE9F-42B2-88EA-B28F548C875B}"/>
              </a:ext>
            </a:extLst>
          </p:cNvPr>
          <p:cNvSpPr txBox="1"/>
          <p:nvPr/>
        </p:nvSpPr>
        <p:spPr>
          <a:xfrm>
            <a:off x="4327562" y="104618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altLang="ko-KR" sz="1800" dirty="0"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 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주어진 데이터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(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트레이닝셋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)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에서 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y(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정상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, 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공격 종류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)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를 예측하는 모델을 생성한다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13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실현 과정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5" y="1573620"/>
            <a:ext cx="364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5.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831186-BE9F-42B2-88EA-B28F548C875B}"/>
              </a:ext>
            </a:extLst>
          </p:cNvPr>
          <p:cNvSpPr txBox="1"/>
          <p:nvPr/>
        </p:nvSpPr>
        <p:spPr>
          <a:xfrm>
            <a:off x="4664446" y="327603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가장 기본모델로 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decision tree: validation set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의 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accuracy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가 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80%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임</a:t>
            </a:r>
            <a:endParaRPr lang="en-US" altLang="ko-KR" sz="1800" dirty="0"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 marL="0" indent="0">
              <a:buNone/>
            </a:pPr>
            <a:endParaRPr lang="en-US" altLang="ko-KR" sz="1800" dirty="0"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최소 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80% 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이상의 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accuracy</a:t>
            </a: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를 보이는 모델을 만들고자 함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결론</a:t>
            </a:r>
            <a:r>
              <a:rPr lang="en-US" altLang="ko-KR" sz="1800" dirty="0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: </a:t>
            </a:r>
            <a:r>
              <a:rPr lang="en-US" altLang="ko-KR" sz="1800" dirty="0" err="1"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mlp</a:t>
            </a:r>
            <a:endParaRPr lang="en-US" altLang="ko-KR" sz="1800" dirty="0"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762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실현 과정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6" y="1573620"/>
            <a:ext cx="222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4. </a:t>
            </a:r>
            <a:endParaRPr lang="ko-KR" altLang="en-US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8346" y="215390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flask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서버</a:t>
            </a:r>
          </a:p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-flask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서버에 생성한 모델을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deploy</a:t>
            </a:r>
          </a:p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서버에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test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데이터의 하나의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record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입력하면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전처리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입력 데이터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리스트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데이터프레임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더미변수생성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스케일조정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과정을 통해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test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데이터를 정제한 후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모델에 넣어서 결과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로그데이터가 정상인지 혹은 어떤 공격인지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?)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반환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반환한 정보는 </a:t>
            </a:r>
            <a:r>
              <a:rPr lang="en-US" altLang="ko-KR" dirty="0" err="1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preds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담겨있음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08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4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시연 영상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6" y="1573620"/>
            <a:ext cx="222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동영상 첨부</a:t>
            </a:r>
          </a:p>
        </p:txBody>
      </p:sp>
    </p:spTree>
    <p:extLst>
      <p:ext uri="{BB962C8B-B14F-4D97-AF65-F5344CB8AC3E}">
        <p14:creationId xmlns:p14="http://schemas.microsoft.com/office/powerpoint/2010/main" val="420101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5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개선사항 및 기대효과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99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6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Future work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39C44D-B4FB-4E07-BE1F-0B0B349540B6}"/>
              </a:ext>
            </a:extLst>
          </p:cNvPr>
          <p:cNvSpPr/>
          <p:nvPr/>
        </p:nvSpPr>
        <p:spPr>
          <a:xfrm>
            <a:off x="1257299" y="2296577"/>
            <a:ext cx="10309059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실제 로그데이터를 수집하여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웹에 접속하는 로그데이터 레코드 하나마다 실시간으로 예측해주고자 함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현재 이슈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실제 로그데이터가 없음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/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레코드 하나씩 입력해서 트레이닝셋과 같은 형태로 전처리해주는 것이 어려움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0~9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번까지의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attack categories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있지만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실제 사이버 공격은 더 지능적으로 변화하고 있기 때문에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비지도학습으로 모델을 생성하여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정상이 아닌 상황을 감지해보고자 함</a:t>
            </a:r>
            <a:r>
              <a:rPr lang="en-US" altLang="ko-KR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r>
              <a:rPr lang="ko-KR" altLang="en-US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736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6"/>
            <a:ext cx="202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448001" y="1888387"/>
            <a:ext cx="200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주제 선정 동기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448001" y="3251053"/>
            <a:ext cx="2484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실현 과정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448000" y="4613719"/>
            <a:ext cx="2890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개선사항 및 기대효과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448000" y="3934619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시연영상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448000" y="2569720"/>
            <a:ext cx="2484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소개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6FBB9-ADC1-42E9-B859-FA367A6A39F8}"/>
              </a:ext>
            </a:extLst>
          </p:cNvPr>
          <p:cNvSpPr txBox="1"/>
          <p:nvPr/>
        </p:nvSpPr>
        <p:spPr>
          <a:xfrm>
            <a:off x="4448000" y="5292819"/>
            <a:ext cx="2890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Future work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478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주제 선정 동기 및 소개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6" name="그림 15" descr="hypothes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56729" y="3371372"/>
            <a:ext cx="1070263" cy="107026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606922" y="5204310"/>
            <a:ext cx="7761195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기술의 발전과 함께 지능화되는 사이버 공격에 대한 대응을 하기 위함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대규모 보안 투자가 어려운 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 기업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중소 기업을 대상으로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보안 위협에 대한 모니터링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및 공격 패턴 탐지 프로그램을 개발하고자 함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56" y="2453337"/>
            <a:ext cx="1065568" cy="10655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576" y="3371372"/>
            <a:ext cx="1059872" cy="105987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02" y="2405449"/>
            <a:ext cx="1059873" cy="105987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504" y="3136503"/>
            <a:ext cx="764805" cy="76480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C5336BE-2171-49EA-BA4E-1A9F84E9F82B}"/>
              </a:ext>
            </a:extLst>
          </p:cNvPr>
          <p:cNvSpPr/>
          <p:nvPr/>
        </p:nvSpPr>
        <p:spPr>
          <a:xfrm>
            <a:off x="1606922" y="1946204"/>
            <a:ext cx="8774207" cy="30382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소개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6" y="1573620"/>
            <a:ext cx="2585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언어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026" name="Picture 2" descr="File:Python-logo-notex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435" y="2180271"/>
            <a:ext cx="10477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83" y="2225160"/>
            <a:ext cx="1056402" cy="10564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50D905-594A-AB49-9263-918918CFD23E}"/>
              </a:ext>
            </a:extLst>
          </p:cNvPr>
          <p:cNvSpPr txBox="1"/>
          <p:nvPr/>
        </p:nvSpPr>
        <p:spPr>
          <a:xfrm>
            <a:off x="7756516" y="3292121"/>
            <a:ext cx="31689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[iOS]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 환경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macOS Catalina 10.15.5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Xcode</a:t>
            </a:r>
            <a:r>
              <a:rPr 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ver. 11.4.1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 언어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Swift 4</a:t>
            </a:r>
            <a:endParaRPr lang="en-US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20977-6613-6F4A-BDB8-F0ADC7A7A56A}"/>
              </a:ext>
            </a:extLst>
          </p:cNvPr>
          <p:cNvSpPr txBox="1"/>
          <p:nvPr/>
        </p:nvSpPr>
        <p:spPr>
          <a:xfrm>
            <a:off x="4910611" y="3292121"/>
            <a:ext cx="2255746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[Flask server]</a:t>
            </a:r>
          </a:p>
          <a:p>
            <a:pPr algn="ctr">
              <a:lnSpc>
                <a:spcPct val="150000"/>
              </a:lnSpc>
            </a:pPr>
            <a:endParaRPr lang="en-US" sz="16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 환경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Flask 1.1.2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Werkzeug</a:t>
            </a:r>
            <a:r>
              <a:rPr 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0.15.4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 언어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Python 3.7.3</a:t>
            </a:r>
            <a:endParaRPr lang="en-US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9D906-E93E-49B6-930D-27F708A7AC3D}"/>
              </a:ext>
            </a:extLst>
          </p:cNvPr>
          <p:cNvSpPr txBox="1"/>
          <p:nvPr/>
        </p:nvSpPr>
        <p:spPr>
          <a:xfrm>
            <a:off x="881957" y="3286912"/>
            <a:ext cx="371670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[Modeling]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 환경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Windows 10. i5-7200U, </a:t>
            </a:r>
            <a:b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RAM 8.0GB, 64bit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 언어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Python 3.8.5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필요 라이브러리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conda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4.8.4, </a:t>
            </a:r>
            <a:r>
              <a:rPr lang="en-US" altLang="ko-KR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numpy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1.19.1, pandas 1.1.1, scikit-learn 0.23.2, </a:t>
            </a:r>
            <a:r>
              <a:rPr lang="en-US" altLang="ko-KR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scipy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1.5.2, </a:t>
            </a:r>
            <a:r>
              <a:rPr lang="en-US" altLang="ko-KR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sklearn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0.0 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A3B0BB-28B2-4A7F-B98C-6F7937457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783" y="2225160"/>
            <a:ext cx="1056402" cy="105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0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소개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5" y="1573620"/>
            <a:ext cx="2585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시스템 다이어그램</a:t>
            </a:r>
            <a:endParaRPr lang="en-US" altLang="ko-KR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ko-KR" altLang="en-US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1" name="그래픽 10" descr="구름">
            <a:extLst>
              <a:ext uri="{FF2B5EF4-FFF2-40B4-BE49-F238E27FC236}">
                <a16:creationId xmlns:a16="http://schemas.microsoft.com/office/drawing/2014/main" id="{9A9BEC4F-FFAD-4718-AFC2-72A01508F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1103" y="2252729"/>
            <a:ext cx="1209501" cy="1209501"/>
          </a:xfrm>
          <a:prstGeom prst="rect">
            <a:avLst/>
          </a:prstGeom>
        </p:spPr>
      </p:pic>
      <p:pic>
        <p:nvPicPr>
          <p:cNvPr id="13" name="그래픽 12" descr="스마트폰">
            <a:extLst>
              <a:ext uri="{FF2B5EF4-FFF2-40B4-BE49-F238E27FC236}">
                <a16:creationId xmlns:a16="http://schemas.microsoft.com/office/drawing/2014/main" id="{C6F3A1A8-70C3-4CF6-A2AE-508F957D0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6025" y="2408620"/>
            <a:ext cx="1187924" cy="11879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65CEBB-1E4E-4111-8F37-F9FCD19430D3}"/>
              </a:ext>
            </a:extLst>
          </p:cNvPr>
          <p:cNvSpPr txBox="1"/>
          <p:nvPr/>
        </p:nvSpPr>
        <p:spPr>
          <a:xfrm>
            <a:off x="2028056" y="3200805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Virtual WEB</a:t>
            </a:r>
            <a:endParaRPr lang="ko-KR" altLang="en-US" sz="14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80800-9781-4F87-AA12-9D2535A7B7E3}"/>
              </a:ext>
            </a:extLst>
          </p:cNvPr>
          <p:cNvSpPr txBox="1"/>
          <p:nvPr/>
        </p:nvSpPr>
        <p:spPr>
          <a:xfrm>
            <a:off x="10484173" y="3636939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iOS</a:t>
            </a:r>
            <a:endParaRPr lang="ko-KR" altLang="en-US" sz="14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1B9EF2-5E85-4B2A-83FF-61FEB506C886}"/>
              </a:ext>
            </a:extLst>
          </p:cNvPr>
          <p:cNvSpPr/>
          <p:nvPr/>
        </p:nvSpPr>
        <p:spPr>
          <a:xfrm>
            <a:off x="4150660" y="1933336"/>
            <a:ext cx="5042118" cy="30719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5E9168-06C5-40DA-AF42-F54E6F7429D5}"/>
              </a:ext>
            </a:extLst>
          </p:cNvPr>
          <p:cNvSpPr/>
          <p:nvPr/>
        </p:nvSpPr>
        <p:spPr>
          <a:xfrm>
            <a:off x="3819617" y="2632552"/>
            <a:ext cx="710497" cy="616486"/>
          </a:xfrm>
          <a:prstGeom prst="rect">
            <a:avLst/>
          </a:prstGeom>
          <a:solidFill>
            <a:srgbClr val="F2F2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BC7B45-B231-4C8F-9D0E-65CF616536CB}"/>
              </a:ext>
            </a:extLst>
          </p:cNvPr>
          <p:cNvCxnSpPr/>
          <p:nvPr/>
        </p:nvCxnSpPr>
        <p:spPr>
          <a:xfrm>
            <a:off x="3504421" y="3038442"/>
            <a:ext cx="123524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92A738-8B66-463F-B820-40C4AF9B579B}"/>
              </a:ext>
            </a:extLst>
          </p:cNvPr>
          <p:cNvSpPr txBox="1"/>
          <p:nvPr/>
        </p:nvSpPr>
        <p:spPr>
          <a:xfrm>
            <a:off x="3735666" y="2703770"/>
            <a:ext cx="794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request</a:t>
            </a:r>
            <a:endParaRPr lang="ko-KR" altLang="en-US" sz="14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A591D3-2B24-45DB-9C56-8F4D3D313821}"/>
              </a:ext>
            </a:extLst>
          </p:cNvPr>
          <p:cNvSpPr/>
          <p:nvPr/>
        </p:nvSpPr>
        <p:spPr>
          <a:xfrm>
            <a:off x="5923769" y="4955177"/>
            <a:ext cx="355248" cy="400110"/>
          </a:xfrm>
          <a:prstGeom prst="rect">
            <a:avLst/>
          </a:prstGeom>
          <a:solidFill>
            <a:srgbClr val="F2F2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6E1C8D5-78A4-487F-A121-697BF2EA12C1}"/>
              </a:ext>
            </a:extLst>
          </p:cNvPr>
          <p:cNvCxnSpPr>
            <a:cxnSpLocks/>
          </p:cNvCxnSpPr>
          <p:nvPr/>
        </p:nvCxnSpPr>
        <p:spPr>
          <a:xfrm flipV="1">
            <a:off x="6118597" y="4644677"/>
            <a:ext cx="0" cy="94392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E26178-946C-400A-9E24-FBA8A6CD9A19}"/>
              </a:ext>
            </a:extLst>
          </p:cNvPr>
          <p:cNvSpPr txBox="1"/>
          <p:nvPr/>
        </p:nvSpPr>
        <p:spPr>
          <a:xfrm>
            <a:off x="4102405" y="157362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Flask web server</a:t>
            </a:r>
            <a:endParaRPr lang="ko-KR" altLang="en-US" sz="14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8FA28B-5C6B-4A07-9D6F-1720D3DEBAAC}"/>
              </a:ext>
            </a:extLst>
          </p:cNvPr>
          <p:cNvSpPr/>
          <p:nvPr/>
        </p:nvSpPr>
        <p:spPr>
          <a:xfrm>
            <a:off x="8910767" y="2520264"/>
            <a:ext cx="710497" cy="1050426"/>
          </a:xfrm>
          <a:prstGeom prst="rect">
            <a:avLst/>
          </a:prstGeom>
          <a:solidFill>
            <a:srgbClr val="F2F2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25D56DE-215D-404E-BA67-4543314CF11E}"/>
              </a:ext>
            </a:extLst>
          </p:cNvPr>
          <p:cNvCxnSpPr/>
          <p:nvPr/>
        </p:nvCxnSpPr>
        <p:spPr>
          <a:xfrm>
            <a:off x="8601178" y="2922537"/>
            <a:ext cx="123524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CC2BA54-2882-4A5E-B1EF-83AF28A86DBA}"/>
              </a:ext>
            </a:extLst>
          </p:cNvPr>
          <p:cNvCxnSpPr>
            <a:cxnSpLocks/>
          </p:cNvCxnSpPr>
          <p:nvPr/>
        </p:nvCxnSpPr>
        <p:spPr>
          <a:xfrm flipH="1">
            <a:off x="8610143" y="3209876"/>
            <a:ext cx="123524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1723E63-CDC6-4839-9B58-197419F0C497}"/>
              </a:ext>
            </a:extLst>
          </p:cNvPr>
          <p:cNvSpPr txBox="1"/>
          <p:nvPr/>
        </p:nvSpPr>
        <p:spPr>
          <a:xfrm>
            <a:off x="8830925" y="2633018"/>
            <a:ext cx="794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request</a:t>
            </a:r>
            <a:endParaRPr lang="ko-KR" altLang="en-US" sz="14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6CC9D0-EFF9-4A15-A764-810EA122DC1D}"/>
              </a:ext>
            </a:extLst>
          </p:cNvPr>
          <p:cNvSpPr txBox="1"/>
          <p:nvPr/>
        </p:nvSpPr>
        <p:spPr>
          <a:xfrm>
            <a:off x="8794421" y="3236395"/>
            <a:ext cx="827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fetch</a:t>
            </a:r>
            <a:endParaRPr lang="ko-KR" altLang="en-US" sz="14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CF4AB2-14CC-43FB-9029-6E6CA1905F00}"/>
              </a:ext>
            </a:extLst>
          </p:cNvPr>
          <p:cNvSpPr/>
          <p:nvPr/>
        </p:nvSpPr>
        <p:spPr>
          <a:xfrm>
            <a:off x="5160259" y="2452261"/>
            <a:ext cx="2005263" cy="19407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Model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(MLP model)</a:t>
            </a:r>
            <a:endParaRPr lang="ko-KR" altLang="en-US" sz="1400" b="1" dirty="0">
              <a:solidFill>
                <a:schemeClr val="tx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87985-1AE9-4FEC-A48F-70F1480F5A3A}"/>
              </a:ext>
            </a:extLst>
          </p:cNvPr>
          <p:cNvSpPr txBox="1"/>
          <p:nvPr/>
        </p:nvSpPr>
        <p:spPr>
          <a:xfrm>
            <a:off x="6157862" y="5060775"/>
            <a:ext cx="714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deploy</a:t>
            </a:r>
            <a:endParaRPr lang="ko-KR" altLang="en-US" sz="14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9F7D1-48CB-45B8-AD0F-01FCE9C31A43}"/>
              </a:ext>
            </a:extLst>
          </p:cNvPr>
          <p:cNvSpPr txBox="1"/>
          <p:nvPr/>
        </p:nvSpPr>
        <p:spPr>
          <a:xfrm>
            <a:off x="5244375" y="6490421"/>
            <a:ext cx="2069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Jupyter</a:t>
            </a:r>
            <a:r>
              <a:rPr lang="en-US" altLang="ko-KR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notebook(local)</a:t>
            </a:r>
            <a:endParaRPr lang="ko-KR" altLang="en-US" sz="14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26" name="그래픽 25" descr="컴퓨터">
            <a:extLst>
              <a:ext uri="{FF2B5EF4-FFF2-40B4-BE49-F238E27FC236}">
                <a16:creationId xmlns:a16="http://schemas.microsoft.com/office/drawing/2014/main" id="{C1DD4377-8545-4C8C-BBE8-3F639C32E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7711" y="5424008"/>
            <a:ext cx="1220302" cy="122030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41422EB-F4C3-4792-8DB8-644E8F7ED847}"/>
              </a:ext>
            </a:extLst>
          </p:cNvPr>
          <p:cNvSpPr txBox="1"/>
          <p:nvPr/>
        </p:nvSpPr>
        <p:spPr>
          <a:xfrm>
            <a:off x="7377188" y="2811538"/>
            <a:ext cx="1158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Prediction result</a:t>
            </a:r>
            <a:endParaRPr lang="ko-KR" altLang="en-US" sz="1400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DF920F-B482-4E43-A118-E1E920AEA811}"/>
              </a:ext>
            </a:extLst>
          </p:cNvPr>
          <p:cNvSpPr/>
          <p:nvPr/>
        </p:nvSpPr>
        <p:spPr>
          <a:xfrm>
            <a:off x="6879774" y="2895601"/>
            <a:ext cx="479994" cy="242045"/>
          </a:xfrm>
          <a:prstGeom prst="rect">
            <a:avLst/>
          </a:prstGeom>
          <a:solidFill>
            <a:srgbClr val="F2F2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26C78CA-6A7B-467D-B31A-8029A02EE64D}"/>
              </a:ext>
            </a:extLst>
          </p:cNvPr>
          <p:cNvCxnSpPr>
            <a:cxnSpLocks/>
          </p:cNvCxnSpPr>
          <p:nvPr/>
        </p:nvCxnSpPr>
        <p:spPr>
          <a:xfrm>
            <a:off x="6909992" y="3018582"/>
            <a:ext cx="51053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E7C3230-A6D6-4E24-ACA4-7D0C944331E2}"/>
              </a:ext>
            </a:extLst>
          </p:cNvPr>
          <p:cNvSpPr txBox="1"/>
          <p:nvPr/>
        </p:nvSpPr>
        <p:spPr>
          <a:xfrm>
            <a:off x="879156" y="571099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UNSW-NB15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데이터 활용 부분을</a:t>
            </a:r>
            <a:b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어떻게 도식화 하면 좋을까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78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실현 과정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5" y="1573620"/>
            <a:ext cx="284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수집 및 전처리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870906" y="4169955"/>
            <a:ext cx="2148254" cy="2931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data-colle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033" y="3003159"/>
            <a:ext cx="1440000" cy="144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31537" y="4870062"/>
            <a:ext cx="241604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UNSW-NB15 </a:t>
            </a:r>
            <a:r>
              <a:rPr lang="ko-KR" altLang="en-US" sz="15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활용</a:t>
            </a:r>
            <a:endParaRPr lang="ko-KR" altLang="en-US" sz="1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1374" b="827"/>
          <a:stretch/>
        </p:blipFill>
        <p:spPr>
          <a:xfrm>
            <a:off x="1008215" y="2652465"/>
            <a:ext cx="2862691" cy="2141387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8152871" y="245968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4" descr="파이썬 판다스(pandas)를 만들다 (나이스채권평가 금융공학연구소 ..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1900" y="2523802"/>
            <a:ext cx="1727860" cy="1194653"/>
          </a:xfrm>
          <a:prstGeom prst="rect">
            <a:avLst/>
          </a:prstGeom>
          <a:noFill/>
        </p:spPr>
      </p:pic>
      <p:pic>
        <p:nvPicPr>
          <p:cNvPr id="36" name="Picture 2" descr="NumPy'a hızlı bir başlangıç. NumPy Nedir? | by Orkhan Aliyev | Mediu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06998" y="3542962"/>
            <a:ext cx="1783600" cy="713440"/>
          </a:xfrm>
          <a:prstGeom prst="rect">
            <a:avLst/>
          </a:prstGeom>
          <a:noFill/>
        </p:spPr>
      </p:pic>
      <p:sp>
        <p:nvSpPr>
          <p:cNvPr id="39" name="타원 38"/>
          <p:cNvSpPr/>
          <p:nvPr/>
        </p:nvSpPr>
        <p:spPr>
          <a:xfrm>
            <a:off x="10309912" y="2638455"/>
            <a:ext cx="1440000" cy="1080000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SciP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701" y="4407748"/>
            <a:ext cx="1502170" cy="59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43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실현 과정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5" y="1573620"/>
            <a:ext cx="284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모델링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 CRISP-DM </a:t>
            </a:r>
            <a:endParaRPr lang="ko-KR" altLang="en-US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99C239BD-625C-495A-9C6A-4AFDE6E3D801}"/>
              </a:ext>
            </a:extLst>
          </p:cNvPr>
          <p:cNvSpPr txBox="1">
            <a:spLocks/>
          </p:cNvSpPr>
          <p:nvPr/>
        </p:nvSpPr>
        <p:spPr>
          <a:xfrm>
            <a:off x="5743935" y="1942952"/>
            <a:ext cx="5871881" cy="4798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Cross-Industry Standard Process for Data Mining</a:t>
            </a:r>
            <a:b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[CRISP-DM] 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분석 방법론</a:t>
            </a: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비즈니스 이해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도메인 이해와 대응됨</a:t>
            </a:r>
            <a:r>
              <a:rPr lang="en-US" altLang="ko-KR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이해</a:t>
            </a: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준비</a:t>
            </a: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모델링</a:t>
            </a: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평가</a:t>
            </a: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l">
              <a:lnSpc>
                <a:spcPct val="150000"/>
              </a:lnSpc>
            </a:pPr>
            <a:endParaRPr lang="ko-KR" altLang="en-US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6EFFF6-584A-4C1C-9789-B81C3D27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51" y="2125234"/>
            <a:ext cx="4184774" cy="419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6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실현 과정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5" y="1573620"/>
            <a:ext cx="284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[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모델링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] CRISP-DM </a:t>
            </a:r>
            <a:endParaRPr lang="ko-KR" altLang="en-US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06FB9-A195-428D-83C5-4ABE8F3EFA27}"/>
              </a:ext>
            </a:extLst>
          </p:cNvPr>
          <p:cNvSpPr txBox="1"/>
          <p:nvPr/>
        </p:nvSpPr>
        <p:spPr>
          <a:xfrm>
            <a:off x="6096000" y="593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도형</a:t>
            </a:r>
            <a:endParaRPr 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260EDE5-ACE7-44C0-923D-314B90C9AAEC}"/>
              </a:ext>
            </a:extLst>
          </p:cNvPr>
          <p:cNvGrpSpPr/>
          <p:nvPr/>
        </p:nvGrpSpPr>
        <p:grpSpPr>
          <a:xfrm>
            <a:off x="6956529" y="-562281"/>
            <a:ext cx="6853311" cy="6463857"/>
            <a:chOff x="1445298" y="-295839"/>
            <a:chExt cx="6853311" cy="6463857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56D28B0-F72F-45DD-9AD7-261D4C60822C}"/>
                </a:ext>
              </a:extLst>
            </p:cNvPr>
            <p:cNvGrpSpPr/>
            <p:nvPr/>
          </p:nvGrpSpPr>
          <p:grpSpPr>
            <a:xfrm>
              <a:off x="1445298" y="2095349"/>
              <a:ext cx="4098975" cy="4072669"/>
              <a:chOff x="1445298" y="2095349"/>
              <a:chExt cx="4098975" cy="4072669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CEB6E2E8-3D04-4444-BEA4-0FB3D13FB185}"/>
                  </a:ext>
                </a:extLst>
              </p:cNvPr>
              <p:cNvSpPr/>
              <p:nvPr/>
            </p:nvSpPr>
            <p:spPr>
              <a:xfrm>
                <a:off x="2899966" y="2095349"/>
                <a:ext cx="1097319" cy="713257"/>
              </a:xfrm>
              <a:custGeom>
                <a:avLst/>
                <a:gdLst>
                  <a:gd name="connsiteX0" fmla="*/ 0 w 1097319"/>
                  <a:gd name="connsiteY0" fmla="*/ 118879 h 713257"/>
                  <a:gd name="connsiteX1" fmla="*/ 118879 w 1097319"/>
                  <a:gd name="connsiteY1" fmla="*/ 0 h 713257"/>
                  <a:gd name="connsiteX2" fmla="*/ 978440 w 1097319"/>
                  <a:gd name="connsiteY2" fmla="*/ 0 h 713257"/>
                  <a:gd name="connsiteX3" fmla="*/ 1097319 w 1097319"/>
                  <a:gd name="connsiteY3" fmla="*/ 118879 h 713257"/>
                  <a:gd name="connsiteX4" fmla="*/ 1097319 w 1097319"/>
                  <a:gd name="connsiteY4" fmla="*/ 594378 h 713257"/>
                  <a:gd name="connsiteX5" fmla="*/ 978440 w 1097319"/>
                  <a:gd name="connsiteY5" fmla="*/ 713257 h 713257"/>
                  <a:gd name="connsiteX6" fmla="*/ 118879 w 1097319"/>
                  <a:gd name="connsiteY6" fmla="*/ 713257 h 713257"/>
                  <a:gd name="connsiteX7" fmla="*/ 0 w 1097319"/>
                  <a:gd name="connsiteY7" fmla="*/ 594378 h 713257"/>
                  <a:gd name="connsiteX8" fmla="*/ 0 w 1097319"/>
                  <a:gd name="connsiteY8" fmla="*/ 118879 h 713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319" h="713257">
                    <a:moveTo>
                      <a:pt x="0" y="118879"/>
                    </a:moveTo>
                    <a:cubicBezTo>
                      <a:pt x="0" y="53224"/>
                      <a:pt x="53224" y="0"/>
                      <a:pt x="118879" y="0"/>
                    </a:cubicBezTo>
                    <a:lnTo>
                      <a:pt x="978440" y="0"/>
                    </a:lnTo>
                    <a:cubicBezTo>
                      <a:pt x="1044095" y="0"/>
                      <a:pt x="1097319" y="53224"/>
                      <a:pt x="1097319" y="118879"/>
                    </a:cubicBezTo>
                    <a:lnTo>
                      <a:pt x="1097319" y="594378"/>
                    </a:lnTo>
                    <a:cubicBezTo>
                      <a:pt x="1097319" y="660033"/>
                      <a:pt x="1044095" y="713257"/>
                      <a:pt x="978440" y="713257"/>
                    </a:cubicBezTo>
                    <a:lnTo>
                      <a:pt x="118879" y="713257"/>
                    </a:lnTo>
                    <a:cubicBezTo>
                      <a:pt x="53224" y="713257"/>
                      <a:pt x="0" y="660033"/>
                      <a:pt x="0" y="594378"/>
                    </a:cubicBezTo>
                    <a:lnTo>
                      <a:pt x="0" y="11887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728" tIns="76728" rIns="76728" bIns="76728" numCol="1" spcCol="1270" anchor="ctr" anchorCtr="0">
                <a:noAutofit/>
              </a:bodyPr>
              <a:lstStyle/>
              <a:p>
                <a:pPr marL="0" lvl="0" indent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kern="1200" dirty="0">
                    <a:latin typeface="Browallia New" panose="020B0502040204020203" pitchFamily="34" charset="-34"/>
                    <a:ea typeface="UD Digi Kyokasho N-B" panose="02020700000000000000" pitchFamily="18" charset="-128"/>
                    <a:cs typeface="Browallia New" panose="020B0502040204020203" pitchFamily="34" charset="-34"/>
                  </a:rPr>
                  <a:t>Domain understanding</a:t>
                </a:r>
                <a:endParaRPr lang="ko-KR" altLang="en-US" kern="1200" dirty="0">
                  <a:latin typeface="Browallia New" panose="020B0502040204020203" pitchFamily="34" charset="-34"/>
                  <a:cs typeface="Browallia New" panose="020B0502040204020203" pitchFamily="34" charset="-34"/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1E3CE691-799F-4975-BFE8-E64314ADC41A}"/>
                  </a:ext>
                </a:extLst>
              </p:cNvPr>
              <p:cNvSpPr/>
              <p:nvPr/>
            </p:nvSpPr>
            <p:spPr>
              <a:xfrm>
                <a:off x="1768920" y="2451978"/>
                <a:ext cx="3359412" cy="335941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366256" y="146714"/>
                    </a:moveTo>
                    <a:arcTo wR="1679706" hR="1679706" stAng="17647513" swAng="923453"/>
                  </a:path>
                </a:pathLst>
              </a:custGeom>
              <a:noFill/>
              <a:ln>
                <a:tailEnd type="arrow"/>
              </a:ln>
            </p:spPr>
            <p:style>
              <a:lnRef idx="1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50B3F495-6393-4099-A56B-0786E5F3B593}"/>
                  </a:ext>
                </a:extLst>
              </p:cNvPr>
              <p:cNvSpPr/>
              <p:nvPr/>
            </p:nvSpPr>
            <p:spPr>
              <a:xfrm>
                <a:off x="4354634" y="2935202"/>
                <a:ext cx="1097319" cy="713257"/>
              </a:xfrm>
              <a:custGeom>
                <a:avLst/>
                <a:gdLst>
                  <a:gd name="connsiteX0" fmla="*/ 0 w 1097319"/>
                  <a:gd name="connsiteY0" fmla="*/ 118879 h 713257"/>
                  <a:gd name="connsiteX1" fmla="*/ 118879 w 1097319"/>
                  <a:gd name="connsiteY1" fmla="*/ 0 h 713257"/>
                  <a:gd name="connsiteX2" fmla="*/ 978440 w 1097319"/>
                  <a:gd name="connsiteY2" fmla="*/ 0 h 713257"/>
                  <a:gd name="connsiteX3" fmla="*/ 1097319 w 1097319"/>
                  <a:gd name="connsiteY3" fmla="*/ 118879 h 713257"/>
                  <a:gd name="connsiteX4" fmla="*/ 1097319 w 1097319"/>
                  <a:gd name="connsiteY4" fmla="*/ 594378 h 713257"/>
                  <a:gd name="connsiteX5" fmla="*/ 978440 w 1097319"/>
                  <a:gd name="connsiteY5" fmla="*/ 713257 h 713257"/>
                  <a:gd name="connsiteX6" fmla="*/ 118879 w 1097319"/>
                  <a:gd name="connsiteY6" fmla="*/ 713257 h 713257"/>
                  <a:gd name="connsiteX7" fmla="*/ 0 w 1097319"/>
                  <a:gd name="connsiteY7" fmla="*/ 594378 h 713257"/>
                  <a:gd name="connsiteX8" fmla="*/ 0 w 1097319"/>
                  <a:gd name="connsiteY8" fmla="*/ 118879 h 713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319" h="713257">
                    <a:moveTo>
                      <a:pt x="0" y="118879"/>
                    </a:moveTo>
                    <a:cubicBezTo>
                      <a:pt x="0" y="53224"/>
                      <a:pt x="53224" y="0"/>
                      <a:pt x="118879" y="0"/>
                    </a:cubicBezTo>
                    <a:lnTo>
                      <a:pt x="978440" y="0"/>
                    </a:lnTo>
                    <a:cubicBezTo>
                      <a:pt x="1044095" y="0"/>
                      <a:pt x="1097319" y="53224"/>
                      <a:pt x="1097319" y="118879"/>
                    </a:cubicBezTo>
                    <a:lnTo>
                      <a:pt x="1097319" y="594378"/>
                    </a:lnTo>
                    <a:cubicBezTo>
                      <a:pt x="1097319" y="660033"/>
                      <a:pt x="1044095" y="713257"/>
                      <a:pt x="978440" y="713257"/>
                    </a:cubicBezTo>
                    <a:lnTo>
                      <a:pt x="118879" y="713257"/>
                    </a:lnTo>
                    <a:cubicBezTo>
                      <a:pt x="53224" y="713257"/>
                      <a:pt x="0" y="660033"/>
                      <a:pt x="0" y="594378"/>
                    </a:cubicBezTo>
                    <a:lnTo>
                      <a:pt x="0" y="11887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291073"/>
                  <a:satOff val="-16786"/>
                  <a:lumOff val="1726"/>
                  <a:alphaOff val="0"/>
                </a:schemeClr>
              </a:fillRef>
              <a:effectRef idx="0">
                <a:schemeClr val="accent2">
                  <a:hueOff val="-291073"/>
                  <a:satOff val="-16786"/>
                  <a:lumOff val="172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728" tIns="76728" rIns="76728" bIns="76728" numCol="1" spcCol="1270" anchor="ctr" anchorCtr="0">
                <a:noAutofit/>
              </a:bodyPr>
              <a:lstStyle/>
              <a:p>
                <a:pPr marL="0" lvl="0" indent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kern="1200" dirty="0">
                    <a:latin typeface="Browallia New" panose="020B0502040204020203" pitchFamily="34" charset="-34"/>
                    <a:ea typeface="UD Digi Kyokasho N-B" panose="02020700000000000000" pitchFamily="18" charset="-128"/>
                    <a:cs typeface="Browallia New" panose="020B0502040204020203" pitchFamily="34" charset="-34"/>
                  </a:rPr>
                  <a:t>Data understanding</a:t>
                </a:r>
                <a:endParaRPr lang="ko-KR" altLang="en-US" kern="1200" dirty="0">
                  <a:latin typeface="Browallia New" panose="020B0502040204020203" pitchFamily="34" charset="-34"/>
                  <a:cs typeface="Browallia New" panose="020B0502040204020203" pitchFamily="34" charset="-34"/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DAFEA80F-69CA-436B-BB72-FD95310914AF}"/>
                  </a:ext>
                </a:extLst>
              </p:cNvPr>
              <p:cNvSpPr/>
              <p:nvPr/>
            </p:nvSpPr>
            <p:spPr>
              <a:xfrm>
                <a:off x="1768920" y="2451978"/>
                <a:ext cx="3359412" cy="335941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3333248" y="1384388"/>
                    </a:moveTo>
                    <a:arcTo wR="1679706" hR="1679706" stAng="20992433" swAng="1215133"/>
                  </a:path>
                </a:pathLst>
              </a:custGeom>
              <a:noFill/>
              <a:ln>
                <a:tailEnd type="arrow"/>
              </a:ln>
            </p:spPr>
            <p:style>
              <a:lnRef idx="1">
                <a:schemeClr val="accent2">
                  <a:hueOff val="-291073"/>
                  <a:satOff val="-16786"/>
                  <a:lumOff val="1726"/>
                  <a:alphaOff val="0"/>
                </a:schemeClr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3A8539DB-E819-42BF-89F6-F5EF65886119}"/>
                  </a:ext>
                </a:extLst>
              </p:cNvPr>
              <p:cNvSpPr/>
              <p:nvPr/>
            </p:nvSpPr>
            <p:spPr>
              <a:xfrm>
                <a:off x="4354634" y="4614908"/>
                <a:ext cx="1189639" cy="713257"/>
              </a:xfrm>
              <a:custGeom>
                <a:avLst/>
                <a:gdLst>
                  <a:gd name="connsiteX0" fmla="*/ 0 w 1097319"/>
                  <a:gd name="connsiteY0" fmla="*/ 118879 h 713257"/>
                  <a:gd name="connsiteX1" fmla="*/ 118879 w 1097319"/>
                  <a:gd name="connsiteY1" fmla="*/ 0 h 713257"/>
                  <a:gd name="connsiteX2" fmla="*/ 978440 w 1097319"/>
                  <a:gd name="connsiteY2" fmla="*/ 0 h 713257"/>
                  <a:gd name="connsiteX3" fmla="*/ 1097319 w 1097319"/>
                  <a:gd name="connsiteY3" fmla="*/ 118879 h 713257"/>
                  <a:gd name="connsiteX4" fmla="*/ 1097319 w 1097319"/>
                  <a:gd name="connsiteY4" fmla="*/ 594378 h 713257"/>
                  <a:gd name="connsiteX5" fmla="*/ 978440 w 1097319"/>
                  <a:gd name="connsiteY5" fmla="*/ 713257 h 713257"/>
                  <a:gd name="connsiteX6" fmla="*/ 118879 w 1097319"/>
                  <a:gd name="connsiteY6" fmla="*/ 713257 h 713257"/>
                  <a:gd name="connsiteX7" fmla="*/ 0 w 1097319"/>
                  <a:gd name="connsiteY7" fmla="*/ 594378 h 713257"/>
                  <a:gd name="connsiteX8" fmla="*/ 0 w 1097319"/>
                  <a:gd name="connsiteY8" fmla="*/ 118879 h 713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319" h="713257">
                    <a:moveTo>
                      <a:pt x="0" y="118879"/>
                    </a:moveTo>
                    <a:cubicBezTo>
                      <a:pt x="0" y="53224"/>
                      <a:pt x="53224" y="0"/>
                      <a:pt x="118879" y="0"/>
                    </a:cubicBezTo>
                    <a:lnTo>
                      <a:pt x="978440" y="0"/>
                    </a:lnTo>
                    <a:cubicBezTo>
                      <a:pt x="1044095" y="0"/>
                      <a:pt x="1097319" y="53224"/>
                      <a:pt x="1097319" y="118879"/>
                    </a:cubicBezTo>
                    <a:lnTo>
                      <a:pt x="1097319" y="594378"/>
                    </a:lnTo>
                    <a:cubicBezTo>
                      <a:pt x="1097319" y="660033"/>
                      <a:pt x="1044095" y="713257"/>
                      <a:pt x="978440" y="713257"/>
                    </a:cubicBezTo>
                    <a:lnTo>
                      <a:pt x="118879" y="713257"/>
                    </a:lnTo>
                    <a:cubicBezTo>
                      <a:pt x="53224" y="713257"/>
                      <a:pt x="0" y="660033"/>
                      <a:pt x="0" y="594378"/>
                    </a:cubicBezTo>
                    <a:lnTo>
                      <a:pt x="0" y="11887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582145"/>
                  <a:satOff val="-33571"/>
                  <a:lumOff val="3451"/>
                  <a:alphaOff val="0"/>
                </a:schemeClr>
              </a:fillRef>
              <a:effectRef idx="0">
                <a:schemeClr val="accent2">
                  <a:hueOff val="-582145"/>
                  <a:satOff val="-33571"/>
                  <a:lumOff val="345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728" tIns="76728" rIns="76728" bIns="76728" numCol="1" spcCol="1270" anchor="ctr" anchorCtr="0">
                <a:noAutofit/>
              </a:bodyPr>
              <a:lstStyle/>
              <a:p>
                <a:pPr marL="0" lvl="0" indent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kern="1200" dirty="0">
                    <a:latin typeface="Browallia New" panose="020B0502040204020203" pitchFamily="34" charset="-34"/>
                    <a:ea typeface="UD Digi Kyokasho N-B" panose="02020700000000000000" pitchFamily="18" charset="-128"/>
                    <a:cs typeface="Browallia New" panose="020B0502040204020203" pitchFamily="34" charset="-34"/>
                  </a:rPr>
                  <a:t>Data Preprocessing</a:t>
                </a:r>
                <a:endParaRPr lang="ko-KR" altLang="en-US" kern="1200" dirty="0">
                  <a:latin typeface="Browallia New" panose="020B0502040204020203" pitchFamily="34" charset="-34"/>
                  <a:cs typeface="Browallia New" panose="020B0502040204020203" pitchFamily="34" charset="-34"/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25EDE62D-D128-479C-905B-3111A2752F6A}"/>
                  </a:ext>
                </a:extLst>
              </p:cNvPr>
              <p:cNvSpPr/>
              <p:nvPr/>
            </p:nvSpPr>
            <p:spPr>
              <a:xfrm>
                <a:off x="1768920" y="2451978"/>
                <a:ext cx="3359412" cy="335941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748494" y="2975508"/>
                    </a:moveTo>
                    <a:arcTo wR="1679706" hR="1679706" stAng="3029034" swAng="923453"/>
                  </a:path>
                </a:pathLst>
              </a:custGeom>
              <a:noFill/>
              <a:ln>
                <a:tailEnd type="arrow"/>
              </a:ln>
            </p:spPr>
            <p:style>
              <a:lnRef idx="1">
                <a:schemeClr val="accent2">
                  <a:hueOff val="-582145"/>
                  <a:satOff val="-33571"/>
                  <a:lumOff val="3451"/>
                  <a:alphaOff val="0"/>
                </a:schemeClr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95B09879-F357-46F0-8A17-771EFDEF448A}"/>
                  </a:ext>
                </a:extLst>
              </p:cNvPr>
              <p:cNvSpPr/>
              <p:nvPr/>
            </p:nvSpPr>
            <p:spPr>
              <a:xfrm>
                <a:off x="2899966" y="5454761"/>
                <a:ext cx="1097319" cy="713257"/>
              </a:xfrm>
              <a:custGeom>
                <a:avLst/>
                <a:gdLst>
                  <a:gd name="connsiteX0" fmla="*/ 0 w 1097319"/>
                  <a:gd name="connsiteY0" fmla="*/ 118879 h 713257"/>
                  <a:gd name="connsiteX1" fmla="*/ 118879 w 1097319"/>
                  <a:gd name="connsiteY1" fmla="*/ 0 h 713257"/>
                  <a:gd name="connsiteX2" fmla="*/ 978440 w 1097319"/>
                  <a:gd name="connsiteY2" fmla="*/ 0 h 713257"/>
                  <a:gd name="connsiteX3" fmla="*/ 1097319 w 1097319"/>
                  <a:gd name="connsiteY3" fmla="*/ 118879 h 713257"/>
                  <a:gd name="connsiteX4" fmla="*/ 1097319 w 1097319"/>
                  <a:gd name="connsiteY4" fmla="*/ 594378 h 713257"/>
                  <a:gd name="connsiteX5" fmla="*/ 978440 w 1097319"/>
                  <a:gd name="connsiteY5" fmla="*/ 713257 h 713257"/>
                  <a:gd name="connsiteX6" fmla="*/ 118879 w 1097319"/>
                  <a:gd name="connsiteY6" fmla="*/ 713257 h 713257"/>
                  <a:gd name="connsiteX7" fmla="*/ 0 w 1097319"/>
                  <a:gd name="connsiteY7" fmla="*/ 594378 h 713257"/>
                  <a:gd name="connsiteX8" fmla="*/ 0 w 1097319"/>
                  <a:gd name="connsiteY8" fmla="*/ 118879 h 713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319" h="713257">
                    <a:moveTo>
                      <a:pt x="0" y="118879"/>
                    </a:moveTo>
                    <a:cubicBezTo>
                      <a:pt x="0" y="53224"/>
                      <a:pt x="53224" y="0"/>
                      <a:pt x="118879" y="0"/>
                    </a:cubicBezTo>
                    <a:lnTo>
                      <a:pt x="978440" y="0"/>
                    </a:lnTo>
                    <a:cubicBezTo>
                      <a:pt x="1044095" y="0"/>
                      <a:pt x="1097319" y="53224"/>
                      <a:pt x="1097319" y="118879"/>
                    </a:cubicBezTo>
                    <a:lnTo>
                      <a:pt x="1097319" y="594378"/>
                    </a:lnTo>
                    <a:cubicBezTo>
                      <a:pt x="1097319" y="660033"/>
                      <a:pt x="1044095" y="713257"/>
                      <a:pt x="978440" y="713257"/>
                    </a:cubicBezTo>
                    <a:lnTo>
                      <a:pt x="118879" y="713257"/>
                    </a:lnTo>
                    <a:cubicBezTo>
                      <a:pt x="53224" y="713257"/>
                      <a:pt x="0" y="660033"/>
                      <a:pt x="0" y="594378"/>
                    </a:cubicBezTo>
                    <a:lnTo>
                      <a:pt x="0" y="11887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873218"/>
                  <a:satOff val="-50357"/>
                  <a:lumOff val="5177"/>
                  <a:alphaOff val="0"/>
                </a:schemeClr>
              </a:fillRef>
              <a:effectRef idx="0">
                <a:schemeClr val="accent2">
                  <a:hueOff val="-873218"/>
                  <a:satOff val="-50357"/>
                  <a:lumOff val="5177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728" tIns="76728" rIns="76728" bIns="76728" numCol="1" spcCol="1270" anchor="ctr" anchorCtr="0">
                <a:noAutofit/>
              </a:bodyPr>
              <a:lstStyle/>
              <a:p>
                <a:pPr marL="0" lvl="0" indent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kern="1200" dirty="0">
                    <a:latin typeface="Browallia New" panose="020B0502040204020203" pitchFamily="34" charset="-34"/>
                    <a:ea typeface="UD Digi Kyokasho N-B" panose="02020700000000000000" pitchFamily="18" charset="-128"/>
                    <a:cs typeface="Browallia New" panose="020B0502040204020203" pitchFamily="34" charset="-34"/>
                  </a:rPr>
                  <a:t>Modeling</a:t>
                </a:r>
                <a:endParaRPr lang="ko-KR" altLang="en-US" kern="1200" dirty="0">
                  <a:latin typeface="Browallia New" panose="020B0502040204020203" pitchFamily="34" charset="-34"/>
                  <a:cs typeface="Browallia New" panose="020B0502040204020203" pitchFamily="34" charset="-34"/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53ACC68D-801E-45CF-840B-012D56FC7871}"/>
                  </a:ext>
                </a:extLst>
              </p:cNvPr>
              <p:cNvSpPr/>
              <p:nvPr/>
            </p:nvSpPr>
            <p:spPr>
              <a:xfrm>
                <a:off x="1768920" y="2451978"/>
                <a:ext cx="3359412" cy="335941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993156" y="3212697"/>
                    </a:moveTo>
                    <a:arcTo wR="1679706" hR="1679706" stAng="6847513" swAng="923453"/>
                  </a:path>
                </a:pathLst>
              </a:custGeom>
              <a:noFill/>
              <a:ln>
                <a:tailEnd type="arrow"/>
              </a:ln>
            </p:spPr>
            <p:style>
              <a:lnRef idx="1">
                <a:schemeClr val="accent2">
                  <a:hueOff val="-873218"/>
                  <a:satOff val="-50357"/>
                  <a:lumOff val="5177"/>
                  <a:alphaOff val="0"/>
                </a:schemeClr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C1CB1EB3-AD24-4748-9E1F-9D6A142ACE5E}"/>
                  </a:ext>
                </a:extLst>
              </p:cNvPr>
              <p:cNvSpPr/>
              <p:nvPr/>
            </p:nvSpPr>
            <p:spPr>
              <a:xfrm>
                <a:off x="1445298" y="4614908"/>
                <a:ext cx="1097319" cy="713257"/>
              </a:xfrm>
              <a:custGeom>
                <a:avLst/>
                <a:gdLst>
                  <a:gd name="connsiteX0" fmla="*/ 0 w 1097319"/>
                  <a:gd name="connsiteY0" fmla="*/ 118879 h 713257"/>
                  <a:gd name="connsiteX1" fmla="*/ 118879 w 1097319"/>
                  <a:gd name="connsiteY1" fmla="*/ 0 h 713257"/>
                  <a:gd name="connsiteX2" fmla="*/ 978440 w 1097319"/>
                  <a:gd name="connsiteY2" fmla="*/ 0 h 713257"/>
                  <a:gd name="connsiteX3" fmla="*/ 1097319 w 1097319"/>
                  <a:gd name="connsiteY3" fmla="*/ 118879 h 713257"/>
                  <a:gd name="connsiteX4" fmla="*/ 1097319 w 1097319"/>
                  <a:gd name="connsiteY4" fmla="*/ 594378 h 713257"/>
                  <a:gd name="connsiteX5" fmla="*/ 978440 w 1097319"/>
                  <a:gd name="connsiteY5" fmla="*/ 713257 h 713257"/>
                  <a:gd name="connsiteX6" fmla="*/ 118879 w 1097319"/>
                  <a:gd name="connsiteY6" fmla="*/ 713257 h 713257"/>
                  <a:gd name="connsiteX7" fmla="*/ 0 w 1097319"/>
                  <a:gd name="connsiteY7" fmla="*/ 594378 h 713257"/>
                  <a:gd name="connsiteX8" fmla="*/ 0 w 1097319"/>
                  <a:gd name="connsiteY8" fmla="*/ 118879 h 713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319" h="713257">
                    <a:moveTo>
                      <a:pt x="0" y="118879"/>
                    </a:moveTo>
                    <a:cubicBezTo>
                      <a:pt x="0" y="53224"/>
                      <a:pt x="53224" y="0"/>
                      <a:pt x="118879" y="0"/>
                    </a:cubicBezTo>
                    <a:lnTo>
                      <a:pt x="978440" y="0"/>
                    </a:lnTo>
                    <a:cubicBezTo>
                      <a:pt x="1044095" y="0"/>
                      <a:pt x="1097319" y="53224"/>
                      <a:pt x="1097319" y="118879"/>
                    </a:cubicBezTo>
                    <a:lnTo>
                      <a:pt x="1097319" y="594378"/>
                    </a:lnTo>
                    <a:cubicBezTo>
                      <a:pt x="1097319" y="660033"/>
                      <a:pt x="1044095" y="713257"/>
                      <a:pt x="978440" y="713257"/>
                    </a:cubicBezTo>
                    <a:lnTo>
                      <a:pt x="118879" y="713257"/>
                    </a:lnTo>
                    <a:cubicBezTo>
                      <a:pt x="53224" y="713257"/>
                      <a:pt x="0" y="660033"/>
                      <a:pt x="0" y="594378"/>
                    </a:cubicBezTo>
                    <a:lnTo>
                      <a:pt x="0" y="11887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164290"/>
                  <a:satOff val="-67142"/>
                  <a:lumOff val="6902"/>
                  <a:alphaOff val="0"/>
                </a:schemeClr>
              </a:fillRef>
              <a:effectRef idx="0">
                <a:schemeClr val="accent2">
                  <a:hueOff val="-1164290"/>
                  <a:satOff val="-67142"/>
                  <a:lumOff val="690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728" tIns="76728" rIns="76728" bIns="76728" numCol="1" spcCol="1270" anchor="ctr" anchorCtr="0">
                <a:noAutofit/>
              </a:bodyPr>
              <a:lstStyle/>
              <a:p>
                <a:pPr marL="0" lvl="0" indent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kern="1200" dirty="0">
                    <a:latin typeface="Browallia New" panose="020B0502040204020203" pitchFamily="34" charset="-34"/>
                    <a:ea typeface="UD Digi Kyokasho N-B" panose="02020700000000000000" pitchFamily="18" charset="-128"/>
                    <a:cs typeface="Browallia New" panose="020B0502040204020203" pitchFamily="34" charset="-34"/>
                  </a:rPr>
                  <a:t>Evaluation</a:t>
                </a:r>
                <a:endParaRPr lang="ko-KR" altLang="en-US" kern="1200" dirty="0">
                  <a:latin typeface="Browallia New" panose="020B0502040204020203" pitchFamily="34" charset="-34"/>
                  <a:cs typeface="Browallia New" panose="020B0502040204020203" pitchFamily="34" charset="-34"/>
                </a:endParaRPr>
              </a:p>
            </p:txBody>
          </p: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4472016D-5AF5-474E-87B5-9A12A303DAC6}"/>
                  </a:ext>
                </a:extLst>
              </p:cNvPr>
              <p:cNvSpPr/>
              <p:nvPr/>
            </p:nvSpPr>
            <p:spPr>
              <a:xfrm>
                <a:off x="1768920" y="2451978"/>
                <a:ext cx="3359412" cy="335941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6164" y="1975024"/>
                    </a:moveTo>
                    <a:arcTo wR="1679706" hR="1679706" stAng="10192433" swAng="1215133"/>
                  </a:path>
                </a:pathLst>
              </a:custGeom>
              <a:noFill/>
              <a:ln>
                <a:tailEnd type="arrow"/>
              </a:ln>
            </p:spPr>
            <p:style>
              <a:lnRef idx="1">
                <a:schemeClr val="accent2">
                  <a:hueOff val="-1164290"/>
                  <a:satOff val="-67142"/>
                  <a:lumOff val="6902"/>
                  <a:alphaOff val="0"/>
                </a:schemeClr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B5CD1C56-E3F2-4CAE-BA7C-BE47FCDD35ED}"/>
                  </a:ext>
                </a:extLst>
              </p:cNvPr>
              <p:cNvSpPr/>
              <p:nvPr/>
            </p:nvSpPr>
            <p:spPr>
              <a:xfrm>
                <a:off x="1445298" y="2935202"/>
                <a:ext cx="1097319" cy="713257"/>
              </a:xfrm>
              <a:custGeom>
                <a:avLst/>
                <a:gdLst>
                  <a:gd name="connsiteX0" fmla="*/ 0 w 1097319"/>
                  <a:gd name="connsiteY0" fmla="*/ 118879 h 713257"/>
                  <a:gd name="connsiteX1" fmla="*/ 118879 w 1097319"/>
                  <a:gd name="connsiteY1" fmla="*/ 0 h 713257"/>
                  <a:gd name="connsiteX2" fmla="*/ 978440 w 1097319"/>
                  <a:gd name="connsiteY2" fmla="*/ 0 h 713257"/>
                  <a:gd name="connsiteX3" fmla="*/ 1097319 w 1097319"/>
                  <a:gd name="connsiteY3" fmla="*/ 118879 h 713257"/>
                  <a:gd name="connsiteX4" fmla="*/ 1097319 w 1097319"/>
                  <a:gd name="connsiteY4" fmla="*/ 594378 h 713257"/>
                  <a:gd name="connsiteX5" fmla="*/ 978440 w 1097319"/>
                  <a:gd name="connsiteY5" fmla="*/ 713257 h 713257"/>
                  <a:gd name="connsiteX6" fmla="*/ 118879 w 1097319"/>
                  <a:gd name="connsiteY6" fmla="*/ 713257 h 713257"/>
                  <a:gd name="connsiteX7" fmla="*/ 0 w 1097319"/>
                  <a:gd name="connsiteY7" fmla="*/ 594378 h 713257"/>
                  <a:gd name="connsiteX8" fmla="*/ 0 w 1097319"/>
                  <a:gd name="connsiteY8" fmla="*/ 118879 h 713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319" h="713257">
                    <a:moveTo>
                      <a:pt x="0" y="118879"/>
                    </a:moveTo>
                    <a:cubicBezTo>
                      <a:pt x="0" y="53224"/>
                      <a:pt x="53224" y="0"/>
                      <a:pt x="118879" y="0"/>
                    </a:cubicBezTo>
                    <a:lnTo>
                      <a:pt x="978440" y="0"/>
                    </a:lnTo>
                    <a:cubicBezTo>
                      <a:pt x="1044095" y="0"/>
                      <a:pt x="1097319" y="53224"/>
                      <a:pt x="1097319" y="118879"/>
                    </a:cubicBezTo>
                    <a:lnTo>
                      <a:pt x="1097319" y="594378"/>
                    </a:lnTo>
                    <a:cubicBezTo>
                      <a:pt x="1097319" y="660033"/>
                      <a:pt x="1044095" y="713257"/>
                      <a:pt x="978440" y="713257"/>
                    </a:cubicBezTo>
                    <a:lnTo>
                      <a:pt x="118879" y="713257"/>
                    </a:lnTo>
                    <a:cubicBezTo>
                      <a:pt x="53224" y="713257"/>
                      <a:pt x="0" y="660033"/>
                      <a:pt x="0" y="594378"/>
                    </a:cubicBezTo>
                    <a:lnTo>
                      <a:pt x="0" y="11887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455363"/>
                  <a:satOff val="-83928"/>
                  <a:lumOff val="8628"/>
                  <a:alphaOff val="0"/>
                </a:schemeClr>
              </a:fillRef>
              <a:effectRef idx="0">
                <a:schemeClr val="accent2">
                  <a:hueOff val="-1455363"/>
                  <a:satOff val="-83928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6728" tIns="76728" rIns="76728" bIns="76728" numCol="1" spcCol="1270" anchor="ctr" anchorCtr="0">
                <a:noAutofit/>
              </a:bodyPr>
              <a:lstStyle/>
              <a:p>
                <a:pPr marL="0" lvl="0" indent="0" algn="ctr" defTabSz="4889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kern="1200" dirty="0">
                    <a:latin typeface="Browallia New" panose="020B0502040204020203" pitchFamily="34" charset="-34"/>
                    <a:ea typeface="UD Digi Kyokasho N-B" panose="02020700000000000000" pitchFamily="18" charset="-128"/>
                    <a:cs typeface="Browallia New" panose="020B0502040204020203" pitchFamily="34" charset="-34"/>
                  </a:rPr>
                  <a:t>Deployment</a:t>
                </a:r>
                <a:endParaRPr lang="ko-KR" altLang="en-US" kern="1200" dirty="0">
                  <a:latin typeface="Browallia New" panose="020B0502040204020203" pitchFamily="34" charset="-34"/>
                  <a:cs typeface="Browallia New" panose="020B0502040204020203" pitchFamily="34" charset="-34"/>
                </a:endParaRPr>
              </a:p>
            </p:txBody>
          </p:sp>
        </p:grp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E5017BB3-F153-431F-9E15-4C5C52EDB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284607">
              <a:off x="2593430" y="3012514"/>
              <a:ext cx="1116071" cy="1801532"/>
            </a:xfrm>
            <a:prstGeom prst="rect">
              <a:avLst/>
            </a:prstGeom>
          </p:spPr>
        </p:pic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92167671-FEA9-425D-BC33-C6977C054FD2}"/>
                </a:ext>
              </a:extLst>
            </p:cNvPr>
            <p:cNvSpPr/>
            <p:nvPr/>
          </p:nvSpPr>
          <p:spPr>
            <a:xfrm>
              <a:off x="4939197" y="2451978"/>
              <a:ext cx="3359412" cy="33594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6164" y="1975024"/>
                  </a:moveTo>
                  <a:arcTo wR="1679706" hR="1679706" stAng="10192433" swAng="1215133"/>
                </a:path>
              </a:pathLst>
            </a:custGeom>
            <a:noFill/>
            <a:ln>
              <a:solidFill>
                <a:srgbClr val="E08B62"/>
              </a:solidFill>
              <a:tailEnd type="arrow"/>
            </a:ln>
          </p:spPr>
          <p:style>
            <a:lnRef idx="1">
              <a:schemeClr val="accent2">
                <a:hueOff val="-1164290"/>
                <a:satOff val="-67142"/>
                <a:lumOff val="6902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A9BE9784-ED49-4F63-A103-F12D265C2918}"/>
                </a:ext>
              </a:extLst>
            </p:cNvPr>
            <p:cNvSpPr/>
            <p:nvPr/>
          </p:nvSpPr>
          <p:spPr>
            <a:xfrm>
              <a:off x="3438541" y="-295839"/>
              <a:ext cx="3359412" cy="33594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93156" y="3212697"/>
                  </a:moveTo>
                  <a:arcTo wR="1679706" hR="1679706" stAng="6847513" swAng="923453"/>
                </a:path>
              </a:pathLst>
            </a:custGeom>
            <a:noFill/>
            <a:ln>
              <a:solidFill>
                <a:srgbClr val="EE853E"/>
              </a:solidFill>
              <a:tailEnd type="arrow"/>
            </a:ln>
          </p:spPr>
          <p:style>
            <a:lnRef idx="1">
              <a:schemeClr val="accent2">
                <a:hueOff val="-873218"/>
                <a:satOff val="-50357"/>
                <a:lumOff val="5177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5B3A900-AF75-4374-A90A-0EC7715921E4}"/>
              </a:ext>
            </a:extLst>
          </p:cNvPr>
          <p:cNvGrpSpPr/>
          <p:nvPr/>
        </p:nvGrpSpPr>
        <p:grpSpPr>
          <a:xfrm>
            <a:off x="6280451" y="1238446"/>
            <a:ext cx="5300581" cy="5281840"/>
            <a:chOff x="733361" y="1486959"/>
            <a:chExt cx="5300581" cy="5281840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C429BDB1-E0FE-4744-93EF-E13F311F2FAA}"/>
                </a:ext>
              </a:extLst>
            </p:cNvPr>
            <p:cNvGrpSpPr/>
            <p:nvPr/>
          </p:nvGrpSpPr>
          <p:grpSpPr>
            <a:xfrm>
              <a:off x="3061502" y="3735213"/>
              <a:ext cx="774245" cy="790469"/>
              <a:chOff x="3051418" y="3803423"/>
              <a:chExt cx="774245" cy="790469"/>
            </a:xfrm>
          </p:grpSpPr>
          <p:sp>
            <p:nvSpPr>
              <p:cNvPr id="83" name="순서도: 자기 디스크 82">
                <a:extLst>
                  <a:ext uri="{FF2B5EF4-FFF2-40B4-BE49-F238E27FC236}">
                    <a16:creationId xmlns:a16="http://schemas.microsoft.com/office/drawing/2014/main" id="{002E4F62-8131-4CB4-8752-F2ACFF68C806}"/>
                  </a:ext>
                </a:extLst>
              </p:cNvPr>
              <p:cNvSpPr/>
              <p:nvPr/>
            </p:nvSpPr>
            <p:spPr>
              <a:xfrm>
                <a:off x="3051418" y="4116245"/>
                <a:ext cx="774245" cy="477647"/>
              </a:xfrm>
              <a:prstGeom prst="flowChartMagneticDisk">
                <a:avLst/>
              </a:prstGeom>
              <a:solidFill>
                <a:schemeClr val="bg1"/>
              </a:solidFill>
              <a:ln w="19050">
                <a:solidFill>
                  <a:srgbClr val="B59A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순서도: 자기 디스크 83">
                <a:extLst>
                  <a:ext uri="{FF2B5EF4-FFF2-40B4-BE49-F238E27FC236}">
                    <a16:creationId xmlns:a16="http://schemas.microsoft.com/office/drawing/2014/main" id="{C5B554CF-830E-4AD7-8B23-0371521F8DE3}"/>
                  </a:ext>
                </a:extLst>
              </p:cNvPr>
              <p:cNvSpPr/>
              <p:nvPr/>
            </p:nvSpPr>
            <p:spPr>
              <a:xfrm>
                <a:off x="3051418" y="3803423"/>
                <a:ext cx="774245" cy="477647"/>
              </a:xfrm>
              <a:prstGeom prst="flowChartMagneticDisk">
                <a:avLst/>
              </a:prstGeom>
              <a:solidFill>
                <a:schemeClr val="bg1"/>
              </a:solidFill>
              <a:ln w="19050">
                <a:solidFill>
                  <a:srgbClr val="B59A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59BA0C8-65D2-4A86-89D7-EC6C90FBF9D8}"/>
                </a:ext>
              </a:extLst>
            </p:cNvPr>
            <p:cNvSpPr/>
            <p:nvPr/>
          </p:nvSpPr>
          <p:spPr>
            <a:xfrm>
              <a:off x="896679" y="1639269"/>
              <a:ext cx="4984830" cy="4984830"/>
            </a:xfrm>
            <a:prstGeom prst="ellipse">
              <a:avLst/>
            </a:prstGeom>
            <a:noFill/>
            <a:ln w="28575">
              <a:solidFill>
                <a:srgbClr val="B59A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추출 78">
              <a:extLst>
                <a:ext uri="{FF2B5EF4-FFF2-40B4-BE49-F238E27FC236}">
                  <a16:creationId xmlns:a16="http://schemas.microsoft.com/office/drawing/2014/main" id="{2361DDD5-FEEF-4AC7-BF61-737395C49EB8}"/>
                </a:ext>
              </a:extLst>
            </p:cNvPr>
            <p:cNvSpPr/>
            <p:nvPr/>
          </p:nvSpPr>
          <p:spPr>
            <a:xfrm rot="5400000">
              <a:off x="3172667" y="1506332"/>
              <a:ext cx="322556" cy="283810"/>
            </a:xfrm>
            <a:prstGeom prst="flowChartExtract">
              <a:avLst/>
            </a:prstGeom>
            <a:solidFill>
              <a:srgbClr val="B59A98"/>
            </a:solidFill>
            <a:ln>
              <a:solidFill>
                <a:srgbClr val="B59A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순서도: 추출 79">
              <a:extLst>
                <a:ext uri="{FF2B5EF4-FFF2-40B4-BE49-F238E27FC236}">
                  <a16:creationId xmlns:a16="http://schemas.microsoft.com/office/drawing/2014/main" id="{B578F62E-BEC1-4592-B7EC-E311A4B17601}"/>
                </a:ext>
              </a:extLst>
            </p:cNvPr>
            <p:cNvSpPr/>
            <p:nvPr/>
          </p:nvSpPr>
          <p:spPr>
            <a:xfrm rot="10584399">
              <a:off x="5711386" y="3861380"/>
              <a:ext cx="322556" cy="283810"/>
            </a:xfrm>
            <a:prstGeom prst="flowChartExtract">
              <a:avLst/>
            </a:prstGeom>
            <a:solidFill>
              <a:srgbClr val="B59A98"/>
            </a:solidFill>
            <a:ln>
              <a:solidFill>
                <a:srgbClr val="B59A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순서도: 추출 80">
              <a:extLst>
                <a:ext uri="{FF2B5EF4-FFF2-40B4-BE49-F238E27FC236}">
                  <a16:creationId xmlns:a16="http://schemas.microsoft.com/office/drawing/2014/main" id="{785D7158-5B61-4232-8847-C5A76C28F0B7}"/>
                </a:ext>
              </a:extLst>
            </p:cNvPr>
            <p:cNvSpPr/>
            <p:nvPr/>
          </p:nvSpPr>
          <p:spPr>
            <a:xfrm rot="16200000">
              <a:off x="3277263" y="6465616"/>
              <a:ext cx="322556" cy="283810"/>
            </a:xfrm>
            <a:prstGeom prst="flowChartExtract">
              <a:avLst/>
            </a:prstGeom>
            <a:solidFill>
              <a:srgbClr val="B59A98"/>
            </a:solidFill>
            <a:ln>
              <a:solidFill>
                <a:srgbClr val="B59A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순서도: 추출 81">
              <a:extLst>
                <a:ext uri="{FF2B5EF4-FFF2-40B4-BE49-F238E27FC236}">
                  <a16:creationId xmlns:a16="http://schemas.microsoft.com/office/drawing/2014/main" id="{55E12658-53A4-4659-A360-E60621038F90}"/>
                </a:ext>
              </a:extLst>
            </p:cNvPr>
            <p:cNvSpPr/>
            <p:nvPr/>
          </p:nvSpPr>
          <p:spPr>
            <a:xfrm>
              <a:off x="733361" y="3873583"/>
              <a:ext cx="322556" cy="283810"/>
            </a:xfrm>
            <a:prstGeom prst="flowChartExtract">
              <a:avLst/>
            </a:prstGeom>
            <a:solidFill>
              <a:srgbClr val="B59A98"/>
            </a:solidFill>
            <a:ln>
              <a:solidFill>
                <a:srgbClr val="B59A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214C256-BBA4-4481-88FF-308F879CFDF2}"/>
              </a:ext>
            </a:extLst>
          </p:cNvPr>
          <p:cNvGrpSpPr/>
          <p:nvPr/>
        </p:nvGrpSpPr>
        <p:grpSpPr>
          <a:xfrm>
            <a:off x="741501" y="-295839"/>
            <a:ext cx="7557108" cy="7069040"/>
            <a:chOff x="741501" y="-295839"/>
            <a:chExt cx="7557108" cy="7069040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92A9EB3C-9FC7-45BF-B19D-DFE362CBE8C0}"/>
                </a:ext>
              </a:extLst>
            </p:cNvPr>
            <p:cNvSpPr/>
            <p:nvPr/>
          </p:nvSpPr>
          <p:spPr>
            <a:xfrm>
              <a:off x="4939197" y="2451978"/>
              <a:ext cx="3359412" cy="33594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6164" y="1975024"/>
                  </a:moveTo>
                  <a:arcTo wR="1679706" hR="1679706" stAng="10192433" swAng="1215133"/>
                </a:path>
              </a:pathLst>
            </a:custGeom>
            <a:no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2">
                <a:hueOff val="-1164290"/>
                <a:satOff val="-67142"/>
                <a:lumOff val="6902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2FFD286C-0CA0-4ED4-A5C9-F33EE57A17B1}"/>
                </a:ext>
              </a:extLst>
            </p:cNvPr>
            <p:cNvSpPr/>
            <p:nvPr/>
          </p:nvSpPr>
          <p:spPr>
            <a:xfrm>
              <a:off x="3438541" y="-295839"/>
              <a:ext cx="3359412" cy="33594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93156" y="3212697"/>
                  </a:moveTo>
                  <a:arcTo wR="1679706" hR="1679706" stAng="6847513" swAng="923453"/>
                </a:path>
              </a:pathLst>
            </a:custGeom>
            <a:noFill/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2">
                <a:hueOff val="-873218"/>
                <a:satOff val="-50357"/>
                <a:lumOff val="5177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2EA4E93-5F28-4323-8276-3F4237F27A27}"/>
                </a:ext>
              </a:extLst>
            </p:cNvPr>
            <p:cNvGrpSpPr/>
            <p:nvPr/>
          </p:nvGrpSpPr>
          <p:grpSpPr>
            <a:xfrm>
              <a:off x="741501" y="1468212"/>
              <a:ext cx="5292441" cy="5304989"/>
              <a:chOff x="741501" y="1468212"/>
              <a:chExt cx="5292441" cy="5304989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90156F45-4303-40C0-9108-222FEF1FCD5C}"/>
                  </a:ext>
                </a:extLst>
              </p:cNvPr>
              <p:cNvGrpSpPr/>
              <p:nvPr/>
            </p:nvGrpSpPr>
            <p:grpSpPr>
              <a:xfrm>
                <a:off x="1445298" y="2095349"/>
                <a:ext cx="4098975" cy="4072669"/>
                <a:chOff x="1445298" y="2095349"/>
                <a:chExt cx="4098975" cy="4072669"/>
              </a:xfrm>
            </p:grpSpPr>
            <p:sp>
              <p:nvSpPr>
                <p:cNvPr id="95" name="자유형: 도형 94">
                  <a:extLst>
                    <a:ext uri="{FF2B5EF4-FFF2-40B4-BE49-F238E27FC236}">
                      <a16:creationId xmlns:a16="http://schemas.microsoft.com/office/drawing/2014/main" id="{BA0A6CAD-BDCD-4D81-A67E-F18A41386286}"/>
                    </a:ext>
                  </a:extLst>
                </p:cNvPr>
                <p:cNvSpPr/>
                <p:nvPr/>
              </p:nvSpPr>
              <p:spPr>
                <a:xfrm>
                  <a:off x="2899966" y="2095349"/>
                  <a:ext cx="1097319" cy="713257"/>
                </a:xfrm>
                <a:custGeom>
                  <a:avLst/>
                  <a:gdLst>
                    <a:gd name="connsiteX0" fmla="*/ 0 w 1097319"/>
                    <a:gd name="connsiteY0" fmla="*/ 118879 h 713257"/>
                    <a:gd name="connsiteX1" fmla="*/ 118879 w 1097319"/>
                    <a:gd name="connsiteY1" fmla="*/ 0 h 713257"/>
                    <a:gd name="connsiteX2" fmla="*/ 978440 w 1097319"/>
                    <a:gd name="connsiteY2" fmla="*/ 0 h 713257"/>
                    <a:gd name="connsiteX3" fmla="*/ 1097319 w 1097319"/>
                    <a:gd name="connsiteY3" fmla="*/ 118879 h 713257"/>
                    <a:gd name="connsiteX4" fmla="*/ 1097319 w 1097319"/>
                    <a:gd name="connsiteY4" fmla="*/ 594378 h 713257"/>
                    <a:gd name="connsiteX5" fmla="*/ 978440 w 1097319"/>
                    <a:gd name="connsiteY5" fmla="*/ 713257 h 713257"/>
                    <a:gd name="connsiteX6" fmla="*/ 118879 w 1097319"/>
                    <a:gd name="connsiteY6" fmla="*/ 713257 h 713257"/>
                    <a:gd name="connsiteX7" fmla="*/ 0 w 1097319"/>
                    <a:gd name="connsiteY7" fmla="*/ 594378 h 713257"/>
                    <a:gd name="connsiteX8" fmla="*/ 0 w 1097319"/>
                    <a:gd name="connsiteY8" fmla="*/ 118879 h 71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97319" h="713257">
                      <a:moveTo>
                        <a:pt x="0" y="118879"/>
                      </a:moveTo>
                      <a:cubicBezTo>
                        <a:pt x="0" y="53224"/>
                        <a:pt x="53224" y="0"/>
                        <a:pt x="118879" y="0"/>
                      </a:cubicBezTo>
                      <a:lnTo>
                        <a:pt x="978440" y="0"/>
                      </a:lnTo>
                      <a:cubicBezTo>
                        <a:pt x="1044095" y="0"/>
                        <a:pt x="1097319" y="53224"/>
                        <a:pt x="1097319" y="118879"/>
                      </a:cubicBezTo>
                      <a:lnTo>
                        <a:pt x="1097319" y="594378"/>
                      </a:lnTo>
                      <a:cubicBezTo>
                        <a:pt x="1097319" y="660033"/>
                        <a:pt x="1044095" y="713257"/>
                        <a:pt x="978440" y="713257"/>
                      </a:cubicBezTo>
                      <a:lnTo>
                        <a:pt x="118879" y="713257"/>
                      </a:lnTo>
                      <a:cubicBezTo>
                        <a:pt x="53224" y="713257"/>
                        <a:pt x="0" y="660033"/>
                        <a:pt x="0" y="594378"/>
                      </a:cubicBezTo>
                      <a:lnTo>
                        <a:pt x="0" y="118879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76728" tIns="76728" rIns="76728" bIns="76728" numCol="1" spcCol="1270" anchor="ctr" anchorCtr="0">
                  <a:noAutofit/>
                </a:bodyPr>
                <a:lstStyle/>
                <a:p>
                  <a:pPr marL="0" lvl="0" indent="0" algn="ctr" defTabSz="4889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kern="1200" dirty="0">
                      <a:latin typeface="Browallia New" panose="020B0502040204020203" pitchFamily="34" charset="-34"/>
                      <a:ea typeface="UD Digi Kyokasho N-B" panose="02020700000000000000" pitchFamily="18" charset="-128"/>
                      <a:cs typeface="Browallia New" panose="020B0502040204020203" pitchFamily="34" charset="-34"/>
                    </a:rPr>
                    <a:t>Domain understanding</a:t>
                  </a:r>
                  <a:endParaRPr lang="ko-KR" altLang="en-US" kern="1200" dirty="0">
                    <a:latin typeface="Browallia New" panose="020B0502040204020203" pitchFamily="34" charset="-34"/>
                    <a:cs typeface="Browallia New" panose="020B0502040204020203" pitchFamily="34" charset="-34"/>
                  </a:endParaRPr>
                </a:p>
              </p:txBody>
            </p:sp>
            <p:sp>
              <p:nvSpPr>
                <p:cNvPr id="96" name="자유형: 도형 95">
                  <a:extLst>
                    <a:ext uri="{FF2B5EF4-FFF2-40B4-BE49-F238E27FC236}">
                      <a16:creationId xmlns:a16="http://schemas.microsoft.com/office/drawing/2014/main" id="{434BD883-8C9D-4913-9FD8-6DE4E6DF5E47}"/>
                    </a:ext>
                  </a:extLst>
                </p:cNvPr>
                <p:cNvSpPr/>
                <p:nvPr/>
              </p:nvSpPr>
              <p:spPr>
                <a:xfrm>
                  <a:off x="1768920" y="2451978"/>
                  <a:ext cx="3359412" cy="33594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2366256" y="146714"/>
                      </a:moveTo>
                      <a:arcTo wR="1679706" hR="1679706" stAng="17647513" swAng="923453"/>
                    </a:path>
                  </a:pathLst>
                </a:cu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97" name="자유형: 도형 96">
                  <a:extLst>
                    <a:ext uri="{FF2B5EF4-FFF2-40B4-BE49-F238E27FC236}">
                      <a16:creationId xmlns:a16="http://schemas.microsoft.com/office/drawing/2014/main" id="{FEED026F-A86D-4F95-B786-5B1755C14CE9}"/>
                    </a:ext>
                  </a:extLst>
                </p:cNvPr>
                <p:cNvSpPr/>
                <p:nvPr/>
              </p:nvSpPr>
              <p:spPr>
                <a:xfrm>
                  <a:off x="4354634" y="2935202"/>
                  <a:ext cx="1097319" cy="713257"/>
                </a:xfrm>
                <a:custGeom>
                  <a:avLst/>
                  <a:gdLst>
                    <a:gd name="connsiteX0" fmla="*/ 0 w 1097319"/>
                    <a:gd name="connsiteY0" fmla="*/ 118879 h 713257"/>
                    <a:gd name="connsiteX1" fmla="*/ 118879 w 1097319"/>
                    <a:gd name="connsiteY1" fmla="*/ 0 h 713257"/>
                    <a:gd name="connsiteX2" fmla="*/ 978440 w 1097319"/>
                    <a:gd name="connsiteY2" fmla="*/ 0 h 713257"/>
                    <a:gd name="connsiteX3" fmla="*/ 1097319 w 1097319"/>
                    <a:gd name="connsiteY3" fmla="*/ 118879 h 713257"/>
                    <a:gd name="connsiteX4" fmla="*/ 1097319 w 1097319"/>
                    <a:gd name="connsiteY4" fmla="*/ 594378 h 713257"/>
                    <a:gd name="connsiteX5" fmla="*/ 978440 w 1097319"/>
                    <a:gd name="connsiteY5" fmla="*/ 713257 h 713257"/>
                    <a:gd name="connsiteX6" fmla="*/ 118879 w 1097319"/>
                    <a:gd name="connsiteY6" fmla="*/ 713257 h 713257"/>
                    <a:gd name="connsiteX7" fmla="*/ 0 w 1097319"/>
                    <a:gd name="connsiteY7" fmla="*/ 594378 h 713257"/>
                    <a:gd name="connsiteX8" fmla="*/ 0 w 1097319"/>
                    <a:gd name="connsiteY8" fmla="*/ 118879 h 71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97319" h="713257">
                      <a:moveTo>
                        <a:pt x="0" y="118879"/>
                      </a:moveTo>
                      <a:cubicBezTo>
                        <a:pt x="0" y="53224"/>
                        <a:pt x="53224" y="0"/>
                        <a:pt x="118879" y="0"/>
                      </a:cubicBezTo>
                      <a:lnTo>
                        <a:pt x="978440" y="0"/>
                      </a:lnTo>
                      <a:cubicBezTo>
                        <a:pt x="1044095" y="0"/>
                        <a:pt x="1097319" y="53224"/>
                        <a:pt x="1097319" y="118879"/>
                      </a:cubicBezTo>
                      <a:lnTo>
                        <a:pt x="1097319" y="594378"/>
                      </a:lnTo>
                      <a:cubicBezTo>
                        <a:pt x="1097319" y="660033"/>
                        <a:pt x="1044095" y="713257"/>
                        <a:pt x="978440" y="713257"/>
                      </a:cubicBezTo>
                      <a:lnTo>
                        <a:pt x="118879" y="713257"/>
                      </a:lnTo>
                      <a:cubicBezTo>
                        <a:pt x="53224" y="713257"/>
                        <a:pt x="0" y="660033"/>
                        <a:pt x="0" y="594378"/>
                      </a:cubicBezTo>
                      <a:lnTo>
                        <a:pt x="0" y="118879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76728" tIns="76728" rIns="76728" bIns="76728" numCol="1" spcCol="1270" anchor="ctr" anchorCtr="0">
                  <a:noAutofit/>
                </a:bodyPr>
                <a:lstStyle/>
                <a:p>
                  <a:pPr marL="0" lvl="0" indent="0" algn="ctr" defTabSz="4889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kern="1200" dirty="0">
                      <a:latin typeface="Browallia New" panose="020B0502040204020203" pitchFamily="34" charset="-34"/>
                      <a:ea typeface="UD Digi Kyokasho N-B" panose="02020700000000000000" pitchFamily="18" charset="-128"/>
                      <a:cs typeface="Browallia New" panose="020B0502040204020203" pitchFamily="34" charset="-34"/>
                    </a:rPr>
                    <a:t>Data understanding</a:t>
                  </a:r>
                  <a:endParaRPr lang="ko-KR" altLang="en-US" kern="1200" dirty="0">
                    <a:latin typeface="Browallia New" panose="020B0502040204020203" pitchFamily="34" charset="-34"/>
                    <a:cs typeface="Browallia New" panose="020B0502040204020203" pitchFamily="34" charset="-34"/>
                  </a:endParaRPr>
                </a:p>
              </p:txBody>
            </p:sp>
            <p:sp>
              <p:nvSpPr>
                <p:cNvPr id="98" name="자유형: 도형 97">
                  <a:extLst>
                    <a:ext uri="{FF2B5EF4-FFF2-40B4-BE49-F238E27FC236}">
                      <a16:creationId xmlns:a16="http://schemas.microsoft.com/office/drawing/2014/main" id="{E91DE92E-448C-4CE6-8316-0FB3C216E433}"/>
                    </a:ext>
                  </a:extLst>
                </p:cNvPr>
                <p:cNvSpPr/>
                <p:nvPr/>
              </p:nvSpPr>
              <p:spPr>
                <a:xfrm>
                  <a:off x="1768920" y="2451978"/>
                  <a:ext cx="3359412" cy="33594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3333248" y="1384388"/>
                      </a:moveTo>
                      <a:arcTo wR="1679706" hR="1679706" stAng="20992433" swAng="1215133"/>
                    </a:path>
                  </a:pathLst>
                </a:cu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99" name="자유형: 도형 98">
                  <a:extLst>
                    <a:ext uri="{FF2B5EF4-FFF2-40B4-BE49-F238E27FC236}">
                      <a16:creationId xmlns:a16="http://schemas.microsoft.com/office/drawing/2014/main" id="{1B9E5947-8986-484A-B975-5884F27B216C}"/>
                    </a:ext>
                  </a:extLst>
                </p:cNvPr>
                <p:cNvSpPr/>
                <p:nvPr/>
              </p:nvSpPr>
              <p:spPr>
                <a:xfrm>
                  <a:off x="4354634" y="4614908"/>
                  <a:ext cx="1189639" cy="713257"/>
                </a:xfrm>
                <a:custGeom>
                  <a:avLst/>
                  <a:gdLst>
                    <a:gd name="connsiteX0" fmla="*/ 0 w 1097319"/>
                    <a:gd name="connsiteY0" fmla="*/ 118879 h 713257"/>
                    <a:gd name="connsiteX1" fmla="*/ 118879 w 1097319"/>
                    <a:gd name="connsiteY1" fmla="*/ 0 h 713257"/>
                    <a:gd name="connsiteX2" fmla="*/ 978440 w 1097319"/>
                    <a:gd name="connsiteY2" fmla="*/ 0 h 713257"/>
                    <a:gd name="connsiteX3" fmla="*/ 1097319 w 1097319"/>
                    <a:gd name="connsiteY3" fmla="*/ 118879 h 713257"/>
                    <a:gd name="connsiteX4" fmla="*/ 1097319 w 1097319"/>
                    <a:gd name="connsiteY4" fmla="*/ 594378 h 713257"/>
                    <a:gd name="connsiteX5" fmla="*/ 978440 w 1097319"/>
                    <a:gd name="connsiteY5" fmla="*/ 713257 h 713257"/>
                    <a:gd name="connsiteX6" fmla="*/ 118879 w 1097319"/>
                    <a:gd name="connsiteY6" fmla="*/ 713257 h 713257"/>
                    <a:gd name="connsiteX7" fmla="*/ 0 w 1097319"/>
                    <a:gd name="connsiteY7" fmla="*/ 594378 h 713257"/>
                    <a:gd name="connsiteX8" fmla="*/ 0 w 1097319"/>
                    <a:gd name="connsiteY8" fmla="*/ 118879 h 71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97319" h="713257">
                      <a:moveTo>
                        <a:pt x="0" y="118879"/>
                      </a:moveTo>
                      <a:cubicBezTo>
                        <a:pt x="0" y="53224"/>
                        <a:pt x="53224" y="0"/>
                        <a:pt x="118879" y="0"/>
                      </a:cubicBezTo>
                      <a:lnTo>
                        <a:pt x="978440" y="0"/>
                      </a:lnTo>
                      <a:cubicBezTo>
                        <a:pt x="1044095" y="0"/>
                        <a:pt x="1097319" y="53224"/>
                        <a:pt x="1097319" y="118879"/>
                      </a:cubicBezTo>
                      <a:lnTo>
                        <a:pt x="1097319" y="594378"/>
                      </a:lnTo>
                      <a:cubicBezTo>
                        <a:pt x="1097319" y="660033"/>
                        <a:pt x="1044095" y="713257"/>
                        <a:pt x="978440" y="713257"/>
                      </a:cubicBezTo>
                      <a:lnTo>
                        <a:pt x="118879" y="713257"/>
                      </a:lnTo>
                      <a:cubicBezTo>
                        <a:pt x="53224" y="713257"/>
                        <a:pt x="0" y="660033"/>
                        <a:pt x="0" y="594378"/>
                      </a:cubicBezTo>
                      <a:lnTo>
                        <a:pt x="0" y="118879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76728" tIns="76728" rIns="76728" bIns="76728" numCol="1" spcCol="1270" anchor="ctr" anchorCtr="0">
                  <a:noAutofit/>
                </a:bodyPr>
                <a:lstStyle/>
                <a:p>
                  <a:pPr marL="0" lvl="0" indent="0" algn="ctr" defTabSz="4889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kern="1200" dirty="0">
                      <a:latin typeface="Browallia New" panose="020B0502040204020203" pitchFamily="34" charset="-34"/>
                      <a:ea typeface="UD Digi Kyokasho N-B" panose="02020700000000000000" pitchFamily="18" charset="-128"/>
                      <a:cs typeface="Browallia New" panose="020B0502040204020203" pitchFamily="34" charset="-34"/>
                    </a:rPr>
                    <a:t>Data Preprocessing</a:t>
                  </a:r>
                  <a:endParaRPr lang="ko-KR" altLang="en-US" kern="1200" dirty="0">
                    <a:latin typeface="Browallia New" panose="020B0502040204020203" pitchFamily="34" charset="-34"/>
                    <a:cs typeface="Browallia New" panose="020B0502040204020203" pitchFamily="34" charset="-34"/>
                  </a:endParaRPr>
                </a:p>
              </p:txBody>
            </p:sp>
            <p:sp>
              <p:nvSpPr>
                <p:cNvPr id="100" name="자유형: 도형 99">
                  <a:extLst>
                    <a:ext uri="{FF2B5EF4-FFF2-40B4-BE49-F238E27FC236}">
                      <a16:creationId xmlns:a16="http://schemas.microsoft.com/office/drawing/2014/main" id="{9B293080-8512-494B-B7A4-CE1C1C40F775}"/>
                    </a:ext>
                  </a:extLst>
                </p:cNvPr>
                <p:cNvSpPr/>
                <p:nvPr/>
              </p:nvSpPr>
              <p:spPr>
                <a:xfrm>
                  <a:off x="1768920" y="2451978"/>
                  <a:ext cx="3359412" cy="33594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2748494" y="2975508"/>
                      </a:moveTo>
                      <a:arcTo wR="1679706" hR="1679706" stAng="3029034" swAng="923453"/>
                    </a:path>
                  </a:pathLst>
                </a:cu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01" name="자유형: 도형 100">
                  <a:extLst>
                    <a:ext uri="{FF2B5EF4-FFF2-40B4-BE49-F238E27FC236}">
                      <a16:creationId xmlns:a16="http://schemas.microsoft.com/office/drawing/2014/main" id="{4C3A95B5-1F3D-4268-BB14-0F44A626033A}"/>
                    </a:ext>
                  </a:extLst>
                </p:cNvPr>
                <p:cNvSpPr/>
                <p:nvPr/>
              </p:nvSpPr>
              <p:spPr>
                <a:xfrm>
                  <a:off x="2899966" y="5454761"/>
                  <a:ext cx="1097319" cy="713257"/>
                </a:xfrm>
                <a:custGeom>
                  <a:avLst/>
                  <a:gdLst>
                    <a:gd name="connsiteX0" fmla="*/ 0 w 1097319"/>
                    <a:gd name="connsiteY0" fmla="*/ 118879 h 713257"/>
                    <a:gd name="connsiteX1" fmla="*/ 118879 w 1097319"/>
                    <a:gd name="connsiteY1" fmla="*/ 0 h 713257"/>
                    <a:gd name="connsiteX2" fmla="*/ 978440 w 1097319"/>
                    <a:gd name="connsiteY2" fmla="*/ 0 h 713257"/>
                    <a:gd name="connsiteX3" fmla="*/ 1097319 w 1097319"/>
                    <a:gd name="connsiteY3" fmla="*/ 118879 h 713257"/>
                    <a:gd name="connsiteX4" fmla="*/ 1097319 w 1097319"/>
                    <a:gd name="connsiteY4" fmla="*/ 594378 h 713257"/>
                    <a:gd name="connsiteX5" fmla="*/ 978440 w 1097319"/>
                    <a:gd name="connsiteY5" fmla="*/ 713257 h 713257"/>
                    <a:gd name="connsiteX6" fmla="*/ 118879 w 1097319"/>
                    <a:gd name="connsiteY6" fmla="*/ 713257 h 713257"/>
                    <a:gd name="connsiteX7" fmla="*/ 0 w 1097319"/>
                    <a:gd name="connsiteY7" fmla="*/ 594378 h 713257"/>
                    <a:gd name="connsiteX8" fmla="*/ 0 w 1097319"/>
                    <a:gd name="connsiteY8" fmla="*/ 118879 h 71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97319" h="713257">
                      <a:moveTo>
                        <a:pt x="0" y="118879"/>
                      </a:moveTo>
                      <a:cubicBezTo>
                        <a:pt x="0" y="53224"/>
                        <a:pt x="53224" y="0"/>
                        <a:pt x="118879" y="0"/>
                      </a:cubicBezTo>
                      <a:lnTo>
                        <a:pt x="978440" y="0"/>
                      </a:lnTo>
                      <a:cubicBezTo>
                        <a:pt x="1044095" y="0"/>
                        <a:pt x="1097319" y="53224"/>
                        <a:pt x="1097319" y="118879"/>
                      </a:cubicBezTo>
                      <a:lnTo>
                        <a:pt x="1097319" y="594378"/>
                      </a:lnTo>
                      <a:cubicBezTo>
                        <a:pt x="1097319" y="660033"/>
                        <a:pt x="1044095" y="713257"/>
                        <a:pt x="978440" y="713257"/>
                      </a:cubicBezTo>
                      <a:lnTo>
                        <a:pt x="118879" y="713257"/>
                      </a:lnTo>
                      <a:cubicBezTo>
                        <a:pt x="53224" y="713257"/>
                        <a:pt x="0" y="660033"/>
                        <a:pt x="0" y="594378"/>
                      </a:cubicBezTo>
                      <a:lnTo>
                        <a:pt x="0" y="118879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76728" tIns="76728" rIns="76728" bIns="76728" numCol="1" spcCol="1270" anchor="ctr" anchorCtr="0">
                  <a:noAutofit/>
                </a:bodyPr>
                <a:lstStyle/>
                <a:p>
                  <a:pPr marL="0" lvl="0" indent="0" algn="ctr" defTabSz="4889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kern="1200" dirty="0">
                      <a:latin typeface="Browallia New" panose="020B0502040204020203" pitchFamily="34" charset="-34"/>
                      <a:ea typeface="UD Digi Kyokasho N-B" panose="02020700000000000000" pitchFamily="18" charset="-128"/>
                      <a:cs typeface="Browallia New" panose="020B0502040204020203" pitchFamily="34" charset="-34"/>
                    </a:rPr>
                    <a:t>Modeling</a:t>
                  </a:r>
                  <a:endParaRPr lang="ko-KR" altLang="en-US" kern="1200" dirty="0">
                    <a:latin typeface="Browallia New" panose="020B0502040204020203" pitchFamily="34" charset="-34"/>
                    <a:cs typeface="Browallia New" panose="020B0502040204020203" pitchFamily="34" charset="-34"/>
                  </a:endParaRPr>
                </a:p>
              </p:txBody>
            </p:sp>
            <p:sp>
              <p:nvSpPr>
                <p:cNvPr id="102" name="자유형: 도형 101">
                  <a:extLst>
                    <a:ext uri="{FF2B5EF4-FFF2-40B4-BE49-F238E27FC236}">
                      <a16:creationId xmlns:a16="http://schemas.microsoft.com/office/drawing/2014/main" id="{4DE86F31-26B5-4271-9573-EF54229B3F15}"/>
                    </a:ext>
                  </a:extLst>
                </p:cNvPr>
                <p:cNvSpPr/>
                <p:nvPr/>
              </p:nvSpPr>
              <p:spPr>
                <a:xfrm>
                  <a:off x="1768920" y="2451978"/>
                  <a:ext cx="3359412" cy="33594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993156" y="3212697"/>
                      </a:moveTo>
                      <a:arcTo wR="1679706" hR="1679706" stAng="6847513" swAng="923453"/>
                    </a:path>
                  </a:pathLst>
                </a:cu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03" name="자유형: 도형 102">
                  <a:extLst>
                    <a:ext uri="{FF2B5EF4-FFF2-40B4-BE49-F238E27FC236}">
                      <a16:creationId xmlns:a16="http://schemas.microsoft.com/office/drawing/2014/main" id="{35BFCE51-7EC0-4944-8429-524E4724540C}"/>
                    </a:ext>
                  </a:extLst>
                </p:cNvPr>
                <p:cNvSpPr/>
                <p:nvPr/>
              </p:nvSpPr>
              <p:spPr>
                <a:xfrm>
                  <a:off x="1445298" y="4614908"/>
                  <a:ext cx="1097319" cy="713257"/>
                </a:xfrm>
                <a:custGeom>
                  <a:avLst/>
                  <a:gdLst>
                    <a:gd name="connsiteX0" fmla="*/ 0 w 1097319"/>
                    <a:gd name="connsiteY0" fmla="*/ 118879 h 713257"/>
                    <a:gd name="connsiteX1" fmla="*/ 118879 w 1097319"/>
                    <a:gd name="connsiteY1" fmla="*/ 0 h 713257"/>
                    <a:gd name="connsiteX2" fmla="*/ 978440 w 1097319"/>
                    <a:gd name="connsiteY2" fmla="*/ 0 h 713257"/>
                    <a:gd name="connsiteX3" fmla="*/ 1097319 w 1097319"/>
                    <a:gd name="connsiteY3" fmla="*/ 118879 h 713257"/>
                    <a:gd name="connsiteX4" fmla="*/ 1097319 w 1097319"/>
                    <a:gd name="connsiteY4" fmla="*/ 594378 h 713257"/>
                    <a:gd name="connsiteX5" fmla="*/ 978440 w 1097319"/>
                    <a:gd name="connsiteY5" fmla="*/ 713257 h 713257"/>
                    <a:gd name="connsiteX6" fmla="*/ 118879 w 1097319"/>
                    <a:gd name="connsiteY6" fmla="*/ 713257 h 713257"/>
                    <a:gd name="connsiteX7" fmla="*/ 0 w 1097319"/>
                    <a:gd name="connsiteY7" fmla="*/ 594378 h 713257"/>
                    <a:gd name="connsiteX8" fmla="*/ 0 w 1097319"/>
                    <a:gd name="connsiteY8" fmla="*/ 118879 h 71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97319" h="713257">
                      <a:moveTo>
                        <a:pt x="0" y="118879"/>
                      </a:moveTo>
                      <a:cubicBezTo>
                        <a:pt x="0" y="53224"/>
                        <a:pt x="53224" y="0"/>
                        <a:pt x="118879" y="0"/>
                      </a:cubicBezTo>
                      <a:lnTo>
                        <a:pt x="978440" y="0"/>
                      </a:lnTo>
                      <a:cubicBezTo>
                        <a:pt x="1044095" y="0"/>
                        <a:pt x="1097319" y="53224"/>
                        <a:pt x="1097319" y="118879"/>
                      </a:cubicBezTo>
                      <a:lnTo>
                        <a:pt x="1097319" y="594378"/>
                      </a:lnTo>
                      <a:cubicBezTo>
                        <a:pt x="1097319" y="660033"/>
                        <a:pt x="1044095" y="713257"/>
                        <a:pt x="978440" y="713257"/>
                      </a:cubicBezTo>
                      <a:lnTo>
                        <a:pt x="118879" y="713257"/>
                      </a:lnTo>
                      <a:cubicBezTo>
                        <a:pt x="53224" y="713257"/>
                        <a:pt x="0" y="660033"/>
                        <a:pt x="0" y="594378"/>
                      </a:cubicBezTo>
                      <a:lnTo>
                        <a:pt x="0" y="118879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76728" tIns="76728" rIns="76728" bIns="76728" numCol="1" spcCol="1270" anchor="ctr" anchorCtr="0">
                  <a:noAutofit/>
                </a:bodyPr>
                <a:lstStyle/>
                <a:p>
                  <a:pPr marL="0" lvl="0" indent="0" algn="ctr" defTabSz="4889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kern="1200" dirty="0">
                      <a:latin typeface="Browallia New" panose="020B0502040204020203" pitchFamily="34" charset="-34"/>
                      <a:ea typeface="UD Digi Kyokasho N-B" panose="02020700000000000000" pitchFamily="18" charset="-128"/>
                      <a:cs typeface="Browallia New" panose="020B0502040204020203" pitchFamily="34" charset="-34"/>
                    </a:rPr>
                    <a:t>Evaluation</a:t>
                  </a:r>
                  <a:endParaRPr lang="ko-KR" altLang="en-US" kern="1200" dirty="0">
                    <a:latin typeface="Browallia New" panose="020B0502040204020203" pitchFamily="34" charset="-34"/>
                    <a:cs typeface="Browallia New" panose="020B0502040204020203" pitchFamily="34" charset="-34"/>
                  </a:endParaRPr>
                </a:p>
              </p:txBody>
            </p:sp>
            <p:sp>
              <p:nvSpPr>
                <p:cNvPr id="104" name="자유형: 도형 103">
                  <a:extLst>
                    <a:ext uri="{FF2B5EF4-FFF2-40B4-BE49-F238E27FC236}">
                      <a16:creationId xmlns:a16="http://schemas.microsoft.com/office/drawing/2014/main" id="{5FAB6693-1041-4A79-8FA4-0F36F5D8C348}"/>
                    </a:ext>
                  </a:extLst>
                </p:cNvPr>
                <p:cNvSpPr/>
                <p:nvPr/>
              </p:nvSpPr>
              <p:spPr>
                <a:xfrm>
                  <a:off x="1768920" y="2451978"/>
                  <a:ext cx="3359412" cy="33594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26164" y="1975024"/>
                      </a:moveTo>
                      <a:arcTo wR="1679706" hR="1679706" stAng="10192433" swAng="1215133"/>
                    </a:path>
                  </a:pathLst>
                </a:cu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05" name="자유형: 도형 104">
                  <a:extLst>
                    <a:ext uri="{FF2B5EF4-FFF2-40B4-BE49-F238E27FC236}">
                      <a16:creationId xmlns:a16="http://schemas.microsoft.com/office/drawing/2014/main" id="{0CB683E6-DE0F-455D-9EC7-F18297D88F38}"/>
                    </a:ext>
                  </a:extLst>
                </p:cNvPr>
                <p:cNvSpPr/>
                <p:nvPr/>
              </p:nvSpPr>
              <p:spPr>
                <a:xfrm>
                  <a:off x="1445298" y="2935202"/>
                  <a:ext cx="1097319" cy="713257"/>
                </a:xfrm>
                <a:custGeom>
                  <a:avLst/>
                  <a:gdLst>
                    <a:gd name="connsiteX0" fmla="*/ 0 w 1097319"/>
                    <a:gd name="connsiteY0" fmla="*/ 118879 h 713257"/>
                    <a:gd name="connsiteX1" fmla="*/ 118879 w 1097319"/>
                    <a:gd name="connsiteY1" fmla="*/ 0 h 713257"/>
                    <a:gd name="connsiteX2" fmla="*/ 978440 w 1097319"/>
                    <a:gd name="connsiteY2" fmla="*/ 0 h 713257"/>
                    <a:gd name="connsiteX3" fmla="*/ 1097319 w 1097319"/>
                    <a:gd name="connsiteY3" fmla="*/ 118879 h 713257"/>
                    <a:gd name="connsiteX4" fmla="*/ 1097319 w 1097319"/>
                    <a:gd name="connsiteY4" fmla="*/ 594378 h 713257"/>
                    <a:gd name="connsiteX5" fmla="*/ 978440 w 1097319"/>
                    <a:gd name="connsiteY5" fmla="*/ 713257 h 713257"/>
                    <a:gd name="connsiteX6" fmla="*/ 118879 w 1097319"/>
                    <a:gd name="connsiteY6" fmla="*/ 713257 h 713257"/>
                    <a:gd name="connsiteX7" fmla="*/ 0 w 1097319"/>
                    <a:gd name="connsiteY7" fmla="*/ 594378 h 713257"/>
                    <a:gd name="connsiteX8" fmla="*/ 0 w 1097319"/>
                    <a:gd name="connsiteY8" fmla="*/ 118879 h 713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97319" h="713257">
                      <a:moveTo>
                        <a:pt x="0" y="118879"/>
                      </a:moveTo>
                      <a:cubicBezTo>
                        <a:pt x="0" y="53224"/>
                        <a:pt x="53224" y="0"/>
                        <a:pt x="118879" y="0"/>
                      </a:cubicBezTo>
                      <a:lnTo>
                        <a:pt x="978440" y="0"/>
                      </a:lnTo>
                      <a:cubicBezTo>
                        <a:pt x="1044095" y="0"/>
                        <a:pt x="1097319" y="53224"/>
                        <a:pt x="1097319" y="118879"/>
                      </a:cubicBezTo>
                      <a:lnTo>
                        <a:pt x="1097319" y="594378"/>
                      </a:lnTo>
                      <a:cubicBezTo>
                        <a:pt x="1097319" y="660033"/>
                        <a:pt x="1044095" y="713257"/>
                        <a:pt x="978440" y="713257"/>
                      </a:cubicBezTo>
                      <a:lnTo>
                        <a:pt x="118879" y="713257"/>
                      </a:lnTo>
                      <a:cubicBezTo>
                        <a:pt x="53224" y="713257"/>
                        <a:pt x="0" y="660033"/>
                        <a:pt x="0" y="594378"/>
                      </a:cubicBezTo>
                      <a:lnTo>
                        <a:pt x="0" y="118879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76728" tIns="76728" rIns="76728" bIns="76728" numCol="1" spcCol="1270" anchor="ctr" anchorCtr="0">
                  <a:noAutofit/>
                </a:bodyPr>
                <a:lstStyle/>
                <a:p>
                  <a:pPr marL="0" lvl="0" indent="0" algn="ctr" defTabSz="4889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kern="1200" dirty="0">
                      <a:latin typeface="Browallia New" panose="020B0502040204020203" pitchFamily="34" charset="-34"/>
                      <a:ea typeface="UD Digi Kyokasho N-B" panose="02020700000000000000" pitchFamily="18" charset="-128"/>
                      <a:cs typeface="Browallia New" panose="020B0502040204020203" pitchFamily="34" charset="-34"/>
                    </a:rPr>
                    <a:t>Deployment</a:t>
                  </a:r>
                  <a:endParaRPr lang="ko-KR" altLang="en-US" kern="1200" dirty="0">
                    <a:latin typeface="Browallia New" panose="020B0502040204020203" pitchFamily="34" charset="-34"/>
                    <a:cs typeface="Browallia New" panose="020B0502040204020203" pitchFamily="34" charset="-34"/>
                  </a:endParaRPr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C2EEBED1-D492-4C6C-988D-9231241025E4}"/>
                  </a:ext>
                </a:extLst>
              </p:cNvPr>
              <p:cNvGrpSpPr/>
              <p:nvPr/>
            </p:nvGrpSpPr>
            <p:grpSpPr>
              <a:xfrm>
                <a:off x="3061502" y="3735213"/>
                <a:ext cx="774245" cy="790469"/>
                <a:chOff x="3051418" y="3803423"/>
                <a:chExt cx="774245" cy="790469"/>
              </a:xfrm>
            </p:grpSpPr>
            <p:sp>
              <p:nvSpPr>
                <p:cNvPr id="93" name="순서도: 자기 디스크 92">
                  <a:extLst>
                    <a:ext uri="{FF2B5EF4-FFF2-40B4-BE49-F238E27FC236}">
                      <a16:creationId xmlns:a16="http://schemas.microsoft.com/office/drawing/2014/main" id="{5588307C-740F-408A-96CD-2884D30681B1}"/>
                    </a:ext>
                  </a:extLst>
                </p:cNvPr>
                <p:cNvSpPr/>
                <p:nvPr/>
              </p:nvSpPr>
              <p:spPr>
                <a:xfrm>
                  <a:off x="3051418" y="4116245"/>
                  <a:ext cx="774245" cy="477647"/>
                </a:xfrm>
                <a:prstGeom prst="flowChartMagneticDisk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순서도: 자기 디스크 93">
                  <a:extLst>
                    <a:ext uri="{FF2B5EF4-FFF2-40B4-BE49-F238E27FC236}">
                      <a16:creationId xmlns:a16="http://schemas.microsoft.com/office/drawing/2014/main" id="{A44A776E-C2D3-4C4E-9630-A7ED128F5BE1}"/>
                    </a:ext>
                  </a:extLst>
                </p:cNvPr>
                <p:cNvSpPr/>
                <p:nvPr/>
              </p:nvSpPr>
              <p:spPr>
                <a:xfrm>
                  <a:off x="3051418" y="3803423"/>
                  <a:ext cx="774245" cy="477647"/>
                </a:xfrm>
                <a:prstGeom prst="flowChartMagneticDisk">
                  <a:avLst/>
                </a:prstGeom>
                <a:noFill/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DCD2B363-7F32-470F-B75F-FD36E6EE9534}"/>
                  </a:ext>
                </a:extLst>
              </p:cNvPr>
              <p:cNvSpPr/>
              <p:nvPr/>
            </p:nvSpPr>
            <p:spPr>
              <a:xfrm>
                <a:off x="896679" y="1639269"/>
                <a:ext cx="4984830" cy="49848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순서도: 추출 87">
                <a:extLst>
                  <a:ext uri="{FF2B5EF4-FFF2-40B4-BE49-F238E27FC236}">
                    <a16:creationId xmlns:a16="http://schemas.microsoft.com/office/drawing/2014/main" id="{FAC4AE51-D887-4CD6-ACC8-0C6936D273A6}"/>
                  </a:ext>
                </a:extLst>
              </p:cNvPr>
              <p:cNvSpPr/>
              <p:nvPr/>
            </p:nvSpPr>
            <p:spPr>
              <a:xfrm rot="10584399">
                <a:off x="5711386" y="3861380"/>
                <a:ext cx="322556" cy="283810"/>
              </a:xfrm>
              <a:prstGeom prst="flowChartExtra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순서도: 추출 88">
                <a:extLst>
                  <a:ext uri="{FF2B5EF4-FFF2-40B4-BE49-F238E27FC236}">
                    <a16:creationId xmlns:a16="http://schemas.microsoft.com/office/drawing/2014/main" id="{FEACB958-5618-4410-BC81-27333EA6EB73}"/>
                  </a:ext>
                </a:extLst>
              </p:cNvPr>
              <p:cNvSpPr/>
              <p:nvPr/>
            </p:nvSpPr>
            <p:spPr>
              <a:xfrm rot="5400000">
                <a:off x="3180807" y="1487585"/>
                <a:ext cx="322556" cy="283810"/>
              </a:xfrm>
              <a:prstGeom prst="flowChartExtra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순서도: 추출 89">
                <a:extLst>
                  <a:ext uri="{FF2B5EF4-FFF2-40B4-BE49-F238E27FC236}">
                    <a16:creationId xmlns:a16="http://schemas.microsoft.com/office/drawing/2014/main" id="{A48E8DB0-5120-4B12-AC17-6CE4EBFDF3D1}"/>
                  </a:ext>
                </a:extLst>
              </p:cNvPr>
              <p:cNvSpPr/>
              <p:nvPr/>
            </p:nvSpPr>
            <p:spPr>
              <a:xfrm rot="16200000">
                <a:off x="3259333" y="6470018"/>
                <a:ext cx="322556" cy="283810"/>
              </a:xfrm>
              <a:prstGeom prst="flowChartExtra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순서도: 추출 90">
                <a:extLst>
                  <a:ext uri="{FF2B5EF4-FFF2-40B4-BE49-F238E27FC236}">
                    <a16:creationId xmlns:a16="http://schemas.microsoft.com/office/drawing/2014/main" id="{60D3F36D-9E46-4A7E-9294-03E14C1CAAFA}"/>
                  </a:ext>
                </a:extLst>
              </p:cNvPr>
              <p:cNvSpPr/>
              <p:nvPr/>
            </p:nvSpPr>
            <p:spPr>
              <a:xfrm>
                <a:off x="741501" y="3818976"/>
                <a:ext cx="322556" cy="283810"/>
              </a:xfrm>
              <a:prstGeom prst="flowChartExtra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2" name="연결선: 구부러짐 91">
                <a:extLst>
                  <a:ext uri="{FF2B5EF4-FFF2-40B4-BE49-F238E27FC236}">
                    <a16:creationId xmlns:a16="http://schemas.microsoft.com/office/drawing/2014/main" id="{20BF35A9-6719-40B8-A4F9-56A13AE59EB7}"/>
                  </a:ext>
                </a:extLst>
              </p:cNvPr>
              <p:cNvCxnSpPr/>
              <p:nvPr/>
            </p:nvCxnSpPr>
            <p:spPr>
              <a:xfrm rot="5400000" flipH="1" flipV="1">
                <a:off x="1971101" y="3380122"/>
                <a:ext cx="2162930" cy="1019899"/>
              </a:xfrm>
              <a:prstGeom prst="curvedConnector3">
                <a:avLst>
                  <a:gd name="adj1" fmla="val 59533"/>
                </a:avLst>
              </a:prstGeom>
              <a:ln w="12700">
                <a:solidFill>
                  <a:srgbClr val="0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579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668346" y="735527"/>
            <a:ext cx="588953" cy="502919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2" cy="60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A412A-6177-4533-A556-69DED86393E9}"/>
              </a:ext>
            </a:extLst>
          </p:cNvPr>
          <p:cNvCxnSpPr>
            <a:cxnSpLocks/>
          </p:cNvCxnSpPr>
          <p:nvPr/>
        </p:nvCxnSpPr>
        <p:spPr>
          <a:xfrm>
            <a:off x="1379757" y="1219994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526424" y="77802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실현 과정</a:t>
            </a:r>
            <a:endParaRPr lang="ko-KR" altLang="en-US" sz="140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668345" y="1573620"/>
            <a:ext cx="52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비즈니스  이해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도메인 이해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2C4885-6AE1-4131-9CE4-CED4D127D59A}"/>
              </a:ext>
            </a:extLst>
          </p:cNvPr>
          <p:cNvSpPr/>
          <p:nvPr/>
        </p:nvSpPr>
        <p:spPr>
          <a:xfrm>
            <a:off x="1257299" y="2296577"/>
            <a:ext cx="7761195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해결할 문제 파악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이해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적절한 해결책 공식이 나올 때까지 과정 반복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하려는 일이 무엇인지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어떻게 해결할 것인지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시나리오 중 어느 부분이 데이터 마이닝 모델을 이루는지</a:t>
            </a:r>
            <a:r>
              <a:rPr lang="en-US" altLang="ko-KR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56501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와이드스크린</PresentationFormat>
  <Paragraphs>141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KoPub돋움체 Light</vt:lpstr>
      <vt:lpstr>Microsoft GothicNeo Light</vt:lpstr>
      <vt:lpstr>Arial</vt:lpstr>
      <vt:lpstr>KoPubWorld돋움체 Medium</vt:lpstr>
      <vt:lpstr>KoPub돋움체 Bold</vt:lpstr>
      <vt:lpstr>Browallia New</vt:lpstr>
      <vt:lpstr>맑은 고딕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이혜승</cp:lastModifiedBy>
  <cp:revision>67</cp:revision>
  <dcterms:created xsi:type="dcterms:W3CDTF">2017-11-16T00:50:54Z</dcterms:created>
  <dcterms:modified xsi:type="dcterms:W3CDTF">2020-09-24T12:16:47Z</dcterms:modified>
</cp:coreProperties>
</file>