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80" r:id="rId5"/>
    <p:sldId id="259" r:id="rId6"/>
    <p:sldId id="266" r:id="rId7"/>
    <p:sldId id="267" r:id="rId8"/>
    <p:sldId id="268" r:id="rId9"/>
    <p:sldId id="269" r:id="rId10"/>
    <p:sldId id="270" r:id="rId11"/>
    <p:sldId id="275" r:id="rId12"/>
    <p:sldId id="276" r:id="rId13"/>
    <p:sldId id="277" r:id="rId14"/>
    <p:sldId id="272" r:id="rId15"/>
    <p:sldId id="278" r:id="rId16"/>
    <p:sldId id="279" r:id="rId17"/>
    <p:sldId id="261" r:id="rId18"/>
    <p:sldId id="281" r:id="rId19"/>
    <p:sldId id="283" r:id="rId20"/>
    <p:sldId id="260" r:id="rId21"/>
    <p:sldId id="284" r:id="rId22"/>
    <p:sldId id="285" r:id="rId23"/>
    <p:sldId id="287" r:id="rId24"/>
    <p:sldId id="286"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B445-3D07-490A-9703-94F7866C0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667A6-B846-4640-9A79-1E4A809D9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E31D5-3B19-4C13-BDC5-C102BB3A7574}"/>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8FFAA0F2-7185-4EB2-9AFC-9ABF991E5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C18B8-19FF-4A5C-A0E9-2BAFDADFAD68}"/>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194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7143-7CBF-4B43-888F-1C76C7AF9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C6D2A5-1CAA-4A3C-92E0-8FEDD01B3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7D103-F170-4B6F-B15A-DC0D11B6659E}"/>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9801CD61-D3DF-4692-B4D0-045445052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3E165-678E-46BC-8ACE-620E26D32294}"/>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2835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BF792-F668-4A77-895A-F23392D5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E2005-3C84-47BF-8FCA-1A0FD9478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EC6C1-F335-4031-A81A-0BD307A17B5D}"/>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9299669F-11FA-4C1C-B476-54374ADA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A2A3C-8D52-40E2-8BCA-B3668BF55A06}"/>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26945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6EDF-263C-42CD-BC4D-30C61C41A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CF84D-B541-4577-B358-AC0966349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78F6E-BA6C-4BC5-A5F1-D634E9656ECA}"/>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49686116-3A9D-40FE-816D-E649B3A3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4E31F-2E4B-40CE-B578-3B43069BBA44}"/>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3357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41A3-53B1-4655-9A3D-D74ED5EA6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BB5BA-DBA3-4B0D-8218-F973C098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1B799-1DAF-4378-9EB5-63C69A46A17B}"/>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89C43C5E-A50E-42A2-9F8A-14697DE6D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86E1A-1DF7-4C25-B404-0A223A20C321}"/>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02056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714C-F415-47B2-9EC6-45FAC9EFF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64CAE-5CB0-4B9D-9A3E-E0CFF3656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5E61D3-339A-4ED9-93FA-F5142AEE3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36FF2-4F62-47F8-84F7-95779E6DE954}"/>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6" name="Footer Placeholder 5">
            <a:extLst>
              <a:ext uri="{FF2B5EF4-FFF2-40B4-BE49-F238E27FC236}">
                <a16:creationId xmlns:a16="http://schemas.microsoft.com/office/drawing/2014/main" id="{27D3EF82-F965-40D2-A338-7A740B25E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A7DF3-928D-4AEC-B013-441202B36782}"/>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64109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059B-C63B-48AC-B6EF-6E945D306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507482-F405-43BF-90CE-62BC22B8C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AA26D-65D7-4546-8B87-39EBCDA42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88D84-FCD9-41FE-AD58-767ACEE6D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FF45B2-E00E-4632-8621-E55B3CDF70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CA68C-AD38-4DE0-8F12-6AE1C7384EFC}"/>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8" name="Footer Placeholder 7">
            <a:extLst>
              <a:ext uri="{FF2B5EF4-FFF2-40B4-BE49-F238E27FC236}">
                <a16:creationId xmlns:a16="http://schemas.microsoft.com/office/drawing/2014/main" id="{103EADDE-603C-4779-A684-403E349515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318B56-EBD1-4024-8EC1-5AB2BD451D4D}"/>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30969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6D74-6FDB-4175-BA8D-8BEA71AE2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ED232-C727-4D98-A95B-BA182D4E8F69}"/>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4" name="Footer Placeholder 3">
            <a:extLst>
              <a:ext uri="{FF2B5EF4-FFF2-40B4-BE49-F238E27FC236}">
                <a16:creationId xmlns:a16="http://schemas.microsoft.com/office/drawing/2014/main" id="{071B22BF-358B-483E-A33A-E1A66A843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857E8-57FE-418E-B67A-326E157DF91C}"/>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33983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2C33C-4E5E-41BD-81F6-CA91A020F473}"/>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3" name="Footer Placeholder 2">
            <a:extLst>
              <a:ext uri="{FF2B5EF4-FFF2-40B4-BE49-F238E27FC236}">
                <a16:creationId xmlns:a16="http://schemas.microsoft.com/office/drawing/2014/main" id="{C895899B-6C9E-4E25-BCFD-B11390E8C5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7B989-68A1-4B3E-95D3-06234E35168E}"/>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255967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BA7C-90A1-4F52-AE21-40DA5409D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FFFBE-19B1-4144-91D3-42CAF444B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EF9F99-6607-4A88-A3B8-12FF2A1BC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7C8B8-CFA3-4599-8B1A-812A533B9819}"/>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6" name="Footer Placeholder 5">
            <a:extLst>
              <a:ext uri="{FF2B5EF4-FFF2-40B4-BE49-F238E27FC236}">
                <a16:creationId xmlns:a16="http://schemas.microsoft.com/office/drawing/2014/main" id="{3ADBE748-135A-4067-A711-91AC1C7B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B596B-518E-4212-8BA5-35AC50EB27BB}"/>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132659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029C-52A6-4FD8-8475-7639A30AE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C31C5-8EC7-4EFD-BBA7-1C4EF20EE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72105-2128-420F-A993-31B29300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2A87A-9A4F-478C-A5EF-2EDCCBF0E12D}"/>
              </a:ext>
            </a:extLst>
          </p:cNvPr>
          <p:cNvSpPr>
            <a:spLocks noGrp="1"/>
          </p:cNvSpPr>
          <p:nvPr>
            <p:ph type="dt" sz="half" idx="10"/>
          </p:nvPr>
        </p:nvSpPr>
        <p:spPr/>
        <p:txBody>
          <a:bodyPr/>
          <a:lstStyle/>
          <a:p>
            <a:fld id="{14E9384F-17C1-4C33-A7A2-A37C2466E12D}" type="datetimeFigureOut">
              <a:rPr lang="en-US" smtClean="0"/>
              <a:t>5/8/2019</a:t>
            </a:fld>
            <a:endParaRPr lang="en-US"/>
          </a:p>
        </p:txBody>
      </p:sp>
      <p:sp>
        <p:nvSpPr>
          <p:cNvPr id="6" name="Footer Placeholder 5">
            <a:extLst>
              <a:ext uri="{FF2B5EF4-FFF2-40B4-BE49-F238E27FC236}">
                <a16:creationId xmlns:a16="http://schemas.microsoft.com/office/drawing/2014/main" id="{2BD25C44-5E2D-4CAC-9FF6-E8DAFFB77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371FC-732D-49E3-B965-B6564F743149}"/>
              </a:ext>
            </a:extLst>
          </p:cNvPr>
          <p:cNvSpPr>
            <a:spLocks noGrp="1"/>
          </p:cNvSpPr>
          <p:nvPr>
            <p:ph type="sldNum" sz="quarter" idx="12"/>
          </p:nvPr>
        </p:nvSpPr>
        <p:spPr/>
        <p:txBody>
          <a:bodyPr/>
          <a:lstStyle/>
          <a:p>
            <a:fld id="{7EB80F5E-F4B2-4095-8B65-9D0EFE9C0659}" type="slidenum">
              <a:rPr lang="en-US" smtClean="0"/>
              <a:t>‹#›</a:t>
            </a:fld>
            <a:endParaRPr lang="en-US"/>
          </a:p>
        </p:txBody>
      </p:sp>
    </p:spTree>
    <p:extLst>
      <p:ext uri="{BB962C8B-B14F-4D97-AF65-F5344CB8AC3E}">
        <p14:creationId xmlns:p14="http://schemas.microsoft.com/office/powerpoint/2010/main" val="268767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0415F-3D0C-4A1B-8D73-CDB031C8F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DC0077-9323-40DD-99E4-E61DC2187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5EC20-355A-4FB4-8025-B77262FBA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9384F-17C1-4C33-A7A2-A37C2466E12D}" type="datetimeFigureOut">
              <a:rPr lang="en-US" smtClean="0"/>
              <a:t>5/8/2019</a:t>
            </a:fld>
            <a:endParaRPr lang="en-US"/>
          </a:p>
        </p:txBody>
      </p:sp>
      <p:sp>
        <p:nvSpPr>
          <p:cNvPr id="5" name="Footer Placeholder 4">
            <a:extLst>
              <a:ext uri="{FF2B5EF4-FFF2-40B4-BE49-F238E27FC236}">
                <a16:creationId xmlns:a16="http://schemas.microsoft.com/office/drawing/2014/main" id="{59CEFF14-8CF4-47AA-8391-5D7FE7DB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651B5D-2C39-4684-86A3-3A771E62F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80F5E-F4B2-4095-8B65-9D0EFE9C0659}" type="slidenum">
              <a:rPr lang="en-US" smtClean="0"/>
              <a:t>‹#›</a:t>
            </a:fld>
            <a:endParaRPr lang="en-US"/>
          </a:p>
        </p:txBody>
      </p:sp>
    </p:spTree>
    <p:extLst>
      <p:ext uri="{BB962C8B-B14F-4D97-AF65-F5344CB8AC3E}">
        <p14:creationId xmlns:p14="http://schemas.microsoft.com/office/powerpoint/2010/main" val="1293371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1178B0-B4F7-4047-9667-F5D3A942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32520"/>
            <a:ext cx="4905375" cy="1028700"/>
          </a:xfrm>
          <a:prstGeom prst="rect">
            <a:avLst/>
          </a:prstGeom>
        </p:spPr>
      </p:pic>
      <p:pic>
        <p:nvPicPr>
          <p:cNvPr id="19" name="Picture 18">
            <a:extLst>
              <a:ext uri="{FF2B5EF4-FFF2-40B4-BE49-F238E27FC236}">
                <a16:creationId xmlns:a16="http://schemas.microsoft.com/office/drawing/2014/main" id="{90333034-F5CF-49FC-A844-067BE0766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20" name="Title 19">
            <a:extLst>
              <a:ext uri="{FF2B5EF4-FFF2-40B4-BE49-F238E27FC236}">
                <a16:creationId xmlns:a16="http://schemas.microsoft.com/office/drawing/2014/main" id="{EEA9F215-2CC6-4652-97CD-967E825D786F}"/>
              </a:ext>
            </a:extLst>
          </p:cNvPr>
          <p:cNvSpPr>
            <a:spLocks noGrp="1"/>
          </p:cNvSpPr>
          <p:nvPr>
            <p:ph type="ctrTitle"/>
          </p:nvPr>
        </p:nvSpPr>
        <p:spPr>
          <a:xfrm>
            <a:off x="1530185" y="1570476"/>
            <a:ext cx="9131627" cy="1578807"/>
          </a:xfrm>
        </p:spPr>
        <p:txBody>
          <a:bodyPr>
            <a:noAutofit/>
          </a:bodyPr>
          <a:lstStyle/>
          <a:p>
            <a:pPr>
              <a:lnSpc>
                <a:spcPct val="130000"/>
              </a:lnSpc>
            </a:pPr>
            <a:r>
              <a:rPr lang="en-US" sz="4000" b="1">
                <a:solidFill>
                  <a:srgbClr val="FF0000"/>
                </a:solidFill>
                <a:latin typeface="Times New Roman" panose="02020603050405020304" pitchFamily="18" charset="0"/>
                <a:cs typeface="Times New Roman" panose="02020603050405020304" pitchFamily="18" charset="0"/>
              </a:rPr>
              <a:t>NGHIÊN CỨU VỀ HỆ THỐNG GỢI Ý, ÁP DỤNG VÀO WEBSITE BÁN SÁCH</a:t>
            </a:r>
          </a:p>
        </p:txBody>
      </p:sp>
      <p:graphicFrame>
        <p:nvGraphicFramePr>
          <p:cNvPr id="30" name="Table 29">
            <a:extLst>
              <a:ext uri="{FF2B5EF4-FFF2-40B4-BE49-F238E27FC236}">
                <a16:creationId xmlns:a16="http://schemas.microsoft.com/office/drawing/2014/main" id="{86DFF047-3792-4605-ABED-36DD5455DCC5}"/>
              </a:ext>
            </a:extLst>
          </p:cNvPr>
          <p:cNvGraphicFramePr>
            <a:graphicFrameLocks noGrp="1"/>
          </p:cNvGraphicFramePr>
          <p:nvPr>
            <p:extLst>
              <p:ext uri="{D42A27DB-BD31-4B8C-83A1-F6EECF244321}">
                <p14:modId xmlns:p14="http://schemas.microsoft.com/office/powerpoint/2010/main" val="2088157136"/>
              </p:ext>
            </p:extLst>
          </p:nvPr>
        </p:nvGraphicFramePr>
        <p:xfrm>
          <a:off x="3251198" y="4066444"/>
          <a:ext cx="5689600" cy="1828800"/>
        </p:xfrm>
        <a:graphic>
          <a:graphicData uri="http://schemas.openxmlformats.org/drawingml/2006/table">
            <a:tbl>
              <a:tblPr firstRow="1" bandRow="1">
                <a:tableStyleId>{2D5ABB26-0587-4C30-8999-92F81FD0307C}</a:tableStyleId>
              </a:tblPr>
              <a:tblGrid>
                <a:gridCol w="3152679">
                  <a:extLst>
                    <a:ext uri="{9D8B030D-6E8A-4147-A177-3AD203B41FA5}">
                      <a16:colId xmlns:a16="http://schemas.microsoft.com/office/drawing/2014/main" val="92779033"/>
                    </a:ext>
                  </a:extLst>
                </a:gridCol>
                <a:gridCol w="2536921">
                  <a:extLst>
                    <a:ext uri="{9D8B030D-6E8A-4147-A177-3AD203B41FA5}">
                      <a16:colId xmlns:a16="http://schemas.microsoft.com/office/drawing/2014/main" val="3606027476"/>
                    </a:ext>
                  </a:extLst>
                </a:gridCol>
              </a:tblGrid>
              <a:tr h="370840">
                <a:tc>
                  <a:txBody>
                    <a:bodyPr/>
                    <a:lstStyle/>
                    <a:p>
                      <a:r>
                        <a:rPr lang="en-US" sz="2400">
                          <a:latin typeface="Times New Roman" panose="02020603050405020304" pitchFamily="18" charset="0"/>
                          <a:cs typeface="Times New Roman" panose="02020603050405020304" pitchFamily="18" charset="0"/>
                        </a:rPr>
                        <a:t>Giảng viên 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ớng dẫn: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TS Ngô Đức Vĩnh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921766"/>
                  </a:ext>
                </a:extLst>
              </a:tr>
              <a:tr h="370840">
                <a:tc>
                  <a:txBody>
                    <a:bodyPr/>
                    <a:lstStyle/>
                    <a:p>
                      <a:r>
                        <a:rPr lang="en-US" sz="2400">
                          <a:latin typeface="Times New Roman" panose="02020603050405020304" pitchFamily="18" charset="0"/>
                          <a:cs typeface="Times New Roman" panose="02020603050405020304" pitchFamily="18" charset="0"/>
                        </a:rPr>
                        <a:t>Sinh viên thực hiện: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Vũ Đình Huy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939939"/>
                  </a:ext>
                </a:extLst>
              </a:tr>
              <a:tr h="370840">
                <a:tc>
                  <a:txBody>
                    <a:bodyPr/>
                    <a:lstStyle/>
                    <a:p>
                      <a:r>
                        <a:rPr lang="en-US" sz="2400">
                          <a:latin typeface="Times New Roman" panose="02020603050405020304" pitchFamily="18" charset="0"/>
                          <a:cs typeface="Times New Roman" panose="02020603050405020304" pitchFamily="18" charset="0"/>
                        </a:rPr>
                        <a:t>Mã sinh viên: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1041360388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649541"/>
                  </a:ext>
                </a:extLst>
              </a:tr>
              <a:tr h="370840">
                <a:tc>
                  <a:txBody>
                    <a:bodyPr/>
                    <a:lstStyle/>
                    <a:p>
                      <a:r>
                        <a:rPr lang="en-US" sz="2400">
                          <a:latin typeface="Times New Roman" panose="02020603050405020304" pitchFamily="18" charset="0"/>
                          <a:cs typeface="Times New Roman" panose="02020603050405020304" pitchFamily="18" charset="0"/>
                        </a:rPr>
                        <a:t>Lớp – Khoa: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CNTT2 – K10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575399"/>
                  </a:ext>
                </a:extLst>
              </a:tr>
            </a:tbl>
          </a:graphicData>
        </a:graphic>
      </p:graphicFrame>
    </p:spTree>
    <p:extLst>
      <p:ext uri="{BB962C8B-B14F-4D97-AF65-F5344CB8AC3E}">
        <p14:creationId xmlns:p14="http://schemas.microsoft.com/office/powerpoint/2010/main" val="51560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4B295A4-F7C8-46CD-81C4-85E556311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86553"/>
            <a:ext cx="9626599" cy="4123809"/>
          </a:xfrm>
          <a:prstGeom prst="rect">
            <a:avLst/>
          </a:prstGeom>
        </p:spPr>
      </p:pic>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03662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sp>
        <p:nvSpPr>
          <p:cNvPr id="14" name="AutoShape 3">
            <a:extLst>
              <a:ext uri="{FF2B5EF4-FFF2-40B4-BE49-F238E27FC236}">
                <a16:creationId xmlns:a16="http://schemas.microsoft.com/office/drawing/2014/main" id="{55203320-245D-4EB8-8BF1-B59835C73E38}"/>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5" name="AutoShape 4">
            <a:extLst>
              <a:ext uri="{FF2B5EF4-FFF2-40B4-BE49-F238E27FC236}">
                <a16:creationId xmlns:a16="http://schemas.microsoft.com/office/drawing/2014/main" id="{B049EA3E-C36A-4348-AADE-B242CC9F199E}"/>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7" name="Group 9">
            <a:extLst>
              <a:ext uri="{FF2B5EF4-FFF2-40B4-BE49-F238E27FC236}">
                <a16:creationId xmlns:a16="http://schemas.microsoft.com/office/drawing/2014/main" id="{FF5186E6-095C-4629-9687-DD74B5A9ADA0}"/>
              </a:ext>
            </a:extLst>
          </p:cNvPr>
          <p:cNvGrpSpPr>
            <a:grpSpLocks/>
          </p:cNvGrpSpPr>
          <p:nvPr/>
        </p:nvGrpSpPr>
        <p:grpSpPr bwMode="auto">
          <a:xfrm>
            <a:off x="1282700" y="2916031"/>
            <a:ext cx="9477548" cy="466725"/>
            <a:chOff x="3623" y="1413"/>
            <a:chExt cx="1321" cy="294"/>
          </a:xfrm>
        </p:grpSpPr>
        <p:sp>
          <p:nvSpPr>
            <p:cNvPr id="18" name="AutoShape 10">
              <a:extLst>
                <a:ext uri="{FF2B5EF4-FFF2-40B4-BE49-F238E27FC236}">
                  <a16:creationId xmlns:a16="http://schemas.microsoft.com/office/drawing/2014/main" id="{0EC547A8-CF84-428B-B146-019891931FFB}"/>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9" name="AutoShape 11">
              <a:extLst>
                <a:ext uri="{FF2B5EF4-FFF2-40B4-BE49-F238E27FC236}">
                  <a16:creationId xmlns:a16="http://schemas.microsoft.com/office/drawing/2014/main" id="{0CEA5908-A89E-40CC-A82A-22646C68367F}"/>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0" name="AutoShape 12">
              <a:extLst>
                <a:ext uri="{FF2B5EF4-FFF2-40B4-BE49-F238E27FC236}">
                  <a16:creationId xmlns:a16="http://schemas.microsoft.com/office/drawing/2014/main" id="{431B8E15-59B3-4011-BD27-85E11AF37D4C}"/>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1" name="Text Box 18">
            <a:extLst>
              <a:ext uri="{FF2B5EF4-FFF2-40B4-BE49-F238E27FC236}">
                <a16:creationId xmlns:a16="http://schemas.microsoft.com/office/drawing/2014/main" id="{009F0D68-9C7E-4873-AA60-2EA99FC7282A}"/>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cộng tác</a:t>
            </a:r>
          </a:p>
        </p:txBody>
      </p:sp>
      <p:sp>
        <p:nvSpPr>
          <p:cNvPr id="22" name="Text Box 19">
            <a:extLst>
              <a:ext uri="{FF2B5EF4-FFF2-40B4-BE49-F238E27FC236}">
                <a16:creationId xmlns:a16="http://schemas.microsoft.com/office/drawing/2014/main" id="{84054134-F1D5-4E70-9BBA-F4EFAB931B72}"/>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vi-VN" sz="2000">
                <a:solidFill>
                  <a:srgbClr val="1C1C1C"/>
                </a:solidFill>
                <a:latin typeface="Times New Roman" panose="02020603050405020304" pitchFamily="18" charset="0"/>
                <a:cs typeface="Times New Roman" panose="02020603050405020304" pitchFamily="18" charset="0"/>
              </a:rPr>
              <a:t>Phương pháp lọc cộng tác dựa trên việc thu thập và phân tích một lượng lớn thông tin về hành vi, hoạt động hoặc sở thích của người dùng và dự đoán người dùng sẽ thích gì dựa trên sự giống nhau của họ với người dùng khác. Ưu điểm chính của phương pháp lọc cộng tác là nó không dựa vào nội dung của máy phân tích và do đó nó có khả năng đề xuất chính xác các mục phức tạp mà không yêu cầu "hiểu" về chính nó. Nhiều thuật toán đã được sử dụng để đo độ tương tự của người dùng hoặc độ tương tự của vật phẩm trong các hệ thống đề xuất, gợi ý.</a:t>
            </a:r>
            <a:endParaRPr lang="en-US" sz="2000">
              <a:solidFill>
                <a:srgbClr val="1C1C1C"/>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8DD76450-C7DE-421C-AEC4-05C4CDE1C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51004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sp>
        <p:nvSpPr>
          <p:cNvPr id="30" name="AutoShape 3">
            <a:extLst>
              <a:ext uri="{FF2B5EF4-FFF2-40B4-BE49-F238E27FC236}">
                <a16:creationId xmlns:a16="http://schemas.microsoft.com/office/drawing/2014/main" id="{F7FED9E8-A8B6-448A-8936-5F3CF12E25C2}"/>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1" name="AutoShape 4">
            <a:extLst>
              <a:ext uri="{FF2B5EF4-FFF2-40B4-BE49-F238E27FC236}">
                <a16:creationId xmlns:a16="http://schemas.microsoft.com/office/drawing/2014/main" id="{7D2B2285-112B-44E2-A981-6F17EE05D555}"/>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32" name="Group 9">
            <a:extLst>
              <a:ext uri="{FF2B5EF4-FFF2-40B4-BE49-F238E27FC236}">
                <a16:creationId xmlns:a16="http://schemas.microsoft.com/office/drawing/2014/main" id="{6B8F259A-6583-4C94-8C8E-05D2038F3610}"/>
              </a:ext>
            </a:extLst>
          </p:cNvPr>
          <p:cNvGrpSpPr>
            <a:grpSpLocks/>
          </p:cNvGrpSpPr>
          <p:nvPr/>
        </p:nvGrpSpPr>
        <p:grpSpPr bwMode="auto">
          <a:xfrm>
            <a:off x="1282700" y="2916031"/>
            <a:ext cx="9477548" cy="466725"/>
            <a:chOff x="3623" y="1413"/>
            <a:chExt cx="1321" cy="294"/>
          </a:xfrm>
        </p:grpSpPr>
        <p:sp>
          <p:nvSpPr>
            <p:cNvPr id="33" name="AutoShape 10">
              <a:extLst>
                <a:ext uri="{FF2B5EF4-FFF2-40B4-BE49-F238E27FC236}">
                  <a16:creationId xmlns:a16="http://schemas.microsoft.com/office/drawing/2014/main" id="{15018D52-001D-498A-9B8C-B29F7707F0CA}"/>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4" name="AutoShape 11">
              <a:extLst>
                <a:ext uri="{FF2B5EF4-FFF2-40B4-BE49-F238E27FC236}">
                  <a16:creationId xmlns:a16="http://schemas.microsoft.com/office/drawing/2014/main" id="{5CE8E987-1D5F-4E55-98A9-7414B06ADEC4}"/>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5" name="AutoShape 12">
              <a:extLst>
                <a:ext uri="{FF2B5EF4-FFF2-40B4-BE49-F238E27FC236}">
                  <a16:creationId xmlns:a16="http://schemas.microsoft.com/office/drawing/2014/main" id="{A3D3336A-614E-495F-B3D0-05C1B87D1459}"/>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36" name="Text Box 18">
            <a:extLst>
              <a:ext uri="{FF2B5EF4-FFF2-40B4-BE49-F238E27FC236}">
                <a16:creationId xmlns:a16="http://schemas.microsoft.com/office/drawing/2014/main" id="{038FB25E-2283-44B4-B2D5-8B53D24CAA16}"/>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dựa trên nội dung</a:t>
            </a:r>
          </a:p>
        </p:txBody>
      </p:sp>
      <p:sp>
        <p:nvSpPr>
          <p:cNvPr id="37" name="Text Box 19">
            <a:extLst>
              <a:ext uri="{FF2B5EF4-FFF2-40B4-BE49-F238E27FC236}">
                <a16:creationId xmlns:a16="http://schemas.microsoft.com/office/drawing/2014/main" id="{13C43C89-4379-4262-88F0-A9686FD3D2C7}"/>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D</a:t>
            </a:r>
            <a:r>
              <a:rPr lang="vi-VN" sz="2000">
                <a:solidFill>
                  <a:srgbClr val="1C1C1C"/>
                </a:solidFill>
                <a:latin typeface="Times New Roman" panose="02020603050405020304" pitchFamily="18" charset="0"/>
                <a:cs typeface="Times New Roman" panose="02020603050405020304" pitchFamily="18" charset="0"/>
              </a:rPr>
              <a:t>ựa trên mô tả của mục và hồ sơ về sở thích của người dùng. Các từ khóa được sử dụng để mô tả các mục và hồ sơ người dùng được xây dựng để chỉ ra loại mặt hàng mà người dùng này thích. Nói cách khác, các thuật toán này cố gắng đề xuất các mục tương tự với các mục mà người dùng thích trong quá khứ (hoặc đang kiểm tra trong hiện tại). Cụ thể, các mặt hàng ứng cử viên khác nhau được so sánh với các mặt hàng được người dùng đánh giá trước đó và các mặt hàng phù hợp nhất được đề xuất. Cách tiếp cận này có nguồn gốc từ việc thu hồi thông tin và nghiên cứu lọc thông tin.</a:t>
            </a:r>
            <a:endParaRPr lang="en-US" sz="2000">
              <a:solidFill>
                <a:srgbClr val="1C1C1C"/>
              </a:solidFill>
              <a:latin typeface="Times New Roman" panose="02020603050405020304" pitchFamily="18" charset="0"/>
              <a:cs typeface="Times New Roman" panose="02020603050405020304" pitchFamily="18" charset="0"/>
            </a:endParaRPr>
          </a:p>
        </p:txBody>
      </p:sp>
      <p:pic>
        <p:nvPicPr>
          <p:cNvPr id="38" name="Picture 37">
            <a:extLst>
              <a:ext uri="{FF2B5EF4-FFF2-40B4-BE49-F238E27FC236}">
                <a16:creationId xmlns:a16="http://schemas.microsoft.com/office/drawing/2014/main" id="{583ADEEB-C9FF-49BF-9C44-22943997D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60262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3 phư</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ng pháp tiếp cận</a:t>
            </a:r>
          </a:p>
          <a:p>
            <a:pPr algn="l"/>
            <a:endParaRPr lang="en-US" sz="20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21" name="AutoShape 3">
            <a:extLst>
              <a:ext uri="{FF2B5EF4-FFF2-40B4-BE49-F238E27FC236}">
                <a16:creationId xmlns:a16="http://schemas.microsoft.com/office/drawing/2014/main" id="{8C43B930-F46C-48B8-B7BD-F41991A98E31}"/>
              </a:ext>
            </a:extLst>
          </p:cNvPr>
          <p:cNvSpPr>
            <a:spLocks noChangeArrowheads="1"/>
          </p:cNvSpPr>
          <p:nvPr/>
        </p:nvSpPr>
        <p:spPr bwMode="gray">
          <a:xfrm>
            <a:off x="1282700" y="3479594"/>
            <a:ext cx="9477548" cy="2752725"/>
          </a:xfrm>
          <a:prstGeom prst="roundRect">
            <a:avLst>
              <a:gd name="adj" fmla="val 8014"/>
            </a:avLst>
          </a:prstGeom>
          <a:solidFill>
            <a:srgbClr val="F8F8F8"/>
          </a:solidFill>
          <a:ln w="9525">
            <a:solidFill>
              <a:srgbClr val="5EB52D"/>
            </a:solid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2" name="AutoShape 4">
            <a:extLst>
              <a:ext uri="{FF2B5EF4-FFF2-40B4-BE49-F238E27FC236}">
                <a16:creationId xmlns:a16="http://schemas.microsoft.com/office/drawing/2014/main" id="{EEBE8356-6505-4E78-81A8-0C9E95861288}"/>
              </a:ext>
            </a:extLst>
          </p:cNvPr>
          <p:cNvSpPr>
            <a:spLocks noChangeArrowheads="1"/>
          </p:cNvSpPr>
          <p:nvPr/>
        </p:nvSpPr>
        <p:spPr bwMode="gray">
          <a:xfrm>
            <a:off x="1387697" y="3544681"/>
            <a:ext cx="9268763" cy="2611438"/>
          </a:xfrm>
          <a:prstGeom prst="roundRect">
            <a:avLst>
              <a:gd name="adj" fmla="val 7912"/>
            </a:avLst>
          </a:prstGeom>
          <a:gradFill rotWithShape="1">
            <a:gsLst>
              <a:gs pos="0">
                <a:srgbClr val="5EB52D">
                  <a:gamma/>
                  <a:tint val="38039"/>
                  <a:invGamma/>
                </a:srgbClr>
              </a:gs>
              <a:gs pos="100000">
                <a:srgbClr val="5EB52D">
                  <a:alpha val="5000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23" name="Group 9">
            <a:extLst>
              <a:ext uri="{FF2B5EF4-FFF2-40B4-BE49-F238E27FC236}">
                <a16:creationId xmlns:a16="http://schemas.microsoft.com/office/drawing/2014/main" id="{20C209AD-3889-4DE3-82EF-390B4F3F0002}"/>
              </a:ext>
            </a:extLst>
          </p:cNvPr>
          <p:cNvGrpSpPr>
            <a:grpSpLocks/>
          </p:cNvGrpSpPr>
          <p:nvPr/>
        </p:nvGrpSpPr>
        <p:grpSpPr bwMode="auto">
          <a:xfrm>
            <a:off x="1282700" y="2916031"/>
            <a:ext cx="9477548" cy="466725"/>
            <a:chOff x="3623" y="1413"/>
            <a:chExt cx="1321" cy="294"/>
          </a:xfrm>
        </p:grpSpPr>
        <p:sp>
          <p:nvSpPr>
            <p:cNvPr id="24" name="AutoShape 10">
              <a:extLst>
                <a:ext uri="{FF2B5EF4-FFF2-40B4-BE49-F238E27FC236}">
                  <a16:creationId xmlns:a16="http://schemas.microsoft.com/office/drawing/2014/main" id="{DB693842-F77A-494E-BFBA-054746DB9205}"/>
                </a:ext>
              </a:extLst>
            </p:cNvPr>
            <p:cNvSpPr>
              <a:spLocks noChangeArrowheads="1"/>
            </p:cNvSpPr>
            <p:nvPr/>
          </p:nvSpPr>
          <p:spPr bwMode="gray">
            <a:xfrm>
              <a:off x="3623" y="1413"/>
              <a:ext cx="1321" cy="294"/>
            </a:xfrm>
            <a:prstGeom prst="roundRect">
              <a:avLst>
                <a:gd name="adj" fmla="val 50000"/>
              </a:avLst>
            </a:prstGeom>
            <a:gradFill rotWithShape="1">
              <a:gsLst>
                <a:gs pos="0">
                  <a:srgbClr val="5EB52D">
                    <a:gamma/>
                    <a:shade val="89020"/>
                    <a:invGamma/>
                  </a:srgbClr>
                </a:gs>
                <a:gs pos="50000">
                  <a:srgbClr val="5EB52D"/>
                </a:gs>
                <a:gs pos="100000">
                  <a:srgbClr val="5EB52D">
                    <a:gamma/>
                    <a:shade val="89020"/>
                    <a:invGamma/>
                  </a:srgbClr>
                </a:gs>
              </a:gsLst>
              <a:lin ang="0" scaled="1"/>
            </a:gradFill>
            <a:ln w="12700">
              <a:solidFill>
                <a:srgbClr val="5EB52D"/>
              </a:solidFill>
              <a:round/>
              <a:headEnd/>
              <a:tailEnd/>
            </a:ln>
            <a:effectLst>
              <a:outerShdw dist="53882" dir="2700000" algn="ctr" rotWithShape="0">
                <a:srgbClr val="292929">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5" name="AutoShape 11">
              <a:extLst>
                <a:ext uri="{FF2B5EF4-FFF2-40B4-BE49-F238E27FC236}">
                  <a16:creationId xmlns:a16="http://schemas.microsoft.com/office/drawing/2014/main" id="{329DA223-4A9A-4F2E-B092-B7A2CD1936EA}"/>
                </a:ext>
              </a:extLst>
            </p:cNvPr>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26" name="AutoShape 12">
              <a:extLst>
                <a:ext uri="{FF2B5EF4-FFF2-40B4-BE49-F238E27FC236}">
                  <a16:creationId xmlns:a16="http://schemas.microsoft.com/office/drawing/2014/main" id="{9EAB97F5-B3CE-40B7-8B4D-421EA9CF3F60}"/>
                </a:ext>
              </a:extLst>
            </p:cNvPr>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7" name="Text Box 18">
            <a:extLst>
              <a:ext uri="{FF2B5EF4-FFF2-40B4-BE49-F238E27FC236}">
                <a16:creationId xmlns:a16="http://schemas.microsoft.com/office/drawing/2014/main" id="{B231DF70-CF77-41A6-AA6C-F5F368E4A0AB}"/>
              </a:ext>
            </a:extLst>
          </p:cNvPr>
          <p:cNvSpPr txBox="1">
            <a:spLocks noChangeArrowheads="1"/>
          </p:cNvSpPr>
          <p:nvPr/>
        </p:nvSpPr>
        <p:spPr bwMode="white">
          <a:xfrm>
            <a:off x="1438994" y="2899735"/>
            <a:ext cx="9174486" cy="461665"/>
          </a:xfrm>
          <a:prstGeom prst="rect">
            <a:avLst/>
          </a:prstGeom>
          <a:noFill/>
          <a:ln w="9525" algn="ctr">
            <a:noFill/>
            <a:miter lim="800000"/>
            <a:headEnd/>
            <a:tailEnd/>
          </a:ln>
        </p:spPr>
        <p:txBody>
          <a:bodyPr wrap="square">
            <a:spAutoFit/>
          </a:bodyPr>
          <a:lstStyle/>
          <a:p>
            <a:pPr algn="ctr" fontAlgn="base">
              <a:spcBef>
                <a:spcPct val="50000"/>
              </a:spcBef>
              <a:spcAft>
                <a:spcPct val="0"/>
              </a:spcAft>
            </a:pPr>
            <a:r>
              <a:rPr lang="en-US" sz="2400" b="1">
                <a:solidFill>
                  <a:srgbClr val="F8F8F8"/>
                </a:solidFill>
                <a:latin typeface="Times New Roman" panose="02020603050405020304" pitchFamily="18" charset="0"/>
                <a:cs typeface="Times New Roman" panose="02020603050405020304" pitchFamily="18" charset="0"/>
              </a:rPr>
              <a:t>Lọc kết hợp</a:t>
            </a:r>
          </a:p>
        </p:txBody>
      </p:sp>
      <p:sp>
        <p:nvSpPr>
          <p:cNvPr id="28" name="Text Box 19">
            <a:extLst>
              <a:ext uri="{FF2B5EF4-FFF2-40B4-BE49-F238E27FC236}">
                <a16:creationId xmlns:a16="http://schemas.microsoft.com/office/drawing/2014/main" id="{E336D54A-44E0-4A38-B3FB-3A5E4053D48A}"/>
              </a:ext>
            </a:extLst>
          </p:cNvPr>
          <p:cNvSpPr txBox="1">
            <a:spLocks noChangeArrowheads="1"/>
          </p:cNvSpPr>
          <p:nvPr/>
        </p:nvSpPr>
        <p:spPr bwMode="gray">
          <a:xfrm>
            <a:off x="1552515" y="3670077"/>
            <a:ext cx="8931667" cy="2246769"/>
          </a:xfrm>
          <a:prstGeom prst="rect">
            <a:avLst/>
          </a:prstGeom>
          <a:noFill/>
          <a:ln w="9525" algn="ctr">
            <a:noFill/>
            <a:miter lim="800000"/>
            <a:headEnd/>
            <a:tailEnd/>
          </a:ln>
          <a:effectLst/>
        </p:spPr>
        <p:txBody>
          <a:bodyPr wrap="square">
            <a:spAutoFit/>
          </a:bodyPr>
          <a:lstStyle/>
          <a:p>
            <a:pPr eaLnBrk="0" fontAlgn="base" hangingPunct="0">
              <a:spcBef>
                <a:spcPct val="0"/>
              </a:spcBef>
              <a:spcAft>
                <a:spcPct val="0"/>
              </a:spcAft>
            </a:pPr>
            <a:r>
              <a:rPr lang="vi-VN" sz="2000">
                <a:solidFill>
                  <a:srgbClr val="1C1C1C"/>
                </a:solidFill>
                <a:latin typeface="Times New Roman" panose="02020603050405020304" pitchFamily="18" charset="0"/>
                <a:cs typeface="Times New Roman" panose="02020603050405020304" pitchFamily="18" charset="0"/>
              </a:rPr>
              <a:t>Là phương pháp kết hợp giữa lọc công tác và lọc trên nội dung ở trên. Phương pháp lai có thể được thực hiện theo nhiều cách: </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Đưa ra các dự đoán dựa trên nội dung và hợp tác riêng biệt và sau đó kết hợp chúng</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Thêm các khả năng dựa trên nội dung vào cách tiếp cận dựa trên hợp tác (và ngược lại)</a:t>
            </a:r>
          </a:p>
          <a:p>
            <a:pPr eaLnBrk="0" fontAlgn="base" hangingPunct="0">
              <a:spcBef>
                <a:spcPct val="0"/>
              </a:spcBef>
              <a:spcAft>
                <a:spcPct val="0"/>
              </a:spcAft>
            </a:pPr>
            <a:r>
              <a:rPr lang="en-US" sz="2000">
                <a:solidFill>
                  <a:srgbClr val="1C1C1C"/>
                </a:solidFill>
                <a:latin typeface="Times New Roman" panose="02020603050405020304" pitchFamily="18" charset="0"/>
                <a:cs typeface="Times New Roman" panose="02020603050405020304" pitchFamily="18" charset="0"/>
              </a:rPr>
              <a:t>	</a:t>
            </a:r>
            <a:r>
              <a:rPr lang="vi-VN" sz="2000">
                <a:solidFill>
                  <a:srgbClr val="1C1C1C"/>
                </a:solidFill>
                <a:latin typeface="Times New Roman" panose="02020603050405020304" pitchFamily="18" charset="0"/>
                <a:cs typeface="Times New Roman" panose="02020603050405020304" pitchFamily="18" charset="0"/>
              </a:rPr>
              <a:t>+ Thống nhất các cách tiếp cận thành một mô hình </a:t>
            </a:r>
          </a:p>
        </p:txBody>
      </p:sp>
    </p:spTree>
    <p:extLst>
      <p:ext uri="{BB962C8B-B14F-4D97-AF65-F5344CB8AC3E}">
        <p14:creationId xmlns:p14="http://schemas.microsoft.com/office/powerpoint/2010/main" val="318669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716337"/>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520575"/>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1947969"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Tính đa dạng</a:t>
            </a: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707886"/>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Người dùng có xu hướng hài lòng hơn với các đề xuất khi có sự đa dạng trong danh sách cao hơn.</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55" name="Rectangle 17">
            <a:extLst>
              <a:ext uri="{FF2B5EF4-FFF2-40B4-BE49-F238E27FC236}">
                <a16:creationId xmlns:a16="http://schemas.microsoft.com/office/drawing/2014/main" id="{20B644F0-2DD5-48B8-9D54-FF1150C3C7A9}"/>
              </a:ext>
            </a:extLst>
          </p:cNvPr>
          <p:cNvSpPr>
            <a:spLocks noChangeArrowheads="1"/>
          </p:cNvSpPr>
          <p:nvPr/>
        </p:nvSpPr>
        <p:spPr bwMode="gray">
          <a:xfrm>
            <a:off x="1784290" y="4112717"/>
            <a:ext cx="2685351"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Sự bền bỉ của gợi ý</a:t>
            </a:r>
          </a:p>
        </p:txBody>
      </p:sp>
      <p:sp>
        <p:nvSpPr>
          <p:cNvPr id="56" name="Text Box 19">
            <a:extLst>
              <a:ext uri="{FF2B5EF4-FFF2-40B4-BE49-F238E27FC236}">
                <a16:creationId xmlns:a16="http://schemas.microsoft.com/office/drawing/2014/main" id="{792216E9-3778-48D9-812A-E6CFD6735AC4}"/>
              </a:ext>
            </a:extLst>
          </p:cNvPr>
          <p:cNvSpPr txBox="1">
            <a:spLocks noChangeArrowheads="1"/>
          </p:cNvSpPr>
          <p:nvPr/>
        </p:nvSpPr>
        <p:spPr bwMode="gray">
          <a:xfrm>
            <a:off x="1891411" y="4444113"/>
            <a:ext cx="8644303" cy="1323439"/>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Trong một số tình huống, sẽ hiệu quả hơn khi hiển thị lại các đề xuất hoặc cho phép người dùng xếp hạng lại các mục, so với hiển thị các mục mới. Người dùng có thể bỏ qua các mục khi chúng được hiển thị lần đầu tiên, vì họ không có thời gian để kiểm tra các đề xuất một cách cẩn thận.</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57" name="Group 21">
            <a:extLst>
              <a:ext uri="{FF2B5EF4-FFF2-40B4-BE49-F238E27FC236}">
                <a16:creationId xmlns:a16="http://schemas.microsoft.com/office/drawing/2014/main" id="{560DFCC6-ECB3-4D8B-94D1-A7F39ACD65F8}"/>
              </a:ext>
            </a:extLst>
          </p:cNvPr>
          <p:cNvGrpSpPr>
            <a:grpSpLocks/>
          </p:cNvGrpSpPr>
          <p:nvPr/>
        </p:nvGrpSpPr>
        <p:grpSpPr bwMode="auto">
          <a:xfrm>
            <a:off x="1617299" y="4156694"/>
            <a:ext cx="168275" cy="168275"/>
            <a:chOff x="2928" y="2208"/>
            <a:chExt cx="262" cy="262"/>
          </a:xfrm>
        </p:grpSpPr>
        <p:sp>
          <p:nvSpPr>
            <p:cNvPr id="58" name="Oval 22">
              <a:extLst>
                <a:ext uri="{FF2B5EF4-FFF2-40B4-BE49-F238E27FC236}">
                  <a16:creationId xmlns:a16="http://schemas.microsoft.com/office/drawing/2014/main" id="{F66B3D03-81E9-4108-9582-E0738D1F106A}"/>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9" name="Oval 23">
              <a:extLst>
                <a:ext uri="{FF2B5EF4-FFF2-40B4-BE49-F238E27FC236}">
                  <a16:creationId xmlns:a16="http://schemas.microsoft.com/office/drawing/2014/main" id="{8673DCB7-079D-47C6-B32B-1EE71D2BA1FE}"/>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60" name="Picture 59">
            <a:extLst>
              <a:ext uri="{FF2B5EF4-FFF2-40B4-BE49-F238E27FC236}">
                <a16:creationId xmlns:a16="http://schemas.microsoft.com/office/drawing/2014/main" id="{08EF5EE9-D3DA-4A40-8DB8-8454B999D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269268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714388"/>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518729"/>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2180405"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Quyền riêng t</a:t>
            </a:r>
            <a:r>
              <a:rPr lang="vi-VN"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ư</a:t>
            </a:r>
            <a:endPar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1015663"/>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Các hệ thống đề xuất thường phải giải quyết các mối lo ngại về quyền riêng tư vì người dùng phải tiết lộ thông tin nhạy cảm. Xây dựng hồ sơ người dùng bằng cách sử dụng bộ lọc cộng tác có thể có vấn đề từ quan điểm riêng tư</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5" name="Rectangle 17">
            <a:extLst>
              <a:ext uri="{FF2B5EF4-FFF2-40B4-BE49-F238E27FC236}">
                <a16:creationId xmlns:a16="http://schemas.microsoft.com/office/drawing/2014/main" id="{6A00C59D-6053-47F9-9A5F-3760A1546616}"/>
              </a:ext>
            </a:extLst>
          </p:cNvPr>
          <p:cNvSpPr>
            <a:spLocks noChangeArrowheads="1"/>
          </p:cNvSpPr>
          <p:nvPr/>
        </p:nvSpPr>
        <p:spPr bwMode="gray">
          <a:xfrm>
            <a:off x="1770802" y="4289774"/>
            <a:ext cx="2117887"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Tính mạnh mẽ</a:t>
            </a:r>
          </a:p>
        </p:txBody>
      </p:sp>
      <p:sp>
        <p:nvSpPr>
          <p:cNvPr id="26" name="Text Box 19">
            <a:extLst>
              <a:ext uri="{FF2B5EF4-FFF2-40B4-BE49-F238E27FC236}">
                <a16:creationId xmlns:a16="http://schemas.microsoft.com/office/drawing/2014/main" id="{EE55D6B7-730B-4521-B371-66D908CE5087}"/>
              </a:ext>
            </a:extLst>
          </p:cNvPr>
          <p:cNvSpPr txBox="1">
            <a:spLocks noChangeArrowheads="1"/>
          </p:cNvSpPr>
          <p:nvPr/>
        </p:nvSpPr>
        <p:spPr bwMode="gray">
          <a:xfrm>
            <a:off x="1877923" y="4621170"/>
            <a:ext cx="8644303" cy="707886"/>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Khi người dùng có thể tham gia vào hệ thống đề xuất, vấn đề gian lận phải được giải quyế</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28" name="Group 21">
            <a:extLst>
              <a:ext uri="{FF2B5EF4-FFF2-40B4-BE49-F238E27FC236}">
                <a16:creationId xmlns:a16="http://schemas.microsoft.com/office/drawing/2014/main" id="{D9B826D0-AB8A-4B5A-B77B-0CC5FFBE01CE}"/>
              </a:ext>
            </a:extLst>
          </p:cNvPr>
          <p:cNvGrpSpPr>
            <a:grpSpLocks/>
          </p:cNvGrpSpPr>
          <p:nvPr/>
        </p:nvGrpSpPr>
        <p:grpSpPr bwMode="auto">
          <a:xfrm>
            <a:off x="1603811" y="4333751"/>
            <a:ext cx="168275" cy="168275"/>
            <a:chOff x="2928" y="2208"/>
            <a:chExt cx="262" cy="262"/>
          </a:xfrm>
        </p:grpSpPr>
        <p:sp>
          <p:nvSpPr>
            <p:cNvPr id="29" name="Oval 22">
              <a:extLst>
                <a:ext uri="{FF2B5EF4-FFF2-40B4-BE49-F238E27FC236}">
                  <a16:creationId xmlns:a16="http://schemas.microsoft.com/office/drawing/2014/main" id="{77A848F0-B83D-44A2-AB97-1BDFC2422EA6}"/>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0" name="Oval 23">
              <a:extLst>
                <a:ext uri="{FF2B5EF4-FFF2-40B4-BE49-F238E27FC236}">
                  <a16:creationId xmlns:a16="http://schemas.microsoft.com/office/drawing/2014/main" id="{10D0B420-298F-4FC6-BB42-AE24E9BBDDA9}"/>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33" name="Picture 32">
            <a:extLst>
              <a:ext uri="{FF2B5EF4-FFF2-40B4-BE49-F238E27FC236}">
                <a16:creationId xmlns:a16="http://schemas.microsoft.com/office/drawing/2014/main" id="{FDE8E07C-8BB4-4B0E-B743-83386C38F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65546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r>
              <a:rPr lang="en-US">
                <a:latin typeface="Times New Roman" panose="02020603050405020304" pitchFamily="18" charset="0"/>
                <a:cs typeface="Times New Roman" panose="02020603050405020304" pitchFamily="18" charset="0"/>
              </a:rPr>
              <a:t>Các yếu tố quan trọng khác</a:t>
            </a:r>
          </a:p>
          <a:p>
            <a:pPr algn="l"/>
            <a:endParaRPr lang="en-US" sz="2000">
              <a:latin typeface="Times New Roman" panose="02020603050405020304" pitchFamily="18" charset="0"/>
              <a:cs typeface="Times New Roman" panose="02020603050405020304" pitchFamily="18" charset="0"/>
            </a:endParaRPr>
          </a:p>
        </p:txBody>
      </p:sp>
      <p:sp>
        <p:nvSpPr>
          <p:cNvPr id="27" name="AutoShape 3">
            <a:extLst>
              <a:ext uri="{FF2B5EF4-FFF2-40B4-BE49-F238E27FC236}">
                <a16:creationId xmlns:a16="http://schemas.microsoft.com/office/drawing/2014/main" id="{DF050CE2-146B-4345-BDD2-137026B3F78B}"/>
              </a:ext>
            </a:extLst>
          </p:cNvPr>
          <p:cNvSpPr>
            <a:spLocks noChangeArrowheads="1"/>
          </p:cNvSpPr>
          <p:nvPr/>
        </p:nvSpPr>
        <p:spPr bwMode="gray">
          <a:xfrm>
            <a:off x="1282700" y="2684463"/>
            <a:ext cx="9614739" cy="3623572"/>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sp>
        <p:nvSpPr>
          <p:cNvPr id="31" name="AutoShape 4">
            <a:extLst>
              <a:ext uri="{FF2B5EF4-FFF2-40B4-BE49-F238E27FC236}">
                <a16:creationId xmlns:a16="http://schemas.microsoft.com/office/drawing/2014/main" id="{5260AF34-8598-45EE-A0FC-1DD319F37DFC}"/>
              </a:ext>
            </a:extLst>
          </p:cNvPr>
          <p:cNvSpPr>
            <a:spLocks noChangeArrowheads="1"/>
          </p:cNvSpPr>
          <p:nvPr/>
        </p:nvSpPr>
        <p:spPr bwMode="gray">
          <a:xfrm>
            <a:off x="1364974" y="2789305"/>
            <a:ext cx="9446570" cy="3432697"/>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w="9525">
            <a:noFill/>
            <a:round/>
            <a:headEnd/>
            <a:tailEnd/>
          </a:ln>
          <a:effectLst/>
        </p:spPr>
        <p:txBody>
          <a:bodyPr wrap="none" anchor="ctr"/>
          <a:lstStyle/>
          <a:p>
            <a:endParaRPr lang="en-US"/>
          </a:p>
        </p:txBody>
      </p:sp>
      <p:sp>
        <p:nvSpPr>
          <p:cNvPr id="32" name="Rectangle 17">
            <a:extLst>
              <a:ext uri="{FF2B5EF4-FFF2-40B4-BE49-F238E27FC236}">
                <a16:creationId xmlns:a16="http://schemas.microsoft.com/office/drawing/2014/main" id="{D451C62E-EF56-4BFD-BD73-8A2E950750B0}"/>
              </a:ext>
            </a:extLst>
          </p:cNvPr>
          <p:cNvSpPr>
            <a:spLocks noChangeArrowheads="1"/>
          </p:cNvSpPr>
          <p:nvPr/>
        </p:nvSpPr>
        <p:spPr bwMode="gray">
          <a:xfrm>
            <a:off x="1770802" y="2950324"/>
            <a:ext cx="1531188"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Sự tình cờ</a:t>
            </a:r>
          </a:p>
        </p:txBody>
      </p:sp>
      <p:sp>
        <p:nvSpPr>
          <p:cNvPr id="34" name="Text Box 19">
            <a:extLst>
              <a:ext uri="{FF2B5EF4-FFF2-40B4-BE49-F238E27FC236}">
                <a16:creationId xmlns:a16="http://schemas.microsoft.com/office/drawing/2014/main" id="{F31EF2A8-4D60-4724-AC12-5EB8089CBD3A}"/>
              </a:ext>
            </a:extLst>
          </p:cNvPr>
          <p:cNvSpPr txBox="1">
            <a:spLocks noChangeArrowheads="1"/>
          </p:cNvSpPr>
          <p:nvPr/>
        </p:nvSpPr>
        <p:spPr bwMode="gray">
          <a:xfrm>
            <a:off x="1877923" y="3281720"/>
            <a:ext cx="8644303" cy="400110"/>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Là thước đo "mức độ đáng ngạc nhiên của các gợi ý"</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48" name="Group 21">
            <a:extLst>
              <a:ext uri="{FF2B5EF4-FFF2-40B4-BE49-F238E27FC236}">
                <a16:creationId xmlns:a16="http://schemas.microsoft.com/office/drawing/2014/main" id="{4F2CC970-F647-4ADA-9A0F-25E3377B2C00}"/>
              </a:ext>
            </a:extLst>
          </p:cNvPr>
          <p:cNvGrpSpPr>
            <a:grpSpLocks/>
          </p:cNvGrpSpPr>
          <p:nvPr/>
        </p:nvGrpSpPr>
        <p:grpSpPr bwMode="auto">
          <a:xfrm>
            <a:off x="1603811" y="2994301"/>
            <a:ext cx="168275" cy="168275"/>
            <a:chOff x="2928" y="2208"/>
            <a:chExt cx="262" cy="262"/>
          </a:xfrm>
        </p:grpSpPr>
        <p:sp>
          <p:nvSpPr>
            <p:cNvPr id="49" name="Oval 22">
              <a:extLst>
                <a:ext uri="{FF2B5EF4-FFF2-40B4-BE49-F238E27FC236}">
                  <a16:creationId xmlns:a16="http://schemas.microsoft.com/office/drawing/2014/main" id="{3B87860F-AF8D-4F89-8AD6-D6695537BAE4}"/>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50" name="Oval 23">
              <a:extLst>
                <a:ext uri="{FF2B5EF4-FFF2-40B4-BE49-F238E27FC236}">
                  <a16:creationId xmlns:a16="http://schemas.microsoft.com/office/drawing/2014/main" id="{2BA89787-3749-4E41-8E4A-0EBCCBCE0E72}"/>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sp>
        <p:nvSpPr>
          <p:cNvPr id="25" name="Rectangle 17">
            <a:extLst>
              <a:ext uri="{FF2B5EF4-FFF2-40B4-BE49-F238E27FC236}">
                <a16:creationId xmlns:a16="http://schemas.microsoft.com/office/drawing/2014/main" id="{6A00C59D-6053-47F9-9A5F-3760A1546616}"/>
              </a:ext>
            </a:extLst>
          </p:cNvPr>
          <p:cNvSpPr>
            <a:spLocks noChangeArrowheads="1"/>
          </p:cNvSpPr>
          <p:nvPr/>
        </p:nvSpPr>
        <p:spPr bwMode="gray">
          <a:xfrm>
            <a:off x="1770802" y="3681830"/>
            <a:ext cx="1321196" cy="461665"/>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b="1">
                <a:effectLst>
                  <a:outerShdw blurRad="38100" dist="38100" dir="2700000" algn="tl">
                    <a:srgbClr val="C0C0C0"/>
                  </a:outerShdw>
                </a:effectLst>
                <a:latin typeface="Times New Roman" panose="02020603050405020304" pitchFamily="18" charset="0"/>
                <a:cs typeface="Times New Roman" panose="02020603050405020304" pitchFamily="18" charset="0"/>
              </a:rPr>
              <a:t>Niềm tin</a:t>
            </a:r>
          </a:p>
        </p:txBody>
      </p:sp>
      <p:sp>
        <p:nvSpPr>
          <p:cNvPr id="26" name="Text Box 19">
            <a:extLst>
              <a:ext uri="{FF2B5EF4-FFF2-40B4-BE49-F238E27FC236}">
                <a16:creationId xmlns:a16="http://schemas.microsoft.com/office/drawing/2014/main" id="{EE55D6B7-730B-4521-B371-66D908CE5087}"/>
              </a:ext>
            </a:extLst>
          </p:cNvPr>
          <p:cNvSpPr txBox="1">
            <a:spLocks noChangeArrowheads="1"/>
          </p:cNvSpPr>
          <p:nvPr/>
        </p:nvSpPr>
        <p:spPr bwMode="gray">
          <a:xfrm>
            <a:off x="1877923" y="4013226"/>
            <a:ext cx="8644303" cy="1015663"/>
          </a:xfrm>
          <a:prstGeom prst="rect">
            <a:avLst/>
          </a:prstGeom>
          <a:noFill/>
          <a:ln w="9525" algn="ctr">
            <a:noFill/>
            <a:miter lim="800000"/>
            <a:headEnd/>
            <a:tailEnd/>
          </a:ln>
          <a:effectLst/>
        </p:spPr>
        <p:txBody>
          <a:bodyPr wrap="square">
            <a:spAutoFit/>
          </a:bodyPr>
          <a:lstStyle/>
          <a:p>
            <a:pPr eaLnBrk="0" hangingPunct="0"/>
            <a:r>
              <a:rPr lang="vi-VN" sz="2000">
                <a:solidFill>
                  <a:srgbClr val="1C1C1C"/>
                </a:solidFill>
                <a:latin typeface="Times New Roman" panose="02020603050405020304" pitchFamily="18" charset="0"/>
                <a:cs typeface="Times New Roman" panose="02020603050405020304" pitchFamily="18" charset="0"/>
              </a:rPr>
              <a:t>Một hệ thống đề xuất ít có giá trị cho người dùng nếu người dùng không tin tưởng vào hệ thống. Niềm tin có thể được xây dựng bởi một hệ thống đề xuất bằng cách giải thích cách nó tạo ra các khuyến nghị và lý do tại sao nó đề xuất một mục.</a:t>
            </a:r>
            <a:endParaRPr lang="en-US" sz="2000">
              <a:solidFill>
                <a:srgbClr val="1C1C1C"/>
              </a:solidFill>
              <a:latin typeface="Times New Roman" panose="02020603050405020304" pitchFamily="18" charset="0"/>
              <a:cs typeface="Times New Roman" panose="02020603050405020304" pitchFamily="18" charset="0"/>
            </a:endParaRPr>
          </a:p>
        </p:txBody>
      </p:sp>
      <p:grpSp>
        <p:nvGrpSpPr>
          <p:cNvPr id="28" name="Group 21">
            <a:extLst>
              <a:ext uri="{FF2B5EF4-FFF2-40B4-BE49-F238E27FC236}">
                <a16:creationId xmlns:a16="http://schemas.microsoft.com/office/drawing/2014/main" id="{D9B826D0-AB8A-4B5A-B77B-0CC5FFBE01CE}"/>
              </a:ext>
            </a:extLst>
          </p:cNvPr>
          <p:cNvGrpSpPr>
            <a:grpSpLocks/>
          </p:cNvGrpSpPr>
          <p:nvPr/>
        </p:nvGrpSpPr>
        <p:grpSpPr bwMode="auto">
          <a:xfrm>
            <a:off x="1603811" y="3725807"/>
            <a:ext cx="168275" cy="168275"/>
            <a:chOff x="2928" y="2208"/>
            <a:chExt cx="262" cy="262"/>
          </a:xfrm>
        </p:grpSpPr>
        <p:sp>
          <p:nvSpPr>
            <p:cNvPr id="29" name="Oval 22">
              <a:extLst>
                <a:ext uri="{FF2B5EF4-FFF2-40B4-BE49-F238E27FC236}">
                  <a16:creationId xmlns:a16="http://schemas.microsoft.com/office/drawing/2014/main" id="{77A848F0-B83D-44A2-AB97-1BDFC2422EA6}"/>
                </a:ext>
              </a:extLst>
            </p:cNvPr>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30" name="Oval 23">
              <a:extLst>
                <a:ext uri="{FF2B5EF4-FFF2-40B4-BE49-F238E27FC236}">
                  <a16:creationId xmlns:a16="http://schemas.microsoft.com/office/drawing/2014/main" id="{10D0B420-298F-4FC6-BB42-AE24E9BBDDA9}"/>
                </a:ext>
              </a:extLst>
            </p:cNvPr>
            <p:cNvSpPr>
              <a:spLocks noChangeArrowheads="1"/>
            </p:cNvSpPr>
            <p:nvPr/>
          </p:nvSpPr>
          <p:spPr bwMode="gray">
            <a:xfrm>
              <a:off x="2949" y="2230"/>
              <a:ext cx="218" cy="218"/>
            </a:xfrm>
            <a:prstGeom prst="ellipse">
              <a:avLst/>
            </a:prstGeom>
            <a:gradFill rotWithShape="1">
              <a:gsLst>
                <a:gs pos="0">
                  <a:srgbClr val="5EB52D"/>
                </a:gs>
                <a:gs pos="100000">
                  <a:srgbClr val="5EB52D">
                    <a:gamma/>
                    <a:tint val="63529"/>
                    <a:invGamma/>
                  </a:srgbClr>
                </a:gs>
              </a:gsLst>
              <a:lin ang="2700000" scaled="1"/>
            </a:gradFill>
            <a:ln w="12700">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pic>
        <p:nvPicPr>
          <p:cNvPr id="39" name="Picture 38">
            <a:extLst>
              <a:ext uri="{FF2B5EF4-FFF2-40B4-BE49-F238E27FC236}">
                <a16:creationId xmlns:a16="http://schemas.microsoft.com/office/drawing/2014/main" id="{DEFCD176-1D36-408D-9F3F-8A9803868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97217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3" name="Picture 2">
            <a:extLst>
              <a:ext uri="{FF2B5EF4-FFF2-40B4-BE49-F238E27FC236}">
                <a16:creationId xmlns:a16="http://schemas.microsoft.com/office/drawing/2014/main" id="{BB686887-E7D8-4FFA-B18A-41A5F115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462" y="2942030"/>
            <a:ext cx="3156778" cy="2000608"/>
          </a:xfrm>
          <a:prstGeom prst="rect">
            <a:avLst/>
          </a:prstGeom>
        </p:spPr>
      </p:pic>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0"/>
            <a:ext cx="10202793" cy="574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3.1 Môi tr</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ờng &amp; giải pháp xây dựng trang web</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191937"/>
            <a:ext cx="6280152" cy="4195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Xây dựng Website với ASP.NET MVC</a:t>
            </a:r>
          </a:p>
          <a:p>
            <a:pPr>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Hệ quản trị cơ sở dữ liệu SQL Server</a:t>
            </a:r>
            <a:endParaRPr lang="en-US" sz="240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Sử dụng Entity Framework Code-First</a:t>
            </a:r>
          </a:p>
          <a:p>
            <a:pPr>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Sử dụng các Frontend plugin,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 viện… khi xây dựng trang web</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45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1"/>
            <a:ext cx="10202793" cy="59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3.2 Triển khai hệ thống gợi ý</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358517"/>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latin typeface="Times New Roman" panose="02020603050405020304" pitchFamily="18" charset="0"/>
              <a:cs typeface="Times New Roman" panose="02020603050405020304" pitchFamily="18" charset="0"/>
            </a:endParaRPr>
          </a:p>
        </p:txBody>
      </p:sp>
      <p:sp>
        <p:nvSpPr>
          <p:cNvPr id="15" name="Subtitle 5">
            <a:extLst>
              <a:ext uri="{FF2B5EF4-FFF2-40B4-BE49-F238E27FC236}">
                <a16:creationId xmlns:a16="http://schemas.microsoft.com/office/drawing/2014/main" id="{176D8FAB-D443-4BB8-A0E9-8248D0BDE1DB}"/>
              </a:ext>
            </a:extLst>
          </p:cNvPr>
          <p:cNvSpPr txBox="1">
            <a:spLocks/>
          </p:cNvSpPr>
          <p:nvPr/>
        </p:nvSpPr>
        <p:spPr>
          <a:xfrm>
            <a:off x="1088058" y="2215393"/>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Gợi ý dựa trên sách mà khách hàng đã mua </a:t>
            </a:r>
          </a:p>
          <a:p>
            <a:endParaRPr lang="en-US" sz="20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F28344-FF49-4E1C-A31D-B53652992DAB}"/>
              </a:ext>
            </a:extLst>
          </p:cNvPr>
          <p:cNvPicPr>
            <a:picLocks noChangeAspect="1"/>
          </p:cNvPicPr>
          <p:nvPr/>
        </p:nvPicPr>
        <p:blipFill>
          <a:blip r:embed="rId4"/>
          <a:stretch>
            <a:fillRect/>
          </a:stretch>
        </p:blipFill>
        <p:spPr>
          <a:xfrm>
            <a:off x="2562860" y="3099894"/>
            <a:ext cx="5761219" cy="2428639"/>
          </a:xfrm>
          <a:prstGeom prst="rect">
            <a:avLst/>
          </a:prstGeom>
        </p:spPr>
      </p:pic>
    </p:spTree>
    <p:extLst>
      <p:ext uri="{BB962C8B-B14F-4D97-AF65-F5344CB8AC3E}">
        <p14:creationId xmlns:p14="http://schemas.microsoft.com/office/powerpoint/2010/main" val="354700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XÂY DỰNG – TRIỂN KHAI</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3</a:t>
            </a:r>
          </a:p>
        </p:txBody>
      </p:sp>
      <p:pic>
        <p:nvPicPr>
          <p:cNvPr id="16" name="Picture 15">
            <a:extLst>
              <a:ext uri="{FF2B5EF4-FFF2-40B4-BE49-F238E27FC236}">
                <a16:creationId xmlns:a16="http://schemas.microsoft.com/office/drawing/2014/main" id="{A15A9ABC-3258-4192-A613-67E15CFA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7" name="Subtitle 5">
            <a:extLst>
              <a:ext uri="{FF2B5EF4-FFF2-40B4-BE49-F238E27FC236}">
                <a16:creationId xmlns:a16="http://schemas.microsoft.com/office/drawing/2014/main" id="{D9943358-ABE4-46D4-AD98-73274B255ABB}"/>
              </a:ext>
            </a:extLst>
          </p:cNvPr>
          <p:cNvSpPr txBox="1">
            <a:spLocks/>
          </p:cNvSpPr>
          <p:nvPr/>
        </p:nvSpPr>
        <p:spPr>
          <a:xfrm>
            <a:off x="1088058" y="1617141"/>
            <a:ext cx="10202793" cy="59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3.2 Triển khai hệ thống gợi ý</a:t>
            </a:r>
          </a:p>
        </p:txBody>
      </p:sp>
      <p:sp>
        <p:nvSpPr>
          <p:cNvPr id="18" name="Subtitle 5">
            <a:extLst>
              <a:ext uri="{FF2B5EF4-FFF2-40B4-BE49-F238E27FC236}">
                <a16:creationId xmlns:a16="http://schemas.microsoft.com/office/drawing/2014/main" id="{B5A9FE42-5EB1-4C9A-AB56-BC3D4D70C235}"/>
              </a:ext>
            </a:extLst>
          </p:cNvPr>
          <p:cNvSpPr txBox="1">
            <a:spLocks/>
          </p:cNvSpPr>
          <p:nvPr/>
        </p:nvSpPr>
        <p:spPr>
          <a:xfrm>
            <a:off x="1282700" y="2358517"/>
            <a:ext cx="6280152"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latin typeface="Times New Roman" panose="02020603050405020304" pitchFamily="18" charset="0"/>
              <a:cs typeface="Times New Roman" panose="02020603050405020304" pitchFamily="18" charset="0"/>
            </a:endParaRPr>
          </a:p>
        </p:txBody>
      </p:sp>
      <p:sp>
        <p:nvSpPr>
          <p:cNvPr id="15" name="Subtitle 5">
            <a:extLst>
              <a:ext uri="{FF2B5EF4-FFF2-40B4-BE49-F238E27FC236}">
                <a16:creationId xmlns:a16="http://schemas.microsoft.com/office/drawing/2014/main" id="{176D8FAB-D443-4BB8-A0E9-8248D0BDE1DB}"/>
              </a:ext>
            </a:extLst>
          </p:cNvPr>
          <p:cNvSpPr txBox="1">
            <a:spLocks/>
          </p:cNvSpPr>
          <p:nvPr/>
        </p:nvSpPr>
        <p:spPr>
          <a:xfrm>
            <a:off x="1088057" y="2215393"/>
            <a:ext cx="10202793" cy="2193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 Gợi ý dựa trên các đánh giá (sao) sách của khách hàng: </a:t>
            </a:r>
            <a:r>
              <a:rPr lang="en-US" sz="2400">
                <a:latin typeface="Times New Roman" panose="02020603050405020304" pitchFamily="18" charset="0"/>
                <a:cs typeface="Times New Roman" panose="02020603050405020304" pitchFamily="18" charset="0"/>
              </a:rPr>
              <a:t>K</a:t>
            </a:r>
            <a:r>
              <a:rPr lang="vi-VN" sz="2400">
                <a:latin typeface="Times New Roman" panose="02020603050405020304" pitchFamily="18" charset="0"/>
                <a:cs typeface="Times New Roman" panose="02020603050405020304" pitchFamily="18" charset="0"/>
              </a:rPr>
              <a:t>hi khách hàng đánh giá (sao) cho các sách hệ thống sẽ gợi ý những nhưng sách mà khách hàng này chưa mua hay đanh giá. Những sách này được gợi ý tính toán dựa trên thuật toán “Lọc công tác”</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18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pic>
        <p:nvPicPr>
          <p:cNvPr id="49" name="Picture 48">
            <a:extLst>
              <a:ext uri="{FF2B5EF4-FFF2-40B4-BE49-F238E27FC236}">
                <a16:creationId xmlns:a16="http://schemas.microsoft.com/office/drawing/2014/main" id="{92A8C23E-96C0-4271-8DA9-3D9EFA3CF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grpSp>
        <p:nvGrpSpPr>
          <p:cNvPr id="52" name="Group 18">
            <a:extLst>
              <a:ext uri="{FF2B5EF4-FFF2-40B4-BE49-F238E27FC236}">
                <a16:creationId xmlns:a16="http://schemas.microsoft.com/office/drawing/2014/main" id="{111DA571-777A-4A48-A356-E79C25E439FA}"/>
              </a:ext>
            </a:extLst>
          </p:cNvPr>
          <p:cNvGrpSpPr>
            <a:grpSpLocks/>
          </p:cNvGrpSpPr>
          <p:nvPr/>
        </p:nvGrpSpPr>
        <p:grpSpPr bwMode="auto">
          <a:xfrm>
            <a:off x="1282700" y="127000"/>
            <a:ext cx="9626600" cy="1028700"/>
            <a:chOff x="720" y="1392"/>
            <a:chExt cx="4058" cy="480"/>
          </a:xfrm>
        </p:grpSpPr>
        <p:sp>
          <p:nvSpPr>
            <p:cNvPr id="53" name="AutoShape 19">
              <a:extLst>
                <a:ext uri="{FF2B5EF4-FFF2-40B4-BE49-F238E27FC236}">
                  <a16:creationId xmlns:a16="http://schemas.microsoft.com/office/drawing/2014/main" id="{D01528EB-FEC4-4047-A4A3-C0860AD16BA5}"/>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98" name="Group 20">
              <a:extLst>
                <a:ext uri="{FF2B5EF4-FFF2-40B4-BE49-F238E27FC236}">
                  <a16:creationId xmlns:a16="http://schemas.microsoft.com/office/drawing/2014/main" id="{FABF0174-2AD7-4134-8537-511AE6C2CA60}"/>
                </a:ext>
              </a:extLst>
            </p:cNvPr>
            <p:cNvGrpSpPr>
              <a:grpSpLocks/>
            </p:cNvGrpSpPr>
            <p:nvPr/>
          </p:nvGrpSpPr>
          <p:grpSpPr bwMode="auto">
            <a:xfrm>
              <a:off x="730" y="1407"/>
              <a:ext cx="4043" cy="444"/>
              <a:chOff x="744" y="1407"/>
              <a:chExt cx="3988" cy="444"/>
            </a:xfrm>
          </p:grpSpPr>
          <p:sp>
            <p:nvSpPr>
              <p:cNvPr id="99" name="AutoShape 21">
                <a:extLst>
                  <a:ext uri="{FF2B5EF4-FFF2-40B4-BE49-F238E27FC236}">
                    <a16:creationId xmlns:a16="http://schemas.microsoft.com/office/drawing/2014/main" id="{77769217-D425-4651-98F2-54ABE312B4FB}"/>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00" name="AutoShape 22">
                <a:extLst>
                  <a:ext uri="{FF2B5EF4-FFF2-40B4-BE49-F238E27FC236}">
                    <a16:creationId xmlns:a16="http://schemas.microsoft.com/office/drawing/2014/main" id="{1B583C94-17FF-4EB8-9EDF-5162EB11F9F3}"/>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01" name="Text Box 23">
            <a:extLst>
              <a:ext uri="{FF2B5EF4-FFF2-40B4-BE49-F238E27FC236}">
                <a16:creationId xmlns:a16="http://schemas.microsoft.com/office/drawing/2014/main" id="{F167E57F-4413-4FB2-8174-65AD6C650878}"/>
              </a:ext>
            </a:extLst>
          </p:cNvPr>
          <p:cNvSpPr txBox="1">
            <a:spLocks noChangeArrowheads="1"/>
          </p:cNvSpPr>
          <p:nvPr/>
        </p:nvSpPr>
        <p:spPr bwMode="white">
          <a:xfrm>
            <a:off x="1306423" y="279579"/>
            <a:ext cx="9579154"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NỘI DUNG</a:t>
            </a:r>
          </a:p>
        </p:txBody>
      </p:sp>
      <p:grpSp>
        <p:nvGrpSpPr>
          <p:cNvPr id="104" name="Group 67">
            <a:extLst>
              <a:ext uri="{FF2B5EF4-FFF2-40B4-BE49-F238E27FC236}">
                <a16:creationId xmlns:a16="http://schemas.microsoft.com/office/drawing/2014/main" id="{3178CB26-CD2D-46D0-835C-F2C84D6B4424}"/>
              </a:ext>
            </a:extLst>
          </p:cNvPr>
          <p:cNvGrpSpPr>
            <a:grpSpLocks/>
          </p:cNvGrpSpPr>
          <p:nvPr/>
        </p:nvGrpSpPr>
        <p:grpSpPr bwMode="auto">
          <a:xfrm>
            <a:off x="3249458" y="1767927"/>
            <a:ext cx="6132637" cy="989381"/>
            <a:chOff x="2286492" y="1455127"/>
            <a:chExt cx="4640094" cy="1250224"/>
          </a:xfrm>
        </p:grpSpPr>
        <p:sp>
          <p:nvSpPr>
            <p:cNvPr id="105" name="Rectangle 104">
              <a:extLst>
                <a:ext uri="{FF2B5EF4-FFF2-40B4-BE49-F238E27FC236}">
                  <a16:creationId xmlns:a16="http://schemas.microsoft.com/office/drawing/2014/main" id="{924420E8-2159-491C-ABFA-0C86AACB15FE}"/>
                </a:ext>
              </a:extLst>
            </p:cNvPr>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06" name="Rectangle 105">
              <a:extLst>
                <a:ext uri="{FF2B5EF4-FFF2-40B4-BE49-F238E27FC236}">
                  <a16:creationId xmlns:a16="http://schemas.microsoft.com/office/drawing/2014/main" id="{0DC71867-29D7-4F18-97B9-48FADFEE6C88}"/>
                </a:ext>
              </a:extLst>
            </p:cNvPr>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07" name="Group 106">
            <a:extLst>
              <a:ext uri="{FF2B5EF4-FFF2-40B4-BE49-F238E27FC236}">
                <a16:creationId xmlns:a16="http://schemas.microsoft.com/office/drawing/2014/main" id="{80FC9C4D-C6FC-4664-A513-1F52A3FF9C10}"/>
              </a:ext>
            </a:extLst>
          </p:cNvPr>
          <p:cNvGrpSpPr/>
          <p:nvPr/>
        </p:nvGrpSpPr>
        <p:grpSpPr>
          <a:xfrm>
            <a:off x="2584175" y="3014669"/>
            <a:ext cx="7140386" cy="1114239"/>
            <a:chOff x="1514244" y="2848161"/>
            <a:chExt cx="6223451" cy="1114239"/>
          </a:xfrm>
        </p:grpSpPr>
        <p:grpSp>
          <p:nvGrpSpPr>
            <p:cNvPr id="108" name="Group 7">
              <a:extLst>
                <a:ext uri="{FF2B5EF4-FFF2-40B4-BE49-F238E27FC236}">
                  <a16:creationId xmlns:a16="http://schemas.microsoft.com/office/drawing/2014/main" id="{25AC9FFF-A2F1-4119-9277-07678348EA66}"/>
                </a:ext>
              </a:extLst>
            </p:cNvPr>
            <p:cNvGrpSpPr>
              <a:grpSpLocks/>
            </p:cNvGrpSpPr>
            <p:nvPr/>
          </p:nvGrpSpPr>
          <p:grpSpPr bwMode="auto">
            <a:xfrm>
              <a:off x="1514244" y="2848161"/>
              <a:ext cx="6223451" cy="1114239"/>
              <a:chOff x="1803761" y="1454697"/>
              <a:chExt cx="5402581" cy="1367819"/>
            </a:xfrm>
          </p:grpSpPr>
          <p:pic>
            <p:nvPicPr>
              <p:cNvPr id="113" name="Picture 345" descr="shadow_1_m">
                <a:extLst>
                  <a:ext uri="{FF2B5EF4-FFF2-40B4-BE49-F238E27FC236}">
                    <a16:creationId xmlns:a16="http://schemas.microsoft.com/office/drawing/2014/main" id="{4E0D6903-F158-47B7-A617-FD1441AC4D32}"/>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14" name="Rectangle 113">
                <a:extLst>
                  <a:ext uri="{FF2B5EF4-FFF2-40B4-BE49-F238E27FC236}">
                    <a16:creationId xmlns:a16="http://schemas.microsoft.com/office/drawing/2014/main" id="{92DB6ABC-89FD-4A92-B473-3B67C2E5475D}"/>
                  </a:ext>
                </a:extLst>
              </p:cNvPr>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C4D35D31-DF6A-47A5-AC17-D852A0D7011F}"/>
                  </a:ext>
                </a:extLst>
              </p:cNvPr>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latin typeface="Times New Roman" panose="02020603050405020304" pitchFamily="18" charset="0"/>
                  <a:cs typeface="Times New Roman" panose="02020603050405020304" pitchFamily="18" charset="0"/>
                </a:endParaRPr>
              </a:p>
            </p:txBody>
          </p:sp>
        </p:grpSp>
        <p:sp>
          <p:nvSpPr>
            <p:cNvPr id="109" name="5-Point Star 31">
              <a:extLst>
                <a:ext uri="{FF2B5EF4-FFF2-40B4-BE49-F238E27FC236}">
                  <a16:creationId xmlns:a16="http://schemas.microsoft.com/office/drawing/2014/main" id="{61B16D10-E261-4A48-91BE-41FA230E43D9}"/>
                </a:ext>
              </a:extLst>
            </p:cNvPr>
            <p:cNvSpPr/>
            <p:nvPr/>
          </p:nvSpPr>
          <p:spPr bwMode="auto">
            <a:xfrm>
              <a:off x="6689547" y="3035966"/>
              <a:ext cx="561975" cy="468448"/>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0" name="Rectangle 109">
              <a:extLst>
                <a:ext uri="{FF2B5EF4-FFF2-40B4-BE49-F238E27FC236}">
                  <a16:creationId xmlns:a16="http://schemas.microsoft.com/office/drawing/2014/main" id="{98F29233-08EE-4C90-9DA2-4AED8A638BF7}"/>
                </a:ext>
              </a:extLst>
            </p:cNvPr>
            <p:cNvSpPr/>
            <p:nvPr/>
          </p:nvSpPr>
          <p:spPr>
            <a:xfrm>
              <a:off x="3000370" y="3044263"/>
              <a:ext cx="4193733"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Vấn đề nghiên cứu</a:t>
              </a:r>
            </a:p>
          </p:txBody>
        </p:sp>
        <p:sp>
          <p:nvSpPr>
            <p:cNvPr id="111" name="Trapezoid 2">
              <a:extLst>
                <a:ext uri="{FF2B5EF4-FFF2-40B4-BE49-F238E27FC236}">
                  <a16:creationId xmlns:a16="http://schemas.microsoft.com/office/drawing/2014/main" id="{8A164A85-504D-4605-ABA7-1387B8C5E6FD}"/>
                </a:ext>
              </a:extLst>
            </p:cNvPr>
            <p:cNvSpPr/>
            <p:nvPr/>
          </p:nvSpPr>
          <p:spPr bwMode="auto">
            <a:xfrm rot="19191503">
              <a:off x="1554212" y="3035226"/>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2" name="Rectangle 111">
              <a:extLst>
                <a:ext uri="{FF2B5EF4-FFF2-40B4-BE49-F238E27FC236}">
                  <a16:creationId xmlns:a16="http://schemas.microsoft.com/office/drawing/2014/main" id="{0FAAD42C-47FD-4A9E-91DE-06DF2A0CC594}"/>
                </a:ext>
              </a:extLst>
            </p:cNvPr>
            <p:cNvSpPr/>
            <p:nvPr/>
          </p:nvSpPr>
          <p:spPr>
            <a:xfrm rot="19126099">
              <a:off x="1573708" y="3083023"/>
              <a:ext cx="1828800" cy="400110"/>
            </a:xfrm>
            <a:prstGeom prst="rect">
              <a:avLst/>
            </a:prstGeom>
          </p:spPr>
          <p:txBody>
            <a:bodyPr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02</a:t>
              </a:r>
            </a:p>
          </p:txBody>
        </p:sp>
      </p:grpSp>
      <p:grpSp>
        <p:nvGrpSpPr>
          <p:cNvPr id="116" name="Group 115">
            <a:extLst>
              <a:ext uri="{FF2B5EF4-FFF2-40B4-BE49-F238E27FC236}">
                <a16:creationId xmlns:a16="http://schemas.microsoft.com/office/drawing/2014/main" id="{68EF65BF-34F2-4DF4-9742-29910315F338}"/>
              </a:ext>
            </a:extLst>
          </p:cNvPr>
          <p:cNvGrpSpPr/>
          <p:nvPr/>
        </p:nvGrpSpPr>
        <p:grpSpPr>
          <a:xfrm>
            <a:off x="2608184" y="4260807"/>
            <a:ext cx="7140387" cy="1087301"/>
            <a:chOff x="1538254" y="4094299"/>
            <a:chExt cx="6223452" cy="1087301"/>
          </a:xfrm>
        </p:grpSpPr>
        <p:grpSp>
          <p:nvGrpSpPr>
            <p:cNvPr id="117" name="Group 49">
              <a:extLst>
                <a:ext uri="{FF2B5EF4-FFF2-40B4-BE49-F238E27FC236}">
                  <a16:creationId xmlns:a16="http://schemas.microsoft.com/office/drawing/2014/main" id="{F1693BF8-718B-4F9C-A513-6926FBAD1C7B}"/>
                </a:ext>
              </a:extLst>
            </p:cNvPr>
            <p:cNvGrpSpPr>
              <a:grpSpLocks/>
            </p:cNvGrpSpPr>
            <p:nvPr/>
          </p:nvGrpSpPr>
          <p:grpSpPr bwMode="auto">
            <a:xfrm>
              <a:off x="1538254" y="4094299"/>
              <a:ext cx="6223452" cy="1087301"/>
              <a:chOff x="1803761" y="1455420"/>
              <a:chExt cx="5402581" cy="1367096"/>
            </a:xfrm>
          </p:grpSpPr>
          <p:pic>
            <p:nvPicPr>
              <p:cNvPr id="129" name="Picture 345" descr="shadow_1_m">
                <a:extLst>
                  <a:ext uri="{FF2B5EF4-FFF2-40B4-BE49-F238E27FC236}">
                    <a16:creationId xmlns:a16="http://schemas.microsoft.com/office/drawing/2014/main" id="{15A33C93-9C1D-4F61-8430-89F1819B1F78}"/>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30" name="Rectangle 129">
                <a:extLst>
                  <a:ext uri="{FF2B5EF4-FFF2-40B4-BE49-F238E27FC236}">
                    <a16:creationId xmlns:a16="http://schemas.microsoft.com/office/drawing/2014/main" id="{45D96C9D-1EC9-410F-BB05-3025ED8620EE}"/>
                  </a:ext>
                </a:extLst>
              </p:cNvPr>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18ABC29D-0344-46E7-95B3-38BF7235116E}"/>
                  </a:ext>
                </a:extLst>
              </p:cNvPr>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18" name="Group 117">
              <a:extLst>
                <a:ext uri="{FF2B5EF4-FFF2-40B4-BE49-F238E27FC236}">
                  <a16:creationId xmlns:a16="http://schemas.microsoft.com/office/drawing/2014/main" id="{B88076E2-81A6-4B1B-8175-16C0878F703E}"/>
                </a:ext>
              </a:extLst>
            </p:cNvPr>
            <p:cNvGrpSpPr/>
            <p:nvPr/>
          </p:nvGrpSpPr>
          <p:grpSpPr>
            <a:xfrm>
              <a:off x="6608208" y="4276889"/>
              <a:ext cx="638779" cy="592062"/>
              <a:chOff x="4290008" y="4767262"/>
              <a:chExt cx="902113" cy="1014412"/>
            </a:xfrm>
            <a:solidFill>
              <a:schemeClr val="accent3"/>
            </a:solidFill>
          </p:grpSpPr>
          <p:sp>
            <p:nvSpPr>
              <p:cNvPr id="122" name="Freeform 36">
                <a:extLst>
                  <a:ext uri="{FF2B5EF4-FFF2-40B4-BE49-F238E27FC236}">
                    <a16:creationId xmlns:a16="http://schemas.microsoft.com/office/drawing/2014/main" id="{D8852217-50CA-4402-8AD9-8D91FFB2F530}"/>
                  </a:ext>
                </a:extLst>
              </p:cNvPr>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3" name="Freeform 37">
                <a:extLst>
                  <a:ext uri="{FF2B5EF4-FFF2-40B4-BE49-F238E27FC236}">
                    <a16:creationId xmlns:a16="http://schemas.microsoft.com/office/drawing/2014/main" id="{ED16BCC1-ACDA-444A-A97B-38FA4EB74D88}"/>
                  </a:ext>
                </a:extLst>
              </p:cNvPr>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4" name="Rounded Rectangle 38">
                <a:extLst>
                  <a:ext uri="{FF2B5EF4-FFF2-40B4-BE49-F238E27FC236}">
                    <a16:creationId xmlns:a16="http://schemas.microsoft.com/office/drawing/2014/main" id="{1126EAF0-2C45-4D65-9BBD-224D042B7426}"/>
                  </a:ext>
                </a:extLst>
              </p:cNvPr>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5" name="Rounded Rectangle 39">
                <a:extLst>
                  <a:ext uri="{FF2B5EF4-FFF2-40B4-BE49-F238E27FC236}">
                    <a16:creationId xmlns:a16="http://schemas.microsoft.com/office/drawing/2014/main" id="{F7AE960B-5F5A-4B47-93FF-70B9F8719094}"/>
                  </a:ext>
                </a:extLst>
              </p:cNvPr>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6" name="Rounded Rectangle 40">
                <a:extLst>
                  <a:ext uri="{FF2B5EF4-FFF2-40B4-BE49-F238E27FC236}">
                    <a16:creationId xmlns:a16="http://schemas.microsoft.com/office/drawing/2014/main" id="{0B824D43-DC19-4146-AA4D-385964D53A97}"/>
                  </a:ext>
                </a:extLst>
              </p:cNvPr>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7" name="Rounded Rectangle 41">
                <a:extLst>
                  <a:ext uri="{FF2B5EF4-FFF2-40B4-BE49-F238E27FC236}">
                    <a16:creationId xmlns:a16="http://schemas.microsoft.com/office/drawing/2014/main" id="{E5FBA185-3BBF-4743-BD08-2E848BBF9AE3}"/>
                  </a:ext>
                </a:extLst>
              </p:cNvPr>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8" name="Rounded Rectangle 42">
                <a:extLst>
                  <a:ext uri="{FF2B5EF4-FFF2-40B4-BE49-F238E27FC236}">
                    <a16:creationId xmlns:a16="http://schemas.microsoft.com/office/drawing/2014/main" id="{60CF4A52-86B8-455E-B523-CC3BD6ADCAF8}"/>
                  </a:ext>
                </a:extLst>
              </p:cNvPr>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119" name="Rectangle 118">
              <a:extLst>
                <a:ext uri="{FF2B5EF4-FFF2-40B4-BE49-F238E27FC236}">
                  <a16:creationId xmlns:a16="http://schemas.microsoft.com/office/drawing/2014/main" id="{DAB6D075-8FF8-476C-B54B-05AAF7574DD2}"/>
                </a:ext>
              </a:extLst>
            </p:cNvPr>
            <p:cNvSpPr/>
            <p:nvPr/>
          </p:nvSpPr>
          <p:spPr>
            <a:xfrm>
              <a:off x="3000370" y="4289376"/>
              <a:ext cx="4157657"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Xây dựng -Triển khai</a:t>
              </a:r>
            </a:p>
          </p:txBody>
        </p:sp>
        <p:sp>
          <p:nvSpPr>
            <p:cNvPr id="120" name="Trapezoid 2">
              <a:extLst>
                <a:ext uri="{FF2B5EF4-FFF2-40B4-BE49-F238E27FC236}">
                  <a16:creationId xmlns:a16="http://schemas.microsoft.com/office/drawing/2014/main" id="{51AE137B-0C96-4E13-80C5-F7B9A59B8184}"/>
                </a:ext>
              </a:extLst>
            </p:cNvPr>
            <p:cNvSpPr/>
            <p:nvPr/>
          </p:nvSpPr>
          <p:spPr bwMode="auto">
            <a:xfrm rot="19191503">
              <a:off x="1554211" y="4265655"/>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1" name="Rectangle 120">
              <a:extLst>
                <a:ext uri="{FF2B5EF4-FFF2-40B4-BE49-F238E27FC236}">
                  <a16:creationId xmlns:a16="http://schemas.microsoft.com/office/drawing/2014/main" id="{316A38A1-5F88-4A76-A86D-2C39CB1B7C85}"/>
                </a:ext>
              </a:extLst>
            </p:cNvPr>
            <p:cNvSpPr/>
            <p:nvPr/>
          </p:nvSpPr>
          <p:spPr>
            <a:xfrm rot="19126099">
              <a:off x="1615221" y="4297589"/>
              <a:ext cx="1828800" cy="400110"/>
            </a:xfrm>
            <a:prstGeom prst="rect">
              <a:avLst/>
            </a:prstGeom>
          </p:spPr>
          <p:txBody>
            <a:bodyPr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03</a:t>
              </a:r>
            </a:p>
          </p:txBody>
        </p:sp>
      </p:grpSp>
      <p:grpSp>
        <p:nvGrpSpPr>
          <p:cNvPr id="132" name="Group 131">
            <a:extLst>
              <a:ext uri="{FF2B5EF4-FFF2-40B4-BE49-F238E27FC236}">
                <a16:creationId xmlns:a16="http://schemas.microsoft.com/office/drawing/2014/main" id="{702F29A8-479F-468A-9AD0-837D01C1DA26}"/>
              </a:ext>
            </a:extLst>
          </p:cNvPr>
          <p:cNvGrpSpPr/>
          <p:nvPr/>
        </p:nvGrpSpPr>
        <p:grpSpPr>
          <a:xfrm>
            <a:off x="2604154" y="5406397"/>
            <a:ext cx="7144418" cy="1172024"/>
            <a:chOff x="1534741" y="5239889"/>
            <a:chExt cx="6226965" cy="1172024"/>
          </a:xfrm>
        </p:grpSpPr>
        <p:grpSp>
          <p:nvGrpSpPr>
            <p:cNvPr id="133" name="Group 67">
              <a:extLst>
                <a:ext uri="{FF2B5EF4-FFF2-40B4-BE49-F238E27FC236}">
                  <a16:creationId xmlns:a16="http://schemas.microsoft.com/office/drawing/2014/main" id="{B824DE3B-5C1B-45C7-8B73-8BA9E4AA4889}"/>
                </a:ext>
              </a:extLst>
            </p:cNvPr>
            <p:cNvGrpSpPr>
              <a:grpSpLocks/>
            </p:cNvGrpSpPr>
            <p:nvPr/>
          </p:nvGrpSpPr>
          <p:grpSpPr bwMode="auto">
            <a:xfrm>
              <a:off x="1538254" y="5239889"/>
              <a:ext cx="6223452" cy="1172024"/>
              <a:chOff x="1803761" y="1455420"/>
              <a:chExt cx="5402581" cy="1367096"/>
            </a:xfrm>
          </p:grpSpPr>
          <p:pic>
            <p:nvPicPr>
              <p:cNvPr id="140" name="Picture 345" descr="shadow_1_m">
                <a:extLst>
                  <a:ext uri="{FF2B5EF4-FFF2-40B4-BE49-F238E27FC236}">
                    <a16:creationId xmlns:a16="http://schemas.microsoft.com/office/drawing/2014/main" id="{A0AC6B17-BB10-431F-8C96-A19FD2B2A9D5}"/>
                  </a:ext>
                </a:extLst>
              </p:cNvPr>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141" name="Rectangle 140">
                <a:extLst>
                  <a:ext uri="{FF2B5EF4-FFF2-40B4-BE49-F238E27FC236}">
                    <a16:creationId xmlns:a16="http://schemas.microsoft.com/office/drawing/2014/main" id="{EF96C4C6-D04B-4454-9FCA-B5CA3A2CAEB5}"/>
                  </a:ext>
                </a:extLst>
              </p:cNvPr>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42" name="Rectangle 141">
                <a:extLst>
                  <a:ext uri="{FF2B5EF4-FFF2-40B4-BE49-F238E27FC236}">
                    <a16:creationId xmlns:a16="http://schemas.microsoft.com/office/drawing/2014/main" id="{AF1104A9-22FD-4F4F-98E4-FCDD6DA2B1E4}"/>
                  </a:ext>
                </a:extLst>
              </p:cNvPr>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id="{E81C6F51-A9C0-4DFA-8D42-46A7568DCB27}"/>
                </a:ext>
              </a:extLst>
            </p:cNvPr>
            <p:cNvGrpSpPr/>
            <p:nvPr/>
          </p:nvGrpSpPr>
          <p:grpSpPr>
            <a:xfrm>
              <a:off x="6697931" y="5562600"/>
              <a:ext cx="617269" cy="375168"/>
              <a:chOff x="5210175" y="2278856"/>
              <a:chExt cx="235744" cy="173831"/>
            </a:xfrm>
            <a:solidFill>
              <a:schemeClr val="tx2"/>
            </a:solidFill>
          </p:grpSpPr>
          <p:sp>
            <p:nvSpPr>
              <p:cNvPr id="138" name="Frame 137">
                <a:extLst>
                  <a:ext uri="{FF2B5EF4-FFF2-40B4-BE49-F238E27FC236}">
                    <a16:creationId xmlns:a16="http://schemas.microsoft.com/office/drawing/2014/main" id="{4B65E006-BB02-4140-954B-6E4EE0A79DED}"/>
                  </a:ext>
                </a:extLst>
              </p:cNvPr>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Times New Roman" panose="02020603050405020304" pitchFamily="18" charset="0"/>
                  <a:cs typeface="Times New Roman" panose="02020603050405020304" pitchFamily="18" charset="0"/>
                </a:endParaRPr>
              </a:p>
            </p:txBody>
          </p:sp>
          <p:sp>
            <p:nvSpPr>
              <p:cNvPr id="139" name="Freeform 34">
                <a:extLst>
                  <a:ext uri="{FF2B5EF4-FFF2-40B4-BE49-F238E27FC236}">
                    <a16:creationId xmlns:a16="http://schemas.microsoft.com/office/drawing/2014/main" id="{69873821-642A-4679-984E-F0C348DAB348}"/>
                  </a:ext>
                </a:extLst>
              </p:cNvPr>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135" name="Rectangle 134">
              <a:extLst>
                <a:ext uri="{FF2B5EF4-FFF2-40B4-BE49-F238E27FC236}">
                  <a16:creationId xmlns:a16="http://schemas.microsoft.com/office/drawing/2014/main" id="{3E4A813C-EF85-4AD6-98EB-D0A1328F3379}"/>
                </a:ext>
              </a:extLst>
            </p:cNvPr>
            <p:cNvSpPr/>
            <p:nvPr/>
          </p:nvSpPr>
          <p:spPr>
            <a:xfrm>
              <a:off x="3000370" y="5493395"/>
              <a:ext cx="4193733" cy="553998"/>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Kết quả - Demo</a:t>
              </a:r>
            </a:p>
          </p:txBody>
        </p:sp>
        <p:sp>
          <p:nvSpPr>
            <p:cNvPr id="136" name="Trapezoid 2">
              <a:extLst>
                <a:ext uri="{FF2B5EF4-FFF2-40B4-BE49-F238E27FC236}">
                  <a16:creationId xmlns:a16="http://schemas.microsoft.com/office/drawing/2014/main" id="{1050D187-268E-480D-8A02-2B2C68C0F1DD}"/>
                </a:ext>
              </a:extLst>
            </p:cNvPr>
            <p:cNvSpPr/>
            <p:nvPr/>
          </p:nvSpPr>
          <p:spPr bwMode="auto">
            <a:xfrm rot="19191503">
              <a:off x="1534741" y="5478069"/>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37" name="Rectangle 136">
              <a:extLst>
                <a:ext uri="{FF2B5EF4-FFF2-40B4-BE49-F238E27FC236}">
                  <a16:creationId xmlns:a16="http://schemas.microsoft.com/office/drawing/2014/main" id="{B03DD617-357D-47CA-8FFA-76397DB6AB35}"/>
                </a:ext>
              </a:extLst>
            </p:cNvPr>
            <p:cNvSpPr/>
            <p:nvPr/>
          </p:nvSpPr>
          <p:spPr>
            <a:xfrm rot="19126099">
              <a:off x="1587653" y="5512897"/>
              <a:ext cx="1828800" cy="400110"/>
            </a:xfrm>
            <a:prstGeom prst="rect">
              <a:avLst/>
            </a:prstGeom>
          </p:spPr>
          <p:txBody>
            <a:bodyPr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04</a:t>
              </a:r>
            </a:p>
          </p:txBody>
        </p:sp>
      </p:grpSp>
      <p:grpSp>
        <p:nvGrpSpPr>
          <p:cNvPr id="143" name="Group 142">
            <a:extLst>
              <a:ext uri="{FF2B5EF4-FFF2-40B4-BE49-F238E27FC236}">
                <a16:creationId xmlns:a16="http://schemas.microsoft.com/office/drawing/2014/main" id="{27BC7681-F51C-46F7-A6B0-828AF1CBF394}"/>
              </a:ext>
            </a:extLst>
          </p:cNvPr>
          <p:cNvGrpSpPr/>
          <p:nvPr/>
        </p:nvGrpSpPr>
        <p:grpSpPr>
          <a:xfrm>
            <a:off x="2646029" y="1935999"/>
            <a:ext cx="6658689" cy="694308"/>
            <a:chOff x="1438295" y="1790873"/>
            <a:chExt cx="5436392" cy="672925"/>
          </a:xfrm>
        </p:grpSpPr>
        <p:sp>
          <p:nvSpPr>
            <p:cNvPr id="144" name="Rectangle 143">
              <a:extLst>
                <a:ext uri="{FF2B5EF4-FFF2-40B4-BE49-F238E27FC236}">
                  <a16:creationId xmlns:a16="http://schemas.microsoft.com/office/drawing/2014/main" id="{CEF61092-974C-4EA0-9FA4-19D0CB564F18}"/>
                </a:ext>
              </a:extLst>
            </p:cNvPr>
            <p:cNvSpPr/>
            <p:nvPr/>
          </p:nvSpPr>
          <p:spPr>
            <a:xfrm>
              <a:off x="2830389" y="1852719"/>
              <a:ext cx="3903119" cy="536936"/>
            </a:xfrm>
            <a:prstGeom prst="rect">
              <a:avLst/>
            </a:prstGeom>
          </p:spPr>
          <p:txBody>
            <a:bodyPr wrap="square" anchor="ctr">
              <a:spAutoFit/>
            </a:bodyPr>
            <a:lstStyle/>
            <a:p>
              <a:pPr fontAlgn="auto">
                <a:spcBef>
                  <a:spcPts val="0"/>
                </a:spcBef>
                <a:spcAft>
                  <a:spcPts val="0"/>
                </a:spcAft>
                <a:defRPr/>
              </a:pPr>
              <a:r>
                <a:rPr lang="en-US" sz="3000" b="1">
                  <a:solidFill>
                    <a:schemeClr val="accent1"/>
                  </a:solidFill>
                  <a:latin typeface="Times New Roman" panose="02020603050405020304" pitchFamily="18" charset="0"/>
                  <a:cs typeface="Times New Roman" panose="02020603050405020304" pitchFamily="18" charset="0"/>
                </a:rPr>
                <a:t>Mục tiêu - Ph</a:t>
              </a:r>
              <a:r>
                <a:rPr lang="vi-VN" sz="3000" b="1">
                  <a:solidFill>
                    <a:schemeClr val="accent1"/>
                  </a:solidFill>
                  <a:latin typeface="Times New Roman" panose="02020603050405020304" pitchFamily="18" charset="0"/>
                  <a:cs typeface="Times New Roman" panose="02020603050405020304" pitchFamily="18" charset="0"/>
                </a:rPr>
                <a:t>ư</a:t>
              </a:r>
              <a:r>
                <a:rPr lang="en-US" sz="3000" b="1">
                  <a:solidFill>
                    <a:schemeClr val="accent1"/>
                  </a:solidFill>
                  <a:latin typeface="Times New Roman" panose="02020603050405020304" pitchFamily="18" charset="0"/>
                  <a:cs typeface="Times New Roman" panose="02020603050405020304" pitchFamily="18" charset="0"/>
                </a:rPr>
                <a:t>ơng pháp</a:t>
              </a:r>
            </a:p>
          </p:txBody>
        </p:sp>
        <p:sp>
          <p:nvSpPr>
            <p:cNvPr id="145" name="Trapezoid 2">
              <a:extLst>
                <a:ext uri="{FF2B5EF4-FFF2-40B4-BE49-F238E27FC236}">
                  <a16:creationId xmlns:a16="http://schemas.microsoft.com/office/drawing/2014/main" id="{5A6B09EE-1F55-4CC0-BEAA-DE0E9C6F88FD}"/>
                </a:ext>
              </a:extLst>
            </p:cNvPr>
            <p:cNvSpPr/>
            <p:nvPr/>
          </p:nvSpPr>
          <p:spPr bwMode="auto">
            <a:xfrm rot="19191503">
              <a:off x="1438295" y="1790873"/>
              <a:ext cx="1934627" cy="440969"/>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46" name="Rectangle 145">
              <a:extLst>
                <a:ext uri="{FF2B5EF4-FFF2-40B4-BE49-F238E27FC236}">
                  <a16:creationId xmlns:a16="http://schemas.microsoft.com/office/drawing/2014/main" id="{7EBD9576-5232-454F-AD92-4824D11A0D23}"/>
                </a:ext>
              </a:extLst>
            </p:cNvPr>
            <p:cNvSpPr/>
            <p:nvPr/>
          </p:nvSpPr>
          <p:spPr>
            <a:xfrm rot="19126099">
              <a:off x="1448549" y="1831209"/>
              <a:ext cx="1828800" cy="387788"/>
            </a:xfrm>
            <a:prstGeom prst="rect">
              <a:avLst/>
            </a:prstGeom>
          </p:spPr>
          <p:txBody>
            <a:bodyPr wrap="square" anchor="ctr">
              <a:spAutoFit/>
            </a:bodyPr>
            <a:lstStyle/>
            <a:p>
              <a:pPr algn="ctr" fontAlgn="auto">
                <a:spcBef>
                  <a:spcPts val="0"/>
                </a:spcBef>
                <a:spcAft>
                  <a:spcPts val="0"/>
                </a:spcAft>
                <a:defRPr/>
              </a:pPr>
              <a:r>
                <a:rPr lang="en-US" sz="2000" b="1" err="1">
                  <a:latin typeface="Times New Roman" panose="02020603050405020304" pitchFamily="18" charset="0"/>
                  <a:cs typeface="Times New Roman" panose="02020603050405020304" pitchFamily="18" charset="0"/>
                </a:rPr>
                <a:t>Nội</a:t>
              </a:r>
              <a:r>
                <a:rPr lang="en-US" sz="2000" b="1">
                  <a:latin typeface="Times New Roman" panose="02020603050405020304" pitchFamily="18" charset="0"/>
                  <a:cs typeface="Times New Roman" panose="02020603050405020304" pitchFamily="18" charset="0"/>
                </a:rPr>
                <a:t> dung 01</a:t>
              </a:r>
            </a:p>
          </p:txBody>
        </p:sp>
        <p:pic>
          <p:nvPicPr>
            <p:cNvPr id="147" name="Picture 28" descr="C:\Users\dell\Desktop\122833-matte-red-and-white-square-icon-business-magnifying-glass-ps.png">
              <a:extLst>
                <a:ext uri="{FF2B5EF4-FFF2-40B4-BE49-F238E27FC236}">
                  <a16:creationId xmlns:a16="http://schemas.microsoft.com/office/drawing/2014/main" id="{193B6042-1DF8-4B6D-B952-5D0D0BB5525E}"/>
                </a:ext>
              </a:extLst>
            </p:cNvPr>
            <p:cNvPicPr>
              <a:picLocks noChangeAspect="1" noChangeArrowheads="1"/>
            </p:cNvPicPr>
            <p:nvPr/>
          </p:nvPicPr>
          <p:blipFill>
            <a:blip r:embed="rId5"/>
            <a:srcRect t="11546" b="12520"/>
            <a:stretch>
              <a:fillRect/>
            </a:stretch>
          </p:blipFill>
          <p:spPr bwMode="auto">
            <a:xfrm>
              <a:off x="6187786" y="1879023"/>
              <a:ext cx="686901" cy="584775"/>
            </a:xfrm>
            <a:prstGeom prst="rect">
              <a:avLst/>
            </a:prstGeom>
            <a:noFill/>
            <a:ln w="9525">
              <a:noFill/>
              <a:miter lim="800000"/>
              <a:headEnd/>
              <a:tailEnd/>
            </a:ln>
          </p:spPr>
        </p:pic>
      </p:grpSp>
    </p:spTree>
    <p:extLst>
      <p:ext uri="{BB962C8B-B14F-4D97-AF65-F5344CB8AC3E}">
        <p14:creationId xmlns:p14="http://schemas.microsoft.com/office/powerpoint/2010/main" val="14841803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pic>
        <p:nvPicPr>
          <p:cNvPr id="12" name="Picture 11">
            <a:extLst>
              <a:ext uri="{FF2B5EF4-FFF2-40B4-BE49-F238E27FC236}">
                <a16:creationId xmlns:a16="http://schemas.microsoft.com/office/drawing/2014/main" id="{555E0468-6E74-4785-9DAE-DA5A3A9CA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7"/>
            <a:ext cx="10015883" cy="4280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4.1 Kết quả đạt đ</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ợc</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Xây dựng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trang web thư</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ng mại điện tử</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Triển khai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hệ thống gợi ý cho trang web</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Nghiệp vụ của doanh nghiệp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mại điện tử</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Quy trình xây dựng 1 trang web</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Áp dụng kiến thức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học vào thực tiễn</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F9410D13-5B3C-4E62-8EF3-13C875611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3899" y="2278566"/>
            <a:ext cx="3623213" cy="2300867"/>
          </a:xfrm>
          <a:prstGeom prst="rect">
            <a:avLst/>
          </a:prstGeom>
        </p:spPr>
      </p:pic>
    </p:spTree>
    <p:extLst>
      <p:ext uri="{BB962C8B-B14F-4D97-AF65-F5344CB8AC3E}">
        <p14:creationId xmlns:p14="http://schemas.microsoft.com/office/powerpoint/2010/main" val="74862547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pic>
        <p:nvPicPr>
          <p:cNvPr id="12" name="Picture 11">
            <a:extLst>
              <a:ext uri="{FF2B5EF4-FFF2-40B4-BE49-F238E27FC236}">
                <a16:creationId xmlns:a16="http://schemas.microsoft.com/office/drawing/2014/main" id="{555E0468-6E74-4785-9DAE-DA5A3A9CA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280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ớng phát triển</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Thanh toán qua bên thứ 3</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Vận chuyển giao hàng qua bên thứ 3</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Áp dụng các thuật toán dự đoán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dùng, gợi ý, học máy …</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Nâng cấp thành chuỗi các cửa hàng, nghiệp vụ phức tạp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a:t>
            </a:r>
          </a:p>
          <a:p>
            <a:pPr>
              <a:lnSpc>
                <a:spcPct val="120000"/>
              </a:lnSpc>
              <a:spcBef>
                <a:spcPts val="1200"/>
              </a:spcBef>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965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6B93F25-3B60-4247-B883-91D168BAD58F}"/>
              </a:ext>
            </a:extLst>
          </p:cNvPr>
          <p:cNvPicPr/>
          <p:nvPr/>
        </p:nvPicPr>
        <p:blipFill>
          <a:blip r:embed="rId3">
            <a:extLst>
              <a:ext uri="{28A0092B-C50C-407E-A947-70E740481C1C}">
                <a14:useLocalDpi xmlns:a14="http://schemas.microsoft.com/office/drawing/2010/main" val="0"/>
              </a:ext>
            </a:extLst>
          </a:blip>
          <a:stretch>
            <a:fillRect/>
          </a:stretch>
        </p:blipFill>
        <p:spPr>
          <a:xfrm>
            <a:off x="1282700" y="2382644"/>
            <a:ext cx="9626600" cy="4186100"/>
          </a:xfrm>
          <a:prstGeom prst="rect">
            <a:avLst/>
          </a:prstGeom>
        </p:spPr>
      </p:pic>
      <p:pic>
        <p:nvPicPr>
          <p:cNvPr id="17" name="Picture 16">
            <a:extLst>
              <a:ext uri="{FF2B5EF4-FFF2-40B4-BE49-F238E27FC236}">
                <a16:creationId xmlns:a16="http://schemas.microsoft.com/office/drawing/2014/main" id="{5A22D614-4CC8-4081-B032-3B6534C9C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242342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444237-0F91-4C97-89A6-0B40C1F2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68845"/>
            <a:ext cx="9626600" cy="4152441"/>
          </a:xfrm>
          <a:prstGeom prst="rect">
            <a:avLst/>
          </a:prstGeom>
        </p:spPr>
      </p:pic>
      <p:pic>
        <p:nvPicPr>
          <p:cNvPr id="15" name="Picture 14">
            <a:extLst>
              <a:ext uri="{FF2B5EF4-FFF2-40B4-BE49-F238E27FC236}">
                <a16:creationId xmlns:a16="http://schemas.microsoft.com/office/drawing/2014/main" id="{E05C1D13-476D-40BE-9B86-99D16C600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33645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KẾT QUẢ - DEMO</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4</a:t>
            </a:r>
          </a:p>
        </p:txBody>
      </p:sp>
      <p:sp>
        <p:nvSpPr>
          <p:cNvPr id="13" name="Subtitle 5">
            <a:extLst>
              <a:ext uri="{FF2B5EF4-FFF2-40B4-BE49-F238E27FC236}">
                <a16:creationId xmlns:a16="http://schemas.microsoft.com/office/drawing/2014/main" id="{8B2B54C0-0CE8-4875-B380-A664B6BFA601}"/>
              </a:ext>
            </a:extLst>
          </p:cNvPr>
          <p:cNvSpPr txBox="1">
            <a:spLocks/>
          </p:cNvSpPr>
          <p:nvPr/>
        </p:nvSpPr>
        <p:spPr>
          <a:xfrm>
            <a:off x="1088058" y="1614328"/>
            <a:ext cx="10015883" cy="403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accent1"/>
                </a:solidFill>
                <a:latin typeface="Times New Roman" panose="02020603050405020304" pitchFamily="18" charset="0"/>
                <a:cs typeface="Times New Roman" panose="02020603050405020304" pitchFamily="18" charset="0"/>
              </a:rPr>
              <a:t>4.2 Ch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trình demo</a:t>
            </a:r>
          </a:p>
          <a:p>
            <a:pPr marL="0" indent="0">
              <a:buNone/>
            </a:pPr>
            <a:endParaRPr lang="en-US" sz="3200" b="1">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05C1D13-476D-40BE-9B86-99D16C60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4" name="Picture 3">
            <a:extLst>
              <a:ext uri="{FF2B5EF4-FFF2-40B4-BE49-F238E27FC236}">
                <a16:creationId xmlns:a16="http://schemas.microsoft.com/office/drawing/2014/main" id="{1B593747-B1EC-4E5C-9260-60354DDA9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2700" y="2330720"/>
            <a:ext cx="3299493" cy="3979642"/>
          </a:xfrm>
          <a:prstGeom prst="rect">
            <a:avLst/>
          </a:prstGeom>
        </p:spPr>
      </p:pic>
      <p:pic>
        <p:nvPicPr>
          <p:cNvPr id="7" name="Picture 6">
            <a:extLst>
              <a:ext uri="{FF2B5EF4-FFF2-40B4-BE49-F238E27FC236}">
                <a16:creationId xmlns:a16="http://schemas.microsoft.com/office/drawing/2014/main" id="{0F4D18C3-CD52-43EC-BF9D-116BF4956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780" y="2330720"/>
            <a:ext cx="3639058" cy="3979642"/>
          </a:xfrm>
          <a:prstGeom prst="rect">
            <a:avLst/>
          </a:prstGeom>
        </p:spPr>
      </p:pic>
    </p:spTree>
    <p:extLst>
      <p:ext uri="{BB962C8B-B14F-4D97-AF65-F5344CB8AC3E}">
        <p14:creationId xmlns:p14="http://schemas.microsoft.com/office/powerpoint/2010/main" val="82460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1178B0-B4F7-4047-9667-F5D3A942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32520"/>
            <a:ext cx="4905375" cy="1028700"/>
          </a:xfrm>
          <a:prstGeom prst="rect">
            <a:avLst/>
          </a:prstGeom>
        </p:spPr>
      </p:pic>
      <p:sp>
        <p:nvSpPr>
          <p:cNvPr id="4" name="Title 3">
            <a:extLst>
              <a:ext uri="{FF2B5EF4-FFF2-40B4-BE49-F238E27FC236}">
                <a16:creationId xmlns:a16="http://schemas.microsoft.com/office/drawing/2014/main" id="{76F66DD1-F8B1-4270-BEEA-DA000F08B4E0}"/>
              </a:ext>
            </a:extLst>
          </p:cNvPr>
          <p:cNvSpPr>
            <a:spLocks noGrp="1"/>
          </p:cNvSpPr>
          <p:nvPr>
            <p:ph type="title"/>
          </p:nvPr>
        </p:nvSpPr>
        <p:spPr>
          <a:xfrm>
            <a:off x="1581150" y="2913607"/>
            <a:ext cx="9029700" cy="1030785"/>
          </a:xfrm>
        </p:spPr>
        <p:txBody>
          <a:bodyPr>
            <a:normAutofit/>
          </a:bodyPr>
          <a:lstStyle/>
          <a:p>
            <a:pPr algn="ctr">
              <a:lnSpc>
                <a:spcPct val="100000"/>
              </a:lnSpc>
            </a:pPr>
            <a:r>
              <a:rPr lang="en-US" sz="4000" b="1">
                <a:solidFill>
                  <a:srgbClr val="FF0000"/>
                </a:solidFill>
                <a:latin typeface="Times New Roman" panose="02020603050405020304" pitchFamily="18" charset="0"/>
                <a:cs typeface="Times New Roman" panose="02020603050405020304" pitchFamily="18" charset="0"/>
              </a:rPr>
              <a:t>CẢM </a:t>
            </a:r>
            <a:r>
              <a:rPr lang="vi-VN" sz="4000" b="1">
                <a:solidFill>
                  <a:srgbClr val="FF0000"/>
                </a:solidFill>
                <a:latin typeface="Times New Roman" panose="02020603050405020304" pitchFamily="18" charset="0"/>
                <a:cs typeface="Times New Roman" panose="02020603050405020304" pitchFamily="18" charset="0"/>
              </a:rPr>
              <a:t>Ơ</a:t>
            </a:r>
            <a:r>
              <a:rPr lang="en-US" sz="4000" b="1">
                <a:solidFill>
                  <a:srgbClr val="FF0000"/>
                </a:solidFill>
                <a:latin typeface="Times New Roman" panose="02020603050405020304" pitchFamily="18" charset="0"/>
                <a:cs typeface="Times New Roman" panose="02020603050405020304" pitchFamily="18" charset="0"/>
              </a:rPr>
              <a:t>N THẦY CÔ VÀ CÁC BẠN!</a:t>
            </a:r>
          </a:p>
        </p:txBody>
      </p:sp>
      <p:pic>
        <p:nvPicPr>
          <p:cNvPr id="5" name="Picture 4">
            <a:extLst>
              <a:ext uri="{FF2B5EF4-FFF2-40B4-BE49-F238E27FC236}">
                <a16:creationId xmlns:a16="http://schemas.microsoft.com/office/drawing/2014/main" id="{9CC7CA6A-4505-476E-A375-F535F51B3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64068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MỤC TIÊU – PH</a:t>
            </a:r>
            <a:r>
              <a:rPr lang="vi-VN" sz="4000" b="1">
                <a:solidFill>
                  <a:srgbClr val="FFFFFF"/>
                </a:solidFill>
                <a:latin typeface="Times New Roman" panose="02020603050405020304" pitchFamily="18" charset="0"/>
                <a:cs typeface="Times New Roman" panose="02020603050405020304" pitchFamily="18" charset="0"/>
              </a:rPr>
              <a:t>Ư</a:t>
            </a:r>
            <a:r>
              <a:rPr lang="en-US" sz="4000" b="1">
                <a:solidFill>
                  <a:srgbClr val="FFFFFF"/>
                </a:solidFill>
                <a:latin typeface="Times New Roman" panose="02020603050405020304" pitchFamily="18" charset="0"/>
                <a:cs typeface="Times New Roman" panose="02020603050405020304" pitchFamily="18" charset="0"/>
              </a:rPr>
              <a:t>ƠNG PHÁP</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1</a:t>
            </a:r>
          </a:p>
        </p:txBody>
      </p:sp>
      <p:pic>
        <p:nvPicPr>
          <p:cNvPr id="12" name="Picture 11">
            <a:extLst>
              <a:ext uri="{FF2B5EF4-FFF2-40B4-BE49-F238E27FC236}">
                <a16:creationId xmlns:a16="http://schemas.microsoft.com/office/drawing/2014/main" id="{B1DACC92-1D90-44F7-9DD6-EA042AC97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13" name="Picture 12" descr="images (2).jpg">
            <a:extLst>
              <a:ext uri="{FF2B5EF4-FFF2-40B4-BE49-F238E27FC236}">
                <a16:creationId xmlns:a16="http://schemas.microsoft.com/office/drawing/2014/main" id="{C9716512-FD43-452F-BA2D-CBEDC3420A83}"/>
              </a:ext>
            </a:extLst>
          </p:cNvPr>
          <p:cNvPicPr>
            <a:picLocks noChangeAspect="1"/>
          </p:cNvPicPr>
          <p:nvPr/>
        </p:nvPicPr>
        <p:blipFill>
          <a:blip r:embed="rId4"/>
          <a:stretch>
            <a:fillRect/>
          </a:stretch>
        </p:blipFill>
        <p:spPr>
          <a:xfrm>
            <a:off x="8615482" y="2481475"/>
            <a:ext cx="3126133" cy="2935719"/>
          </a:xfrm>
          <a:prstGeom prst="rect">
            <a:avLst/>
          </a:prstGeom>
        </p:spPr>
      </p:pic>
      <p:sp>
        <p:nvSpPr>
          <p:cNvPr id="18" name="Subtitle 5">
            <a:extLst>
              <a:ext uri="{FF2B5EF4-FFF2-40B4-BE49-F238E27FC236}">
                <a16:creationId xmlns:a16="http://schemas.microsoft.com/office/drawing/2014/main" id="{3C2F89B2-F80D-429F-B9D7-DC24BC508989}"/>
              </a:ext>
            </a:extLst>
          </p:cNvPr>
          <p:cNvSpPr>
            <a:spLocks noGrp="1"/>
          </p:cNvSpPr>
          <p:nvPr>
            <p:ph type="subTitle" idx="1"/>
          </p:nvPr>
        </p:nvSpPr>
        <p:spPr>
          <a:xfrm>
            <a:off x="1088058" y="1617140"/>
            <a:ext cx="6889751" cy="675486"/>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1.1 Mục tiêu</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
        <p:nvSpPr>
          <p:cNvPr id="14" name="Subtitle 5">
            <a:extLst>
              <a:ext uri="{FF2B5EF4-FFF2-40B4-BE49-F238E27FC236}">
                <a16:creationId xmlns:a16="http://schemas.microsoft.com/office/drawing/2014/main" id="{DDADC9D6-6E2B-4E85-BD8D-0E2DBB95343A}"/>
              </a:ext>
            </a:extLst>
          </p:cNvPr>
          <p:cNvSpPr txBox="1">
            <a:spLocks/>
          </p:cNvSpPr>
          <p:nvPr/>
        </p:nvSpPr>
        <p:spPr>
          <a:xfrm>
            <a:off x="1088057" y="2292626"/>
            <a:ext cx="6889751" cy="42761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Hiểu biết rõ về th</a:t>
            </a:r>
            <a:r>
              <a:rPr lang="vi-VN">
                <a:latin typeface="Times New Roman" panose="02020603050405020304" pitchFamily="18" charset="0"/>
                <a:ea typeface="Calibri" panose="020F0502020204030204" pitchFamily="34" charset="0"/>
                <a:cs typeface="Times New Roman" panose="02020603050405020304" pitchFamily="18" charset="0"/>
              </a:rPr>
              <a:t>ư</a:t>
            </a:r>
            <a:r>
              <a:rPr lang="en-US">
                <a:latin typeface="Times New Roman" panose="02020603050405020304" pitchFamily="18" charset="0"/>
                <a:ea typeface="Calibri" panose="020F0502020204030204" pitchFamily="34" charset="0"/>
                <a:cs typeface="Times New Roman" panose="02020603050405020304" pitchFamily="18" charset="0"/>
              </a:rPr>
              <a:t>ơng mại điện tử</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Nghiệp vụ của một website thương mại điện tử</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Xây dựng một website nói chung, website thương mại điện tử nói riêng</a:t>
            </a:r>
          </a:p>
          <a:p>
            <a:pPr marL="34290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Nghiên cứu và triển khai hệ thống gợi ý</a:t>
            </a:r>
          </a:p>
          <a:p>
            <a:pPr marL="34290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Áp dụng kiến thức đã học vào thực tế</a:t>
            </a:r>
          </a:p>
          <a:p>
            <a:pPr marL="34290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Hoàn thành tốt đồ án tốt nghiệp</a:t>
            </a:r>
          </a:p>
          <a:p>
            <a:pPr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322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1000"/>
                                        <p:tgtEl>
                                          <p:spTgt spid="14">
                                            <p:txEl>
                                              <p:pRg st="1" end="1"/>
                                            </p:txEl>
                                          </p:spTgt>
                                        </p:tgtEl>
                                      </p:cBhvr>
                                    </p:animEffect>
                                    <p:anim calcmode="lin" valueType="num">
                                      <p:cBhvr>
                                        <p:cTn id="1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1000"/>
                                        <p:tgtEl>
                                          <p:spTgt spid="14">
                                            <p:txEl>
                                              <p:pRg st="3" end="3"/>
                                            </p:txEl>
                                          </p:spTgt>
                                        </p:tgtEl>
                                      </p:cBhvr>
                                    </p:animEffect>
                                    <p:anim calcmode="lin" valueType="num">
                                      <p:cBhvr>
                                        <p:cTn id="23"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1000"/>
                                        <p:tgtEl>
                                          <p:spTgt spid="14">
                                            <p:txEl>
                                              <p:pRg st="4" end="4"/>
                                            </p:txEl>
                                          </p:spTgt>
                                        </p:tgtEl>
                                      </p:cBhvr>
                                    </p:animEffect>
                                    <p:anim calcmode="lin" valueType="num">
                                      <p:cBhvr>
                                        <p:cTn id="2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1000"/>
                                        <p:tgtEl>
                                          <p:spTgt spid="14">
                                            <p:txEl>
                                              <p:pRg st="5" end="5"/>
                                            </p:txEl>
                                          </p:spTgt>
                                        </p:tgtEl>
                                      </p:cBhvr>
                                    </p:animEffect>
                                    <p:anim calcmode="lin" valueType="num">
                                      <p:cBhvr>
                                        <p:cTn id="33"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MỤC TIÊU – PH</a:t>
            </a:r>
            <a:r>
              <a:rPr lang="vi-VN" sz="4000" b="1">
                <a:solidFill>
                  <a:srgbClr val="FFFFFF"/>
                </a:solidFill>
                <a:latin typeface="Times New Roman" panose="02020603050405020304" pitchFamily="18" charset="0"/>
                <a:cs typeface="Times New Roman" panose="02020603050405020304" pitchFamily="18" charset="0"/>
              </a:rPr>
              <a:t>Ư</a:t>
            </a:r>
            <a:r>
              <a:rPr lang="en-US" sz="4000" b="1">
                <a:solidFill>
                  <a:srgbClr val="FFFFFF"/>
                </a:solidFill>
                <a:latin typeface="Times New Roman" panose="02020603050405020304" pitchFamily="18" charset="0"/>
                <a:cs typeface="Times New Roman" panose="02020603050405020304" pitchFamily="18" charset="0"/>
              </a:rPr>
              <a:t>ƠNG PHÁP</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1</a:t>
            </a:r>
          </a:p>
        </p:txBody>
      </p:sp>
      <p:pic>
        <p:nvPicPr>
          <p:cNvPr id="12" name="Picture 11">
            <a:extLst>
              <a:ext uri="{FF2B5EF4-FFF2-40B4-BE49-F238E27FC236}">
                <a16:creationId xmlns:a16="http://schemas.microsoft.com/office/drawing/2014/main" id="{B1DACC92-1D90-44F7-9DD6-EA042AC97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
        <p:nvSpPr>
          <p:cNvPr id="18" name="Subtitle 5">
            <a:extLst>
              <a:ext uri="{FF2B5EF4-FFF2-40B4-BE49-F238E27FC236}">
                <a16:creationId xmlns:a16="http://schemas.microsoft.com/office/drawing/2014/main" id="{3C2F89B2-F80D-429F-B9D7-DC24BC508989}"/>
              </a:ext>
            </a:extLst>
          </p:cNvPr>
          <p:cNvSpPr>
            <a:spLocks noGrp="1"/>
          </p:cNvSpPr>
          <p:nvPr>
            <p:ph type="subTitle" idx="1"/>
          </p:nvPr>
        </p:nvSpPr>
        <p:spPr>
          <a:xfrm>
            <a:off x="1088058" y="1617140"/>
            <a:ext cx="7512603" cy="582721"/>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1.2 Ph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pháp nghiên cứu</a:t>
            </a:r>
          </a:p>
          <a:p>
            <a:pPr marR="0" lvl="0" algn="just">
              <a:lnSpc>
                <a:spcPct val="120000"/>
              </a:lnSpc>
              <a:spcBef>
                <a:spcPts val="0"/>
              </a:spcBef>
              <a:spcAft>
                <a:spcPts val="300"/>
              </a:spcAft>
            </a:pPr>
            <a:endParaRPr lang="en-US">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E77669B-FC4D-4E69-91FC-1BFCDD7F2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927" y="2608441"/>
            <a:ext cx="2901243" cy="2681788"/>
          </a:xfrm>
          <a:prstGeom prst="rect">
            <a:avLst/>
          </a:prstGeom>
        </p:spPr>
      </p:pic>
      <p:sp>
        <p:nvSpPr>
          <p:cNvPr id="14" name="Subtitle 5">
            <a:extLst>
              <a:ext uri="{FF2B5EF4-FFF2-40B4-BE49-F238E27FC236}">
                <a16:creationId xmlns:a16="http://schemas.microsoft.com/office/drawing/2014/main" id="{5C48FB0B-1C94-4106-BE9E-B3171AF2AE37}"/>
              </a:ext>
            </a:extLst>
          </p:cNvPr>
          <p:cNvSpPr txBox="1">
            <a:spLocks/>
          </p:cNvSpPr>
          <p:nvPr/>
        </p:nvSpPr>
        <p:spPr>
          <a:xfrm>
            <a:off x="1155700" y="2325945"/>
            <a:ext cx="7512603" cy="4021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khảo sát nhu cầu khách hàng và doanh nghiệp</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thống kê về thương mại điện tử</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Phân tích chức năng, yêu cầu</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Lựa chọn công nghệ, các phần mềm và công cụ xây dựng website</a:t>
            </a:r>
          </a:p>
          <a:p>
            <a:pPr marL="342900" indent="-342900" algn="just">
              <a:lnSpc>
                <a:spcPct val="120000"/>
              </a:lnSpc>
              <a:spcBef>
                <a:spcPts val="1200"/>
              </a:spcBef>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Tìm hiểu các công thức, thuật toán của hệ thống gợi ý</a:t>
            </a:r>
          </a:p>
          <a:p>
            <a:pPr marL="342900" indent="-342900" algn="just">
              <a:lnSpc>
                <a:spcPct val="120000"/>
              </a:lnSpc>
              <a:spcBef>
                <a:spcPts val="1200"/>
              </a:spcBef>
              <a:spcAft>
                <a:spcPts val="3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Tiến hành xây dựng và triển khai</a:t>
            </a:r>
          </a:p>
          <a:p>
            <a:pPr algn="just">
              <a:lnSpc>
                <a:spcPct val="120000"/>
              </a:lnSpc>
              <a:spcBef>
                <a:spcPts val="0"/>
              </a:spcBef>
              <a:spcAft>
                <a:spcPts val="300"/>
              </a:spcAft>
            </a:pPr>
            <a:endParaRPr lang="en-US">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94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7140"/>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FB2BD5-8702-44A8-9B27-30B0276A2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100" y="2305878"/>
            <a:ext cx="9614739" cy="3388818"/>
          </a:xfrm>
          <a:prstGeom prst="rect">
            <a:avLst/>
          </a:prstGeom>
        </p:spPr>
      </p:pic>
      <p:pic>
        <p:nvPicPr>
          <p:cNvPr id="24" name="Picture 23">
            <a:extLst>
              <a:ext uri="{FF2B5EF4-FFF2-40B4-BE49-F238E27FC236}">
                <a16:creationId xmlns:a16="http://schemas.microsoft.com/office/drawing/2014/main" id="{792EDE49-FE9C-47F5-BDCB-2203544E5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2" name="Picture 1">
            <a:extLst>
              <a:ext uri="{FF2B5EF4-FFF2-40B4-BE49-F238E27FC236}">
                <a16:creationId xmlns:a16="http://schemas.microsoft.com/office/drawing/2014/main" id="{2AC0478B-26CE-4E92-BF99-90C16BD0D423}"/>
              </a:ext>
            </a:extLst>
          </p:cNvPr>
          <p:cNvPicPr>
            <a:picLocks noChangeAspect="1"/>
          </p:cNvPicPr>
          <p:nvPr/>
        </p:nvPicPr>
        <p:blipFill>
          <a:blip r:embed="rId5"/>
          <a:stretch>
            <a:fillRect/>
          </a:stretch>
        </p:blipFill>
        <p:spPr>
          <a:xfrm>
            <a:off x="1271517" y="2321455"/>
            <a:ext cx="9620322" cy="3426249"/>
          </a:xfrm>
          <a:prstGeom prst="rect">
            <a:avLst/>
          </a:prstGeom>
        </p:spPr>
      </p:pic>
    </p:spTree>
    <p:extLst>
      <p:ext uri="{BB962C8B-B14F-4D97-AF65-F5344CB8AC3E}">
        <p14:creationId xmlns:p14="http://schemas.microsoft.com/office/powerpoint/2010/main" val="3285155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AFA696-7F45-4C6B-962B-66E6EC78A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39" y="2160920"/>
            <a:ext cx="9626600" cy="4306141"/>
          </a:xfrm>
          <a:prstGeom prst="rect">
            <a:avLst/>
          </a:prstGeom>
        </p:spPr>
      </p:pic>
      <p:pic>
        <p:nvPicPr>
          <p:cNvPr id="19" name="Picture 18">
            <a:extLst>
              <a:ext uri="{FF2B5EF4-FFF2-40B4-BE49-F238E27FC236}">
                <a16:creationId xmlns:a16="http://schemas.microsoft.com/office/drawing/2014/main" id="{428F0AA7-8259-4763-A4F1-87B67D907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1460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a:solidFill>
                  <a:schemeClr val="accent1"/>
                </a:solidFill>
                <a:latin typeface="Times New Roman" panose="02020603050405020304" pitchFamily="18" charset="0"/>
                <a:cs typeface="Times New Roman" panose="02020603050405020304" pitchFamily="18" charset="0"/>
              </a:rPr>
              <a:t>ơng mại điện tử</a:t>
            </a:r>
          </a:p>
          <a:p>
            <a:pPr algn="l"/>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05D033-709A-482D-9610-246116EEB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60105"/>
            <a:ext cx="9626600" cy="3948214"/>
          </a:xfrm>
          <a:prstGeom prst="rect">
            <a:avLst/>
          </a:prstGeom>
        </p:spPr>
      </p:pic>
      <p:pic>
        <p:nvPicPr>
          <p:cNvPr id="17" name="Picture 16">
            <a:extLst>
              <a:ext uri="{FF2B5EF4-FFF2-40B4-BE49-F238E27FC236}">
                <a16:creationId xmlns:a16="http://schemas.microsoft.com/office/drawing/2014/main" id="{5F6141D2-1E73-4772-8158-29F83EC84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50529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10015883" cy="4035362"/>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2.1 Th</a:t>
            </a:r>
            <a:r>
              <a:rPr lang="vi-VN" sz="3200" b="1">
                <a:solidFill>
                  <a:schemeClr val="accent1"/>
                </a:solidFill>
                <a:latin typeface="Times New Roman" panose="02020603050405020304" pitchFamily="18" charset="0"/>
                <a:cs typeface="Times New Roman" panose="02020603050405020304" pitchFamily="18" charset="0"/>
              </a:rPr>
              <a:t>ư</a:t>
            </a:r>
            <a:r>
              <a:rPr lang="en-US" sz="3200" b="1" err="1">
                <a:solidFill>
                  <a:schemeClr val="accent1"/>
                </a:solidFill>
                <a:latin typeface="Times New Roman" panose="02020603050405020304" pitchFamily="18" charset="0"/>
                <a:cs typeface="Times New Roman" panose="02020603050405020304" pitchFamily="18" charset="0"/>
              </a:rPr>
              <a:t>ơng</a:t>
            </a:r>
            <a:r>
              <a:rPr lang="en-US" sz="3200" b="1">
                <a:solidFill>
                  <a:schemeClr val="accent1"/>
                </a:solidFill>
                <a:latin typeface="Times New Roman" panose="02020603050405020304" pitchFamily="18" charset="0"/>
                <a:cs typeface="Times New Roman" panose="02020603050405020304" pitchFamily="18" charset="0"/>
              </a:rPr>
              <a:t> </a:t>
            </a:r>
            <a:r>
              <a:rPr lang="en-US" sz="3200" b="1" err="1">
                <a:solidFill>
                  <a:schemeClr val="accent1"/>
                </a:solidFill>
                <a:latin typeface="Times New Roman" panose="02020603050405020304" pitchFamily="18" charset="0"/>
                <a:cs typeface="Times New Roman" panose="02020603050405020304" pitchFamily="18" charset="0"/>
              </a:rPr>
              <a:t>mại</a:t>
            </a:r>
            <a:r>
              <a:rPr lang="en-US" sz="3200" b="1">
                <a:solidFill>
                  <a:schemeClr val="accent1"/>
                </a:solidFill>
                <a:latin typeface="Times New Roman" panose="02020603050405020304" pitchFamily="18" charset="0"/>
                <a:cs typeface="Times New Roman" panose="02020603050405020304" pitchFamily="18" charset="0"/>
              </a:rPr>
              <a:t> </a:t>
            </a:r>
            <a:r>
              <a:rPr lang="en-US" sz="3200" b="1" err="1">
                <a:solidFill>
                  <a:schemeClr val="accent1"/>
                </a:solidFill>
                <a:latin typeface="Times New Roman" panose="02020603050405020304" pitchFamily="18" charset="0"/>
                <a:cs typeface="Times New Roman" panose="02020603050405020304" pitchFamily="18" charset="0"/>
              </a:rPr>
              <a:t>điện</a:t>
            </a:r>
            <a:r>
              <a:rPr lang="en-US" sz="3200" b="1">
                <a:solidFill>
                  <a:schemeClr val="accent1"/>
                </a:solidFill>
                <a:latin typeface="Times New Roman" panose="02020603050405020304" pitchFamily="18" charset="0"/>
                <a:cs typeface="Times New Roman" panose="02020603050405020304" pitchFamily="18" charset="0"/>
              </a:rPr>
              <a:t> </a:t>
            </a:r>
            <a:r>
              <a:rPr lang="en-US" sz="3200" b="1" err="1">
                <a:solidFill>
                  <a:schemeClr val="accent1"/>
                </a:solidFill>
                <a:latin typeface="Times New Roman" panose="02020603050405020304" pitchFamily="18" charset="0"/>
                <a:cs typeface="Times New Roman" panose="02020603050405020304" pitchFamily="18" charset="0"/>
              </a:rPr>
              <a:t>tử</a:t>
            </a:r>
            <a:endParaRPr lang="en-US" sz="3200" b="1">
              <a:solidFill>
                <a:schemeClr val="accent1"/>
              </a:solidFill>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5439FF-E3B6-427B-BCAD-462CD7EF8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107096"/>
            <a:ext cx="9614739" cy="3788148"/>
          </a:xfrm>
          <a:prstGeom prst="rect">
            <a:avLst/>
          </a:prstGeom>
        </p:spPr>
      </p:pic>
      <p:pic>
        <p:nvPicPr>
          <p:cNvPr id="17" name="Picture 16">
            <a:extLst>
              <a:ext uri="{FF2B5EF4-FFF2-40B4-BE49-F238E27FC236}">
                <a16:creationId xmlns:a16="http://schemas.microsoft.com/office/drawing/2014/main" id="{F4DC86CA-1C67-475C-A470-72531E8C9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spTree>
    <p:extLst>
      <p:ext uri="{BB962C8B-B14F-4D97-AF65-F5344CB8AC3E}">
        <p14:creationId xmlns:p14="http://schemas.microsoft.com/office/powerpoint/2010/main" val="148797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F15EF-A1C2-405B-A9C0-52F3FFDA5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7000"/>
            <a:ext cx="1028700" cy="1028700"/>
          </a:xfrm>
          <a:prstGeom prst="rect">
            <a:avLst/>
          </a:prstGeom>
        </p:spPr>
      </p:pic>
      <p:grpSp>
        <p:nvGrpSpPr>
          <p:cNvPr id="116" name="Group 18">
            <a:extLst>
              <a:ext uri="{FF2B5EF4-FFF2-40B4-BE49-F238E27FC236}">
                <a16:creationId xmlns:a16="http://schemas.microsoft.com/office/drawing/2014/main" id="{AC39CE75-6AAD-40DA-BED1-A0BB49A9151C}"/>
              </a:ext>
            </a:extLst>
          </p:cNvPr>
          <p:cNvGrpSpPr>
            <a:grpSpLocks/>
          </p:cNvGrpSpPr>
          <p:nvPr/>
        </p:nvGrpSpPr>
        <p:grpSpPr bwMode="auto">
          <a:xfrm>
            <a:off x="1282700" y="127000"/>
            <a:ext cx="9626600" cy="1028700"/>
            <a:chOff x="720" y="1392"/>
            <a:chExt cx="4058" cy="480"/>
          </a:xfrm>
        </p:grpSpPr>
        <p:sp>
          <p:nvSpPr>
            <p:cNvPr id="117" name="AutoShape 19">
              <a:extLst>
                <a:ext uri="{FF2B5EF4-FFF2-40B4-BE49-F238E27FC236}">
                  <a16:creationId xmlns:a16="http://schemas.microsoft.com/office/drawing/2014/main" id="{633CE4D7-2B63-4638-8D65-221A4454A7E6}"/>
                </a:ext>
              </a:extLst>
            </p:cNvPr>
            <p:cNvSpPr>
              <a:spLocks noChangeArrowheads="1"/>
            </p:cNvSpPr>
            <p:nvPr/>
          </p:nvSpPr>
          <p:spPr bwMode="gray">
            <a:xfrm>
              <a:off x="720" y="1392"/>
              <a:ext cx="4058" cy="480"/>
            </a:xfrm>
            <a:prstGeom prst="roundRect">
              <a:avLst>
                <a:gd name="adj" fmla="val 17509"/>
              </a:avLst>
            </a:prstGeom>
            <a:gradFill rotWithShape="1">
              <a:gsLst>
                <a:gs pos="0">
                  <a:srgbClr val="5EB52D"/>
                </a:gs>
                <a:gs pos="50000">
                  <a:srgbClr val="5EB52D">
                    <a:gamma/>
                    <a:shade val="92157"/>
                    <a:invGamma/>
                  </a:srgbClr>
                </a:gs>
                <a:gs pos="100000">
                  <a:srgbClr val="5EB52D"/>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nvGrpSpPr>
            <p:cNvPr id="118" name="Group 20">
              <a:extLst>
                <a:ext uri="{FF2B5EF4-FFF2-40B4-BE49-F238E27FC236}">
                  <a16:creationId xmlns:a16="http://schemas.microsoft.com/office/drawing/2014/main" id="{C874D03F-4F67-43DA-8CA6-CA5A748BAD21}"/>
                </a:ext>
              </a:extLst>
            </p:cNvPr>
            <p:cNvGrpSpPr>
              <a:grpSpLocks/>
            </p:cNvGrpSpPr>
            <p:nvPr/>
          </p:nvGrpSpPr>
          <p:grpSpPr bwMode="auto">
            <a:xfrm>
              <a:off x="730" y="1407"/>
              <a:ext cx="4043" cy="444"/>
              <a:chOff x="744" y="1407"/>
              <a:chExt cx="3988" cy="444"/>
            </a:xfrm>
          </p:grpSpPr>
          <p:sp>
            <p:nvSpPr>
              <p:cNvPr id="119" name="AutoShape 21">
                <a:extLst>
                  <a:ext uri="{FF2B5EF4-FFF2-40B4-BE49-F238E27FC236}">
                    <a16:creationId xmlns:a16="http://schemas.microsoft.com/office/drawing/2014/main" id="{E7704AD0-B998-494A-948A-0AB95A322807}"/>
                  </a:ext>
                </a:extLst>
              </p:cNvPr>
              <p:cNvSpPr>
                <a:spLocks noChangeArrowheads="1"/>
              </p:cNvSpPr>
              <p:nvPr/>
            </p:nvSpPr>
            <p:spPr bwMode="gray">
              <a:xfrm>
                <a:off x="744" y="1736"/>
                <a:ext cx="3988" cy="115"/>
              </a:xfrm>
              <a:prstGeom prst="roundRect">
                <a:avLst>
                  <a:gd name="adj" fmla="val 50000"/>
                </a:avLst>
              </a:prstGeom>
              <a:gradFill rotWithShape="1">
                <a:gsLst>
                  <a:gs pos="0">
                    <a:srgbClr val="5EB52D">
                      <a:alpha val="0"/>
                    </a:srgbClr>
                  </a:gs>
                  <a:gs pos="100000">
                    <a:srgbClr val="5EB52D">
                      <a:gamma/>
                      <a:tint val="0"/>
                      <a:invGamma/>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sp>
            <p:nvSpPr>
              <p:cNvPr id="120" name="AutoShape 22">
                <a:extLst>
                  <a:ext uri="{FF2B5EF4-FFF2-40B4-BE49-F238E27FC236}">
                    <a16:creationId xmlns:a16="http://schemas.microsoft.com/office/drawing/2014/main" id="{7E2DB2C4-E60B-4787-A2D6-A927344FA8B4}"/>
                  </a:ext>
                </a:extLst>
              </p:cNvPr>
              <p:cNvSpPr>
                <a:spLocks noChangeArrowheads="1"/>
              </p:cNvSpPr>
              <p:nvPr/>
            </p:nvSpPr>
            <p:spPr bwMode="gray">
              <a:xfrm>
                <a:off x="744" y="1407"/>
                <a:ext cx="3988" cy="115"/>
              </a:xfrm>
              <a:prstGeom prst="roundRect">
                <a:avLst>
                  <a:gd name="adj" fmla="val 50000"/>
                </a:avLst>
              </a:prstGeom>
              <a:gradFill rotWithShape="1">
                <a:gsLst>
                  <a:gs pos="0">
                    <a:srgbClr val="5EB52D">
                      <a:gamma/>
                      <a:tint val="0"/>
                      <a:invGamma/>
                    </a:srgbClr>
                  </a:gs>
                  <a:gs pos="100000">
                    <a:srgbClr val="5EB52D">
                      <a:alpha val="0"/>
                    </a:srgbClr>
                  </a:gs>
                </a:gsLst>
                <a:lin ang="5400000" scaled="1"/>
              </a:gradFill>
              <a:ln w="9525">
                <a:noFill/>
                <a:round/>
                <a:headEnd/>
                <a:tailEnd/>
              </a:ln>
              <a:effec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ndParaRPr>
              </a:p>
            </p:txBody>
          </p:sp>
        </p:grpSp>
      </p:grpSp>
      <p:sp>
        <p:nvSpPr>
          <p:cNvPr id="121" name="Text Box 23">
            <a:extLst>
              <a:ext uri="{FF2B5EF4-FFF2-40B4-BE49-F238E27FC236}">
                <a16:creationId xmlns:a16="http://schemas.microsoft.com/office/drawing/2014/main" id="{404A6011-F29B-4B0C-88DF-7979391EBAAD}"/>
              </a:ext>
            </a:extLst>
          </p:cNvPr>
          <p:cNvSpPr txBox="1">
            <a:spLocks noChangeArrowheads="1"/>
          </p:cNvSpPr>
          <p:nvPr/>
        </p:nvSpPr>
        <p:spPr bwMode="white">
          <a:xfrm>
            <a:off x="1877923" y="279579"/>
            <a:ext cx="8933621" cy="707886"/>
          </a:xfrm>
          <a:prstGeom prst="rect">
            <a:avLst/>
          </a:prstGeom>
          <a:noFill/>
          <a:ln w="9525">
            <a:noFill/>
            <a:miter lim="800000"/>
            <a:headEnd/>
            <a:tailEnd/>
          </a:ln>
          <a:effectLst/>
        </p:spPr>
        <p:txBody>
          <a:bodyPr wrap="square">
            <a:spAutoFit/>
          </a:bodyPr>
          <a:lstStyle/>
          <a:p>
            <a:pPr marL="457200" indent="-457200" algn="ctr" fontAlgn="base">
              <a:spcBef>
                <a:spcPct val="50000"/>
              </a:spcBef>
              <a:spcAft>
                <a:spcPct val="0"/>
              </a:spcAft>
              <a:buClr>
                <a:srgbClr val="000000"/>
              </a:buClr>
            </a:pPr>
            <a:r>
              <a:rPr lang="en-US" sz="4000" b="1">
                <a:solidFill>
                  <a:srgbClr val="FFFFFF"/>
                </a:solidFill>
                <a:latin typeface="Times New Roman" panose="02020603050405020304" pitchFamily="18" charset="0"/>
                <a:cs typeface="Times New Roman" panose="02020603050405020304" pitchFamily="18" charset="0"/>
              </a:rPr>
              <a:t>  VẤN ĐỀ NGHIÊN CỨU</a:t>
            </a:r>
          </a:p>
        </p:txBody>
      </p:sp>
      <p:sp>
        <p:nvSpPr>
          <p:cNvPr id="124" name="AutoShape 63">
            <a:extLst>
              <a:ext uri="{FF2B5EF4-FFF2-40B4-BE49-F238E27FC236}">
                <a16:creationId xmlns:a16="http://schemas.microsoft.com/office/drawing/2014/main" id="{4883C600-CECC-4488-ABD4-74AAA8452985}"/>
              </a:ext>
            </a:extLst>
          </p:cNvPr>
          <p:cNvSpPr>
            <a:spLocks noChangeArrowheads="1"/>
          </p:cNvSpPr>
          <p:nvPr/>
        </p:nvSpPr>
        <p:spPr bwMode="gray">
          <a:xfrm>
            <a:off x="1438994" y="265034"/>
            <a:ext cx="750858" cy="739775"/>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1900">
              <a:solidFill>
                <a:srgbClr val="000066"/>
              </a:solidFill>
              <a:latin typeface="Arial" charset="0"/>
            </a:endParaRPr>
          </a:p>
        </p:txBody>
      </p:sp>
      <p:sp>
        <p:nvSpPr>
          <p:cNvPr id="125" name="Text Box 65">
            <a:extLst>
              <a:ext uri="{FF2B5EF4-FFF2-40B4-BE49-F238E27FC236}">
                <a16:creationId xmlns:a16="http://schemas.microsoft.com/office/drawing/2014/main" id="{3EA324F5-BF5B-4B91-A42D-9507F201E05E}"/>
              </a:ext>
            </a:extLst>
          </p:cNvPr>
          <p:cNvSpPr txBox="1">
            <a:spLocks noChangeArrowheads="1"/>
          </p:cNvSpPr>
          <p:nvPr/>
        </p:nvSpPr>
        <p:spPr bwMode="gray">
          <a:xfrm>
            <a:off x="1603812" y="289256"/>
            <a:ext cx="394647" cy="684637"/>
          </a:xfrm>
          <a:prstGeom prst="rect">
            <a:avLst/>
          </a:prstGeom>
          <a:noFill/>
          <a:ln w="9525" algn="ctr">
            <a:noFill/>
            <a:miter lim="800000"/>
            <a:headEnd/>
            <a:tailEnd/>
          </a:ln>
          <a:effectLst/>
        </p:spPr>
        <p:txBody>
          <a:bodyPr wrap="none" lIns="68415" tIns="34208" rIns="68415" bIns="34208">
            <a:spAutoFit/>
          </a:bodyPr>
          <a:lstStyle/>
          <a:p>
            <a:pPr algn="ctr" defTabSz="684213" eaLnBrk="0" hangingPunct="0"/>
            <a:r>
              <a:rPr lang="en-US" sz="4000">
                <a:solidFill>
                  <a:srgbClr val="FFFFFF"/>
                </a:solidFill>
                <a:latin typeface="Times New Roman" panose="02020603050405020304" pitchFamily="18" charset="0"/>
                <a:cs typeface="Times New Roman" panose="02020603050405020304" pitchFamily="18" charset="0"/>
              </a:rPr>
              <a:t>2</a:t>
            </a:r>
          </a:p>
        </p:txBody>
      </p:sp>
      <p:sp>
        <p:nvSpPr>
          <p:cNvPr id="6" name="Subtitle 5">
            <a:extLst>
              <a:ext uri="{FF2B5EF4-FFF2-40B4-BE49-F238E27FC236}">
                <a16:creationId xmlns:a16="http://schemas.microsoft.com/office/drawing/2014/main" id="{DF481779-8EC9-4D52-BFEF-38319E90D5C7}"/>
              </a:ext>
            </a:extLst>
          </p:cNvPr>
          <p:cNvSpPr>
            <a:spLocks noGrp="1"/>
          </p:cNvSpPr>
          <p:nvPr>
            <p:ph type="subTitle" idx="1"/>
          </p:nvPr>
        </p:nvSpPr>
        <p:spPr>
          <a:xfrm>
            <a:off x="1088058" y="1614328"/>
            <a:ext cx="5591038" cy="691550"/>
          </a:xfrm>
        </p:spPr>
        <p:txBody>
          <a:bodyPr>
            <a:normAutofit/>
          </a:bodyPr>
          <a:lstStyle/>
          <a:p>
            <a:pPr algn="l"/>
            <a:r>
              <a:rPr lang="en-US" sz="3200" b="1">
                <a:solidFill>
                  <a:schemeClr val="accent1"/>
                </a:solidFill>
                <a:latin typeface="Times New Roman" panose="02020603050405020304" pitchFamily="18" charset="0"/>
                <a:cs typeface="Times New Roman" panose="02020603050405020304" pitchFamily="18" charset="0"/>
              </a:rPr>
              <a:t>2.2 Hệ thống gợi ý</a:t>
            </a:r>
          </a:p>
          <a:p>
            <a:pPr algn="l"/>
            <a:endParaRPr lang="en-US" sz="20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0BD4A744-9808-4422-982D-C753547B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49" y="5895244"/>
            <a:ext cx="1880931" cy="830236"/>
          </a:xfrm>
          <a:prstGeom prst="rect">
            <a:avLst/>
          </a:prstGeom>
        </p:spPr>
      </p:pic>
      <p:pic>
        <p:nvPicPr>
          <p:cNvPr id="18" name="Picture 17">
            <a:extLst>
              <a:ext uri="{FF2B5EF4-FFF2-40B4-BE49-F238E27FC236}">
                <a16:creationId xmlns:a16="http://schemas.microsoft.com/office/drawing/2014/main" id="{B4D07A61-668E-4FE0-A467-516ABF3ACC4C}"/>
              </a:ext>
            </a:extLst>
          </p:cNvPr>
          <p:cNvPicPr/>
          <p:nvPr/>
        </p:nvPicPr>
        <p:blipFill>
          <a:blip r:embed="rId4">
            <a:extLst>
              <a:ext uri="{28A0092B-C50C-407E-A947-70E740481C1C}">
                <a14:useLocalDpi xmlns:a14="http://schemas.microsoft.com/office/drawing/2010/main" val="0"/>
              </a:ext>
            </a:extLst>
          </a:blip>
          <a:stretch>
            <a:fillRect/>
          </a:stretch>
        </p:blipFill>
        <p:spPr>
          <a:xfrm>
            <a:off x="6679096" y="1859883"/>
            <a:ext cx="4132448" cy="4035361"/>
          </a:xfrm>
          <a:prstGeom prst="rect">
            <a:avLst/>
          </a:prstGeom>
        </p:spPr>
      </p:pic>
      <p:sp>
        <p:nvSpPr>
          <p:cNvPr id="14" name="Subtitle 5">
            <a:extLst>
              <a:ext uri="{FF2B5EF4-FFF2-40B4-BE49-F238E27FC236}">
                <a16:creationId xmlns:a16="http://schemas.microsoft.com/office/drawing/2014/main" id="{D243456C-5CE4-45FE-9DC0-076F6792F696}"/>
              </a:ext>
            </a:extLst>
          </p:cNvPr>
          <p:cNvSpPr txBox="1">
            <a:spLocks/>
          </p:cNvSpPr>
          <p:nvPr/>
        </p:nvSpPr>
        <p:spPr>
          <a:xfrm>
            <a:off x="1088058" y="1623475"/>
            <a:ext cx="5591038" cy="45081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pPr>
            <a:endParaRPr lang="en-US">
              <a:latin typeface="Times New Roman" panose="02020603050405020304" pitchFamily="18" charset="0"/>
              <a:cs typeface="Times New Roman" panose="02020603050405020304" pitchFamily="18" charset="0"/>
            </a:endParaRPr>
          </a:p>
          <a:p>
            <a:pPr algn="l">
              <a:lnSpc>
                <a:spcPct val="130000"/>
              </a:lnSpc>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à một dạng của hệ hỗ trợ ra quyết định, cung cấp giải pháp mang tính cá nhân hóa mà không phải trải qua quá trình tìm kiếm phức tạp. Hệ gợi ý học từ người dùng và gợi ý các sản phẩm tốt nhất trong số các sản phẩm phù hợp.</a:t>
            </a:r>
            <a:endParaRPr lang="en-US">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57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750"/>
                                        <p:tgtEl>
                                          <p:spTgt spid="14">
                                            <p:txEl>
                                              <p:pRg st="1" end="1"/>
                                            </p:txEl>
                                          </p:spTgt>
                                        </p:tgtEl>
                                      </p:cBhvr>
                                    </p:animEffect>
                                    <p:anim calcmode="lin" valueType="num">
                                      <p:cBhvr>
                                        <p:cTn id="8" dur="75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9" dur="75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1365</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NGHIÊN CỨU VỀ HỆ THỐNG GỢI Ý, ÁP DỤNG VÀO WEBSITE BÁN SÁCH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Vũ</dc:creator>
  <cp:lastModifiedBy>Huy Vũ</cp:lastModifiedBy>
  <cp:revision>259</cp:revision>
  <dcterms:created xsi:type="dcterms:W3CDTF">2019-05-05T09:03:40Z</dcterms:created>
  <dcterms:modified xsi:type="dcterms:W3CDTF">2019-05-08T17:30:58Z</dcterms:modified>
</cp:coreProperties>
</file>