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4"/>
  </p:sldMasterIdLst>
  <p:notesMasterIdLst>
    <p:notesMasterId r:id="rId65"/>
  </p:notesMasterIdLst>
  <p:handoutMasterIdLst>
    <p:handoutMasterId r:id="rId66"/>
  </p:handoutMasterIdLst>
  <p:sldIdLst>
    <p:sldId id="272" r:id="rId5"/>
    <p:sldId id="279" r:id="rId6"/>
    <p:sldId id="278" r:id="rId7"/>
    <p:sldId id="283" r:id="rId8"/>
    <p:sldId id="285" r:id="rId9"/>
    <p:sldId id="277" r:id="rId10"/>
    <p:sldId id="288" r:id="rId11"/>
    <p:sldId id="338" r:id="rId12"/>
    <p:sldId id="290" r:id="rId13"/>
    <p:sldId id="289" r:id="rId14"/>
    <p:sldId id="291" r:id="rId15"/>
    <p:sldId id="342" r:id="rId16"/>
    <p:sldId id="339" r:id="rId17"/>
    <p:sldId id="341" r:id="rId18"/>
    <p:sldId id="292" r:id="rId19"/>
    <p:sldId id="293" r:id="rId20"/>
    <p:sldId id="294" r:id="rId21"/>
    <p:sldId id="295" r:id="rId22"/>
    <p:sldId id="296" r:id="rId23"/>
    <p:sldId id="298" r:id="rId24"/>
    <p:sldId id="299" r:id="rId25"/>
    <p:sldId id="300" r:id="rId26"/>
    <p:sldId id="301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40" r:id="rId46"/>
    <p:sldId id="321" r:id="rId47"/>
    <p:sldId id="322" r:id="rId48"/>
    <p:sldId id="323" r:id="rId49"/>
    <p:sldId id="332" r:id="rId50"/>
    <p:sldId id="324" r:id="rId51"/>
    <p:sldId id="325" r:id="rId52"/>
    <p:sldId id="333" r:id="rId53"/>
    <p:sldId id="334" r:id="rId54"/>
    <p:sldId id="326" r:id="rId55"/>
    <p:sldId id="335" r:id="rId56"/>
    <p:sldId id="327" r:id="rId57"/>
    <p:sldId id="336" r:id="rId58"/>
    <p:sldId id="328" r:id="rId59"/>
    <p:sldId id="330" r:id="rId60"/>
    <p:sldId id="287" r:id="rId61"/>
    <p:sldId id="331" r:id="rId62"/>
    <p:sldId id="337" r:id="rId63"/>
    <p:sldId id="281" r:id="rId64"/>
  </p:sldIdLst>
  <p:sldSz cx="9144000" cy="5143500" type="screen16x9"/>
  <p:notesSz cx="6858000" cy="9144000"/>
  <p:embeddedFontLst>
    <p:embeddedFont>
      <p:font typeface="Kaspersky Sans Light" panose="020B0303050101040103" pitchFamily="34" charset="0"/>
      <p:regular r:id="rId67"/>
    </p:embeddedFont>
    <p:embeddedFont>
      <p:font typeface="Kaspersky Sans" panose="020B0503050101040103" pitchFamily="34" charset="0"/>
      <p:regular r:id="rId68"/>
      <p:bold r:id="rId69"/>
    </p:embeddedFont>
  </p:embeddedFontLst>
  <p:custDataLst>
    <p:tags r:id="rId70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  <a:srgbClr val="111111"/>
    <a:srgbClr val="45484D"/>
    <a:srgbClr val="29DEE0"/>
    <a:srgbClr val="00695D"/>
    <a:srgbClr val="027A7A"/>
    <a:srgbClr val="258D86"/>
    <a:srgbClr val="65A49C"/>
    <a:srgbClr val="92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93767" autoAdjust="0"/>
  </p:normalViewPr>
  <p:slideViewPr>
    <p:cSldViewPr snapToObjects="1" showGuides="1">
      <p:cViewPr varScale="1">
        <p:scale>
          <a:sx n="131" d="100"/>
          <a:sy n="131" d="100"/>
        </p:scale>
        <p:origin x="870" y="126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67" d="100"/>
          <a:sy n="67" d="100"/>
        </p:scale>
        <p:origin x="2054" y="77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2.fntdata"/><Relationship Id="rId7" Type="http://schemas.openxmlformats.org/officeDocument/2006/relationships/slide" Target="slides/slide3.xml"/><Relationship Id="rId71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Kaspersky Sans Light" pitchFamily="34" charset="-5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Kaspersky Sans Light" pitchFamily="34" charset="-52"/>
              </a:rPr>
              <a:pPr/>
              <a:t>28.04.2020</a:t>
            </a:fld>
            <a:endParaRPr lang="ru-RU" dirty="0">
              <a:latin typeface="Kaspersky Sans Light" pitchFamily="34" charset="-5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Kaspersky Sans Light" pitchFamily="34" charset="-5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Kaspersky Sans Light" pitchFamily="34" charset="-52"/>
              </a:rPr>
              <a:pPr/>
              <a:t>‹#›</a:t>
            </a:fld>
            <a:endParaRPr lang="ru-RU" dirty="0">
              <a:latin typeface="Kaspersky Sans Light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aspersky Sans Light" pitchFamily="34" charset="-52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aspersky Sans Light" pitchFamily="34" charset="-52"/>
              </a:defRPr>
            </a:lvl1pPr>
          </a:lstStyle>
          <a:p>
            <a:fld id="{416DF00E-BD98-4EFE-81A4-2D9C0739E2F3}" type="datetimeFigureOut">
              <a:rPr lang="ru-RU" smtClean="0"/>
              <a:pPr/>
              <a:t>28.04.2020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aspersky Sans Light" pitchFamily="34" charset="-52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aspersky Sans Light" pitchFamily="34" charset="-52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Kaspersky Sans Light" pitchFamily="34" charset="-52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Kaspersky Sans Light" pitchFamily="34" charset="-52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Kaspersky Sans Light" pitchFamily="34" charset="-52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Kaspersky Sans Light" pitchFamily="34" charset="-52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Kaspersky Sans Light" pitchFamily="34" charset="-52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5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9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Raw shellcode-like structure</a:t>
            </a:r>
          </a:p>
          <a:p>
            <a:pPr lvl="2" indent="0">
              <a:buNone/>
            </a:pPr>
            <a:r>
              <a:rPr lang="en-US" sz="1800" dirty="0" smtClean="0">
                <a:latin typeface="Kaspersky Sans Light" panose="020B0303050101040103" pitchFamily="34" charset="0"/>
              </a:rPr>
              <a:t>Shellcode frequently begins with </a:t>
            </a:r>
            <a:r>
              <a:rPr lang="en-US" sz="1800" b="1" dirty="0" smtClean="0">
                <a:latin typeface="Kaspersky Sans Light" panose="020B0303050101040103" pitchFamily="34" charset="0"/>
              </a:rPr>
              <a:t>EB ??</a:t>
            </a:r>
            <a:r>
              <a:rPr lang="en-US" sz="1800" dirty="0" smtClean="0">
                <a:latin typeface="Kaspersky Sans Light" panose="020B0303050101040103" pitchFamily="34" charset="0"/>
              </a:rPr>
              <a:t>   (</a:t>
            </a:r>
            <a:r>
              <a:rPr lang="en-US" sz="1800" dirty="0" err="1" smtClean="0">
                <a:latin typeface="Kaspersky Sans Light" panose="020B0303050101040103" pitchFamily="34" charset="0"/>
              </a:rPr>
              <a:t>jmp</a:t>
            </a:r>
            <a:r>
              <a:rPr lang="en-US" sz="1800" dirty="0" smtClean="0">
                <a:latin typeface="Kaspersky Sans Light" panose="020B0303050101040103" pitchFamily="34" charset="0"/>
              </a:rPr>
              <a:t> short) or </a:t>
            </a:r>
            <a:r>
              <a:rPr lang="en-US" sz="1800" b="1" dirty="0" smtClean="0">
                <a:latin typeface="Kaspersky Sans Light" panose="020B0303050101040103" pitchFamily="34" charset="0"/>
              </a:rPr>
              <a:t>E8 ?? ?? 00 00 </a:t>
            </a:r>
            <a:r>
              <a:rPr lang="en-US" sz="1800" dirty="0" smtClean="0">
                <a:latin typeface="Kaspersky Sans Light" panose="020B0303050101040103" pitchFamily="34" charset="0"/>
              </a:rPr>
              <a:t>(call)</a:t>
            </a:r>
          </a:p>
          <a:p>
            <a:pPr lvl="2" indent="0">
              <a:buNone/>
            </a:pPr>
            <a:endParaRPr lang="en-US" sz="18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Kaspersky Sans Light" panose="020B0303050101040103" pitchFamily="34" charset="0"/>
              </a:rPr>
              <a:t>Easily readable ASCII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Kaspersky Sans Light" panose="020B0303050101040103" pitchFamily="34" charset="0"/>
              </a:rPr>
              <a:t>Low entropy - may be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Kaspersky Sans Light" panose="020B0303050101040103" pitchFamily="34" charset="0"/>
              </a:rPr>
              <a:t>Let’s load in the disassembler!</a:t>
            </a:r>
          </a:p>
          <a:p>
            <a:pPr lvl="2" indent="0">
              <a:buNone/>
            </a:pPr>
            <a:r>
              <a:rPr lang="en-US" sz="1600" dirty="0" smtClean="0">
                <a:latin typeface="Kaspersky Sans Light" panose="020B0303050101040103" pitchFamily="34" charset="0"/>
              </a:rPr>
              <a:t>(use IDA Pro or </a:t>
            </a:r>
            <a:r>
              <a:rPr lang="en-US" sz="1600" dirty="0" err="1" smtClean="0">
                <a:latin typeface="Kaspersky Sans Light" panose="020B0303050101040103" pitchFamily="34" charset="0"/>
              </a:rPr>
              <a:t>Ghidra</a:t>
            </a:r>
            <a:r>
              <a:rPr lang="en-US" sz="1600" dirty="0" smtClean="0">
                <a:latin typeface="Kaspersky Sans Light" panose="020B03030501010401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Kaspersky Sans Light" panose="020B0303050101040103" pitchFamily="34" charset="0"/>
              </a:rPr>
              <a:t>Initial assumptions: Intel x86, 32 bit, Windows (usually there is more context)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61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36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27584" y="915566"/>
            <a:ext cx="6192688" cy="216024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4800" b="0" kern="3600" cap="none" baseline="0">
                <a:solidFill>
                  <a:schemeClr val="bg1"/>
                </a:solidFill>
                <a:latin typeface="Kaspersky Sans" pitchFamily="34" charset="-52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2020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507854"/>
            <a:ext cx="3672408" cy="39604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0" u="none">
                <a:solidFill>
                  <a:schemeClr val="bg1"/>
                </a:solidFill>
                <a:latin typeface="Kaspersky Sans" pitchFamily="34" charset="-52"/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Tx/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227786" indent="0">
              <a:spcBef>
                <a:spcPts val="200"/>
              </a:spcBef>
              <a:spcAft>
                <a:spcPts val="20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John Doe</a:t>
            </a:r>
            <a:endParaRPr lang="ru-RU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3903898"/>
            <a:ext cx="3672408" cy="432048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800" b="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Tx/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227786" indent="0">
              <a:spcBef>
                <a:spcPts val="200"/>
              </a:spcBef>
              <a:spcAft>
                <a:spcPts val="20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Cybersecurity Company</a:t>
            </a:r>
          </a:p>
        </p:txBody>
      </p:sp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19472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355600" y="2839664"/>
            <a:ext cx="4108450" cy="1619472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4690478" y="1140343"/>
            <a:ext cx="4108450" cy="1619472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690630" y="2839664"/>
            <a:ext cx="4108450" cy="1619472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Kaspersky Sans Light" pitchFamily="34" charset="-5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Kaspersky Sans Light" pitchFamily="34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rgbClr val="000000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rgbClr val="000000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 Light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rgbClr val="000000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rgbClr val="000000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rgbClr val="000000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rgbClr val="000000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rgbClr val="000000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rgbClr val="000000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 Light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Kaspersky Sans Light" pitchFamily="34" charset="-5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Kaspersky Sans Light" pitchFamily="34" charset="-52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rgbClr val="000000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rgbClr val="000000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 Light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rgbClr val="000000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rgbClr val="000000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Kaspersky Sans Light" pitchFamily="34" charset="-5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Kaspersky Sans Light" pitchFamily="34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rgbClr val="000000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rgbClr val="000000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rgbClr val="000000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rgbClr val="000000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276066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/>
            </a:lvl1pPr>
            <a:lvl2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lvl2pPr>
            <a:lvl3pPr marL="227785" indent="0">
              <a:spcBef>
                <a:spcPts val="300"/>
              </a:spcBef>
              <a:spcAft>
                <a:spcPts val="300"/>
              </a:spcAft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6400" y="1131888"/>
            <a:ext cx="4140551" cy="1144761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lang="en-US" sz="1400" dirty="0" smtClean="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1800" dirty="0" smtClean="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dirty="0" smtClean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56400" y="3263193"/>
            <a:ext cx="4140550" cy="1144761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bg1"/>
                </a:solidFill>
                <a:latin typeface="Kaspersky Sans Light" pitchFamily="34" charset="-52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59235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823778"/>
            <a:ext cx="4104583" cy="159235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284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857998"/>
            <a:ext cx="4104583" cy="15833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3094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58323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31207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2813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40046" y="3363838"/>
            <a:ext cx="3415054" cy="70816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1800">
                <a:solidFill>
                  <a:schemeClr val="bg1"/>
                </a:solidFill>
                <a:latin typeface="Kaspersky Sans Light" pitchFamily="34" charset="-52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46807" y="1779662"/>
            <a:ext cx="5057341" cy="1229104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10000"/>
                  <a:lumOff val="90000"/>
                </a:schemeClr>
              </a:buClr>
              <a:buSzPct val="90000"/>
              <a:buFontTx/>
              <a:buNone/>
              <a:tabLst/>
              <a:defRPr sz="4800" b="0" cap="none" baseline="0">
                <a:solidFill>
                  <a:schemeClr val="bg1"/>
                </a:solidFill>
                <a:latin typeface="Kaspersky Sans" pitchFamily="34" charset="-52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 cap="all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288191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31207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31207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31207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31207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3975906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/>
                </a:solidFill>
                <a:latin typeface="Kaspersky Sans Light" pitchFamily="34" charset="-52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3975906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/>
                </a:solidFill>
                <a:latin typeface="Kaspersky Sans Light" pitchFamily="34" charset="-52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31207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31207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31207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31207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9"/>
            <a:ext cx="2773362" cy="158382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859782"/>
            <a:ext cx="2773362" cy="158382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5834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860166"/>
            <a:ext cx="5473699" cy="15834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507854"/>
            <a:ext cx="3672408" cy="39604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0" u="none">
                <a:solidFill>
                  <a:schemeClr val="bg1"/>
                </a:solidFill>
                <a:latin typeface="Kaspersky Sans" pitchFamily="34" charset="-52"/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Tx/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227786" indent="0">
              <a:spcBef>
                <a:spcPts val="200"/>
              </a:spcBef>
              <a:spcAft>
                <a:spcPts val="20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John Doe</a:t>
            </a:r>
            <a:endParaRPr lang="ru-RU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3903898"/>
            <a:ext cx="3672408" cy="432048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800" b="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Tx/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227786" indent="0">
              <a:spcBef>
                <a:spcPts val="200"/>
              </a:spcBef>
              <a:spcAft>
                <a:spcPts val="20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Cybersecurity Company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91580" y="1851670"/>
            <a:ext cx="5057341" cy="1229104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10000"/>
                  <a:lumOff val="90000"/>
                </a:schemeClr>
              </a:buClr>
              <a:buSzPct val="90000"/>
              <a:buFontTx/>
              <a:buNone/>
              <a:tabLst/>
              <a:defRPr sz="7200" b="0" cap="none" baseline="0">
                <a:solidFill>
                  <a:schemeClr val="bg1"/>
                </a:solidFill>
                <a:latin typeface="Kaspersky Sans" pitchFamily="34" charset="-52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 cap="all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27584" y="699542"/>
            <a:ext cx="3672408" cy="432048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400" b="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Tx/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227786" indent="0">
              <a:spcBef>
                <a:spcPts val="200"/>
              </a:spcBef>
              <a:spcAft>
                <a:spcPts val="20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SASatHome</a:t>
            </a:r>
            <a:r>
              <a:rPr lang="en-US" dirty="0" smtClean="0"/>
              <a:t> | #TheSAS2020</a:t>
            </a:r>
          </a:p>
        </p:txBody>
      </p:sp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Kaspersky Sans Light" pitchFamily="34" charset="-5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83618"/>
            <a:ext cx="8426450" cy="2988332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0" cap="none" baseline="0">
                <a:solidFill>
                  <a:schemeClr val="bg1"/>
                </a:solidFill>
                <a:latin typeface="Kaspersky Sans" pitchFamily="34" charset="-52"/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5000"/>
              </a:spcBef>
              <a:buFont typeface="Arial" panose="020B0604020202020204" pitchFamily="34" charset="0"/>
              <a:buChar char="—"/>
              <a:defRPr sz="1600">
                <a:solidFill>
                  <a:schemeClr val="bg1"/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1"/>
            <a:ext cx="8426450" cy="32415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131590"/>
            <a:ext cx="8426450" cy="327058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  <a:latin typeface="Kaspersky Sans Light" pitchFamily="34" charset="-52"/>
              </a:defRPr>
            </a:lvl4pPr>
            <a:lvl5pPr>
              <a:defRPr sz="1200">
                <a:solidFill>
                  <a:schemeClr val="bg1"/>
                </a:solidFill>
                <a:latin typeface="Kaspersky Sans Light" pitchFamily="34" charset="-5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240062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240062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276066"/>
          </a:xfrm>
        </p:spPr>
        <p:txBody>
          <a:bodyPr>
            <a:noAutofit/>
          </a:bodyPr>
          <a:lstStyle>
            <a:lvl1pPr marL="225425" indent="-225425"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Tx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276066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SzPct val="90000"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276066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276066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Font typeface="Arial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227785" indent="0"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85000"/>
              </a:lnSpc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22778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59293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683843" y="1852850"/>
            <a:ext cx="4108450" cy="259293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Kaspersky Sans Light" pitchFamily="34" charset="-52"/>
              </a:defRPr>
            </a:lvl1pPr>
            <a:lvl2pPr marL="0" indent="0">
              <a:buSzPct val="90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Kaspersky Sans" pitchFamily="34" charset="-52"/>
              </a:defRPr>
            </a:lvl2pPr>
            <a:lvl3pPr marL="455572" indent="-227787">
              <a:buSzPct val="9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24006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First level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0152" y="4867275"/>
            <a:ext cx="274316" cy="108746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Kaspersky Sans Light" pitchFamily="34" charset="-52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56" y="4890135"/>
            <a:ext cx="1547915" cy="63026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>
              <a:defRPr sz="800">
                <a:solidFill>
                  <a:schemeClr val="bg1"/>
                </a:solidFill>
                <a:latin typeface="Kaspersky Sans Light" pitchFamily="34" charset="-52"/>
              </a:defRPr>
            </a:lvl1pPr>
          </a:lstStyle>
          <a:p>
            <a:r>
              <a:rPr lang="en-US" smtClean="0"/>
              <a:t>SAS@home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336617" y="4843944"/>
            <a:ext cx="178943" cy="1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2" r:id="rId2"/>
    <p:sldLayoutId id="2147483711" r:id="rId3"/>
    <p:sldLayoutId id="2147483714" r:id="rId4"/>
    <p:sldLayoutId id="2147483715" r:id="rId5"/>
    <p:sldLayoutId id="2147483717" r:id="rId6"/>
    <p:sldLayoutId id="2147483718" r:id="rId7"/>
    <p:sldLayoutId id="2147483719" r:id="rId8"/>
    <p:sldLayoutId id="2147483723" r:id="rId9"/>
    <p:sldLayoutId id="2147483724" r:id="rId10"/>
    <p:sldLayoutId id="2147483734" r:id="rId11"/>
    <p:sldLayoutId id="2147483736" r:id="rId12"/>
    <p:sldLayoutId id="2147483737" r:id="rId13"/>
    <p:sldLayoutId id="2147483738" r:id="rId14"/>
    <p:sldLayoutId id="2147483748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13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800" b="0" kern="1200" cap="none" baseline="0">
          <a:solidFill>
            <a:schemeClr val="bg1"/>
          </a:solidFill>
          <a:latin typeface="Kaspersky Sans" pitchFamily="34" charset="-52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>
            <a:lumMod val="10000"/>
            <a:lumOff val="90000"/>
          </a:schemeClr>
        </a:buClr>
        <a:buSzPct val="90000"/>
        <a:buFont typeface="Arial" panose="020B0604020202020204" pitchFamily="34" charset="0"/>
        <a:buChar char="•"/>
        <a:defRPr lang="en-US" sz="1400" kern="1200" baseline="0" dirty="0" smtClean="0">
          <a:solidFill>
            <a:schemeClr val="bg1"/>
          </a:solidFill>
          <a:latin typeface="Kaspersky Sans Light" pitchFamily="34" charset="-52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 typeface="Arial" panose="020B0604020202020204" pitchFamily="34" charset="0"/>
        <a:buNone/>
        <a:defRPr sz="1800" b="0" kern="1200" baseline="0">
          <a:solidFill>
            <a:schemeClr val="bg1"/>
          </a:solidFill>
          <a:latin typeface="Kaspersky Sans" pitchFamily="34" charset="-52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>
            <a:lumMod val="10000"/>
            <a:lumOff val="90000"/>
          </a:schemeClr>
        </a:buClr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Kaspersky Sans Light" pitchFamily="34" charset="-52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igosha/apihashes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hidra-sre.org/" TargetMode="External"/><Relationship Id="rId2" Type="http://schemas.openxmlformats.org/officeDocument/2006/relationships/hyperlink" Target="https://www.hex-rays.com/products/ida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2igosha/apihashes" TargetMode="External"/><Relationship Id="rId4" Type="http://schemas.openxmlformats.org/officeDocument/2006/relationships/hyperlink" Target="https://github.com/rapid7/metasploit-framewor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Slide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Static binary analysis: the essentials</a:t>
            </a:r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Igor Kuznetsov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Kaspersky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3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1 : visual inspection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Use your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favourite</a:t>
            </a:r>
            <a:r>
              <a:rPr lang="en-US" sz="2000" dirty="0" smtClean="0">
                <a:latin typeface="Kaspersky Sans Light" panose="020B0303050101040103" pitchFamily="34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hex editor </a:t>
            </a:r>
            <a:r>
              <a:rPr lang="en-US" sz="2000" dirty="0" smtClean="0">
                <a:latin typeface="Kaspersky Sans Light" panose="020B0303050101040103" pitchFamily="34" charset="0"/>
              </a:rPr>
              <a:t>to take a look at the file</a:t>
            </a:r>
          </a:p>
          <a:p>
            <a:pPr marL="1372362" lvl="3" indent="0">
              <a:buNone/>
            </a:pPr>
            <a:r>
              <a:rPr lang="en-US" sz="1800" dirty="0" smtClean="0">
                <a:latin typeface="Kaspersky Sans Light" panose="020B0303050101040103" pitchFamily="34" charset="0"/>
              </a:rPr>
              <a:t>“</a:t>
            </a:r>
            <a:r>
              <a:rPr lang="en-US" sz="1800" dirty="0" err="1" smtClean="0">
                <a:latin typeface="Kaspersky Sans Light" panose="020B0303050101040103" pitchFamily="34" charset="0"/>
              </a:rPr>
              <a:t>hexdump</a:t>
            </a:r>
            <a:r>
              <a:rPr lang="en-US" sz="1800" dirty="0" smtClean="0">
                <a:latin typeface="Kaspersky Sans Light" panose="020B0303050101040103" pitchFamily="34" charset="0"/>
              </a:rPr>
              <a:t>”,  “</a:t>
            </a:r>
            <a:r>
              <a:rPr lang="en-US" sz="1800" dirty="0" err="1" smtClean="0">
                <a:latin typeface="Kaspersky Sans Light" panose="020B0303050101040103" pitchFamily="34" charset="0"/>
              </a:rPr>
              <a:t>xxd</a:t>
            </a:r>
            <a:r>
              <a:rPr lang="en-US" sz="1800" dirty="0" smtClean="0">
                <a:latin typeface="Kaspersky Sans Light" panose="020B0303050101040103" pitchFamily="34" charset="0"/>
              </a:rPr>
              <a:t>”, “less”, even “strings” and “file” – anything goes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5" y="1887674"/>
            <a:ext cx="83534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1 : visual inspection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Raw shellcode-like structure</a:t>
            </a:r>
          </a:p>
          <a:p>
            <a:pPr lvl="2" indent="0">
              <a:buNone/>
            </a:pPr>
            <a:r>
              <a:rPr lang="en-US" sz="1800" dirty="0" smtClean="0">
                <a:latin typeface="Kaspersky Sans Light" panose="020B0303050101040103" pitchFamily="34" charset="0"/>
              </a:rPr>
              <a:t>Shellcode frequently begins with </a:t>
            </a:r>
            <a:r>
              <a:rPr lang="en-US" sz="1800" b="1" dirty="0" smtClean="0">
                <a:latin typeface="Kaspersky Sans Light" panose="020B0303050101040103" pitchFamily="34" charset="0"/>
              </a:rPr>
              <a:t>EB ??</a:t>
            </a:r>
            <a:r>
              <a:rPr lang="en-US" sz="1800" dirty="0" smtClean="0">
                <a:latin typeface="Kaspersky Sans Light" panose="020B0303050101040103" pitchFamily="34" charset="0"/>
              </a:rPr>
              <a:t>   (</a:t>
            </a:r>
            <a:r>
              <a:rPr lang="en-US" sz="1800" dirty="0" err="1" smtClean="0">
                <a:latin typeface="Kaspersky Sans Light" panose="020B0303050101040103" pitchFamily="34" charset="0"/>
              </a:rPr>
              <a:t>jmp</a:t>
            </a:r>
            <a:r>
              <a:rPr lang="en-US" sz="1800" dirty="0" smtClean="0">
                <a:latin typeface="Kaspersky Sans Light" panose="020B0303050101040103" pitchFamily="34" charset="0"/>
              </a:rPr>
              <a:t> short) or </a:t>
            </a:r>
            <a:r>
              <a:rPr lang="en-US" sz="1800" b="1" dirty="0" smtClean="0">
                <a:latin typeface="Kaspersky Sans Light" panose="020B0303050101040103" pitchFamily="34" charset="0"/>
              </a:rPr>
              <a:t>E8 ?? ?? 00 00 </a:t>
            </a:r>
            <a:r>
              <a:rPr lang="en-US" sz="1800" dirty="0" smtClean="0">
                <a:latin typeface="Kaspersky Sans Light" panose="020B0303050101040103" pitchFamily="34" charset="0"/>
              </a:rPr>
              <a:t>(call)</a:t>
            </a:r>
          </a:p>
          <a:p>
            <a:pPr lvl="2" indent="0">
              <a:buNone/>
            </a:pPr>
            <a:endParaRPr lang="en-US" sz="18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Kaspersky Sans Light" panose="020B0303050101040103" pitchFamily="34" charset="0"/>
              </a:rPr>
              <a:t>Easily readable ASCII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Kaspersky Sans Light" panose="020B0303050101040103" pitchFamily="34" charset="0"/>
              </a:rPr>
              <a:t>Low entropy - may be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Kaspersky Sans Light" panose="020B0303050101040103" pitchFamily="34" charset="0"/>
              </a:rPr>
              <a:t>Let’s load it in the disassembler!</a:t>
            </a:r>
          </a:p>
          <a:p>
            <a:pPr lvl="2" indent="0">
              <a:buNone/>
            </a:pPr>
            <a:r>
              <a:rPr lang="en-US" sz="1600" dirty="0" smtClean="0">
                <a:latin typeface="Kaspersky Sans Light" panose="020B0303050101040103" pitchFamily="34" charset="0"/>
              </a:rPr>
              <a:t>(use IDA Pro or Ghidra)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Kaspersky Sans Light" panose="020B0303050101040103" pitchFamily="34" charset="0"/>
              </a:rPr>
              <a:t>Initial assumptions: Intel x86, 32 bit, Windows (usually there is more context)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</a:p>
          <a:p>
            <a:r>
              <a:rPr lang="en-US" b="0" dirty="0" smtClean="0"/>
              <a:t>disassembly</a:t>
            </a:r>
          </a:p>
          <a:p>
            <a:r>
              <a:rPr lang="en-US" dirty="0" smtClean="0"/>
              <a:t>line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017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</a:t>
            </a:r>
            <a:r>
              <a:rPr lang="en-US" dirty="0"/>
              <a:t>2</a:t>
            </a:r>
            <a:r>
              <a:rPr lang="en-US" b="0" dirty="0" smtClean="0"/>
              <a:t> : The checklist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The assembly language of the target code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CPU features: stack, registers, memory layout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OS features: system calls, calling conventions, callbacks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OS API documentation: MSDN, *nix man pages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Compiler features: standard runtime functions and classes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Kaspersky Sans Light" panose="020B0303050101040103" pitchFamily="34" charset="0"/>
              </a:rPr>
              <a:t>Programming language features: classes, “main” functions, static constructors, multiple return values (say hello to Go!)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16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Tools of the trade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IDA Pro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 </a:t>
            </a:r>
            <a:r>
              <a:rPr lang="en-US" sz="2000" dirty="0" smtClean="0">
                <a:latin typeface="Kaspersky Sans Light" panose="020B0303050101040103" pitchFamily="34" charset="0"/>
              </a:rPr>
              <a:t>(“Interactive Disassembler”) – proprietary, C++/Python API</a:t>
            </a: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Binary Ninja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 </a:t>
            </a:r>
            <a:r>
              <a:rPr lang="en-US" sz="2000" dirty="0">
                <a:latin typeface="Kaspersky Sans Light" panose="020B0303050101040103" pitchFamily="34" charset="0"/>
              </a:rPr>
              <a:t>– </a:t>
            </a:r>
            <a:r>
              <a:rPr lang="en-US" sz="2000" dirty="0" smtClean="0">
                <a:latin typeface="Kaspersky Sans Light" panose="020B0303050101040103" pitchFamily="34" charset="0"/>
              </a:rPr>
              <a:t>proprietary, C / Python API</a:t>
            </a:r>
            <a:endParaRPr lang="ru-RU" sz="2000" dirty="0">
              <a:latin typeface="Kaspersky Sans" panose="020B0503050101040103" pitchFamily="34" charset="0"/>
            </a:endParaRPr>
          </a:p>
          <a:p>
            <a:endParaRPr lang="en-US" sz="2000" dirty="0" smtClean="0">
              <a:latin typeface="Kaspersky Sans" panose="020B0503050101040103" pitchFamily="34" charset="0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Ghidra</a:t>
            </a:r>
            <a:r>
              <a:rPr lang="en-US" sz="2000" dirty="0" smtClean="0">
                <a:latin typeface="Kaspersky Sans" panose="020B0503050101040103" pitchFamily="34" charset="0"/>
              </a:rPr>
              <a:t> </a:t>
            </a:r>
            <a:r>
              <a:rPr lang="en-US" sz="2000" dirty="0" smtClean="0">
                <a:latin typeface="Kaspersky Sans Light" panose="020B0303050101040103" pitchFamily="34" charset="0"/>
              </a:rPr>
              <a:t>– free, open-source, written in Java, has Java/Python API</a:t>
            </a:r>
            <a:endParaRPr lang="en-US" sz="2000" dirty="0" smtClean="0">
              <a:latin typeface="Kaspersky Sans" panose="020B0503050101040103" pitchFamily="34" charset="0"/>
            </a:endParaRPr>
          </a:p>
          <a:p>
            <a:endParaRPr lang="en-US" sz="2000" dirty="0">
              <a:latin typeface="Kaspersky Sans" panose="020B0503050101040103" pitchFamily="34" charset="0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Radare2</a:t>
            </a:r>
            <a:r>
              <a:rPr lang="en-US" sz="2000" dirty="0">
                <a:latin typeface="Kaspersky Sans Light" panose="020B0303050101040103" pitchFamily="34" charset="0"/>
              </a:rPr>
              <a:t>– free, open-source, </a:t>
            </a:r>
            <a:r>
              <a:rPr lang="en-US" sz="2000" dirty="0" smtClean="0">
                <a:latin typeface="Kaspersky Sans Light" panose="020B0303050101040103" pitchFamily="34" charset="0"/>
              </a:rPr>
              <a:t>C, API via SWIG</a:t>
            </a:r>
            <a:endParaRPr lang="en-US" sz="2000" dirty="0">
              <a:latin typeface="Kaspersky Sans" panose="020B0503050101040103" pitchFamily="34" charset="0"/>
            </a:endParaRPr>
          </a:p>
          <a:p>
            <a:endParaRPr lang="en-US" sz="2000" dirty="0">
              <a:latin typeface="Kaspersky Sans" panose="020B05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2: disassembly, IDA Pro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Use the knowledge acquired from stage 1 to choose the proper loading options.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2" y="1836322"/>
            <a:ext cx="3527246" cy="2723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51" y="1586667"/>
            <a:ext cx="2736304" cy="1187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33" y="2390186"/>
            <a:ext cx="2901862" cy="2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2: disassembly, IDA Pro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Use the knowledge acquired from step 1 to choose the proper load options.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964567"/>
            <a:ext cx="8510152" cy="35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2: disassembly, Ghidra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Ghidra has workspaces for analyzing many files called “projects”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Create a new project, then “import” the file you need to analyze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The 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CodeBrowser</a:t>
            </a:r>
            <a:r>
              <a:rPr lang="en-US" sz="2000" dirty="0" smtClean="0">
                <a:latin typeface="Kaspersky Sans Light" panose="020B0303050101040103" pitchFamily="34" charset="0"/>
              </a:rPr>
              <a:t>” tool is the GUI for the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3" y="2593647"/>
            <a:ext cx="2962082" cy="2046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95" y="2379485"/>
            <a:ext cx="3259972" cy="2463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99" y="2436457"/>
            <a:ext cx="4078201" cy="21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2: disassembly, Ghidra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The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language</a:t>
            </a:r>
            <a:r>
              <a:rPr lang="en-US" sz="2000" dirty="0" smtClean="0">
                <a:latin typeface="Kaspersky Sans Light" panose="020B0303050101040103" pitchFamily="34" charset="0"/>
              </a:rPr>
              <a:t>” used for loading is the term for the processor architecture, memory model, OS all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3" y="1903099"/>
            <a:ext cx="3727576" cy="2641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42" y="1921791"/>
            <a:ext cx="4752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2: disassembly, Ghidra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779354"/>
            <a:ext cx="8280412" cy="39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591780" y="1131888"/>
            <a:ext cx="6192170" cy="3276066"/>
          </a:xfrm>
        </p:spPr>
        <p:txBody>
          <a:bodyPr/>
          <a:lstStyle/>
          <a:p>
            <a:pPr marL="353757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Principal Security Researcher, </a:t>
            </a:r>
            <a:r>
              <a:rPr lang="en-US" sz="2000" b="1" dirty="0" err="1" smtClean="0"/>
              <a:t>GReAT</a:t>
            </a:r>
            <a:r>
              <a:rPr lang="en-US" sz="2000" b="1" dirty="0" smtClean="0"/>
              <a:t> </a:t>
            </a:r>
          </a:p>
          <a:p>
            <a:pPr marL="353757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18 years at Kaspersky</a:t>
            </a:r>
          </a:p>
          <a:p>
            <a:pPr marL="296607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Reverse engineering is my daily job.</a:t>
            </a:r>
          </a:p>
          <a:p>
            <a:r>
              <a:rPr lang="en-US" sz="2000" dirty="0" smtClean="0"/>
              <a:t>Also, I teach static malware analysis.</a:t>
            </a:r>
          </a:p>
          <a:p>
            <a:endParaRPr lang="en-US" sz="2000" dirty="0"/>
          </a:p>
          <a:p>
            <a:r>
              <a:rPr lang="en-US" sz="2000" dirty="0" smtClean="0"/>
              <a:t>Guinea pigs: old-school “real” viruses and worms, Flame, Gauss, </a:t>
            </a:r>
            <a:r>
              <a:rPr lang="en-US" sz="2000" dirty="0" err="1" smtClean="0"/>
              <a:t>Duqu</a:t>
            </a:r>
            <a:r>
              <a:rPr lang="en-US" sz="2000" dirty="0" smtClean="0"/>
              <a:t>, Red October, </a:t>
            </a:r>
            <a:r>
              <a:rPr lang="en-US" sz="2000" dirty="0" err="1" smtClean="0"/>
              <a:t>Miniduke</a:t>
            </a:r>
            <a:r>
              <a:rPr lang="en-US" sz="2000" dirty="0" smtClean="0"/>
              <a:t>, </a:t>
            </a:r>
            <a:r>
              <a:rPr lang="en-US" sz="2000" dirty="0" err="1" smtClean="0"/>
              <a:t>Careto</a:t>
            </a:r>
            <a:r>
              <a:rPr lang="en-US" sz="2000" dirty="0" smtClean="0"/>
              <a:t>, Equation, Grayfish, </a:t>
            </a:r>
            <a:r>
              <a:rPr lang="en-US" sz="2000" dirty="0" err="1" smtClean="0"/>
              <a:t>Regin</a:t>
            </a:r>
            <a:r>
              <a:rPr lang="en-US" sz="2000" dirty="0" smtClean="0"/>
              <a:t>, </a:t>
            </a:r>
            <a:r>
              <a:rPr lang="en-US" sz="2000" dirty="0" err="1" smtClean="0"/>
              <a:t>Remsec</a:t>
            </a:r>
            <a:r>
              <a:rPr lang="en-US" sz="2000" dirty="0" smtClean="0"/>
              <a:t>, Duqu2, </a:t>
            </a:r>
            <a:r>
              <a:rPr lang="en-US" sz="2000" dirty="0" err="1" smtClean="0"/>
              <a:t>Shadowpad</a:t>
            </a:r>
            <a:r>
              <a:rPr lang="en-US" sz="2000" dirty="0" smtClean="0"/>
              <a:t>, …</a:t>
            </a:r>
            <a:endParaRPr lang="ru-RU" sz="2000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About me – Igor Kuznetsov</a:t>
            </a:r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0" y="1275606"/>
            <a:ext cx="1872965" cy="28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/>
              <a:t>2: </a:t>
            </a:r>
            <a:r>
              <a:rPr lang="en-US" dirty="0" smtClean="0"/>
              <a:t>disassembly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“Smart disassemblers” try to make their own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IDA guesses some of the instructions, Ghidra needs more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95" y="2031244"/>
            <a:ext cx="2412268" cy="1704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2031244"/>
            <a:ext cx="3904274" cy="1704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9186" y="3838359"/>
            <a:ext cx="578685" cy="2308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666750">
              <a:spcBef>
                <a:spcPct val="0"/>
              </a:spcBef>
            </a:pPr>
            <a:r>
              <a:rPr lang="en-US" sz="1500" dirty="0" smtClean="0">
                <a:solidFill>
                  <a:schemeClr val="bg1"/>
                </a:solidFill>
                <a:latin typeface="Kaspersky Sans" panose="020B0503050101040103" pitchFamily="34" charset="0"/>
              </a:rPr>
              <a:t>Ghidra</a:t>
            </a:r>
            <a:endParaRPr lang="en-US" sz="1500" dirty="0">
              <a:solidFill>
                <a:schemeClr val="bg1"/>
              </a:solidFill>
              <a:latin typeface="Kaspersky Sans" panose="020B05030501010401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2806" y="3838359"/>
            <a:ext cx="314189" cy="2308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666750">
              <a:spcBef>
                <a:spcPct val="0"/>
              </a:spcBef>
            </a:pPr>
            <a:r>
              <a:rPr lang="en-US" sz="1500" dirty="0" smtClean="0">
                <a:solidFill>
                  <a:schemeClr val="bg1"/>
                </a:solidFill>
                <a:latin typeface="Kaspersky Sans" panose="020B0503050101040103" pitchFamily="34" charset="0"/>
              </a:rPr>
              <a:t>IDA</a:t>
            </a:r>
            <a:endParaRPr lang="en-US" sz="1500" dirty="0">
              <a:solidFill>
                <a:schemeClr val="bg1"/>
              </a:solidFill>
              <a:latin typeface="Kaspersky Sans" panose="020B05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/>
              <a:t>2: </a:t>
            </a:r>
            <a:r>
              <a:rPr lang="en-US" dirty="0" smtClean="0"/>
              <a:t>disassembly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Let them know where the actual code and data is!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IDA: 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undefine</a:t>
            </a:r>
            <a:r>
              <a:rPr lang="en-US" sz="2000" dirty="0" smtClean="0">
                <a:latin typeface="Kaspersky Sans Light" panose="020B0303050101040103" pitchFamily="34" charset="0"/>
              </a:rPr>
              <a:t>”,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edit-&gt;code</a:t>
            </a:r>
            <a:r>
              <a:rPr lang="en-US" sz="2000" dirty="0" smtClean="0">
                <a:latin typeface="Kaspersky Sans Light" panose="020B0303050101040103" pitchFamily="34" charset="0"/>
              </a:rPr>
              <a:t>”,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edit-&gt;data</a:t>
            </a:r>
            <a:r>
              <a:rPr lang="en-US" sz="2000" dirty="0" smtClean="0">
                <a:latin typeface="Kaspersky Sans Light" panose="020B03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Ghidra: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clear code bytes</a:t>
            </a:r>
            <a:r>
              <a:rPr lang="en-US" sz="2000" dirty="0" smtClean="0">
                <a:latin typeface="Kaspersky Sans Light" panose="020B0303050101040103" pitchFamily="34" charset="0"/>
              </a:rPr>
              <a:t>”,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disassemble</a:t>
            </a:r>
            <a:r>
              <a:rPr lang="en-US" sz="2000" dirty="0" smtClean="0">
                <a:latin typeface="Kaspersky Sans Light" panose="020B0303050101040103" pitchFamily="34" charset="0"/>
              </a:rPr>
              <a:t>”,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data-&gt;</a:t>
            </a:r>
            <a:r>
              <a:rPr lang="en-US" sz="2000" dirty="0" smtClean="0">
                <a:latin typeface="Kaspersky Sans Light" panose="020B0303050101040103" pitchFamily="34" charset="0"/>
              </a:rPr>
              <a:t>*”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9186" y="4745044"/>
            <a:ext cx="578685" cy="2308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666750">
              <a:spcBef>
                <a:spcPct val="0"/>
              </a:spcBef>
            </a:pPr>
            <a:r>
              <a:rPr lang="en-US" sz="1500" dirty="0" smtClean="0">
                <a:solidFill>
                  <a:schemeClr val="bg1"/>
                </a:solidFill>
                <a:latin typeface="Kaspersky Sans" panose="020B0503050101040103" pitchFamily="34" charset="0"/>
              </a:rPr>
              <a:t>Ghidra</a:t>
            </a:r>
            <a:endParaRPr lang="en-US" sz="1500" dirty="0">
              <a:solidFill>
                <a:schemeClr val="bg1"/>
              </a:solidFill>
              <a:latin typeface="Kaspersky Sans" panose="020B05030501010401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2806" y="4745044"/>
            <a:ext cx="314189" cy="2308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666750">
              <a:spcBef>
                <a:spcPct val="0"/>
              </a:spcBef>
            </a:pPr>
            <a:r>
              <a:rPr lang="en-US" sz="1500" dirty="0" smtClean="0">
                <a:solidFill>
                  <a:schemeClr val="bg1"/>
                </a:solidFill>
                <a:latin typeface="Kaspersky Sans" panose="020B0503050101040103" pitchFamily="34" charset="0"/>
              </a:rPr>
              <a:t>IDA</a:t>
            </a:r>
            <a:endParaRPr lang="en-US" sz="1500" dirty="0">
              <a:solidFill>
                <a:schemeClr val="bg1"/>
              </a:solidFill>
              <a:latin typeface="Kaspersky Sans" panose="020B05030501010401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37100"/>
            <a:ext cx="4323809" cy="2061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1" y="2340182"/>
            <a:ext cx="3923809" cy="20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/>
              <a:t>2: </a:t>
            </a:r>
            <a:r>
              <a:rPr lang="en-US" dirty="0" smtClean="0"/>
              <a:t>disassembly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Follow references and use back-references 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XREFs</a:t>
            </a:r>
            <a:r>
              <a:rPr lang="en-US" sz="2000" dirty="0" smtClean="0">
                <a:latin typeface="Kaspersky Sans Light" panose="020B0303050101040103" pitchFamily="34" charset="0"/>
              </a:rPr>
              <a:t>) to code and data to track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data</a:t>
            </a:r>
            <a:r>
              <a:rPr lang="en-US" sz="2000" dirty="0" smtClean="0">
                <a:latin typeface="Kaspersky Sans Light" panose="020B0303050101040103" pitchFamily="34" charset="0"/>
              </a:rPr>
              <a:t> and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code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Double-click / press Enter to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navigate</a:t>
            </a:r>
            <a:r>
              <a:rPr lang="en-US" sz="2000" dirty="0" smtClean="0">
                <a:latin typeface="Kaspersky Sans Light" panose="020B0303050101040103" pitchFamily="34" charset="0"/>
              </a:rPr>
              <a:t> to functions, stack variables,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Use forward references with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back</a:t>
            </a:r>
            <a:r>
              <a:rPr lang="en-US" sz="2000" dirty="0" smtClean="0">
                <a:latin typeface="Kaspersky Sans Light" panose="020B0303050101040103" pitchFamily="34" charset="0"/>
              </a:rPr>
              <a:t>” navigation commands to move around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06" y="2643758"/>
            <a:ext cx="4076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/>
              <a:t>2: </a:t>
            </a:r>
            <a:r>
              <a:rPr lang="en-US" dirty="0" smtClean="0"/>
              <a:t>disassembly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Pay attention to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data access</a:t>
            </a:r>
            <a:r>
              <a:rPr lang="en-US" sz="2000" dirty="0" smtClean="0">
                <a:latin typeface="Kaspersky Sans Light" panose="020B0303050101040103" pitchFamily="34" charset="0"/>
              </a:rPr>
              <a:t>, both direct and indirect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CALL also modifies the stack by pushing the return address on top of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Also happens to the ECX with the LOOP command, EDX with DIV,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Highlight the registers </a:t>
            </a:r>
            <a:r>
              <a:rPr lang="en-US" sz="2000" dirty="0" smtClean="0">
                <a:latin typeface="Kaspersky Sans Light" panose="020B0303050101040103" pitchFamily="34" charset="0"/>
              </a:rPr>
              <a:t>(IDA: click, Ghidra: middle click) to track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24" y="2686323"/>
            <a:ext cx="4580952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/>
              <a:t>2: </a:t>
            </a:r>
            <a:r>
              <a:rPr lang="en-US" dirty="0" smtClean="0"/>
              <a:t>disassembly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Create functions </a:t>
            </a:r>
            <a:r>
              <a:rPr lang="en-US" sz="2000" dirty="0" smtClean="0">
                <a:latin typeface="Kaspersky Sans Light" panose="020B0303050101040103" pitchFamily="34" charset="0"/>
              </a:rPr>
              <a:t>if they are not detected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Result: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stack frame </a:t>
            </a:r>
            <a:r>
              <a:rPr lang="en-US" sz="2000" dirty="0" smtClean="0">
                <a:latin typeface="Kaspersky Sans Light" panose="020B0303050101040103" pitchFamily="34" charset="0"/>
              </a:rPr>
              <a:t>access and the stack variables with all the back references (data flow!)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" y="2274727"/>
            <a:ext cx="3914286" cy="19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2" y="2417304"/>
            <a:ext cx="5410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/>
              <a:t>2: </a:t>
            </a:r>
            <a:r>
              <a:rPr lang="en-US" dirty="0" smtClean="0"/>
              <a:t>disassembly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Let’s analyze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DWORD PTR [fs:0x30] is a pointer to the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PEB</a:t>
            </a:r>
            <a:r>
              <a:rPr lang="en-US" sz="2000" dirty="0" smtClean="0">
                <a:latin typeface="Kaspersky Sans Light" panose="020B0303050101040103" pitchFamily="34" charset="0"/>
              </a:rPr>
              <a:t>, a system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We can’t analyze further until we discover the meaning of these memory reads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679762"/>
            <a:ext cx="4686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Structures!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The single most important feature of modern disassemblers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spersky Sans Light" panose="020B0303050101040103" pitchFamily="34" charset="0"/>
              </a:rPr>
              <a:t>If data is not a string or an integer, most likely it is a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structure</a:t>
            </a:r>
            <a:r>
              <a:rPr lang="en-US" sz="2000" dirty="0">
                <a:latin typeface="Kaspersky Sans Light" panose="020B0303050101040103" pitchFamily="34" charset="0"/>
              </a:rPr>
              <a:t>. Structures bring order to life! </a:t>
            </a: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C++ classes </a:t>
            </a:r>
            <a:r>
              <a:rPr lang="en-US" sz="2000" dirty="0" smtClean="0">
                <a:latin typeface="Kaspersky Sans Light" panose="020B0303050101040103" pitchFamily="34" charset="0"/>
              </a:rPr>
              <a:t>are also structures (fields! virtual tables!)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Can be used by the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decompilers</a:t>
            </a:r>
            <a:r>
              <a:rPr lang="en-US" sz="2000" dirty="0" smtClean="0">
                <a:latin typeface="Kaspersky Sans Light" panose="020B0303050101040103" pitchFamily="34" charset="0"/>
              </a:rPr>
              <a:t> to produce fantastic output!</a:t>
            </a:r>
          </a:p>
          <a:p>
            <a:pPr marL="226979" lvl="2" indent="0">
              <a:buNone/>
            </a:pPr>
            <a:r>
              <a:rPr lang="en-US" sz="1800" dirty="0" smtClean="0">
                <a:latin typeface="Kaspersky Sans" panose="020B0503050101040103" pitchFamily="34" charset="0"/>
              </a:rPr>
              <a:t>but: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Someone has to provide the information about the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IDA Pro and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Ghidra</a:t>
            </a:r>
            <a:r>
              <a:rPr lang="en-US" sz="2000" dirty="0" smtClean="0">
                <a:latin typeface="Kaspersky Sans Light" panose="020B0303050101040103" pitchFamily="34" charset="0"/>
              </a:rPr>
              <a:t> ship with built-in type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Structures. This is the IDA way.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Structures</a:t>
            </a:r>
            <a:r>
              <a:rPr lang="en-US" sz="2000" dirty="0">
                <a:latin typeface="Kaspersky Sans Light" panose="020B0303050101040103" pitchFamily="34" charset="0"/>
              </a:rPr>
              <a:t> </a:t>
            </a:r>
            <a:r>
              <a:rPr lang="en-US" sz="2000" dirty="0" smtClean="0">
                <a:latin typeface="Kaspersky Sans Light" panose="020B0303050101040103" pitchFamily="34" charset="0"/>
              </a:rPr>
              <a:t>and enumerations are stored in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Type libraries</a:t>
            </a:r>
            <a:r>
              <a:rPr lang="en-US" sz="2000" dirty="0" smtClean="0">
                <a:latin typeface="Kaspersky Sans Light" panose="020B03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Open the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subview</a:t>
            </a:r>
            <a:r>
              <a:rPr lang="en-US" sz="2000" dirty="0" smtClean="0">
                <a:latin typeface="Kaspersky Sans Light" panose="020B0303050101040103" pitchFamily="34" charset="0"/>
              </a:rPr>
              <a:t> </a:t>
            </a:r>
            <a:r>
              <a:rPr lang="en-US" sz="2000" dirty="0" smtClean="0">
                <a:latin typeface="Kaspersky Sans" panose="020B0503050101040103" pitchFamily="34" charset="0"/>
              </a:rPr>
              <a:t>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type libraries</a:t>
            </a:r>
            <a:r>
              <a:rPr lang="en-US" sz="2000" dirty="0" smtClean="0">
                <a:latin typeface="Kaspersky Sans" panose="020B05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Load the required type library – 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ntapi</a:t>
            </a:r>
            <a:r>
              <a:rPr lang="en-US" sz="2000" dirty="0" smtClean="0">
                <a:latin typeface="Kaspersky Sans Light" panose="020B03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Open the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subview</a:t>
            </a:r>
            <a:r>
              <a:rPr lang="en-US" sz="2000" dirty="0" smtClean="0">
                <a:latin typeface="Kaspersky Sans Light" panose="020B0303050101040103" pitchFamily="34" charset="0"/>
              </a:rPr>
              <a:t> </a:t>
            </a:r>
            <a:r>
              <a:rPr lang="en-US" sz="2000" dirty="0" smtClean="0">
                <a:latin typeface="Kaspersky Sans" panose="020B0503050101040103" pitchFamily="34" charset="0"/>
              </a:rPr>
              <a:t>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structures</a:t>
            </a:r>
            <a:r>
              <a:rPr lang="en-US" sz="2000" dirty="0" smtClean="0">
                <a:latin typeface="Kaspersky Sans" panose="020B0503050101040103" pitchFamily="34" charset="0"/>
              </a:rPr>
              <a:t>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" panose="020B0503050101040103" pitchFamily="34" charset="0"/>
              </a:rPr>
              <a:t>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Add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struct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 type…</a:t>
            </a:r>
            <a:r>
              <a:rPr lang="en-US" sz="2000" dirty="0" smtClean="0">
                <a:latin typeface="Kaspersky Sans" panose="020B05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" panose="020B0503050101040103" pitchFamily="34" charset="0"/>
              </a:rPr>
              <a:t>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Add standard structure</a:t>
            </a:r>
            <a:r>
              <a:rPr lang="en-US" sz="2000" dirty="0" smtClean="0">
                <a:latin typeface="Kaspersky Sans" panose="020B0503050101040103" pitchFamily="34" charset="0"/>
              </a:rPr>
              <a:t>”</a:t>
            </a:r>
          </a:p>
          <a:p>
            <a:r>
              <a:rPr lang="en-US" sz="2000" dirty="0" smtClean="0">
                <a:latin typeface="Kaspersky Sans Light" panose="020B0303050101040103" pitchFamily="34" charset="0"/>
              </a:rPr>
              <a:t>Locate the structure by name. Done. Easy, huh?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19" y="1862006"/>
            <a:ext cx="27432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Structures. The </a:t>
            </a:r>
            <a:r>
              <a:rPr lang="en-US" dirty="0" err="1" smtClean="0"/>
              <a:t>Ghidra</a:t>
            </a:r>
            <a:r>
              <a:rPr lang="en-US" dirty="0" smtClean="0"/>
              <a:t> way.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Structures</a:t>
            </a:r>
            <a:r>
              <a:rPr lang="en-US" sz="2000" dirty="0">
                <a:latin typeface="Kaspersky Sans Light" panose="020B0303050101040103" pitchFamily="34" charset="0"/>
              </a:rPr>
              <a:t> </a:t>
            </a:r>
            <a:r>
              <a:rPr lang="en-US" sz="2000" dirty="0" smtClean="0">
                <a:latin typeface="Kaspersky Sans Light" panose="020B0303050101040103" pitchFamily="34" charset="0"/>
              </a:rPr>
              <a:t>and enumerations managed with the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Data Type Manager</a:t>
            </a:r>
            <a:r>
              <a:rPr lang="en-US" sz="2000" dirty="0" smtClean="0">
                <a:latin typeface="Kaspersky Sans Light" panose="020B03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There is a “Standard Archive” for windows_vs12_32, but there is no PEB!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Many standard Windows structures are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22" y="2288239"/>
            <a:ext cx="5419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Structures. The hard way.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When there is no type, we import it from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the C header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IDA Pro: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File-&gt;Load-&gt;Parse C header file</a:t>
            </a:r>
            <a:r>
              <a:rPr lang="en-US" sz="2000" dirty="0" smtClean="0">
                <a:latin typeface="Kaspersky Sans Light" panose="020B0303050101040103" pitchFamily="34" charset="0"/>
              </a:rPr>
              <a:t>”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Preprocessor definition and paths are set up in “Option-&gt;Compiler”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Also, there is a tool named “</a:t>
            </a:r>
            <a:r>
              <a:rPr lang="en-US" sz="1800" dirty="0" err="1" smtClean="0">
                <a:latin typeface="Kaspersky Sans Light" panose="020B0303050101040103" pitchFamily="34" charset="0"/>
              </a:rPr>
              <a:t>tilib</a:t>
            </a:r>
            <a:r>
              <a:rPr lang="en-US" sz="1800" dirty="0" smtClean="0">
                <a:latin typeface="Kaspersky Sans Light" panose="020B0303050101040103" pitchFamily="34" charset="0"/>
              </a:rPr>
              <a:t>” to produce persistent type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Kaspersky Sans Light" panose="020B0303050101040103" pitchFamily="34" charset="0"/>
              </a:rPr>
              <a:t>Ghidra</a:t>
            </a:r>
            <a:r>
              <a:rPr lang="en-US" sz="2000" dirty="0" smtClean="0">
                <a:latin typeface="Kaspersky Sans Light" panose="020B0303050101040103" pitchFamily="34" charset="0"/>
              </a:rPr>
              <a:t>: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File-&gt;Parse C source</a:t>
            </a:r>
            <a:r>
              <a:rPr lang="en-US" sz="2000" dirty="0" smtClean="0">
                <a:latin typeface="Kaspersky Sans Light" panose="020B0303050101040103" pitchFamily="34" charset="0"/>
              </a:rPr>
              <a:t>”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All options are in the same dialog</a:t>
            </a:r>
          </a:p>
          <a:p>
            <a:pPr marL="798472" lvl="2" indent="-342900"/>
            <a:endParaRPr lang="en-US" sz="1800" dirty="0">
              <a:latin typeface="Kaspersky Sans Light" panose="020B0303050101040103" pitchFamily="34" charset="0"/>
            </a:endParaRPr>
          </a:p>
          <a:p>
            <a:pPr marL="342900" lvl="1" indent="-342900"/>
            <a:r>
              <a:rPr lang="en-US" sz="2400" dirty="0" smtClean="0">
                <a:latin typeface="Kaspersky Sans Light" panose="020B0303050101040103" pitchFamily="34" charset="0"/>
              </a:rPr>
              <a:t>Yes, we download the Windows SDK and tinker with the options to get the headers compiled.</a:t>
            </a: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The boring disclaimer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There is no “right” or “correct” way to do reverse engineering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is not a review or endorsement of any particular software product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Your mileage may vary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Screenshots of assembly code ahead!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3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Structures. The hard way, in </a:t>
            </a:r>
            <a:r>
              <a:rPr lang="en-US" dirty="0" err="1" smtClean="0"/>
              <a:t>Ghidra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What worked for me: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Visual Studio 2012 </a:t>
            </a:r>
            <a:r>
              <a:rPr lang="en-US" sz="1800" dirty="0" err="1" smtClean="0">
                <a:latin typeface="Kaspersky Sans Light" panose="020B0303050101040103" pitchFamily="34" charset="0"/>
              </a:rPr>
              <a:t>crt</a:t>
            </a:r>
            <a:r>
              <a:rPr lang="en-US" sz="1800" dirty="0" smtClean="0">
                <a:latin typeface="Kaspersky Sans Light" panose="020B0303050101040103" pitchFamily="34" charset="0"/>
              </a:rPr>
              <a:t>/include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Windows SDK 7.1A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Cloned the profile “VisualStudio12_32”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Modified the –I /include/directories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Source files from the SDK: “</a:t>
            </a:r>
            <a:r>
              <a:rPr lang="en-US" sz="1800" dirty="0" err="1" smtClean="0">
                <a:latin typeface="Kaspersky Sans Light" panose="020B0303050101040103" pitchFamily="34" charset="0"/>
              </a:rPr>
              <a:t>windows.h</a:t>
            </a:r>
            <a:r>
              <a:rPr lang="en-US" sz="1800" dirty="0" smtClean="0">
                <a:latin typeface="Kaspersky Sans Light" panose="020B0303050101040103" pitchFamily="34" charset="0"/>
              </a:rPr>
              <a:t>”, “</a:t>
            </a:r>
            <a:r>
              <a:rPr lang="en-US" sz="1800" dirty="0" err="1" smtClean="0">
                <a:latin typeface="Kaspersky Sans Light" panose="020B0303050101040103" pitchFamily="34" charset="0"/>
              </a:rPr>
              <a:t>winternl.h</a:t>
            </a:r>
            <a:r>
              <a:rPr lang="en-US" sz="1800" dirty="0" smtClean="0">
                <a:latin typeface="Kaspersky Sans Light" panose="020B0303050101040103" pitchFamily="34" charset="0"/>
              </a:rPr>
              <a:t>”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Saved in the new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data archive</a:t>
            </a:r>
            <a:r>
              <a:rPr lang="en-US" sz="1800" dirty="0" smtClean="0">
                <a:latin typeface="Kaspersky Sans Light" panose="020B0303050101040103" pitchFamily="34" charset="0"/>
              </a:rPr>
              <a:t>.</a:t>
            </a:r>
          </a:p>
          <a:p>
            <a:pPr marL="798472" lvl="2" indent="-342900"/>
            <a:endParaRPr lang="en-US" sz="1800" dirty="0">
              <a:latin typeface="Kaspersky Sans Light" panose="020B0303050101040103" pitchFamily="34" charset="0"/>
            </a:endParaRPr>
          </a:p>
          <a:p>
            <a:r>
              <a:rPr lang="en-US" sz="2000" dirty="0" smtClean="0">
                <a:latin typeface="Kaspersky Sans Light" panose="020B0303050101040103" pitchFamily="34" charset="0"/>
              </a:rPr>
              <a:t>Do it once, then reuse the library in other projects.</a:t>
            </a: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807554"/>
            <a:ext cx="25431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Applying structures, IDA Pro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Apply to the operand: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798472" lvl="2" indent="-342900"/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“Edit-&gt;Operand Type-&gt;Offset-&gt;Offset (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struct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)”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Less options in the context menu “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Structure offset</a:t>
            </a:r>
            <a:r>
              <a:rPr lang="en-US" sz="1800" dirty="0" smtClean="0">
                <a:latin typeface="Kaspersky Sans Light" panose="020B0303050101040103" pitchFamily="34" charset="0"/>
              </a:rPr>
              <a:t>”</a:t>
            </a:r>
          </a:p>
          <a:p>
            <a:pPr marL="798472" lvl="2" indent="-342900"/>
            <a:endParaRPr lang="en-US" sz="1800" dirty="0" smtClean="0">
              <a:latin typeface="Kaspersky Sans Light" panose="020B0303050101040103" pitchFamily="34" charset="0"/>
            </a:endParaRPr>
          </a:p>
          <a:p>
            <a:pPr marL="798472" lvl="2" indent="-342900"/>
            <a:endParaRPr lang="en-US" sz="1800" dirty="0">
              <a:latin typeface="Kaspersky Sans Light" panose="020B0303050101040103" pitchFamily="34" charset="0"/>
            </a:endParaRPr>
          </a:p>
          <a:p>
            <a:pPr marL="798472" lvl="2" indent="-342900"/>
            <a:endParaRPr lang="en-US" sz="1800" dirty="0" smtClean="0">
              <a:latin typeface="Kaspersky Sans Light" panose="020B0303050101040103" pitchFamily="34" charset="0"/>
            </a:endParaRPr>
          </a:p>
          <a:p>
            <a:pPr marL="798472" lvl="2" indent="-342900"/>
            <a:endParaRPr lang="en-US" sz="18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Kaspersky Sans Light" panose="020B0303050101040103" pitchFamily="34" charset="0"/>
              </a:rPr>
              <a:t>Now, how do you discover the type of the field 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PEB.Ldr</a:t>
            </a:r>
            <a:r>
              <a:rPr lang="en-US" sz="1800" dirty="0" smtClean="0">
                <a:latin typeface="Kaspersky Sans Light" panose="020B0303050101040103" pitchFamily="34" charset="0"/>
              </a:rPr>
              <a:t>?</a:t>
            </a:r>
          </a:p>
          <a:p>
            <a:pPr marL="798472" lvl="2" indent="-342900"/>
            <a:endParaRPr lang="en-US" sz="1800" dirty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43" y="843558"/>
            <a:ext cx="3286125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2" y="2727640"/>
            <a:ext cx="37623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Fields of structures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Double click/Enter on the field to go to the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definition of the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Select the field of interest (“</a:t>
            </a:r>
            <a:r>
              <a:rPr lang="en-US" sz="2000" dirty="0" err="1" smtClean="0">
                <a:latin typeface="Kaspersky Sans" panose="020B0503050101040103" pitchFamily="34" charset="0"/>
              </a:rPr>
              <a:t>Ldr</a:t>
            </a:r>
            <a:r>
              <a:rPr lang="en-US" sz="2000" dirty="0" smtClean="0">
                <a:latin typeface="Kaspersky Sans Light" panose="020B0303050101040103" pitchFamily="34" charset="0"/>
              </a:rPr>
              <a:t>”) and use the command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Set type</a:t>
            </a:r>
            <a:r>
              <a:rPr lang="en-US" sz="2000" dirty="0" smtClean="0">
                <a:latin typeface="Kaspersky Sans Light" panose="020B03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Now look for this new type in the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Structures</a:t>
            </a:r>
            <a:r>
              <a:rPr lang="en-US" sz="2000" dirty="0" smtClean="0">
                <a:latin typeface="Kaspersky Sans Light" panose="020B0303050101040103" pitchFamily="34" charset="0"/>
              </a:rPr>
              <a:t>”, add it if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Rinse and repeat for the next pointer</a:t>
            </a:r>
          </a:p>
          <a:p>
            <a:pPr marL="342900" lvl="1" indent="-342900"/>
            <a:endParaRPr lang="en-US" sz="2400" dirty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53" y="2643758"/>
            <a:ext cx="377242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Local types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The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subview</a:t>
            </a:r>
            <a:r>
              <a:rPr lang="en-US" sz="2000" dirty="0" smtClean="0">
                <a:latin typeface="Kaspersky Sans Light" panose="020B0303050101040103" pitchFamily="34" charset="0"/>
              </a:rPr>
              <a:t> called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Local types</a:t>
            </a:r>
            <a:r>
              <a:rPr lang="en-US" sz="2000" dirty="0" smtClean="0">
                <a:latin typeface="Kaspersky Sans Light" panose="020B0303050101040103" pitchFamily="34" charset="0"/>
              </a:rPr>
              <a:t>” displays the currently loaded type 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It contains more types, i.e.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pointers to structures</a:t>
            </a:r>
            <a:r>
              <a:rPr lang="en-US" sz="2000" dirty="0" smtClean="0">
                <a:latin typeface="Kaspersky Sans Light" panose="020B0303050101040103" pitchFamily="34" charset="0"/>
              </a:rPr>
              <a:t> (PPEB_LDR_DATA..)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spersky Sans" panose="020B0503050101040103" pitchFamily="34" charset="0"/>
              </a:rPr>
              <a:t>I</a:t>
            </a:r>
            <a:r>
              <a:rPr lang="en-US" sz="2000" dirty="0" smtClean="0">
                <a:latin typeface="Kaspersky Sans" panose="020B0503050101040103" pitchFamily="34" charset="0"/>
              </a:rPr>
              <a:t>t requires “synchronizing to the IDB”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" panose="020B0503050101040103" pitchFamily="34" charset="0"/>
            </a:endParaRPr>
          </a:p>
          <a:p>
            <a:pPr marL="342900" lvl="1" indent="-342900"/>
            <a:endParaRPr lang="en-US" sz="2400" dirty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2654119"/>
            <a:ext cx="5133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Applying structures, </a:t>
            </a:r>
            <a:r>
              <a:rPr lang="en-US" dirty="0" err="1" smtClean="0"/>
              <a:t>Ghidra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No such feature as the “field offset” in the vanilla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Ghidra</a:t>
            </a: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Can be applied in the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decompiler</a:t>
            </a:r>
            <a:r>
              <a:rPr lang="en-US" sz="2000" dirty="0" smtClean="0">
                <a:latin typeface="Kaspersky Sans Light" panose="020B0303050101040103" pitchFamily="34" charset="0"/>
              </a:rPr>
              <a:t>,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Retype variable</a:t>
            </a:r>
            <a:r>
              <a:rPr lang="en-US" sz="2000" dirty="0" smtClean="0">
                <a:latin typeface="Kaspersky Sans Light" panose="020B03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Create a structure “TIB” with “PEB*” at 0x30</a:t>
            </a:r>
          </a:p>
          <a:p>
            <a:pPr marL="798472" lvl="2" indent="-342900"/>
            <a:endParaRPr lang="en-US" sz="1800" dirty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8" y="2470307"/>
            <a:ext cx="4609524" cy="23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31" y="3495517"/>
            <a:ext cx="4076700" cy="1304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31" y="1863535"/>
            <a:ext cx="3356730" cy="15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Next pointer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798472" lvl="2" indent="-342900"/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Flink</a:t>
            </a:r>
            <a:r>
              <a:rPr lang="en-US" sz="1800" dirty="0" smtClean="0">
                <a:latin typeface="Kaspersky Sans Light" panose="020B0303050101040103" pitchFamily="34" charset="0"/>
              </a:rPr>
              <a:t> is a pointer within a standard linked list structure, “</a:t>
            </a:r>
            <a:r>
              <a:rPr lang="en-US" sz="1800" dirty="0" smtClean="0">
                <a:latin typeface="Kaspersky Sans" panose="020B0503050101040103" pitchFamily="34" charset="0"/>
              </a:rPr>
              <a:t>LIST_ENTRY</a:t>
            </a:r>
            <a:r>
              <a:rPr lang="en-US" sz="1800" dirty="0" smtClean="0">
                <a:latin typeface="Kaspersky Sans Light" panose="020B0303050101040103" pitchFamily="34" charset="0"/>
              </a:rPr>
              <a:t>”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It is placed in the </a:t>
            </a:r>
            <a:r>
              <a:rPr lang="en-US" sz="1800" dirty="0">
                <a:latin typeface="Kaspersky Sans Light" panose="020B0303050101040103" pitchFamily="34" charset="0"/>
              </a:rPr>
              <a:t>bigger structure “</a:t>
            </a:r>
            <a:r>
              <a:rPr lang="en-US" sz="1800" dirty="0" smtClean="0">
                <a:latin typeface="Kaspersky Sans" panose="020B0503050101040103" pitchFamily="34" charset="0"/>
              </a:rPr>
              <a:t>LDR_DATA_TABLE_ENTRY</a:t>
            </a:r>
            <a:r>
              <a:rPr lang="en-US" sz="1800" dirty="0" smtClean="0">
                <a:latin typeface="Kaspersky Sans Light" panose="020B0303050101040103" pitchFamily="34" charset="0"/>
              </a:rPr>
              <a:t>”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It points to the same field in the next structure’s instance,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not to the head of it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83" y="2147503"/>
            <a:ext cx="5524500" cy="676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81" y="3003998"/>
            <a:ext cx="2514286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3003998"/>
            <a:ext cx="2514286" cy="1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55" y="3003998"/>
            <a:ext cx="251428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Next pointer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Kaspersky Sans Light" panose="020B0303050101040103" pitchFamily="34" charset="0"/>
              </a:rPr>
              <a:t>Ghidra</a:t>
            </a:r>
            <a:r>
              <a:rPr lang="en-US" sz="2000" dirty="0" smtClean="0">
                <a:latin typeface="Kaspersky Sans Light" panose="020B0303050101040103" pitchFamily="34" charset="0"/>
              </a:rPr>
              <a:t> has no native support to shifted pointers, need a workaround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IDA Pro supports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shifted pointers </a:t>
            </a:r>
            <a:r>
              <a:rPr lang="en-US" sz="2000" dirty="0" smtClean="0">
                <a:latin typeface="Kaspersky Sans Light" panose="020B0303050101040103" pitchFamily="34" charset="0"/>
              </a:rPr>
              <a:t>in both the disassembler and the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decompiler</a:t>
            </a: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Hidden feature: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select the operand</a:t>
            </a:r>
            <a:r>
              <a:rPr lang="en-US" sz="2000" dirty="0" smtClean="0">
                <a:latin typeface="Kaspersky Sans Light" panose="020B0303050101040103" pitchFamily="34" charset="0"/>
              </a:rPr>
              <a:t>, then use the 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Struct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 offset</a:t>
            </a:r>
            <a:r>
              <a:rPr lang="en-US" sz="2000" dirty="0" smtClean="0">
                <a:latin typeface="Kaspersky Sans Light" panose="020B0303050101040103" pitchFamily="34" charset="0"/>
              </a:rPr>
              <a:t>” command, use the offset delta to correct the pointer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78523"/>
            <a:ext cx="58864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Next pointer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In the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decompiler</a:t>
            </a:r>
            <a:r>
              <a:rPr lang="en-US" sz="2000" dirty="0" smtClean="0">
                <a:latin typeface="Kaspersky Sans Light" panose="020B0303050101040103" pitchFamily="34" charset="0"/>
              </a:rPr>
              <a:t>, 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set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lvar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 type</a:t>
            </a:r>
            <a:r>
              <a:rPr lang="en-US" sz="2000" dirty="0" smtClean="0">
                <a:latin typeface="Kaspersky Sans Light" panose="020B0303050101040103" pitchFamily="34" charset="0"/>
              </a:rPr>
              <a:t>” of the variable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i</a:t>
            </a:r>
            <a:r>
              <a:rPr lang="en-US" sz="2000" dirty="0" smtClean="0">
                <a:latin typeface="Kaspersky Sans Light" panose="020B0303050101040103" pitchFamily="34" charset="0"/>
              </a:rPr>
              <a:t> to a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shifted pointer</a:t>
            </a:r>
            <a:r>
              <a:rPr lang="en-US" sz="2000" dirty="0" smtClean="0">
                <a:latin typeface="Kaspersky Sans Light" panose="020B0303050101040103" pitchFamily="34" charset="0"/>
              </a:rPr>
              <a:t>”:</a:t>
            </a:r>
          </a:p>
          <a:p>
            <a:pPr marL="1372362" lvl="3" indent="0">
              <a:buNone/>
            </a:pPr>
            <a:r>
              <a:rPr lang="en-US" sz="1800" dirty="0" smtClean="0">
                <a:latin typeface="Kaspersky Sans" panose="020B0503050101040103" pitchFamily="34" charset="0"/>
              </a:rPr>
              <a:t>LIST_ENTRY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*__shifted(</a:t>
            </a:r>
            <a:r>
              <a:rPr lang="en-US" sz="1800" dirty="0">
                <a:latin typeface="Kaspersky Sans" panose="020B0503050101040103" pitchFamily="34" charset="0"/>
              </a:rPr>
              <a:t>LDR_DATA_TABLE_ENTRY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,8)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 </a:t>
            </a:r>
            <a:r>
              <a:rPr lang="en-US" sz="1800" dirty="0" err="1">
                <a:latin typeface="Kaspersky Sans" panose="020B0503050101040103" pitchFamily="34" charset="0"/>
              </a:rPr>
              <a:t>i</a:t>
            </a:r>
            <a:endParaRPr lang="en-US" sz="1800" dirty="0" smtClean="0">
              <a:latin typeface="Kaspersky Sans" panose="020B05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00" y="2175706"/>
            <a:ext cx="600000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Next steps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latin typeface="Kaspersky Sans Light" panose="020B0303050101040103" pitchFamily="34" charset="0"/>
              </a:rPr>
              <a:t>Apply the structure offsets throughout the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spersky Sans" panose="020B0503050101040103" pitchFamily="34" charset="0"/>
              </a:rPr>
              <a:t>LDR_DATA_TABLE_ENTRY::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DllBase</a:t>
            </a:r>
            <a:r>
              <a:rPr lang="en-US" sz="2000" dirty="0" smtClean="0">
                <a:latin typeface="Kaspersky Sans" panose="020B0503050101040103" pitchFamily="34" charset="0"/>
              </a:rPr>
              <a:t> </a:t>
            </a:r>
            <a:r>
              <a:rPr lang="en-US" sz="2000" dirty="0" smtClean="0">
                <a:latin typeface="Kaspersky Sans Light" panose="020B0303050101040103" pitchFamily="34" charset="0"/>
              </a:rPr>
              <a:t>is the pointer to the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IMAGE_DOS_HEADER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Its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e_lfanew</a:t>
            </a:r>
            <a:r>
              <a:rPr lang="en-US" sz="2000" dirty="0" smtClean="0">
                <a:latin typeface="Kaspersky Sans Light" panose="020B0303050101040103" pitchFamily="34" charset="0"/>
              </a:rPr>
              <a:t> field is the offset of the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IMAGE_NT_HEADERS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The first directory of the header is the RVA of the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IMAGE_EXPORT_DIRECTORY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Prerequisites: MZ, PE formats, PE RVA and VA and their relations.</a:t>
            </a:r>
          </a:p>
          <a:p>
            <a:endParaRPr lang="en-US" sz="2000" dirty="0" smtClean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Later that day…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sz="2000" dirty="0" smtClean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843558"/>
            <a:ext cx="4591050" cy="3667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54" y="843558"/>
            <a:ext cx="4230538" cy="3667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9186" y="4587974"/>
            <a:ext cx="578685" cy="2308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666750">
              <a:spcBef>
                <a:spcPct val="0"/>
              </a:spcBef>
            </a:pPr>
            <a:r>
              <a:rPr lang="en-US" sz="1500" dirty="0" smtClean="0">
                <a:solidFill>
                  <a:schemeClr val="bg1"/>
                </a:solidFill>
                <a:latin typeface="Kaspersky Sans" panose="020B0503050101040103" pitchFamily="34" charset="0"/>
              </a:rPr>
              <a:t>Ghidra</a:t>
            </a:r>
            <a:endParaRPr lang="en-US" sz="1500" dirty="0">
              <a:solidFill>
                <a:schemeClr val="bg1"/>
              </a:solidFill>
              <a:latin typeface="Kaspersky Sans" panose="020B05030501010401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2806" y="4587974"/>
            <a:ext cx="314189" cy="2308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666750">
              <a:spcBef>
                <a:spcPct val="0"/>
              </a:spcBef>
            </a:pPr>
            <a:r>
              <a:rPr lang="en-US" sz="1500" dirty="0" smtClean="0">
                <a:solidFill>
                  <a:schemeClr val="bg1"/>
                </a:solidFill>
                <a:latin typeface="Kaspersky Sans" panose="020B0503050101040103" pitchFamily="34" charset="0"/>
              </a:rPr>
              <a:t>IDA</a:t>
            </a:r>
            <a:endParaRPr lang="en-US" sz="1500" dirty="0">
              <a:solidFill>
                <a:schemeClr val="bg1"/>
              </a:solidFill>
              <a:latin typeface="Kaspersky Sans" panose="020B05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 few definitions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Static analysis </a:t>
            </a:r>
            <a:r>
              <a:rPr lang="en-US" sz="2000" b="1" dirty="0" smtClean="0"/>
              <a:t>is</a:t>
            </a:r>
            <a:r>
              <a:rPr lang="en-US" sz="2000" dirty="0" smtClean="0"/>
              <a:t> the analysis of a program without executing it.</a:t>
            </a:r>
          </a:p>
          <a:p>
            <a:endParaRPr lang="en-US" sz="2000" dirty="0"/>
          </a:p>
          <a:p>
            <a:r>
              <a:rPr lang="en-US" sz="2000" dirty="0" smtClean="0"/>
              <a:t>It is the opposite of dynamic analysis that is done through observation of the program’s behavior.</a:t>
            </a:r>
          </a:p>
          <a:p>
            <a:endParaRPr lang="en-US" sz="2000" dirty="0"/>
          </a:p>
          <a:p>
            <a:r>
              <a:rPr lang="en-US" sz="2000" dirty="0" smtClean="0"/>
              <a:t>The primary tools used are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Hex / binary editors </a:t>
            </a:r>
            <a:r>
              <a:rPr lang="en-US" sz="2000" dirty="0" smtClean="0"/>
              <a:t>– </a:t>
            </a:r>
            <a:r>
              <a:rPr lang="en-US" sz="2000" dirty="0" err="1" smtClean="0"/>
              <a:t>hexedit</a:t>
            </a:r>
            <a:r>
              <a:rPr lang="en-US" sz="2000" dirty="0" smtClean="0"/>
              <a:t>, 010 editor, </a:t>
            </a:r>
            <a:r>
              <a:rPr lang="en-US" sz="2000" dirty="0" err="1" smtClean="0"/>
              <a:t>HxD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Disassemblers</a:t>
            </a:r>
            <a:r>
              <a:rPr lang="en-US" sz="2000" dirty="0" smtClean="0"/>
              <a:t> – IDA Pro, Binary Ninja, Radare2, Ghidra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Decompilers</a:t>
            </a:r>
            <a:r>
              <a:rPr lang="en-US" sz="2000" dirty="0" smtClean="0"/>
              <a:t> – Hex-Rays, Ghidra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07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r>
              <a:rPr lang="en-US" dirty="0"/>
              <a:t>:</a:t>
            </a:r>
            <a:r>
              <a:rPr lang="en-US" dirty="0" smtClean="0"/>
              <a:t> Where to next?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latin typeface="Kaspersky Sans Light" panose="020B0303050101040103" pitchFamily="34" charset="0"/>
              </a:rPr>
              <a:t>That’s the famous “ROR 13” hash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First: rename the function.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Rename</a:t>
            </a:r>
            <a:r>
              <a:rPr lang="en-US" sz="2000" dirty="0" smtClean="0">
                <a:latin typeface="Kaspersky Sans Light" panose="020B0303050101040103" pitchFamily="34" charset="0"/>
              </a:rPr>
              <a:t> everything!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Then: convert all the hashes</a:t>
            </a:r>
          </a:p>
          <a:p>
            <a:r>
              <a:rPr lang="en-US" sz="2000" dirty="0" smtClean="0">
                <a:latin typeface="Kaspersky Sans Light" panose="020B0303050101040103" pitchFamily="34" charset="0"/>
              </a:rPr>
              <a:t> into actual function names. </a:t>
            </a: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Pre-calculate the hashes </a:t>
            </a:r>
            <a:r>
              <a:rPr lang="en-US" sz="2000" dirty="0" smtClean="0">
                <a:latin typeface="Kaspersky Sans Light" panose="020B0303050101040103" pitchFamily="34" charset="0"/>
              </a:rPr>
              <a:t>and then search</a:t>
            </a:r>
          </a:p>
          <a:p>
            <a:r>
              <a:rPr lang="en-US" sz="2000" dirty="0" smtClean="0">
                <a:latin typeface="Kaspersky Sans Light" panose="020B0303050101040103" pitchFamily="34" charset="0"/>
              </a:rPr>
              <a:t>for every operand that matches</a:t>
            </a: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55" y="1946323"/>
            <a:ext cx="3624545" cy="25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 write some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/>
              <a:t>The obvious</a:t>
            </a:r>
          </a:p>
          <a:p>
            <a:r>
              <a:rPr lang="en-US" dirty="0" smtClean="0"/>
              <a:t>next step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573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</a:t>
            </a:r>
            <a:r>
              <a:rPr lang="en-US" dirty="0" smtClean="0"/>
              <a:t>3</a:t>
            </a:r>
            <a:r>
              <a:rPr lang="en-US" b="0" dirty="0" smtClean="0"/>
              <a:t> : The checklist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Kaspersky Sans Light" panose="020B0303050101040103" pitchFamily="34" charset="0"/>
              </a:rPr>
              <a:t>Python is just barely </a:t>
            </a:r>
            <a:r>
              <a:rPr lang="en-US" sz="2000" dirty="0" smtClean="0">
                <a:latin typeface="Kaspersky Sans Light" panose="020B0303050101040103" pitchFamily="34" charset="0"/>
              </a:rPr>
              <a:t>enough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Basic (better: advanced) programming skills in C++ or Java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The understanding of the disassembler’s workflow. Take the </a:t>
            </a:r>
            <a:r>
              <a:rPr lang="en-US" sz="2000" dirty="0" smtClean="0">
                <a:latin typeface="Kaspersky Sans" panose="020B0503050101040103" pitchFamily="34" charset="0"/>
              </a:rPr>
              <a:t>Capstone</a:t>
            </a:r>
            <a:r>
              <a:rPr lang="en-US" sz="2000" dirty="0" smtClean="0">
                <a:latin typeface="Kaspersky Sans Light" panose="020B0303050101040103" pitchFamily="34" charset="0"/>
              </a:rPr>
              <a:t> framework and try it yourself.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Bitwise operations (OR,XOR,AND,ROR/ROL,SHR/SHL) in both Assembly and C++/Java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The format of the machine code itself, opcode values and the encoding of operand values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16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Now you make the tools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The reverse engineering tools have APIs for a reason</a:t>
            </a:r>
            <a:endParaRPr lang="en-US" sz="20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One day or another, you will end up writing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IDA calls the external code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plugins</a:t>
            </a:r>
            <a:r>
              <a:rPr lang="en-US" sz="2000" dirty="0" smtClean="0">
                <a:latin typeface="Kaspersky Sans Light" panose="020B0303050101040103" pitchFamily="34" charset="0"/>
              </a:rPr>
              <a:t>” and provides a native C++ API and Python bindings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Kaspersky Sans Light" panose="020B0303050101040103" pitchFamily="34" charset="0"/>
              </a:rPr>
              <a:t>Ghidra</a:t>
            </a:r>
            <a:r>
              <a:rPr lang="en-US" sz="2000" dirty="0" smtClean="0">
                <a:latin typeface="Kaspersky Sans Light" panose="020B0303050101040103" pitchFamily="34" charset="0"/>
              </a:rPr>
              <a:t> calls them “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scripts</a:t>
            </a:r>
            <a:r>
              <a:rPr lang="en-US" sz="2000" dirty="0" smtClean="0">
                <a:latin typeface="Kaspersky Sans Light" panose="020B0303050101040103" pitchFamily="34" charset="0"/>
              </a:rPr>
              <a:t>” and provides a native Java API and a way to execute Python code via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Jython</a:t>
            </a: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Both are bundled with working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The task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latin typeface="Kaspersky Sans Light" panose="020B0303050101040103" pitchFamily="34" charset="0"/>
              </a:rPr>
              <a:t>Let’s create extensions for both frameworks.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  <a:p>
            <a:r>
              <a:rPr lang="en-US" sz="2000" dirty="0" smtClean="0">
                <a:latin typeface="Kaspersky Sans Light" panose="020B0303050101040103" pitchFamily="34" charset="0"/>
              </a:rPr>
              <a:t>The task: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Load a list of exported API names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Pre-calculate the </a:t>
            </a:r>
            <a:r>
              <a:rPr lang="en-US" sz="1800" dirty="0" err="1" smtClean="0">
                <a:latin typeface="Kaspersky Sans Light" panose="020B0303050101040103" pitchFamily="34" charset="0"/>
              </a:rPr>
              <a:t>Ror</a:t>
            </a:r>
            <a:r>
              <a:rPr lang="en-US" sz="1800" dirty="0" smtClean="0">
                <a:latin typeface="Kaspersky Sans Light" panose="020B0303050101040103" pitchFamily="34" charset="0"/>
              </a:rPr>
              <a:t> 13 hash for each name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Enumerate all decoded instructions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Check if the operands match one of the hashes</a:t>
            </a:r>
          </a:p>
          <a:p>
            <a:pPr marL="798472" lvl="2" indent="-342900"/>
            <a:r>
              <a:rPr lang="en-US" sz="1800" dirty="0" smtClean="0">
                <a:latin typeface="Kaspersky Sans Light" panose="020B0303050101040103" pitchFamily="34" charset="0"/>
              </a:rPr>
              <a:t>If any of them matches, make a comment in the listing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lvl="2" indent="0">
              <a:buNone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pPr lvl="1"/>
            <a:endParaRPr lang="en-US" sz="24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IDA plugin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Use 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Need the IDA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124 lines</a:t>
            </a:r>
            <a:endParaRPr lang="en-US" sz="20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65" y="771550"/>
            <a:ext cx="59436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IDA plugin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The plugin exports a structure with several function pointers: “</a:t>
            </a:r>
            <a:r>
              <a:rPr lang="en-US" sz="2200" dirty="0" err="1" smtClean="0">
                <a:latin typeface="Kaspersky Sans Light" panose="020B0303050101040103" pitchFamily="34" charset="0"/>
              </a:rPr>
              <a:t>init</a:t>
            </a:r>
            <a:r>
              <a:rPr lang="en-US" sz="2200" dirty="0" smtClean="0">
                <a:latin typeface="Kaspersky Sans Light" panose="020B0303050101040103" pitchFamily="34" charset="0"/>
              </a:rPr>
              <a:t>”, “run”, “term”, “comment”. </a:t>
            </a:r>
            <a:r>
              <a:rPr lang="en-US" sz="2200" dirty="0">
                <a:latin typeface="Kaspersky Sans Light" panose="020B0303050101040103" pitchFamily="34" charset="0"/>
              </a:rPr>
              <a:t> </a:t>
            </a:r>
            <a:r>
              <a:rPr lang="en-US" sz="2200" dirty="0" smtClean="0">
                <a:latin typeface="Kaspersky Sans Light" panose="020B0303050101040103" pitchFamily="34" charset="0"/>
              </a:rPr>
              <a:t>The main one is “</a:t>
            </a:r>
            <a:r>
              <a:rPr lang="en-US" sz="2200" b="1" dirty="0" smtClean="0">
                <a:latin typeface="Kaspersky Sans Light" panose="020B0303050101040103" pitchFamily="34" charset="0"/>
              </a:rPr>
              <a:t>run</a:t>
            </a:r>
            <a:r>
              <a:rPr lang="en-US" sz="2200" dirty="0" smtClean="0">
                <a:latin typeface="Kaspersky Sans Light" panose="020B0303050101040103" pitchFamily="34" charset="0"/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Iterate over all addresses with:</a:t>
            </a:r>
          </a:p>
          <a:p>
            <a:pPr algn="ctr"/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ea_tea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inf.min_ea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inf.max_ea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next_addr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Check if the address is marked as code using flags: </a:t>
            </a:r>
          </a:p>
          <a:p>
            <a:pPr algn="ctr"/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is_code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get_flags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Decode the instruction and get the operands:</a:t>
            </a:r>
          </a:p>
          <a:p>
            <a:pPr algn="ctr"/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insn_t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decode_insn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IDA plugin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Compile the source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Copy to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%IDADIR%/plugins/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Reload 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Start the plugin using the menu</a:t>
            </a:r>
          </a:p>
          <a:p>
            <a:pPr lvl="2" indent="0">
              <a:buNone/>
            </a:pPr>
            <a:r>
              <a:rPr lang="en-US" sz="1800" dirty="0" smtClean="0">
                <a:latin typeface="Kaspersky Sans Light" panose="020B0303050101040103" pitchFamily="34" charset="0"/>
              </a:rPr>
              <a:t>“Edit-&gt;Plugins”</a:t>
            </a:r>
          </a:p>
        </p:txBody>
      </p:sp>
    </p:spTree>
    <p:extLst>
      <p:ext uri="{BB962C8B-B14F-4D97-AF65-F5344CB8AC3E}">
        <p14:creationId xmlns:p14="http://schemas.microsoft.com/office/powerpoint/2010/main" val="32979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</a:t>
            </a:r>
            <a:r>
              <a:rPr lang="en-US" dirty="0" err="1" smtClean="0"/>
              <a:t>Ghidra</a:t>
            </a:r>
            <a:r>
              <a:rPr lang="en-US" dirty="0" smtClean="0"/>
              <a:t> script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Copy the .java file to 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Ghidra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/Features/Base/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ghidra_scripts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Kaspersky Sans" panose="020B05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85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No need to </a:t>
            </a:r>
          </a:p>
          <a:p>
            <a:r>
              <a:rPr lang="en-US" sz="2200" dirty="0" smtClean="0">
                <a:latin typeface="Kaspersky Sans Light" panose="020B0303050101040103" pitchFamily="34" charset="0"/>
              </a:rPr>
              <a:t>compile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Start with the</a:t>
            </a:r>
          </a:p>
          <a:p>
            <a:r>
              <a:rPr lang="en-US" sz="2200" dirty="0" smtClean="0">
                <a:latin typeface="Kaspersky Sans Light" panose="020B0303050101040103" pitchFamily="34" charset="0"/>
              </a:rPr>
              <a:t>“Script manager”</a:t>
            </a:r>
            <a:endParaRPr lang="en-US" sz="1800" dirty="0" smtClean="0">
              <a:latin typeface="Kaspersky Sans Light" panose="020B03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12" y="1527634"/>
            <a:ext cx="61436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</a:t>
            </a:r>
            <a:r>
              <a:rPr lang="en-US" dirty="0" err="1"/>
              <a:t>Ghidra</a:t>
            </a:r>
            <a:r>
              <a:rPr lang="en-US" dirty="0"/>
              <a:t> script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49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The script implements a class inheriting from the “</a:t>
            </a:r>
            <a:r>
              <a:rPr lang="en-US" sz="2200" b="1" dirty="0" err="1" smtClean="0">
                <a:latin typeface="Kaspersky Sans" panose="020B0503050101040103" pitchFamily="34" charset="0"/>
              </a:rPr>
              <a:t>GhidraScript</a:t>
            </a:r>
            <a:r>
              <a:rPr lang="en-US" sz="2200" dirty="0" smtClean="0">
                <a:latin typeface="Kaspersky Sans Light" panose="020B03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The main function is called… “</a:t>
            </a:r>
            <a:r>
              <a:rPr lang="en-US" sz="2200" dirty="0" smtClean="0">
                <a:latin typeface="Kaspersky Sans" panose="020B0503050101040103" pitchFamily="34" charset="0"/>
              </a:rPr>
              <a:t>run</a:t>
            </a:r>
            <a:r>
              <a:rPr lang="en-US" sz="2200" dirty="0" smtClean="0">
                <a:latin typeface="Kaspersky Sans Light" panose="020B0303050101040103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There is a “listing” that allows to enumerate all instructions:</a:t>
            </a:r>
          </a:p>
          <a:p>
            <a:pPr algn="ctr"/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currentProgram.getListing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algn="ctr"/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InstructionIterator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listing.getInstructions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currentProgram.getMemory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true);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There is no need to implicitly decode the instructions, just iterate:</a:t>
            </a:r>
            <a:endParaRPr lang="en-US" sz="2200" dirty="0">
              <a:latin typeface="Kaspersky Sans Light" panose="020B0303050101040103" pitchFamily="34" charset="0"/>
            </a:endParaRPr>
          </a:p>
          <a:p>
            <a:pPr algn="ctr"/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Instruction ins =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Why bother?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>
                <a:latin typeface="Kaspersky Sans Light" panose="020B0303050101040103" pitchFamily="34" charset="0"/>
              </a:rPr>
              <a:t>Static analysis is more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comprehensive</a:t>
            </a:r>
            <a:r>
              <a:rPr lang="en-US" sz="2000" dirty="0" smtClean="0">
                <a:latin typeface="Kaspersky Sans Light" panose="020B0303050101040103" pitchFamily="34" charset="0"/>
              </a:rPr>
              <a:t> than dynamic analysis.</a:t>
            </a: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No dependency on </a:t>
            </a:r>
            <a:r>
              <a:rPr lang="en-US" sz="2000" dirty="0" smtClean="0">
                <a:latin typeface="Kaspersky Sans Light" panose="020B0303050101040103" pitchFamily="34" charset="0"/>
              </a:rPr>
              <a:t>the live environment that the program requires.</a:t>
            </a: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r>
              <a:rPr lang="en-US" sz="2000" dirty="0" smtClean="0">
                <a:latin typeface="Kaspersky Sans Light" panose="020B0303050101040103" pitchFamily="34" charset="0"/>
              </a:rPr>
              <a:t>It can be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automated</a:t>
            </a:r>
            <a:r>
              <a:rPr lang="en-US" sz="2000" dirty="0" smtClean="0">
                <a:latin typeface="Kaspersky Sans Light" panose="020B0303050101040103" pitchFamily="34" charset="0"/>
              </a:rPr>
              <a:t> and scaled.</a:t>
            </a:r>
          </a:p>
          <a:p>
            <a:endParaRPr lang="en-US" sz="2000" dirty="0">
              <a:latin typeface="Kaspersky Sans Light" panose="020B0303050101040103" pitchFamily="34" charset="0"/>
            </a:endParaRPr>
          </a:p>
          <a:p>
            <a:r>
              <a:rPr lang="en-US" sz="2000" dirty="0" smtClean="0">
                <a:latin typeface="Kaspersky Sans" panose="020B0503050101040103" pitchFamily="34" charset="0"/>
              </a:rPr>
              <a:t>The results can be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saved</a:t>
            </a:r>
            <a:r>
              <a:rPr lang="en-US" sz="2000" dirty="0" smtClean="0">
                <a:latin typeface="Kaspersky Sans Light" panose="020B0303050101040103" pitchFamily="34" charset="0"/>
              </a:rPr>
              <a:t>, versioned,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reproduced</a:t>
            </a:r>
            <a:r>
              <a:rPr lang="en-US" sz="2000" dirty="0" smtClean="0">
                <a:latin typeface="Kaspersky Sans Light" panose="020B0303050101040103" pitchFamily="34" charset="0"/>
              </a:rPr>
              <a:t> and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shared</a:t>
            </a:r>
            <a:r>
              <a:rPr lang="en-US" sz="2000" dirty="0" smtClean="0">
                <a:latin typeface="Kaspersky Sans Light" panose="020B0303050101040103" pitchFamily="34" charset="0"/>
              </a:rPr>
              <a:t>.</a:t>
            </a:r>
            <a:endParaRPr lang="ru-RU" sz="2000" dirty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Common parts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200" dirty="0" smtClean="0">
                <a:latin typeface="Kaspersky Sans Light" panose="020B0303050101040103" pitchFamily="34" charset="0"/>
              </a:rPr>
              <a:t>The frameworks are based on similar concepts and implemented with similar atomic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Addresses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Cross-references</a:t>
            </a:r>
          </a:p>
          <a:p>
            <a:endParaRPr lang="en-US" sz="22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Kaspersky Sans Light" panose="020B0303050101040103" pitchFamily="34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The data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58775" y="1137372"/>
            <a:ext cx="8426450" cy="32705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We need the list of API names!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Use the DLLs from the System32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Many ways to extract the exported names, i.e.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Kaspersky Sans Light" panose="020B0303050101040103" pitchFamily="34" charset="0"/>
            </a:endParaRPr>
          </a:p>
          <a:p>
            <a:r>
              <a:rPr lang="en-US" sz="2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dumpbin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 /exports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filename.dll</a:t>
            </a:r>
          </a:p>
          <a:p>
            <a:r>
              <a:rPr lang="en-US" sz="2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objdump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 -p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filename.dll  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| cut -d ']' -f 2 | cut -d ' ' -f 2 | sort | 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</a:rPr>
              <a:t>uniq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Kaspersky Sans" panose="020B05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Action!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Kaspersky Sans" panose="020B05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795858"/>
            <a:ext cx="7752159" cy="3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Action!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Kaspersky Sans" panose="020B05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07" y="777267"/>
            <a:ext cx="6733333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Action!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Kaspersky Sans" panose="020B05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13" y="849347"/>
            <a:ext cx="61817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Action!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Kaspersky Sans" panose="020B05030501010401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28" y="843558"/>
            <a:ext cx="5219048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The source code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" panose="020B0503050101040103" pitchFamily="34" charset="0"/>
              </a:rPr>
              <a:t>The source code for both plugins is available on </a:t>
            </a:r>
            <a:r>
              <a:rPr lang="en-US" sz="2200" dirty="0" err="1" smtClean="0">
                <a:latin typeface="Kaspersky Sans" panose="020B0503050101040103" pitchFamily="34" charset="0"/>
              </a:rPr>
              <a:t>Github</a:t>
            </a:r>
            <a:r>
              <a:rPr lang="en-US" sz="2200" dirty="0" smtClean="0">
                <a:latin typeface="Kaspersky Sans" panose="020B0503050101040103" pitchFamily="34" charset="0"/>
              </a:rPr>
              <a:t>:</a:t>
            </a:r>
          </a:p>
          <a:p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aspersky Sans" panose="020B0503050101040103" pitchFamily="34" charset="0"/>
                <a:hlinkClick r:id="rId2"/>
              </a:rPr>
              <a:t>https://github.com/2igosha/apihashes</a:t>
            </a:r>
            <a:endParaRPr lang="en-US" sz="2200" dirty="0" smtClean="0">
              <a:solidFill>
                <a:schemeClr val="accent1">
                  <a:lumMod val="60000"/>
                  <a:lumOff val="40000"/>
                </a:schemeClr>
              </a:solidFill>
              <a:latin typeface="Kaspersky Sans" panose="020B0503050101040103" pitchFamily="34" charset="0"/>
            </a:endParaRPr>
          </a:p>
          <a:p>
            <a:endParaRPr lang="en-US" sz="2200" dirty="0">
              <a:latin typeface="Kaspersky Sans" panose="020B05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" panose="020B0503050101040103" pitchFamily="34" charset="0"/>
              </a:rPr>
              <a:t>API for IDA Pro and </a:t>
            </a:r>
            <a:r>
              <a:rPr lang="en-US" sz="2200" dirty="0" err="1" smtClean="0">
                <a:latin typeface="Kaspersky Sans" panose="020B0503050101040103" pitchFamily="34" charset="0"/>
              </a:rPr>
              <a:t>Ghidra</a:t>
            </a:r>
            <a:r>
              <a:rPr lang="en-US" sz="2200" dirty="0" smtClean="0">
                <a:latin typeface="Kaspersky Sans" panose="020B0503050101040103" pitchFamily="34" charset="0"/>
              </a:rPr>
              <a:t> is well-documented, read the headers and the docs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" panose="020B0503050101040103" pitchFamily="34" charset="0"/>
              </a:rPr>
              <a:t>Start by modifying the existing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Kaspersky Sans" panose="020B05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Because it’s definitely not the last 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/>
              <a:t>The nex</a:t>
            </a:r>
            <a:r>
              <a:rPr lang="en-US" dirty="0" smtClean="0"/>
              <a:t>t </a:t>
            </a:r>
          </a:p>
          <a:p>
            <a:r>
              <a:rPr lang="en-US" dirty="0" smtClean="0"/>
              <a:t>frontier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06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for development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Study the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Learn the assembly languages, better to create a program in the assembler of your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Create your own parsers for the binary formats (PE, ELF, Mach-O)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Create a reversing framework </a:t>
            </a:r>
            <a:r>
              <a:rPr lang="en-US" sz="2200" dirty="0" smtClean="0">
                <a:latin typeface="Kaspersky Sans Light" panose="020B0303050101040103" pitchFamily="34" charset="0"/>
              </a:rPr>
              <a:t>(no, seriously)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C++ classes : compile your own, reverse, improve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Function signatures : compile </a:t>
            </a:r>
            <a:r>
              <a:rPr lang="en-US" sz="2200" dirty="0" err="1" smtClean="0">
                <a:latin typeface="Kaspersky Sans Light" panose="020B0303050101040103" pitchFamily="34" charset="0"/>
              </a:rPr>
              <a:t>Zlib</a:t>
            </a:r>
            <a:r>
              <a:rPr lang="en-US" sz="2200" dirty="0" smtClean="0">
                <a:latin typeface="Kaspersky Sans Light" panose="020B0303050101040103" pitchFamily="34" charset="0"/>
              </a:rPr>
              <a:t>, </a:t>
            </a:r>
            <a:r>
              <a:rPr lang="en-US" sz="2200" dirty="0" err="1" smtClean="0">
                <a:latin typeface="Kaspersky Sans Light" panose="020B0303050101040103" pitchFamily="34" charset="0"/>
              </a:rPr>
              <a:t>cURL</a:t>
            </a:r>
            <a:r>
              <a:rPr lang="en-US" sz="2200" dirty="0" smtClean="0">
                <a:latin typeface="Kaspersky Sans Light" panose="020B0303050101040103" pitchFamily="34" charset="0"/>
              </a:rPr>
              <a:t>, OpenSSL with different options, apply to the existing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Learn the shortcuts!</a:t>
            </a:r>
          </a:p>
        </p:txBody>
      </p:sp>
    </p:spTree>
    <p:extLst>
      <p:ext uri="{BB962C8B-B14F-4D97-AF65-F5344CB8AC3E}">
        <p14:creationId xmlns:p14="http://schemas.microsoft.com/office/powerpoint/2010/main" val="16147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XREFS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59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Kaspersky Sans Light" panose="020B0303050101040103" pitchFamily="34" charset="0"/>
              </a:rPr>
              <a:t>IDA Pro:  </a:t>
            </a:r>
            <a:r>
              <a:rPr lang="en-US" sz="2200" dirty="0">
                <a:latin typeface="Kaspersky Sans Light" panose="020B0303050101040103" pitchFamily="34" charset="0"/>
                <a:hlinkClick r:id="rId2"/>
              </a:rPr>
              <a:t>https://www.hex-rays.com/products/ida</a:t>
            </a:r>
            <a:r>
              <a:rPr lang="en-US" sz="2200" dirty="0" smtClean="0">
                <a:latin typeface="Kaspersky Sans Light" panose="020B0303050101040103" pitchFamily="34" charset="0"/>
                <a:hlinkClick r:id="rId2"/>
              </a:rPr>
              <a:t>/</a:t>
            </a:r>
            <a:endParaRPr lang="en-US" sz="22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Kaspersky Sans Light" panose="020B0303050101040103" pitchFamily="34" charset="0"/>
              </a:rPr>
              <a:t>Ghidra</a:t>
            </a:r>
            <a:r>
              <a:rPr lang="en-US" sz="2200" dirty="0" smtClean="0">
                <a:latin typeface="Kaspersky Sans Light" panose="020B0303050101040103" pitchFamily="34" charset="0"/>
              </a:rPr>
              <a:t>: </a:t>
            </a:r>
            <a:r>
              <a:rPr lang="en-US" sz="2200" dirty="0">
                <a:latin typeface="Kaspersky Sans Light" panose="020B0303050101040103" pitchFamily="34" charset="0"/>
                <a:hlinkClick r:id="rId3"/>
              </a:rPr>
              <a:t>https://ghidra-sre.org</a:t>
            </a:r>
            <a:r>
              <a:rPr lang="en-US" sz="2200" dirty="0" smtClean="0">
                <a:latin typeface="Kaspersky Sans Light" panose="020B0303050101040103" pitchFamily="34" charset="0"/>
                <a:hlinkClick r:id="rId3"/>
              </a:rPr>
              <a:t>/</a:t>
            </a:r>
            <a:r>
              <a:rPr lang="en-US" sz="2200" dirty="0" smtClean="0">
                <a:latin typeface="Kaspersky Sans Light" panose="020B03030501010401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Kaspersky Sans Light" panose="020B0303050101040103" pitchFamily="34" charset="0"/>
              </a:rPr>
              <a:t>Metasploit</a:t>
            </a:r>
            <a:r>
              <a:rPr lang="en-US" sz="2200" dirty="0">
                <a:latin typeface="Kaspersky Sans Light" panose="020B0303050101040103" pitchFamily="34" charset="0"/>
              </a:rPr>
              <a:t>: </a:t>
            </a:r>
            <a:r>
              <a:rPr lang="en-US" sz="2200" dirty="0">
                <a:latin typeface="Kaspersky Sans Light" panose="020B0303050101040103" pitchFamily="34" charset="0"/>
                <a:hlinkClick r:id="rId4"/>
              </a:rPr>
              <a:t>https://</a:t>
            </a:r>
            <a:r>
              <a:rPr lang="en-US" sz="2200" dirty="0" smtClean="0">
                <a:latin typeface="Kaspersky Sans Light" panose="020B0303050101040103" pitchFamily="34" charset="0"/>
                <a:hlinkClick r:id="rId4"/>
              </a:rPr>
              <a:t>github.com/rapid7/metasploit-framework</a:t>
            </a:r>
            <a:r>
              <a:rPr lang="en-US" sz="2200" dirty="0" smtClean="0">
                <a:latin typeface="Kaspersky Sans Light" panose="020B03030501010401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API hashes: </a:t>
            </a:r>
            <a:r>
              <a:rPr lang="en-US" sz="2200" dirty="0">
                <a:latin typeface="Kaspersky Sans Light" panose="020B0303050101040103" pitchFamily="34" charset="0"/>
                <a:hlinkClick r:id="rId5"/>
              </a:rPr>
              <a:t>https://github.com/2igosha/apihashes</a:t>
            </a:r>
            <a:endParaRPr lang="en-US" sz="22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49083" y="3795886"/>
            <a:ext cx="3415054" cy="708169"/>
          </a:xfrm>
        </p:spPr>
        <p:txBody>
          <a:bodyPr/>
          <a:lstStyle/>
          <a:p>
            <a:r>
              <a:rPr lang="en-US" dirty="0" smtClean="0"/>
              <a:t>A look into the binary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</a:p>
          <a:p>
            <a:r>
              <a:rPr lang="en-US" b="0" dirty="0" smtClean="0"/>
              <a:t>practical introduction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151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7584" y="3219822"/>
            <a:ext cx="3672408" cy="68407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@2igosha</a:t>
            </a:r>
          </a:p>
          <a:p>
            <a:r>
              <a:rPr lang="en-US" dirty="0" smtClean="0"/>
              <a:t>Igor Kuznetsov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Kaspersky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 smtClean="0"/>
              <a:t>Let’s</a:t>
            </a:r>
            <a:r>
              <a:rPr lang="en-US" dirty="0" smtClean="0"/>
              <a:t> Talk?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#SASatHome | #TheSAS2020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3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The sample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Available on </a:t>
            </a:r>
            <a:r>
              <a:rPr lang="en-US" sz="2000" dirty="0" err="1" smtClean="0">
                <a:latin typeface="Kaspersky Sans Light" panose="020B0303050101040103" pitchFamily="34" charset="0"/>
              </a:rPr>
              <a:t>Github</a:t>
            </a:r>
            <a:r>
              <a:rPr lang="en-US" sz="2000" dirty="0" smtClean="0">
                <a:latin typeface="Kaspersky Sans Light" panose="020B0303050101040103" pitchFamily="34" charset="0"/>
              </a:rPr>
              <a:t>, used everywhere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Kaspersky Sans Light" panose="020B0303050101040103" pitchFamily="34" charset="0"/>
              </a:rPr>
              <a:t>The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Kaspersky Sans Light" panose="020B0303050101040103" pitchFamily="34" charset="0"/>
              </a:rPr>
              <a:t>metasploit</a:t>
            </a:r>
            <a:r>
              <a:rPr lang="en-US" sz="2000" dirty="0">
                <a:latin typeface="Kaspersky Sans Light" panose="020B0303050101040103" pitchFamily="34" charset="0"/>
              </a:rPr>
              <a:t> reverse https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932185"/>
            <a:ext cx="9144000" cy="16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1 : The checklist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The context: where did you get it?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Validation points: what should be inside?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Basic knowledge about the layout of the input data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CPU architecture, the visual appearance of the code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Kaspersky Sans Light" panose="020B0303050101040103" pitchFamily="34" charset="0"/>
              </a:rPr>
              <a:t>Knowledge about the OS, what are the system function names if any, how does the OS invoke the code?</a:t>
            </a: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798472" lvl="2" indent="-342900">
              <a:buFont typeface="Wingdings" panose="05000000000000000000" pitchFamily="2" charset="2"/>
              <a:buChar char="q"/>
            </a:pPr>
            <a:endParaRPr lang="en-US" sz="16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Stage 1 : visual inspection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SAS@home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aspersky Sans Light" panose="020B0303050101040103" pitchFamily="34" charset="0"/>
              </a:rPr>
              <a:t>Check if:</a:t>
            </a:r>
          </a:p>
          <a:p>
            <a:pPr marL="798472" lvl="2" indent="-342900"/>
            <a:r>
              <a:rPr lang="en-US" sz="1600" dirty="0" smtClean="0">
                <a:latin typeface="Kaspersky Sans Light" panose="020B0303050101040103" pitchFamily="34" charset="0"/>
              </a:rPr>
              <a:t>the format is known (PE/ELF/Mach-O/raw shellcode/etc.)</a:t>
            </a:r>
          </a:p>
          <a:p>
            <a:pPr marL="798472" lvl="2" indent="-342900"/>
            <a:r>
              <a:rPr lang="en-US" sz="1600" dirty="0" smtClean="0">
                <a:latin typeface="Kaspersky Sans Light" panose="020B0303050101040103" pitchFamily="34" charset="0"/>
              </a:rPr>
              <a:t>the file requires unpacking or removing encryption/protection layers</a:t>
            </a:r>
          </a:p>
          <a:p>
            <a:pPr marL="798472" lvl="2" indent="-342900"/>
            <a:r>
              <a:rPr lang="en-US" sz="1600" dirty="0" smtClean="0">
                <a:latin typeface="Kaspersky Sans Light" panose="020B0303050101040103" pitchFamily="34" charset="0"/>
              </a:rPr>
              <a:t>the strings are clear text or encrypted</a:t>
            </a:r>
          </a:p>
          <a:p>
            <a:pPr marL="798472" lvl="2" indent="-342900"/>
            <a:r>
              <a:rPr lang="en-US" sz="1600" dirty="0" smtClean="0">
                <a:latin typeface="Kaspersky Sans Light" panose="020B0303050101040103" pitchFamily="34" charset="0"/>
              </a:rPr>
              <a:t>the file contains high-entropy items and their size</a:t>
            </a:r>
          </a:p>
          <a:p>
            <a:pPr marL="798472" lvl="2" indent="-342900"/>
            <a:r>
              <a:rPr lang="en-US" sz="1600" dirty="0" smtClean="0">
                <a:latin typeface="Kaspersky Sans Light" panose="020B0303050101040103" pitchFamily="34" charset="0"/>
              </a:rPr>
              <a:t>there is embedded executable code</a:t>
            </a:r>
          </a:p>
          <a:p>
            <a:pPr lvl="2" indent="0">
              <a:buNone/>
            </a:pPr>
            <a:endParaRPr lang="en-US" sz="1600" dirty="0" smtClean="0">
              <a:latin typeface="Kaspersky Sans Light" panose="020B0303050101040103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aspersky Sans Light" panose="020B0303050101040103" pitchFamily="34" charset="0"/>
              </a:rPr>
              <a:t>The next step may be decryption or unpacking</a:t>
            </a:r>
          </a:p>
          <a:p>
            <a:pPr marL="798472" lvl="2" indent="-342900"/>
            <a:endParaRPr lang="en-US" sz="16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Kaspersky Sans Light" panose="020B03030501010401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Kaspersky Sans Light" panose="020B03030501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35EFE6-ED36-44A8-992E-657AFD707955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8a09c138-3bb3-4bc6-a8a7-2afac9fb1b96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7468</TotalTime>
  <Words>2588</Words>
  <Application>Microsoft Office PowerPoint</Application>
  <PresentationFormat>On-screen Show (16:9)</PresentationFormat>
  <Paragraphs>514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Kaspersky Sans Light</vt:lpstr>
      <vt:lpstr>Arial</vt:lpstr>
      <vt:lpstr>Wingdings</vt:lpstr>
      <vt:lpstr>Courier New</vt:lpstr>
      <vt:lpstr>Kaspersky Sans</vt:lpstr>
      <vt:lpstr>Main</vt:lpstr>
      <vt:lpstr>Static binary analysis: the essentials</vt:lpstr>
      <vt:lpstr>About me – Igor Kuznetsov</vt:lpstr>
      <vt:lpstr>The boring disclaimer</vt:lpstr>
      <vt:lpstr>A few definitions</vt:lpstr>
      <vt:lpstr>Why bother?</vt:lpstr>
      <vt:lpstr>PowerPoint Presentation</vt:lpstr>
      <vt:lpstr>The sample</vt:lpstr>
      <vt:lpstr>Stage 1 : The checklist</vt:lpstr>
      <vt:lpstr>Stage 1 : visual inspection</vt:lpstr>
      <vt:lpstr>Stage 1 : visual inspection</vt:lpstr>
      <vt:lpstr>Stage 1 : visual inspection</vt:lpstr>
      <vt:lpstr>PowerPoint Presentation</vt:lpstr>
      <vt:lpstr>Stage 2 : The checklist</vt:lpstr>
      <vt:lpstr>Tools of the trade</vt:lpstr>
      <vt:lpstr>Stage 2: disassembly, IDA Pro</vt:lpstr>
      <vt:lpstr>Stage 2: disassembly, IDA Pro</vt:lpstr>
      <vt:lpstr>Stage 2: disassembly, Ghidra</vt:lpstr>
      <vt:lpstr>Stage 2: disassembly, Ghidra</vt:lpstr>
      <vt:lpstr>Stage 2: disassembly, Ghidra</vt:lpstr>
      <vt:lpstr>Stage 2: disassembly</vt:lpstr>
      <vt:lpstr>Stage 2: disassembly</vt:lpstr>
      <vt:lpstr>Stage 2: disassembly</vt:lpstr>
      <vt:lpstr>Stage 2: disassembly</vt:lpstr>
      <vt:lpstr>Stage 2: disassembly</vt:lpstr>
      <vt:lpstr>Stage 2: disassembly</vt:lpstr>
      <vt:lpstr>Stage 2: Structures!</vt:lpstr>
      <vt:lpstr>Stage 2: Structures. This is the IDA way.</vt:lpstr>
      <vt:lpstr>Stage 2: Structures. The Ghidra way.</vt:lpstr>
      <vt:lpstr>Stage 2: Structures. The hard way.</vt:lpstr>
      <vt:lpstr>Stage 2: Structures. The hard way, in Ghidra</vt:lpstr>
      <vt:lpstr>Stage 2: Applying structures, IDA Pro</vt:lpstr>
      <vt:lpstr>Stage 2: Fields of structures</vt:lpstr>
      <vt:lpstr>Stage 2: Local types</vt:lpstr>
      <vt:lpstr>Stage 2: Applying structures, Ghidra</vt:lpstr>
      <vt:lpstr>Stage 2: Next pointer</vt:lpstr>
      <vt:lpstr>Stage 2: Next pointer</vt:lpstr>
      <vt:lpstr>Stage 2: Next pointer</vt:lpstr>
      <vt:lpstr>Stage 2: Next steps</vt:lpstr>
      <vt:lpstr>Stage 2: Later that day…</vt:lpstr>
      <vt:lpstr>Stage 2: Where to next?</vt:lpstr>
      <vt:lpstr>PowerPoint Presentation</vt:lpstr>
      <vt:lpstr>Stage 3 : The checklist</vt:lpstr>
      <vt:lpstr>Stage 3: Now you make the tools</vt:lpstr>
      <vt:lpstr>Stage 3: The task</vt:lpstr>
      <vt:lpstr>Stage 3: IDA plugin</vt:lpstr>
      <vt:lpstr>Stage 3: IDA plugin</vt:lpstr>
      <vt:lpstr>Stage 3: IDA plugin</vt:lpstr>
      <vt:lpstr>Stage 3: Ghidra script</vt:lpstr>
      <vt:lpstr>Stage 3: Ghidra script</vt:lpstr>
      <vt:lpstr>Stage 3: Common parts</vt:lpstr>
      <vt:lpstr>Stage 3: The data</vt:lpstr>
      <vt:lpstr>Stage 3: Action!</vt:lpstr>
      <vt:lpstr>Stage 3: Action!</vt:lpstr>
      <vt:lpstr>Stage 3: Action!</vt:lpstr>
      <vt:lpstr>Stage 3: Action!</vt:lpstr>
      <vt:lpstr>Stage 3: The source code</vt:lpstr>
      <vt:lpstr>PowerPoint Presentation</vt:lpstr>
      <vt:lpstr>Areas for development</vt:lpstr>
      <vt:lpstr>XREFS</vt:lpstr>
      <vt:lpstr>PowerPoint Presentation</vt:lpstr>
    </vt:vector>
  </TitlesOfParts>
  <Company>Kaspersky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SAS2019 Presentation</dc:title>
  <dc:creator>SAS2019</dc:creator>
  <cp:keywords>SAS2019</cp:keywords>
  <cp:lastModifiedBy>user</cp:lastModifiedBy>
  <cp:revision>1001</cp:revision>
  <dcterms:created xsi:type="dcterms:W3CDTF">2013-03-22T11:06:22Z</dcterms:created>
  <dcterms:modified xsi:type="dcterms:W3CDTF">2020-04-28T12:52:38Z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