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9" r:id="rId5"/>
    <p:sldId id="260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31" autoAdjust="0"/>
    <p:restoredTop sz="94660"/>
  </p:normalViewPr>
  <p:slideViewPr>
    <p:cSldViewPr>
      <p:cViewPr>
        <p:scale>
          <a:sx n="125" d="100"/>
          <a:sy n="125" d="100"/>
        </p:scale>
        <p:origin x="-81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371F-3458-405E-8E4C-DDB6615F514B}" type="datetimeFigureOut">
              <a:rPr lang="ko-KR" altLang="en-US" smtClean="0"/>
              <a:pPr/>
              <a:t>2024-10-01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82BF-9C37-471B-8FAB-96B4691763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371F-3458-405E-8E4C-DDB6615F514B}" type="datetimeFigureOut">
              <a:rPr lang="ko-KR" altLang="en-US" smtClean="0"/>
              <a:pPr/>
              <a:t>2024-10-01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82BF-9C37-471B-8FAB-96B4691763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371F-3458-405E-8E4C-DDB6615F514B}" type="datetimeFigureOut">
              <a:rPr lang="ko-KR" altLang="en-US" smtClean="0"/>
              <a:pPr/>
              <a:t>2024-10-01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82BF-9C37-471B-8FAB-96B4691763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371F-3458-405E-8E4C-DDB6615F514B}" type="datetimeFigureOut">
              <a:rPr lang="ko-KR" altLang="en-US" smtClean="0"/>
              <a:pPr/>
              <a:t>2024-10-01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82BF-9C37-471B-8FAB-96B4691763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371F-3458-405E-8E4C-DDB6615F514B}" type="datetimeFigureOut">
              <a:rPr lang="ko-KR" altLang="en-US" smtClean="0"/>
              <a:pPr/>
              <a:t>2024-10-01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82BF-9C37-471B-8FAB-96B4691763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371F-3458-405E-8E4C-DDB6615F514B}" type="datetimeFigureOut">
              <a:rPr lang="ko-KR" altLang="en-US" smtClean="0"/>
              <a:pPr/>
              <a:t>2024-10-01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82BF-9C37-471B-8FAB-96B4691763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371F-3458-405E-8E4C-DDB6615F514B}" type="datetimeFigureOut">
              <a:rPr lang="ko-KR" altLang="en-US" smtClean="0"/>
              <a:pPr/>
              <a:t>2024-10-01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82BF-9C37-471B-8FAB-96B4691763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371F-3458-405E-8E4C-DDB6615F514B}" type="datetimeFigureOut">
              <a:rPr lang="ko-KR" altLang="en-US" smtClean="0"/>
              <a:pPr/>
              <a:t>2024-10-01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82BF-9C37-471B-8FAB-96B4691763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371F-3458-405E-8E4C-DDB6615F514B}" type="datetimeFigureOut">
              <a:rPr lang="ko-KR" altLang="en-US" smtClean="0"/>
              <a:pPr/>
              <a:t>2024-10-01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82BF-9C37-471B-8FAB-96B4691763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371F-3458-405E-8E4C-DDB6615F514B}" type="datetimeFigureOut">
              <a:rPr lang="ko-KR" altLang="en-US" smtClean="0"/>
              <a:pPr/>
              <a:t>2024-10-01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82BF-9C37-471B-8FAB-96B4691763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371F-3458-405E-8E4C-DDB6615F514B}" type="datetimeFigureOut">
              <a:rPr lang="ko-KR" altLang="en-US" smtClean="0"/>
              <a:pPr/>
              <a:t>2024-10-01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82BF-9C37-471B-8FAB-96B4691763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7371F-3458-405E-8E4C-DDB6615F514B}" type="datetimeFigureOut">
              <a:rPr lang="ko-KR" altLang="en-US" smtClean="0"/>
              <a:pPr/>
              <a:t>2024-10-01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82BF-9C37-471B-8FAB-96B4691763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5720" y="142852"/>
          <a:ext cx="8715436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5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25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28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587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139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946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2880">
                <a:tc rowSpan="2"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</a:t>
                      </a:r>
                      <a:r>
                        <a:rPr lang="en-US" altLang="ko-KR" sz="1200" baseline="0" dirty="0" err="1" smtClean="0"/>
                        <a:t>Case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/>
                        <a:t>Diagram</a:t>
                      </a:r>
                      <a:endParaRPr lang="ko-KR" altLang="en-US" sz="12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프로젝트명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/>
                        <a:t>Scheduler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시스템명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Scheduler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단계명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Use Case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활동명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요구 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작업명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일정요구분석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UC-001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357290" y="1571612"/>
            <a:ext cx="7643866" cy="500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728" y="1639661"/>
            <a:ext cx="1569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&lt;&lt;System&gt;&gt;</a:t>
            </a:r>
          </a:p>
          <a:p>
            <a:r>
              <a:rPr lang="en-US" altLang="ko-KR" dirty="0"/>
              <a:t>   Scheduler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420895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*UML ( Unified Modeling Language )</a:t>
            </a:r>
          </a:p>
          <a:p>
            <a:r>
              <a:rPr lang="en-US" altLang="ko-KR" sz="1400" dirty="0" smtClean="0"/>
              <a:t> - </a:t>
            </a:r>
            <a:r>
              <a:rPr lang="ko-KR" altLang="en-US" sz="1400" dirty="0" smtClean="0"/>
              <a:t>소프트웨어나 </a:t>
            </a:r>
            <a:r>
              <a:rPr lang="en-US" altLang="ko-KR" sz="1400" dirty="0" smtClean="0"/>
              <a:t>DBMS</a:t>
            </a:r>
            <a:r>
              <a:rPr lang="ko-KR" altLang="en-US" sz="1400" dirty="0" smtClean="0"/>
              <a:t>의 구조를 시각화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단순화 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하여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관계나 요소의 특징을 이해하기 쉽도록 해주는 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다이어그램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-</a:t>
            </a:r>
            <a:r>
              <a:rPr lang="en-US" altLang="ko-KR" sz="1400" dirty="0" err="1" smtClean="0"/>
              <a:t>Usecase</a:t>
            </a:r>
            <a:r>
              <a:rPr lang="en-US" altLang="ko-KR" sz="1400" dirty="0" smtClean="0"/>
              <a:t> Diagram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시스템에 </a:t>
            </a:r>
            <a:r>
              <a:rPr lang="ko-KR" altLang="en-US" sz="1400" dirty="0" err="1" smtClean="0"/>
              <a:t>제공해야하는</a:t>
            </a:r>
            <a:r>
              <a:rPr lang="ko-KR" altLang="en-US" sz="1400" dirty="0" smtClean="0"/>
              <a:t> 기능이나 서비스를 명세화한 다이어그램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-Actor : </a:t>
            </a:r>
            <a:r>
              <a:rPr lang="ko-KR" altLang="en-US" sz="1400" dirty="0" smtClean="0"/>
              <a:t>시스템을 사용하는 사용자나 다른 시스템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-Scope : </a:t>
            </a:r>
            <a:r>
              <a:rPr lang="en-US" altLang="ko-KR" sz="1400" dirty="0" err="1" smtClean="0"/>
              <a:t>usecase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사용자에게 제공할 기능들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들의 모임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6667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571876"/>
            <a:ext cx="2924177" cy="1925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10800000" flipV="1">
            <a:off x="4286248" y="3571876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86314" y="3429000"/>
            <a:ext cx="38715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scope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네모난 상자로 표현되며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시스템이 제공하는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기능의 범위를 나타낼 때 사용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왼쪽 상단에는 시스템을 기술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2143108" y="3929066"/>
            <a:ext cx="928694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usecase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43108" y="4429132"/>
            <a:ext cx="928694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usecase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rot="16200000" flipH="1">
            <a:off x="1785918" y="3357562"/>
            <a:ext cx="64294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6200000" flipH="1">
            <a:off x="1428728" y="3714752"/>
            <a:ext cx="121444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0800000">
            <a:off x="2786050" y="4714884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14876" y="4857760"/>
            <a:ext cx="45268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usecase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시스템에서 제공하는 서비스나 기능을 나타내며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사용자의 요구사항을 구조화 한 것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scope * boundary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scope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boundary</a:t>
            </a:r>
            <a:r>
              <a:rPr lang="ko-KR" altLang="en-US" sz="1400" dirty="0" smtClean="0"/>
              <a:t>로 생각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857356" y="2214554"/>
            <a:ext cx="1000132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857356" y="2214554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&lt;&lt;Actor&gt;&gt;</a:t>
            </a:r>
            <a:br>
              <a:rPr lang="en-US" altLang="ko-KR" sz="1000" dirty="0" smtClean="0"/>
            </a:br>
            <a:r>
              <a:rPr lang="ko-KR" altLang="en-US" sz="1000" dirty="0" err="1" smtClean="0"/>
              <a:t>시스템명</a:t>
            </a:r>
            <a:endParaRPr lang="ko-KR" altLang="en-US" sz="10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10800000" flipV="1">
            <a:off x="2786050" y="2071678"/>
            <a:ext cx="121444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10800000" flipV="1">
            <a:off x="1214414" y="2000240"/>
            <a:ext cx="157163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5720" y="142852"/>
          <a:ext cx="8715436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5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25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28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587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139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946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2880">
                <a:tc rowSpan="2"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</a:t>
                      </a:r>
                      <a:r>
                        <a:rPr lang="en-US" altLang="ko-KR" sz="1200" baseline="0" dirty="0" err="1" smtClean="0"/>
                        <a:t>Case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/>
                        <a:t>Diagram</a:t>
                      </a:r>
                      <a:endParaRPr lang="ko-KR" altLang="en-US" sz="12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프로젝트명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뚜루뚜루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시스템명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뚜루뚜르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단계명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UseCase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활동명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요구 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작업명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대고객</a:t>
                      </a:r>
                      <a:r>
                        <a:rPr lang="ko-KR" altLang="en-US" sz="1200" dirty="0" smtClean="0"/>
                        <a:t> 서비스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UC-001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357290" y="1571612"/>
            <a:ext cx="7643866" cy="500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728" y="1639661"/>
            <a:ext cx="1569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&lt;&lt;System&gt;&gt;</a:t>
            </a:r>
          </a:p>
          <a:p>
            <a:r>
              <a:rPr lang="ko-KR" altLang="en-US" dirty="0" err="1" smtClean="0"/>
              <a:t>빵판매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428868"/>
            <a:ext cx="6667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2143108" y="2571744"/>
            <a:ext cx="928694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빵검색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>
            <a:stCxn id="7" idx="3"/>
            <a:endCxn id="9" idx="2"/>
          </p:cNvCxnSpPr>
          <p:nvPr/>
        </p:nvCxnSpPr>
        <p:spPr>
          <a:xfrm flipV="1">
            <a:off x="1023908" y="2750339"/>
            <a:ext cx="1119200" cy="173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143108" y="3286124"/>
            <a:ext cx="928694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>
            <a:stCxn id="7" idx="3"/>
            <a:endCxn id="13" idx="2"/>
          </p:cNvCxnSpPr>
          <p:nvPr/>
        </p:nvCxnSpPr>
        <p:spPr>
          <a:xfrm>
            <a:off x="1023908" y="2924168"/>
            <a:ext cx="1119200" cy="540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7" idx="3"/>
          </p:cNvCxnSpPr>
          <p:nvPr/>
        </p:nvCxnSpPr>
        <p:spPr>
          <a:xfrm>
            <a:off x="1023908" y="2924168"/>
            <a:ext cx="1047762" cy="1076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071670" y="3857628"/>
            <a:ext cx="121444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286116" y="2857496"/>
            <a:ext cx="1357322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장바구니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13" idx="6"/>
            <a:endCxn id="19" idx="3"/>
          </p:cNvCxnSpPr>
          <p:nvPr/>
        </p:nvCxnSpPr>
        <p:spPr>
          <a:xfrm flipV="1">
            <a:off x="3071802" y="3162377"/>
            <a:ext cx="413089" cy="302342"/>
          </a:xfrm>
          <a:prstGeom prst="line">
            <a:avLst/>
          </a:prstGeom>
          <a:ln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959269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관계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relationship )</a:t>
            </a:r>
          </a:p>
          <a:p>
            <a:r>
              <a:rPr lang="en-US" altLang="ko-KR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-association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일반 선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usecase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actor</a:t>
            </a:r>
            <a:r>
              <a:rPr lang="ko-KR" altLang="en-US" sz="1600" dirty="0" smtClean="0"/>
              <a:t>간의 관계를 표현한다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-include 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점선 화살표 </a:t>
            </a:r>
            <a:r>
              <a:rPr lang="en-US" altLang="ko-KR" sz="1600" dirty="0" smtClean="0"/>
              <a:t>: 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usecase</a:t>
            </a:r>
            <a:r>
              <a:rPr lang="ko-KR" altLang="en-US" sz="1600" dirty="0" smtClean="0"/>
              <a:t>간 </a:t>
            </a:r>
            <a:r>
              <a:rPr lang="ko-KR" altLang="en-US" sz="1600" dirty="0" err="1" smtClean="0"/>
              <a:t>선행되어야하는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usecase</a:t>
            </a:r>
            <a:r>
              <a:rPr lang="ko-KR" altLang="en-US" sz="1600" dirty="0" smtClean="0"/>
              <a:t>를 연결할 때 표현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 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사용자 페이지를 </a:t>
            </a:r>
            <a:r>
              <a:rPr lang="ko-KR" altLang="en-US" sz="1600" dirty="0" err="1" smtClean="0"/>
              <a:t>확인할려면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로그인이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선행되어야한다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-extended 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점선 화살표 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usecase</a:t>
            </a:r>
            <a:r>
              <a:rPr lang="ko-KR" altLang="en-US" sz="1600" dirty="0" smtClean="0"/>
              <a:t>에서 특정 조건에 만족되는 경우에만 실행되는 </a:t>
            </a:r>
            <a:r>
              <a:rPr lang="en-US" altLang="ko-KR" sz="1600" dirty="0" err="1" smtClean="0"/>
              <a:t>usecase</a:t>
            </a:r>
            <a:r>
              <a:rPr lang="ko-KR" altLang="en-US" sz="1600" dirty="0" smtClean="0"/>
              <a:t>연결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상품구매를 하면 포인트가 적립</a:t>
            </a:r>
            <a:r>
              <a:rPr lang="en-US" altLang="ko-KR" sz="1600" dirty="0" smtClean="0"/>
              <a:t>, 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작성할 때 첨부파일을 첨부될 수 도 있고 아닐 수도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786314" y="1214422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572132" y="2143116"/>
            <a:ext cx="857256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357290" y="3214686"/>
            <a:ext cx="928694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643306" y="3214686"/>
            <a:ext cx="1357322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사용자페이지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0" idx="2"/>
            <a:endCxn id="9" idx="6"/>
          </p:cNvCxnSpPr>
          <p:nvPr/>
        </p:nvCxnSpPr>
        <p:spPr>
          <a:xfrm rot="10800000">
            <a:off x="2285984" y="3393281"/>
            <a:ext cx="1357322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82816" y="3325357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&lt;&lt;include&gt;&gt;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500694" y="4286256"/>
            <a:ext cx="857256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357290" y="5357826"/>
            <a:ext cx="114300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상품구매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643306" y="5357826"/>
            <a:ext cx="1357322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 적립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6" idx="2"/>
          </p:cNvCxnSpPr>
          <p:nvPr/>
        </p:nvCxnSpPr>
        <p:spPr>
          <a:xfrm rot="10800000" flipV="1">
            <a:off x="2500298" y="5536420"/>
            <a:ext cx="1143008" cy="3571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00298" y="5500702"/>
            <a:ext cx="108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&lt;&lt;extend&gt;&gt;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48445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dirty="0" smtClean="0"/>
              <a:t>generalization ( </a:t>
            </a:r>
            <a:r>
              <a:rPr lang="ko-KR" altLang="en-US" sz="1600" dirty="0" err="1" smtClean="0"/>
              <a:t>일반화관계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실선에 머리가 빈 화살표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투표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추천 투표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비추천</a:t>
            </a:r>
            <a:r>
              <a:rPr lang="ko-KR" altLang="en-US" sz="1600" dirty="0" smtClean="0"/>
              <a:t> 투표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추상화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500042"/>
            <a:ext cx="16097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타원 5"/>
          <p:cNvSpPr/>
          <p:nvPr/>
        </p:nvSpPr>
        <p:spPr>
          <a:xfrm>
            <a:off x="1571604" y="1571612"/>
            <a:ext cx="114300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게시글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928662" y="2357430"/>
            <a:ext cx="114300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추천투표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428860" y="2285992"/>
            <a:ext cx="1285884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 smtClean="0">
                <a:solidFill>
                  <a:schemeClr val="tx1"/>
                </a:solidFill>
              </a:rPr>
              <a:t>비추천</a:t>
            </a:r>
            <a:r>
              <a:rPr lang="ko-KR" altLang="en-US" sz="1000" dirty="0" smtClean="0">
                <a:solidFill>
                  <a:schemeClr val="tx1"/>
                </a:solidFill>
              </a:rPr>
              <a:t> 투표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7354094">
            <a:off x="1537282" y="1930622"/>
            <a:ext cx="4257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4124322">
            <a:off x="2350787" y="1930623"/>
            <a:ext cx="4257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5720" y="142852"/>
          <a:ext cx="8715436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5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25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28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587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139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946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2880">
                <a:tc rowSpan="2"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</a:t>
                      </a:r>
                      <a:r>
                        <a:rPr lang="en-US" altLang="ko-KR" sz="1200" baseline="0" dirty="0" err="1" smtClean="0"/>
                        <a:t>Case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/>
                        <a:t>Diagram</a:t>
                      </a:r>
                      <a:endParaRPr lang="ko-KR" altLang="en-US" sz="12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프로젝트명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뚜루뚜루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시스템명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뚜루뚜르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단계명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UseCase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활동명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요구 파악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작업명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대고객</a:t>
                      </a:r>
                      <a:r>
                        <a:rPr lang="ko-KR" altLang="en-US" sz="1200" dirty="0" smtClean="0"/>
                        <a:t> 서비스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UC-001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357290" y="1571612"/>
            <a:ext cx="7643866" cy="500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728" y="1639661"/>
            <a:ext cx="1569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&lt;&lt;System</a:t>
            </a:r>
            <a:r>
              <a:rPr lang="en-US" altLang="ko-KR" dirty="0" smtClean="0"/>
              <a:t>&gt;&gt;</a:t>
            </a:r>
          </a:p>
          <a:p>
            <a:r>
              <a:rPr lang="ko-KR" altLang="en-US" dirty="0" smtClean="0"/>
              <a:t>게시판</a:t>
            </a:r>
            <a:endParaRPr lang="en-US" altLang="ko-K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071810"/>
            <a:ext cx="6667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3000364" y="2857496"/>
            <a:ext cx="121444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게시글작성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643042" y="3357562"/>
            <a:ext cx="928694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000100" y="3500438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214678" y="3714752"/>
            <a:ext cx="150019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dirty="0" smtClean="0">
                <a:solidFill>
                  <a:schemeClr val="tx1"/>
                </a:solidFill>
              </a:rPr>
              <a:t> 투표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000364" y="2143116"/>
            <a:ext cx="1357322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파일첨부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14480" y="4071942"/>
            <a:ext cx="1143008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>
            <a:endCxn id="27" idx="2"/>
          </p:cNvCxnSpPr>
          <p:nvPr/>
        </p:nvCxnSpPr>
        <p:spPr>
          <a:xfrm rot="16200000" flipH="1">
            <a:off x="982241" y="3518297"/>
            <a:ext cx="750099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2"/>
          </p:cNvCxnSpPr>
          <p:nvPr/>
        </p:nvCxnSpPr>
        <p:spPr>
          <a:xfrm rot="10800000" flipV="1">
            <a:off x="2571736" y="3036090"/>
            <a:ext cx="428628" cy="39290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8" idx="2"/>
          </p:cNvCxnSpPr>
          <p:nvPr/>
        </p:nvCxnSpPr>
        <p:spPr>
          <a:xfrm rot="10800000">
            <a:off x="2643174" y="3571877"/>
            <a:ext cx="571504" cy="32147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57422" y="3143248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&lt;&lt;include&gt;&gt;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357422" y="3596018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&lt;&lt;include&gt;&gt;</a:t>
            </a:r>
            <a:endParaRPr lang="ko-KR" altLang="en-US" sz="1100" dirty="0"/>
          </a:p>
        </p:txBody>
      </p:sp>
      <p:cxnSp>
        <p:nvCxnSpPr>
          <p:cNvPr id="37" name="직선 화살표 연결선 36"/>
          <p:cNvCxnSpPr>
            <a:stCxn id="19" idx="4"/>
            <a:endCxn id="9" idx="0"/>
          </p:cNvCxnSpPr>
          <p:nvPr/>
        </p:nvCxnSpPr>
        <p:spPr>
          <a:xfrm rot="5400000">
            <a:off x="3464711" y="2643182"/>
            <a:ext cx="357190" cy="7143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14678" y="2500306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&lt;&lt;extend&gt;&gt;</a:t>
            </a:r>
            <a:endParaRPr lang="ko-KR" altLang="en-US" sz="1100" dirty="0"/>
          </a:p>
        </p:txBody>
      </p:sp>
      <p:sp>
        <p:nvSpPr>
          <p:cNvPr id="39" name="타원 38"/>
          <p:cNvSpPr/>
          <p:nvPr/>
        </p:nvSpPr>
        <p:spPr>
          <a:xfrm>
            <a:off x="3286116" y="4500570"/>
            <a:ext cx="714380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추천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143372" y="4500570"/>
            <a:ext cx="857256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비추천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7354094">
            <a:off x="3537545" y="4073762"/>
            <a:ext cx="4257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4581097">
            <a:off x="4125403" y="4086147"/>
            <a:ext cx="4257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타원 42"/>
          <p:cNvSpPr/>
          <p:nvPr/>
        </p:nvSpPr>
        <p:spPr>
          <a:xfrm>
            <a:off x="1857356" y="5143512"/>
            <a:ext cx="1714512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비번찾기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43" idx="0"/>
          </p:cNvCxnSpPr>
          <p:nvPr/>
        </p:nvCxnSpPr>
        <p:spPr>
          <a:xfrm rot="16200000" flipV="1">
            <a:off x="2214546" y="4643446"/>
            <a:ext cx="642942" cy="3571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00232" y="4714884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&lt;&lt;include&gt;&gt;</a:t>
            </a:r>
            <a:endParaRPr lang="ko-KR" altLang="en-US" sz="1100" dirty="0"/>
          </a:p>
        </p:txBody>
      </p:sp>
      <p:sp>
        <p:nvSpPr>
          <p:cNvPr id="49" name="타원 48"/>
          <p:cNvSpPr/>
          <p:nvPr/>
        </p:nvSpPr>
        <p:spPr>
          <a:xfrm>
            <a:off x="1857356" y="5857892"/>
            <a:ext cx="1285884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상품검색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 rot="16200000" flipH="1">
            <a:off x="160705" y="4339834"/>
            <a:ext cx="2536047" cy="85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3643306" y="5857892"/>
            <a:ext cx="1285884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장바구니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6" name="직선 연결선 55"/>
          <p:cNvCxnSpPr>
            <a:stCxn id="49" idx="6"/>
            <a:endCxn id="54" idx="2"/>
          </p:cNvCxnSpPr>
          <p:nvPr/>
        </p:nvCxnSpPr>
        <p:spPr>
          <a:xfrm>
            <a:off x="3143240" y="6036487"/>
            <a:ext cx="500066" cy="1588"/>
          </a:xfrm>
          <a:prstGeom prst="line">
            <a:avLst/>
          </a:prstGeom>
          <a:ln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8926" y="6072206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&lt;&lt;extend&gt;&gt;</a:t>
            </a:r>
            <a:endParaRPr lang="ko-KR" alt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344</Words>
  <Application>Microsoft Office PowerPoint</Application>
  <PresentationFormat>화면 슬라이드 쇼(4:3)</PresentationFormat>
  <Paragraphs>133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14</cp:revision>
  <dcterms:created xsi:type="dcterms:W3CDTF">2024-09-30T23:28:33Z</dcterms:created>
  <dcterms:modified xsi:type="dcterms:W3CDTF">2024-10-01T08:27:59Z</dcterms:modified>
</cp:coreProperties>
</file>