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415" r:id="rId3"/>
    <p:sldId id="421" r:id="rId4"/>
    <p:sldId id="422" r:id="rId5"/>
    <p:sldId id="395" r:id="rId6"/>
    <p:sldId id="396" r:id="rId7"/>
    <p:sldId id="398" r:id="rId8"/>
    <p:sldId id="399" r:id="rId9"/>
    <p:sldId id="401" r:id="rId10"/>
    <p:sldId id="402" r:id="rId11"/>
    <p:sldId id="404" r:id="rId12"/>
    <p:sldId id="405" r:id="rId13"/>
    <p:sldId id="423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24" r:id="rId23"/>
    <p:sldId id="425" r:id="rId24"/>
    <p:sldId id="387" r:id="rId25"/>
    <p:sldId id="388" r:id="rId26"/>
    <p:sldId id="3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veen Pawar" initials="NP" lastIdx="1" clrIdx="0">
    <p:extLst>
      <p:ext uri="{19B8F6BF-5375-455C-9EA6-DF929625EA0E}">
        <p15:presenceInfo xmlns:p15="http://schemas.microsoft.com/office/powerpoint/2012/main" userId="39dd14eb6084f8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 autoAdjust="0"/>
    <p:restoredTop sz="95415" autoAdjust="0"/>
  </p:normalViewPr>
  <p:slideViewPr>
    <p:cSldViewPr snapToGrid="0">
      <p:cViewPr varScale="1">
        <p:scale>
          <a:sx n="130" d="100"/>
          <a:sy n="130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User Registration UI/UX submit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User Reg MS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765C6132-DE8C-4457-88E4-DBFC1084C522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99CFDB50-5C7E-4C1D-8848-28C902FC29A1}" type="parTrans" cxnId="{6FBABD3E-3342-4043-82E1-20B11EEE5F53}">
      <dgm:prSet/>
      <dgm:spPr/>
      <dgm:t>
        <a:bodyPr/>
        <a:lstStyle/>
        <a:p>
          <a:endParaRPr lang="en-AU"/>
        </a:p>
      </dgm:t>
    </dgm:pt>
    <dgm:pt modelId="{C44BE07F-02E9-42BD-8B53-2BF1B34510FC}" type="sibTrans" cxnId="{6FBABD3E-3342-4043-82E1-20B11EEE5F53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3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2"/>
      <dgm:spPr/>
    </dgm:pt>
    <dgm:pt modelId="{CE1DAB6E-960E-469D-854D-7FEEBAB87D0B}" type="pres">
      <dgm:prSet presAssocID="{A4DFB6B5-9B7E-47FD-B1E9-B544EAC11F15}" presName="connectorText" presStyleLbl="sibTrans2D1" presStyleIdx="0" presStyleCnt="2"/>
      <dgm:spPr/>
    </dgm:pt>
    <dgm:pt modelId="{91D606A0-CA6F-4C6F-8C87-4AC4AE87955A}" type="pres">
      <dgm:prSet presAssocID="{7A9C4E5C-D862-436F-9940-C5DD1A6C1235}" presName="node" presStyleLbl="node1" presStyleIdx="1" presStyleCnt="3">
        <dgm:presLayoutVars>
          <dgm:bulletEnabled val="1"/>
        </dgm:presLayoutVars>
      </dgm:prSet>
      <dgm:spPr/>
    </dgm:pt>
    <dgm:pt modelId="{8991E6C1-ACA9-4407-BDD2-7342A13505E1}" type="pres">
      <dgm:prSet presAssocID="{984CBC8E-2973-4A51-B982-803698E60B84}" presName="sibTrans" presStyleLbl="sibTrans2D1" presStyleIdx="1" presStyleCnt="2"/>
      <dgm:spPr/>
    </dgm:pt>
    <dgm:pt modelId="{0E48405B-9794-4B79-8F99-8BF2C5B433EF}" type="pres">
      <dgm:prSet presAssocID="{984CBC8E-2973-4A51-B982-803698E60B84}" presName="connectorText" presStyleLbl="sibTrans2D1" presStyleIdx="1" presStyleCnt="2"/>
      <dgm:spPr/>
    </dgm:pt>
    <dgm:pt modelId="{940DC2D4-0FE6-443C-840A-5EAC922C6879}" type="pres">
      <dgm:prSet presAssocID="{765C6132-DE8C-4457-88E4-DBFC1084C522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9DF2A417-629B-4920-8C47-67C198F80E47}" type="presOf" srcId="{984CBC8E-2973-4A51-B982-803698E60B84}" destId="{8991E6C1-ACA9-4407-BDD2-7342A13505E1}" srcOrd="0" destOrd="0" presId="urn:microsoft.com/office/officeart/2005/8/layout/process1"/>
    <dgm:cxn modelId="{A2921F1E-E27D-457A-9FB3-1EAD0B6DF062}" type="presOf" srcId="{984CBC8E-2973-4A51-B982-803698E60B84}" destId="{0E48405B-9794-4B79-8F99-8BF2C5B433EF}" srcOrd="1" destOrd="0" presId="urn:microsoft.com/office/officeart/2005/8/layout/process1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6FBABD3E-3342-4043-82E1-20B11EEE5F53}" srcId="{1C9086FA-D4D6-4EEC-BE5E-87D090026FC1}" destId="{765C6132-DE8C-4457-88E4-DBFC1084C522}" srcOrd="2" destOrd="0" parTransId="{99CFDB50-5C7E-4C1D-8848-28C902FC29A1}" sibTransId="{C44BE07F-02E9-42BD-8B53-2BF1B34510FC}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1E5BCAC2-FFD2-4C89-8E83-EABEB528E75C}" type="presOf" srcId="{765C6132-DE8C-4457-88E4-DBFC1084C522}" destId="{940DC2D4-0FE6-443C-840A-5EAC922C6879}" srcOrd="0" destOrd="0" presId="urn:microsoft.com/office/officeart/2005/8/layout/process1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  <dgm:cxn modelId="{BBCE2630-490C-4933-8391-C48D363C0D52}" type="presParOf" srcId="{1C380598-98AB-44C7-A8FA-949AA7CCC3BF}" destId="{8991E6C1-ACA9-4407-BDD2-7342A13505E1}" srcOrd="3" destOrd="0" presId="urn:microsoft.com/office/officeart/2005/8/layout/process1"/>
    <dgm:cxn modelId="{937AA61D-E371-4F74-A901-AE7800362B8E}" type="presParOf" srcId="{8991E6C1-ACA9-4407-BDD2-7342A13505E1}" destId="{0E48405B-9794-4B79-8F99-8BF2C5B433EF}" srcOrd="0" destOrd="0" presId="urn:microsoft.com/office/officeart/2005/8/layout/process1"/>
    <dgm:cxn modelId="{EB27DB24-B4BF-48C8-995D-D4D611737245}" type="presParOf" srcId="{1C380598-98AB-44C7-A8FA-949AA7CCC3BF}" destId="{940DC2D4-0FE6-443C-840A-5EAC922C68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2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1"/>
      <dgm:spPr/>
    </dgm:pt>
    <dgm:pt modelId="{CE1DAB6E-960E-469D-854D-7FEEBAB87D0B}" type="pres">
      <dgm:prSet presAssocID="{A4DFB6B5-9B7E-47FD-B1E9-B544EAC11F15}" presName="connectorText" presStyleLbl="sibTrans2D1" presStyleIdx="0" presStyleCnt="1"/>
      <dgm:spPr/>
    </dgm:pt>
    <dgm:pt modelId="{91D606A0-CA6F-4C6F-8C87-4AC4AE87955A}" type="pres">
      <dgm:prSet presAssocID="{7A9C4E5C-D862-436F-9940-C5DD1A6C1235}" presName="node" presStyleLbl="node1" presStyleIdx="1" presStyleCnt="2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Forgot Password - UI/UX submit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User Reg MS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765C6132-DE8C-4457-88E4-DBFC1084C522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99CFDB50-5C7E-4C1D-8848-28C902FC29A1}" type="parTrans" cxnId="{6FBABD3E-3342-4043-82E1-20B11EEE5F53}">
      <dgm:prSet/>
      <dgm:spPr/>
      <dgm:t>
        <a:bodyPr/>
        <a:lstStyle/>
        <a:p>
          <a:endParaRPr lang="en-AU"/>
        </a:p>
      </dgm:t>
    </dgm:pt>
    <dgm:pt modelId="{C44BE07F-02E9-42BD-8B53-2BF1B34510FC}" type="sibTrans" cxnId="{6FBABD3E-3342-4043-82E1-20B11EEE5F53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3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2"/>
      <dgm:spPr/>
    </dgm:pt>
    <dgm:pt modelId="{CE1DAB6E-960E-469D-854D-7FEEBAB87D0B}" type="pres">
      <dgm:prSet presAssocID="{A4DFB6B5-9B7E-47FD-B1E9-B544EAC11F15}" presName="connectorText" presStyleLbl="sibTrans2D1" presStyleIdx="0" presStyleCnt="2"/>
      <dgm:spPr/>
    </dgm:pt>
    <dgm:pt modelId="{91D606A0-CA6F-4C6F-8C87-4AC4AE87955A}" type="pres">
      <dgm:prSet presAssocID="{7A9C4E5C-D862-436F-9940-C5DD1A6C1235}" presName="node" presStyleLbl="node1" presStyleIdx="1" presStyleCnt="3">
        <dgm:presLayoutVars>
          <dgm:bulletEnabled val="1"/>
        </dgm:presLayoutVars>
      </dgm:prSet>
      <dgm:spPr/>
    </dgm:pt>
    <dgm:pt modelId="{8991E6C1-ACA9-4407-BDD2-7342A13505E1}" type="pres">
      <dgm:prSet presAssocID="{984CBC8E-2973-4A51-B982-803698E60B84}" presName="sibTrans" presStyleLbl="sibTrans2D1" presStyleIdx="1" presStyleCnt="2"/>
      <dgm:spPr/>
    </dgm:pt>
    <dgm:pt modelId="{0E48405B-9794-4B79-8F99-8BF2C5B433EF}" type="pres">
      <dgm:prSet presAssocID="{984CBC8E-2973-4A51-B982-803698E60B84}" presName="connectorText" presStyleLbl="sibTrans2D1" presStyleIdx="1" presStyleCnt="2"/>
      <dgm:spPr/>
    </dgm:pt>
    <dgm:pt modelId="{940DC2D4-0FE6-443C-840A-5EAC922C6879}" type="pres">
      <dgm:prSet presAssocID="{765C6132-DE8C-4457-88E4-DBFC1084C522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9DF2A417-629B-4920-8C47-67C198F80E47}" type="presOf" srcId="{984CBC8E-2973-4A51-B982-803698E60B84}" destId="{8991E6C1-ACA9-4407-BDD2-7342A13505E1}" srcOrd="0" destOrd="0" presId="urn:microsoft.com/office/officeart/2005/8/layout/process1"/>
    <dgm:cxn modelId="{A2921F1E-E27D-457A-9FB3-1EAD0B6DF062}" type="presOf" srcId="{984CBC8E-2973-4A51-B982-803698E60B84}" destId="{0E48405B-9794-4B79-8F99-8BF2C5B433EF}" srcOrd="1" destOrd="0" presId="urn:microsoft.com/office/officeart/2005/8/layout/process1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6FBABD3E-3342-4043-82E1-20B11EEE5F53}" srcId="{1C9086FA-D4D6-4EEC-BE5E-87D090026FC1}" destId="{765C6132-DE8C-4457-88E4-DBFC1084C522}" srcOrd="2" destOrd="0" parTransId="{99CFDB50-5C7E-4C1D-8848-28C902FC29A1}" sibTransId="{C44BE07F-02E9-42BD-8B53-2BF1B34510FC}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1E5BCAC2-FFD2-4C89-8E83-EABEB528E75C}" type="presOf" srcId="{765C6132-DE8C-4457-88E4-DBFC1084C522}" destId="{940DC2D4-0FE6-443C-840A-5EAC922C6879}" srcOrd="0" destOrd="0" presId="urn:microsoft.com/office/officeart/2005/8/layout/process1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  <dgm:cxn modelId="{BBCE2630-490C-4933-8391-C48D363C0D52}" type="presParOf" srcId="{1C380598-98AB-44C7-A8FA-949AA7CCC3BF}" destId="{8991E6C1-ACA9-4407-BDD2-7342A13505E1}" srcOrd="3" destOrd="0" presId="urn:microsoft.com/office/officeart/2005/8/layout/process1"/>
    <dgm:cxn modelId="{937AA61D-E371-4F74-A901-AE7800362B8E}" type="presParOf" srcId="{8991E6C1-ACA9-4407-BDD2-7342A13505E1}" destId="{0E48405B-9794-4B79-8F99-8BF2C5B433EF}" srcOrd="0" destOrd="0" presId="urn:microsoft.com/office/officeart/2005/8/layout/process1"/>
    <dgm:cxn modelId="{EB27DB24-B4BF-48C8-995D-D4D611737245}" type="presParOf" srcId="{1C380598-98AB-44C7-A8FA-949AA7CCC3BF}" destId="{940DC2D4-0FE6-443C-840A-5EAC922C68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User Profile - UI/UX submit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User Reg MS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765C6132-DE8C-4457-88E4-DBFC1084C522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99CFDB50-5C7E-4C1D-8848-28C902FC29A1}" type="parTrans" cxnId="{6FBABD3E-3342-4043-82E1-20B11EEE5F53}">
      <dgm:prSet/>
      <dgm:spPr/>
      <dgm:t>
        <a:bodyPr/>
        <a:lstStyle/>
        <a:p>
          <a:endParaRPr lang="en-AU"/>
        </a:p>
      </dgm:t>
    </dgm:pt>
    <dgm:pt modelId="{C44BE07F-02E9-42BD-8B53-2BF1B34510FC}" type="sibTrans" cxnId="{6FBABD3E-3342-4043-82E1-20B11EEE5F53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3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2"/>
      <dgm:spPr/>
    </dgm:pt>
    <dgm:pt modelId="{CE1DAB6E-960E-469D-854D-7FEEBAB87D0B}" type="pres">
      <dgm:prSet presAssocID="{A4DFB6B5-9B7E-47FD-B1E9-B544EAC11F15}" presName="connectorText" presStyleLbl="sibTrans2D1" presStyleIdx="0" presStyleCnt="2"/>
      <dgm:spPr/>
    </dgm:pt>
    <dgm:pt modelId="{91D606A0-CA6F-4C6F-8C87-4AC4AE87955A}" type="pres">
      <dgm:prSet presAssocID="{7A9C4E5C-D862-436F-9940-C5DD1A6C1235}" presName="node" presStyleLbl="node1" presStyleIdx="1" presStyleCnt="3">
        <dgm:presLayoutVars>
          <dgm:bulletEnabled val="1"/>
        </dgm:presLayoutVars>
      </dgm:prSet>
      <dgm:spPr/>
    </dgm:pt>
    <dgm:pt modelId="{8991E6C1-ACA9-4407-BDD2-7342A13505E1}" type="pres">
      <dgm:prSet presAssocID="{984CBC8E-2973-4A51-B982-803698E60B84}" presName="sibTrans" presStyleLbl="sibTrans2D1" presStyleIdx="1" presStyleCnt="2"/>
      <dgm:spPr/>
    </dgm:pt>
    <dgm:pt modelId="{0E48405B-9794-4B79-8F99-8BF2C5B433EF}" type="pres">
      <dgm:prSet presAssocID="{984CBC8E-2973-4A51-B982-803698E60B84}" presName="connectorText" presStyleLbl="sibTrans2D1" presStyleIdx="1" presStyleCnt="2"/>
      <dgm:spPr/>
    </dgm:pt>
    <dgm:pt modelId="{940DC2D4-0FE6-443C-840A-5EAC922C6879}" type="pres">
      <dgm:prSet presAssocID="{765C6132-DE8C-4457-88E4-DBFC1084C522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9DF2A417-629B-4920-8C47-67C198F80E47}" type="presOf" srcId="{984CBC8E-2973-4A51-B982-803698E60B84}" destId="{8991E6C1-ACA9-4407-BDD2-7342A13505E1}" srcOrd="0" destOrd="0" presId="urn:microsoft.com/office/officeart/2005/8/layout/process1"/>
    <dgm:cxn modelId="{A2921F1E-E27D-457A-9FB3-1EAD0B6DF062}" type="presOf" srcId="{984CBC8E-2973-4A51-B982-803698E60B84}" destId="{0E48405B-9794-4B79-8F99-8BF2C5B433EF}" srcOrd="1" destOrd="0" presId="urn:microsoft.com/office/officeart/2005/8/layout/process1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6FBABD3E-3342-4043-82E1-20B11EEE5F53}" srcId="{1C9086FA-D4D6-4EEC-BE5E-87D090026FC1}" destId="{765C6132-DE8C-4457-88E4-DBFC1084C522}" srcOrd="2" destOrd="0" parTransId="{99CFDB50-5C7E-4C1D-8848-28C902FC29A1}" sibTransId="{C44BE07F-02E9-42BD-8B53-2BF1B34510FC}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1E5BCAC2-FFD2-4C89-8E83-EABEB528E75C}" type="presOf" srcId="{765C6132-DE8C-4457-88E4-DBFC1084C522}" destId="{940DC2D4-0FE6-443C-840A-5EAC922C6879}" srcOrd="0" destOrd="0" presId="urn:microsoft.com/office/officeart/2005/8/layout/process1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  <dgm:cxn modelId="{BBCE2630-490C-4933-8391-C48D363C0D52}" type="presParOf" srcId="{1C380598-98AB-44C7-A8FA-949AA7CCC3BF}" destId="{8991E6C1-ACA9-4407-BDD2-7342A13505E1}" srcOrd="3" destOrd="0" presId="urn:microsoft.com/office/officeart/2005/8/layout/process1"/>
    <dgm:cxn modelId="{937AA61D-E371-4F74-A901-AE7800362B8E}" type="presParOf" srcId="{8991E6C1-ACA9-4407-BDD2-7342A13505E1}" destId="{0E48405B-9794-4B79-8F99-8BF2C5B433EF}" srcOrd="0" destOrd="0" presId="urn:microsoft.com/office/officeart/2005/8/layout/process1"/>
    <dgm:cxn modelId="{EB27DB24-B4BF-48C8-995D-D4D611737245}" type="presParOf" srcId="{1C380598-98AB-44C7-A8FA-949AA7CCC3BF}" destId="{940DC2D4-0FE6-443C-840A-5EAC922C68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User List - UI/UX submit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User Reg MS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765C6132-DE8C-4457-88E4-DBFC1084C522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99CFDB50-5C7E-4C1D-8848-28C902FC29A1}" type="parTrans" cxnId="{6FBABD3E-3342-4043-82E1-20B11EEE5F53}">
      <dgm:prSet/>
      <dgm:spPr/>
      <dgm:t>
        <a:bodyPr/>
        <a:lstStyle/>
        <a:p>
          <a:endParaRPr lang="en-AU"/>
        </a:p>
      </dgm:t>
    </dgm:pt>
    <dgm:pt modelId="{C44BE07F-02E9-42BD-8B53-2BF1B34510FC}" type="sibTrans" cxnId="{6FBABD3E-3342-4043-82E1-20B11EEE5F53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3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2"/>
      <dgm:spPr/>
    </dgm:pt>
    <dgm:pt modelId="{CE1DAB6E-960E-469D-854D-7FEEBAB87D0B}" type="pres">
      <dgm:prSet presAssocID="{A4DFB6B5-9B7E-47FD-B1E9-B544EAC11F15}" presName="connectorText" presStyleLbl="sibTrans2D1" presStyleIdx="0" presStyleCnt="2"/>
      <dgm:spPr/>
    </dgm:pt>
    <dgm:pt modelId="{91D606A0-CA6F-4C6F-8C87-4AC4AE87955A}" type="pres">
      <dgm:prSet presAssocID="{7A9C4E5C-D862-436F-9940-C5DD1A6C1235}" presName="node" presStyleLbl="node1" presStyleIdx="1" presStyleCnt="3">
        <dgm:presLayoutVars>
          <dgm:bulletEnabled val="1"/>
        </dgm:presLayoutVars>
      </dgm:prSet>
      <dgm:spPr/>
    </dgm:pt>
    <dgm:pt modelId="{8991E6C1-ACA9-4407-BDD2-7342A13505E1}" type="pres">
      <dgm:prSet presAssocID="{984CBC8E-2973-4A51-B982-803698E60B84}" presName="sibTrans" presStyleLbl="sibTrans2D1" presStyleIdx="1" presStyleCnt="2"/>
      <dgm:spPr/>
    </dgm:pt>
    <dgm:pt modelId="{0E48405B-9794-4B79-8F99-8BF2C5B433EF}" type="pres">
      <dgm:prSet presAssocID="{984CBC8E-2973-4A51-B982-803698E60B84}" presName="connectorText" presStyleLbl="sibTrans2D1" presStyleIdx="1" presStyleCnt="2"/>
      <dgm:spPr/>
    </dgm:pt>
    <dgm:pt modelId="{940DC2D4-0FE6-443C-840A-5EAC922C6879}" type="pres">
      <dgm:prSet presAssocID="{765C6132-DE8C-4457-88E4-DBFC1084C522}" presName="node" presStyleLbl="node1" presStyleIdx="2" presStyleCnt="3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9DF2A417-629B-4920-8C47-67C198F80E47}" type="presOf" srcId="{984CBC8E-2973-4A51-B982-803698E60B84}" destId="{8991E6C1-ACA9-4407-BDD2-7342A13505E1}" srcOrd="0" destOrd="0" presId="urn:microsoft.com/office/officeart/2005/8/layout/process1"/>
    <dgm:cxn modelId="{A2921F1E-E27D-457A-9FB3-1EAD0B6DF062}" type="presOf" srcId="{984CBC8E-2973-4A51-B982-803698E60B84}" destId="{0E48405B-9794-4B79-8F99-8BF2C5B433EF}" srcOrd="1" destOrd="0" presId="urn:microsoft.com/office/officeart/2005/8/layout/process1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6FBABD3E-3342-4043-82E1-20B11EEE5F53}" srcId="{1C9086FA-D4D6-4EEC-BE5E-87D090026FC1}" destId="{765C6132-DE8C-4457-88E4-DBFC1084C522}" srcOrd="2" destOrd="0" parTransId="{99CFDB50-5C7E-4C1D-8848-28C902FC29A1}" sibTransId="{C44BE07F-02E9-42BD-8B53-2BF1B34510FC}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1E5BCAC2-FFD2-4C89-8E83-EABEB528E75C}" type="presOf" srcId="{765C6132-DE8C-4457-88E4-DBFC1084C522}" destId="{940DC2D4-0FE6-443C-840A-5EAC922C6879}" srcOrd="0" destOrd="0" presId="urn:microsoft.com/office/officeart/2005/8/layout/process1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  <dgm:cxn modelId="{BBCE2630-490C-4933-8391-C48D363C0D52}" type="presParOf" srcId="{1C380598-98AB-44C7-A8FA-949AA7CCC3BF}" destId="{8991E6C1-ACA9-4407-BDD2-7342A13505E1}" srcOrd="3" destOrd="0" presId="urn:microsoft.com/office/officeart/2005/8/layout/process1"/>
    <dgm:cxn modelId="{937AA61D-E371-4F74-A901-AE7800362B8E}" type="presParOf" srcId="{8991E6C1-ACA9-4407-BDD2-7342A13505E1}" destId="{0E48405B-9794-4B79-8F99-8BF2C5B433EF}" srcOrd="0" destOrd="0" presId="urn:microsoft.com/office/officeart/2005/8/layout/process1"/>
    <dgm:cxn modelId="{EB27DB24-B4BF-48C8-995D-D4D611737245}" type="presParOf" srcId="{1C380598-98AB-44C7-A8FA-949AA7CCC3BF}" destId="{940DC2D4-0FE6-443C-840A-5EAC922C68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User Reg database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Global System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2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1"/>
      <dgm:spPr/>
    </dgm:pt>
    <dgm:pt modelId="{CE1DAB6E-960E-469D-854D-7FEEBAB87D0B}" type="pres">
      <dgm:prSet presAssocID="{A4DFB6B5-9B7E-47FD-B1E9-B544EAC11F15}" presName="connectorText" presStyleLbl="sibTrans2D1" presStyleIdx="0" presStyleCnt="1"/>
      <dgm:spPr/>
    </dgm:pt>
    <dgm:pt modelId="{91D606A0-CA6F-4C6F-8C87-4AC4AE87955A}" type="pres">
      <dgm:prSet presAssocID="{7A9C4E5C-D862-436F-9940-C5DD1A6C1235}" presName="node" presStyleLbl="node1" presStyleIdx="1" presStyleCnt="2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Global System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Project Database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2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1"/>
      <dgm:spPr/>
    </dgm:pt>
    <dgm:pt modelId="{CE1DAB6E-960E-469D-854D-7FEEBAB87D0B}" type="pres">
      <dgm:prSet presAssocID="{A4DFB6B5-9B7E-47FD-B1E9-B544EAC11F15}" presName="connectorText" presStyleLbl="sibTrans2D1" presStyleIdx="0" presStyleCnt="1"/>
      <dgm:spPr/>
    </dgm:pt>
    <dgm:pt modelId="{91D606A0-CA6F-4C6F-8C87-4AC4AE87955A}" type="pres">
      <dgm:prSet presAssocID="{7A9C4E5C-D862-436F-9940-C5DD1A6C1235}" presName="node" presStyleLbl="node1" presStyleIdx="1" presStyleCnt="2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Project Database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2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1"/>
      <dgm:spPr/>
    </dgm:pt>
    <dgm:pt modelId="{CE1DAB6E-960E-469D-854D-7FEEBAB87D0B}" type="pres">
      <dgm:prSet presAssocID="{A4DFB6B5-9B7E-47FD-B1E9-B544EAC11F15}" presName="connectorText" presStyleLbl="sibTrans2D1" presStyleIdx="0" presStyleCnt="1"/>
      <dgm:spPr/>
    </dgm:pt>
    <dgm:pt modelId="{91D606A0-CA6F-4C6F-8C87-4AC4AE87955A}" type="pres">
      <dgm:prSet presAssocID="{7A9C4E5C-D862-436F-9940-C5DD1A6C1235}" presName="node" presStyleLbl="node1" presStyleIdx="1" presStyleCnt="2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2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1"/>
      <dgm:spPr/>
    </dgm:pt>
    <dgm:pt modelId="{CE1DAB6E-960E-469D-854D-7FEEBAB87D0B}" type="pres">
      <dgm:prSet presAssocID="{A4DFB6B5-9B7E-47FD-B1E9-B544EAC11F15}" presName="connectorText" presStyleLbl="sibTrans2D1" presStyleIdx="0" presStyleCnt="1"/>
      <dgm:spPr/>
    </dgm:pt>
    <dgm:pt modelId="{91D606A0-CA6F-4C6F-8C87-4AC4AE87955A}" type="pres">
      <dgm:prSet presAssocID="{7A9C4E5C-D862-436F-9940-C5DD1A6C1235}" presName="node" presStyleLbl="node1" presStyleIdx="1" presStyleCnt="2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9086FA-D4D6-4EEC-BE5E-87D090026FC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6B7FA12-E744-4952-8AE0-18F14FA5831B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2A0005E7-D032-4417-9C92-BE2BE4BC0395}" type="parTrans" cxnId="{CB2A06BF-E086-40DA-A6FC-46040CAD100A}">
      <dgm:prSet/>
      <dgm:spPr/>
      <dgm:t>
        <a:bodyPr/>
        <a:lstStyle/>
        <a:p>
          <a:endParaRPr lang="en-AU"/>
        </a:p>
      </dgm:t>
    </dgm:pt>
    <dgm:pt modelId="{A4DFB6B5-9B7E-47FD-B1E9-B544EAC11F15}" type="sibTrans" cxnId="{CB2A06BF-E086-40DA-A6FC-46040CAD100A}">
      <dgm:prSet/>
      <dgm:spPr/>
      <dgm:t>
        <a:bodyPr/>
        <a:lstStyle/>
        <a:p>
          <a:endParaRPr lang="en-AU"/>
        </a:p>
      </dgm:t>
    </dgm:pt>
    <dgm:pt modelId="{7A9C4E5C-D862-436F-9940-C5DD1A6C1235}">
      <dgm:prSet phldrT="[Text]"/>
      <dgm:spPr/>
      <dgm:t>
        <a:bodyPr/>
        <a:lstStyle/>
        <a:p>
          <a:r>
            <a:rPr lang="en-AU" dirty="0"/>
            <a:t>ITMOs repository</a:t>
          </a:r>
        </a:p>
      </dgm:t>
    </dgm:pt>
    <dgm:pt modelId="{768519CA-5EF7-4DFE-AD31-473B7EDF0C1E}" type="parTrans" cxnId="{C6E07414-A8BA-40D2-9CC4-EAECF672F2C5}">
      <dgm:prSet/>
      <dgm:spPr/>
      <dgm:t>
        <a:bodyPr/>
        <a:lstStyle/>
        <a:p>
          <a:endParaRPr lang="en-AU"/>
        </a:p>
      </dgm:t>
    </dgm:pt>
    <dgm:pt modelId="{984CBC8E-2973-4A51-B982-803698E60B84}" type="sibTrans" cxnId="{C6E07414-A8BA-40D2-9CC4-EAECF672F2C5}">
      <dgm:prSet/>
      <dgm:spPr/>
      <dgm:t>
        <a:bodyPr/>
        <a:lstStyle/>
        <a:p>
          <a:endParaRPr lang="en-AU"/>
        </a:p>
      </dgm:t>
    </dgm:pt>
    <dgm:pt modelId="{1C380598-98AB-44C7-A8FA-949AA7CCC3BF}" type="pres">
      <dgm:prSet presAssocID="{1C9086FA-D4D6-4EEC-BE5E-87D090026FC1}" presName="Name0" presStyleCnt="0">
        <dgm:presLayoutVars>
          <dgm:dir/>
          <dgm:resizeHandles val="exact"/>
        </dgm:presLayoutVars>
      </dgm:prSet>
      <dgm:spPr/>
    </dgm:pt>
    <dgm:pt modelId="{F3C6BEE0-39F6-41E6-93C6-C386CDD5C940}" type="pres">
      <dgm:prSet presAssocID="{56B7FA12-E744-4952-8AE0-18F14FA5831B}" presName="node" presStyleLbl="node1" presStyleIdx="0" presStyleCnt="2">
        <dgm:presLayoutVars>
          <dgm:bulletEnabled val="1"/>
        </dgm:presLayoutVars>
      </dgm:prSet>
      <dgm:spPr/>
    </dgm:pt>
    <dgm:pt modelId="{581FA1A5-E12E-4BA1-B46A-2AB68CBB2EC3}" type="pres">
      <dgm:prSet presAssocID="{A4DFB6B5-9B7E-47FD-B1E9-B544EAC11F15}" presName="sibTrans" presStyleLbl="sibTrans2D1" presStyleIdx="0" presStyleCnt="1"/>
      <dgm:spPr/>
    </dgm:pt>
    <dgm:pt modelId="{CE1DAB6E-960E-469D-854D-7FEEBAB87D0B}" type="pres">
      <dgm:prSet presAssocID="{A4DFB6B5-9B7E-47FD-B1E9-B544EAC11F15}" presName="connectorText" presStyleLbl="sibTrans2D1" presStyleIdx="0" presStyleCnt="1"/>
      <dgm:spPr/>
    </dgm:pt>
    <dgm:pt modelId="{91D606A0-CA6F-4C6F-8C87-4AC4AE87955A}" type="pres">
      <dgm:prSet presAssocID="{7A9C4E5C-D862-436F-9940-C5DD1A6C1235}" presName="node" presStyleLbl="node1" presStyleIdx="1" presStyleCnt="2">
        <dgm:presLayoutVars>
          <dgm:bulletEnabled val="1"/>
        </dgm:presLayoutVars>
      </dgm:prSet>
      <dgm:spPr/>
    </dgm:pt>
  </dgm:ptLst>
  <dgm:cxnLst>
    <dgm:cxn modelId="{C6E07414-A8BA-40D2-9CC4-EAECF672F2C5}" srcId="{1C9086FA-D4D6-4EEC-BE5E-87D090026FC1}" destId="{7A9C4E5C-D862-436F-9940-C5DD1A6C1235}" srcOrd="1" destOrd="0" parTransId="{768519CA-5EF7-4DFE-AD31-473B7EDF0C1E}" sibTransId="{984CBC8E-2973-4A51-B982-803698E60B84}"/>
    <dgm:cxn modelId="{F43BCC27-9193-4A92-8F4D-2254168EC70B}" type="presOf" srcId="{56B7FA12-E744-4952-8AE0-18F14FA5831B}" destId="{F3C6BEE0-39F6-41E6-93C6-C386CDD5C940}" srcOrd="0" destOrd="0" presId="urn:microsoft.com/office/officeart/2005/8/layout/process1"/>
    <dgm:cxn modelId="{B7599B90-4D92-4067-BDEA-B3CC59A91831}" type="presOf" srcId="{A4DFB6B5-9B7E-47FD-B1E9-B544EAC11F15}" destId="{CE1DAB6E-960E-469D-854D-7FEEBAB87D0B}" srcOrd="1" destOrd="0" presId="urn:microsoft.com/office/officeart/2005/8/layout/process1"/>
    <dgm:cxn modelId="{E4EEEA9B-21BC-49C5-9EA2-6649D581D3AA}" type="presOf" srcId="{A4DFB6B5-9B7E-47FD-B1E9-B544EAC11F15}" destId="{581FA1A5-E12E-4BA1-B46A-2AB68CBB2EC3}" srcOrd="0" destOrd="0" presId="urn:microsoft.com/office/officeart/2005/8/layout/process1"/>
    <dgm:cxn modelId="{C4F7DEA1-6AD0-4EEF-8BA1-DEA9C6270D94}" type="presOf" srcId="{7A9C4E5C-D862-436F-9940-C5DD1A6C1235}" destId="{91D606A0-CA6F-4C6F-8C87-4AC4AE87955A}" srcOrd="0" destOrd="0" presId="urn:microsoft.com/office/officeart/2005/8/layout/process1"/>
    <dgm:cxn modelId="{CB2A06BF-E086-40DA-A6FC-46040CAD100A}" srcId="{1C9086FA-D4D6-4EEC-BE5E-87D090026FC1}" destId="{56B7FA12-E744-4952-8AE0-18F14FA5831B}" srcOrd="0" destOrd="0" parTransId="{2A0005E7-D032-4417-9C92-BE2BE4BC0395}" sibTransId="{A4DFB6B5-9B7E-47FD-B1E9-B544EAC11F15}"/>
    <dgm:cxn modelId="{C3013DE3-A629-4F99-9471-73C4BA4D4F67}" type="presOf" srcId="{1C9086FA-D4D6-4EEC-BE5E-87D090026FC1}" destId="{1C380598-98AB-44C7-A8FA-949AA7CCC3BF}" srcOrd="0" destOrd="0" presId="urn:microsoft.com/office/officeart/2005/8/layout/process1"/>
    <dgm:cxn modelId="{0F911886-4BE0-4977-B88F-41EBE635224D}" type="presParOf" srcId="{1C380598-98AB-44C7-A8FA-949AA7CCC3BF}" destId="{F3C6BEE0-39F6-41E6-93C6-C386CDD5C940}" srcOrd="0" destOrd="0" presId="urn:microsoft.com/office/officeart/2005/8/layout/process1"/>
    <dgm:cxn modelId="{73460929-882A-41B2-A44F-ABDBCF29C2BA}" type="presParOf" srcId="{1C380598-98AB-44C7-A8FA-949AA7CCC3BF}" destId="{581FA1A5-E12E-4BA1-B46A-2AB68CBB2EC3}" srcOrd="1" destOrd="0" presId="urn:microsoft.com/office/officeart/2005/8/layout/process1"/>
    <dgm:cxn modelId="{9DC6A893-735C-4348-9205-21AD05DCF0C7}" type="presParOf" srcId="{581FA1A5-E12E-4BA1-B46A-2AB68CBB2EC3}" destId="{CE1DAB6E-960E-469D-854D-7FEEBAB87D0B}" srcOrd="0" destOrd="0" presId="urn:microsoft.com/office/officeart/2005/8/layout/process1"/>
    <dgm:cxn modelId="{4D6D11FE-5FD0-4F40-B7BD-0EB9CBB3B4CB}" type="presParOf" srcId="{1C380598-98AB-44C7-A8FA-949AA7CCC3BF}" destId="{91D606A0-CA6F-4C6F-8C87-4AC4AE87955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4666" y="114721"/>
          <a:ext cx="1394634" cy="91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User Registration UI/UX submit</a:t>
          </a:r>
        </a:p>
      </dsp:txBody>
      <dsp:txXfrm>
        <a:off x="31472" y="141527"/>
        <a:ext cx="1341022" cy="861616"/>
      </dsp:txXfrm>
    </dsp:sp>
    <dsp:sp modelId="{581FA1A5-E12E-4BA1-B46A-2AB68CBB2EC3}">
      <dsp:nvSpPr>
        <dsp:cNvPr id="0" name=""/>
        <dsp:cNvSpPr/>
      </dsp:nvSpPr>
      <dsp:spPr>
        <a:xfrm>
          <a:off x="1538763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1538763" y="468574"/>
        <a:ext cx="206963" cy="207521"/>
      </dsp:txXfrm>
    </dsp:sp>
    <dsp:sp modelId="{91D606A0-CA6F-4C6F-8C87-4AC4AE87955A}">
      <dsp:nvSpPr>
        <dsp:cNvPr id="0" name=""/>
        <dsp:cNvSpPr/>
      </dsp:nvSpPr>
      <dsp:spPr>
        <a:xfrm>
          <a:off x="1957153" y="114721"/>
          <a:ext cx="1394634" cy="91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User Reg MS</a:t>
          </a:r>
        </a:p>
      </dsp:txBody>
      <dsp:txXfrm>
        <a:off x="1983959" y="141527"/>
        <a:ext cx="1341022" cy="861616"/>
      </dsp:txXfrm>
    </dsp:sp>
    <dsp:sp modelId="{8991E6C1-ACA9-4407-BDD2-7342A13505E1}">
      <dsp:nvSpPr>
        <dsp:cNvPr id="0" name=""/>
        <dsp:cNvSpPr/>
      </dsp:nvSpPr>
      <dsp:spPr>
        <a:xfrm>
          <a:off x="3491251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3491251" y="468574"/>
        <a:ext cx="206963" cy="207521"/>
      </dsp:txXfrm>
    </dsp:sp>
    <dsp:sp modelId="{940DC2D4-0FE6-443C-840A-5EAC922C6879}">
      <dsp:nvSpPr>
        <dsp:cNvPr id="0" name=""/>
        <dsp:cNvSpPr/>
      </dsp:nvSpPr>
      <dsp:spPr>
        <a:xfrm>
          <a:off x="3909641" y="114721"/>
          <a:ext cx="1394634" cy="91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Database</a:t>
          </a:r>
        </a:p>
      </dsp:txBody>
      <dsp:txXfrm>
        <a:off x="3936447" y="141527"/>
        <a:ext cx="1341022" cy="861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1036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4562" y="33526"/>
        <a:ext cx="2144143" cy="1077619"/>
      </dsp:txXfrm>
    </dsp:sp>
    <dsp:sp modelId="{581FA1A5-E12E-4BA1-B46A-2AB68CBB2EC3}">
      <dsp:nvSpPr>
        <dsp:cNvPr id="0" name=""/>
        <dsp:cNvSpPr/>
      </dsp:nvSpPr>
      <dsp:spPr>
        <a:xfrm>
          <a:off x="2433351" y="298147"/>
          <a:ext cx="468773" cy="548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300" kern="1200"/>
        </a:p>
      </dsp:txBody>
      <dsp:txXfrm>
        <a:off x="2433351" y="407822"/>
        <a:ext cx="328141" cy="329026"/>
      </dsp:txXfrm>
    </dsp:sp>
    <dsp:sp modelId="{91D606A0-CA6F-4C6F-8C87-4AC4AE87955A}">
      <dsp:nvSpPr>
        <dsp:cNvPr id="0" name=""/>
        <dsp:cNvSpPr/>
      </dsp:nvSpPr>
      <dsp:spPr>
        <a:xfrm>
          <a:off x="3096710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130236" y="33526"/>
        <a:ext cx="2144143" cy="1077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4666" y="114721"/>
          <a:ext cx="1394634" cy="91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Forgot Password - UI/UX submit</a:t>
          </a:r>
        </a:p>
      </dsp:txBody>
      <dsp:txXfrm>
        <a:off x="31472" y="141527"/>
        <a:ext cx="1341022" cy="861616"/>
      </dsp:txXfrm>
    </dsp:sp>
    <dsp:sp modelId="{581FA1A5-E12E-4BA1-B46A-2AB68CBB2EC3}">
      <dsp:nvSpPr>
        <dsp:cNvPr id="0" name=""/>
        <dsp:cNvSpPr/>
      </dsp:nvSpPr>
      <dsp:spPr>
        <a:xfrm>
          <a:off x="1538763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1538763" y="468574"/>
        <a:ext cx="206963" cy="207521"/>
      </dsp:txXfrm>
    </dsp:sp>
    <dsp:sp modelId="{91D606A0-CA6F-4C6F-8C87-4AC4AE87955A}">
      <dsp:nvSpPr>
        <dsp:cNvPr id="0" name=""/>
        <dsp:cNvSpPr/>
      </dsp:nvSpPr>
      <dsp:spPr>
        <a:xfrm>
          <a:off x="1957153" y="114721"/>
          <a:ext cx="1394634" cy="91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User Reg MS</a:t>
          </a:r>
        </a:p>
      </dsp:txBody>
      <dsp:txXfrm>
        <a:off x="1983959" y="141527"/>
        <a:ext cx="1341022" cy="861616"/>
      </dsp:txXfrm>
    </dsp:sp>
    <dsp:sp modelId="{8991E6C1-ACA9-4407-BDD2-7342A13505E1}">
      <dsp:nvSpPr>
        <dsp:cNvPr id="0" name=""/>
        <dsp:cNvSpPr/>
      </dsp:nvSpPr>
      <dsp:spPr>
        <a:xfrm>
          <a:off x="3491251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3491251" y="468574"/>
        <a:ext cx="206963" cy="207521"/>
      </dsp:txXfrm>
    </dsp:sp>
    <dsp:sp modelId="{940DC2D4-0FE6-443C-840A-5EAC922C6879}">
      <dsp:nvSpPr>
        <dsp:cNvPr id="0" name=""/>
        <dsp:cNvSpPr/>
      </dsp:nvSpPr>
      <dsp:spPr>
        <a:xfrm>
          <a:off x="3909641" y="114721"/>
          <a:ext cx="1394634" cy="9152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/>
            <a:t>Database</a:t>
          </a:r>
        </a:p>
      </dsp:txBody>
      <dsp:txXfrm>
        <a:off x="3936447" y="141527"/>
        <a:ext cx="1341022" cy="861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4666" y="95109"/>
          <a:ext cx="1394634" cy="954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User Profile - UI/UX submit</a:t>
          </a:r>
        </a:p>
      </dsp:txBody>
      <dsp:txXfrm>
        <a:off x="32621" y="123064"/>
        <a:ext cx="1338724" cy="898542"/>
      </dsp:txXfrm>
    </dsp:sp>
    <dsp:sp modelId="{581FA1A5-E12E-4BA1-B46A-2AB68CBB2EC3}">
      <dsp:nvSpPr>
        <dsp:cNvPr id="0" name=""/>
        <dsp:cNvSpPr/>
      </dsp:nvSpPr>
      <dsp:spPr>
        <a:xfrm>
          <a:off x="1538763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1538763" y="468574"/>
        <a:ext cx="206963" cy="207521"/>
      </dsp:txXfrm>
    </dsp:sp>
    <dsp:sp modelId="{91D606A0-CA6F-4C6F-8C87-4AC4AE87955A}">
      <dsp:nvSpPr>
        <dsp:cNvPr id="0" name=""/>
        <dsp:cNvSpPr/>
      </dsp:nvSpPr>
      <dsp:spPr>
        <a:xfrm>
          <a:off x="1957153" y="95109"/>
          <a:ext cx="1394634" cy="954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User Reg MS</a:t>
          </a:r>
        </a:p>
      </dsp:txBody>
      <dsp:txXfrm>
        <a:off x="1985108" y="123064"/>
        <a:ext cx="1338724" cy="898542"/>
      </dsp:txXfrm>
    </dsp:sp>
    <dsp:sp modelId="{8991E6C1-ACA9-4407-BDD2-7342A13505E1}">
      <dsp:nvSpPr>
        <dsp:cNvPr id="0" name=""/>
        <dsp:cNvSpPr/>
      </dsp:nvSpPr>
      <dsp:spPr>
        <a:xfrm>
          <a:off x="3491251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3491251" y="468574"/>
        <a:ext cx="206963" cy="207521"/>
      </dsp:txXfrm>
    </dsp:sp>
    <dsp:sp modelId="{940DC2D4-0FE6-443C-840A-5EAC922C6879}">
      <dsp:nvSpPr>
        <dsp:cNvPr id="0" name=""/>
        <dsp:cNvSpPr/>
      </dsp:nvSpPr>
      <dsp:spPr>
        <a:xfrm>
          <a:off x="3909641" y="95109"/>
          <a:ext cx="1394634" cy="954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Database</a:t>
          </a:r>
        </a:p>
      </dsp:txBody>
      <dsp:txXfrm>
        <a:off x="3937596" y="123064"/>
        <a:ext cx="1338724" cy="898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4666" y="95109"/>
          <a:ext cx="1394634" cy="954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User List - UI/UX submit</a:t>
          </a:r>
        </a:p>
      </dsp:txBody>
      <dsp:txXfrm>
        <a:off x="32621" y="123064"/>
        <a:ext cx="1338724" cy="898542"/>
      </dsp:txXfrm>
    </dsp:sp>
    <dsp:sp modelId="{581FA1A5-E12E-4BA1-B46A-2AB68CBB2EC3}">
      <dsp:nvSpPr>
        <dsp:cNvPr id="0" name=""/>
        <dsp:cNvSpPr/>
      </dsp:nvSpPr>
      <dsp:spPr>
        <a:xfrm>
          <a:off x="1538763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1538763" y="468574"/>
        <a:ext cx="206963" cy="207521"/>
      </dsp:txXfrm>
    </dsp:sp>
    <dsp:sp modelId="{91D606A0-CA6F-4C6F-8C87-4AC4AE87955A}">
      <dsp:nvSpPr>
        <dsp:cNvPr id="0" name=""/>
        <dsp:cNvSpPr/>
      </dsp:nvSpPr>
      <dsp:spPr>
        <a:xfrm>
          <a:off x="1957153" y="95109"/>
          <a:ext cx="1394634" cy="954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User Reg MS</a:t>
          </a:r>
        </a:p>
      </dsp:txBody>
      <dsp:txXfrm>
        <a:off x="1985108" y="123064"/>
        <a:ext cx="1338724" cy="898542"/>
      </dsp:txXfrm>
    </dsp:sp>
    <dsp:sp modelId="{8991E6C1-ACA9-4407-BDD2-7342A13505E1}">
      <dsp:nvSpPr>
        <dsp:cNvPr id="0" name=""/>
        <dsp:cNvSpPr/>
      </dsp:nvSpPr>
      <dsp:spPr>
        <a:xfrm>
          <a:off x="3491251" y="399400"/>
          <a:ext cx="295662" cy="3458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400" kern="1200"/>
        </a:p>
      </dsp:txBody>
      <dsp:txXfrm>
        <a:off x="3491251" y="468574"/>
        <a:ext cx="206963" cy="207521"/>
      </dsp:txXfrm>
    </dsp:sp>
    <dsp:sp modelId="{940DC2D4-0FE6-443C-840A-5EAC922C6879}">
      <dsp:nvSpPr>
        <dsp:cNvPr id="0" name=""/>
        <dsp:cNvSpPr/>
      </dsp:nvSpPr>
      <dsp:spPr>
        <a:xfrm>
          <a:off x="3909641" y="95109"/>
          <a:ext cx="1394634" cy="9544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Database</a:t>
          </a:r>
        </a:p>
      </dsp:txBody>
      <dsp:txXfrm>
        <a:off x="3937596" y="123064"/>
        <a:ext cx="1338724" cy="898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1036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User Reg database</a:t>
          </a:r>
        </a:p>
      </dsp:txBody>
      <dsp:txXfrm>
        <a:off x="34562" y="33526"/>
        <a:ext cx="2144143" cy="1077619"/>
      </dsp:txXfrm>
    </dsp:sp>
    <dsp:sp modelId="{581FA1A5-E12E-4BA1-B46A-2AB68CBB2EC3}">
      <dsp:nvSpPr>
        <dsp:cNvPr id="0" name=""/>
        <dsp:cNvSpPr/>
      </dsp:nvSpPr>
      <dsp:spPr>
        <a:xfrm>
          <a:off x="2433351" y="298147"/>
          <a:ext cx="468773" cy="548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300" kern="1200"/>
        </a:p>
      </dsp:txBody>
      <dsp:txXfrm>
        <a:off x="2433351" y="407822"/>
        <a:ext cx="328141" cy="329026"/>
      </dsp:txXfrm>
    </dsp:sp>
    <dsp:sp modelId="{91D606A0-CA6F-4C6F-8C87-4AC4AE87955A}">
      <dsp:nvSpPr>
        <dsp:cNvPr id="0" name=""/>
        <dsp:cNvSpPr/>
      </dsp:nvSpPr>
      <dsp:spPr>
        <a:xfrm>
          <a:off x="3096710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Global System</a:t>
          </a:r>
        </a:p>
      </dsp:txBody>
      <dsp:txXfrm>
        <a:off x="3130236" y="33526"/>
        <a:ext cx="2144143" cy="10776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1036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Global System</a:t>
          </a:r>
        </a:p>
      </dsp:txBody>
      <dsp:txXfrm>
        <a:off x="34562" y="33526"/>
        <a:ext cx="2144143" cy="1077619"/>
      </dsp:txXfrm>
    </dsp:sp>
    <dsp:sp modelId="{581FA1A5-E12E-4BA1-B46A-2AB68CBB2EC3}">
      <dsp:nvSpPr>
        <dsp:cNvPr id="0" name=""/>
        <dsp:cNvSpPr/>
      </dsp:nvSpPr>
      <dsp:spPr>
        <a:xfrm>
          <a:off x="2433351" y="298147"/>
          <a:ext cx="468773" cy="548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300" kern="1200"/>
        </a:p>
      </dsp:txBody>
      <dsp:txXfrm>
        <a:off x="2433351" y="407822"/>
        <a:ext cx="328141" cy="329026"/>
      </dsp:txXfrm>
    </dsp:sp>
    <dsp:sp modelId="{91D606A0-CA6F-4C6F-8C87-4AC4AE87955A}">
      <dsp:nvSpPr>
        <dsp:cNvPr id="0" name=""/>
        <dsp:cNvSpPr/>
      </dsp:nvSpPr>
      <dsp:spPr>
        <a:xfrm>
          <a:off x="3096710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Project Database</a:t>
          </a:r>
        </a:p>
      </dsp:txBody>
      <dsp:txXfrm>
        <a:off x="3130236" y="33526"/>
        <a:ext cx="2144143" cy="10776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1036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Project Database</a:t>
          </a:r>
        </a:p>
      </dsp:txBody>
      <dsp:txXfrm>
        <a:off x="34562" y="33526"/>
        <a:ext cx="2144143" cy="1077619"/>
      </dsp:txXfrm>
    </dsp:sp>
    <dsp:sp modelId="{581FA1A5-E12E-4BA1-B46A-2AB68CBB2EC3}">
      <dsp:nvSpPr>
        <dsp:cNvPr id="0" name=""/>
        <dsp:cNvSpPr/>
      </dsp:nvSpPr>
      <dsp:spPr>
        <a:xfrm>
          <a:off x="2433351" y="298147"/>
          <a:ext cx="468773" cy="548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300" kern="1200"/>
        </a:p>
      </dsp:txBody>
      <dsp:txXfrm>
        <a:off x="2433351" y="407822"/>
        <a:ext cx="328141" cy="329026"/>
      </dsp:txXfrm>
    </dsp:sp>
    <dsp:sp modelId="{91D606A0-CA6F-4C6F-8C87-4AC4AE87955A}">
      <dsp:nvSpPr>
        <dsp:cNvPr id="0" name=""/>
        <dsp:cNvSpPr/>
      </dsp:nvSpPr>
      <dsp:spPr>
        <a:xfrm>
          <a:off x="3096710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130236" y="33526"/>
        <a:ext cx="2144143" cy="10776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1036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4562" y="33526"/>
        <a:ext cx="2144143" cy="1077619"/>
      </dsp:txXfrm>
    </dsp:sp>
    <dsp:sp modelId="{581FA1A5-E12E-4BA1-B46A-2AB68CBB2EC3}">
      <dsp:nvSpPr>
        <dsp:cNvPr id="0" name=""/>
        <dsp:cNvSpPr/>
      </dsp:nvSpPr>
      <dsp:spPr>
        <a:xfrm>
          <a:off x="2433351" y="298147"/>
          <a:ext cx="468773" cy="548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300" kern="1200"/>
        </a:p>
      </dsp:txBody>
      <dsp:txXfrm>
        <a:off x="2433351" y="407822"/>
        <a:ext cx="328141" cy="329026"/>
      </dsp:txXfrm>
    </dsp:sp>
    <dsp:sp modelId="{91D606A0-CA6F-4C6F-8C87-4AC4AE87955A}">
      <dsp:nvSpPr>
        <dsp:cNvPr id="0" name=""/>
        <dsp:cNvSpPr/>
      </dsp:nvSpPr>
      <dsp:spPr>
        <a:xfrm>
          <a:off x="3096710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130236" y="33526"/>
        <a:ext cx="2144143" cy="107761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BEE0-39F6-41E6-93C6-C386CDD5C940}">
      <dsp:nvSpPr>
        <dsp:cNvPr id="0" name=""/>
        <dsp:cNvSpPr/>
      </dsp:nvSpPr>
      <dsp:spPr>
        <a:xfrm>
          <a:off x="1036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4562" y="33526"/>
        <a:ext cx="2144143" cy="1077619"/>
      </dsp:txXfrm>
    </dsp:sp>
    <dsp:sp modelId="{581FA1A5-E12E-4BA1-B46A-2AB68CBB2EC3}">
      <dsp:nvSpPr>
        <dsp:cNvPr id="0" name=""/>
        <dsp:cNvSpPr/>
      </dsp:nvSpPr>
      <dsp:spPr>
        <a:xfrm>
          <a:off x="2433351" y="298147"/>
          <a:ext cx="468773" cy="5483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2300" kern="1200"/>
        </a:p>
      </dsp:txBody>
      <dsp:txXfrm>
        <a:off x="2433351" y="407822"/>
        <a:ext cx="328141" cy="329026"/>
      </dsp:txXfrm>
    </dsp:sp>
    <dsp:sp modelId="{91D606A0-CA6F-4C6F-8C87-4AC4AE87955A}">
      <dsp:nvSpPr>
        <dsp:cNvPr id="0" name=""/>
        <dsp:cNvSpPr/>
      </dsp:nvSpPr>
      <dsp:spPr>
        <a:xfrm>
          <a:off x="3096710" y="0"/>
          <a:ext cx="2211195" cy="11446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ITMOs repository</a:t>
          </a:r>
        </a:p>
      </dsp:txBody>
      <dsp:txXfrm>
        <a:off x="3130236" y="33526"/>
        <a:ext cx="2144143" cy="1077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63BB6-D4E5-40C6-AD71-5D20EBA802A5}" type="datetimeFigureOut">
              <a:rPr lang="en-IN" smtClean="0"/>
              <a:t>18/07/22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5075F-A7EE-4EAA-8F3B-1E25117C4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4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5075F-A7EE-4EAA-8F3B-1E25117C43E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30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5075F-A7EE-4EAA-8F3B-1E25117C43E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31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D5075F-A7EE-4EAA-8F3B-1E25117C43E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18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5075F-A7EE-4EAA-8F3B-1E25117C43E0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6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BDF2-BD18-4C14-9CB3-E5F3BB744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86F53-87D2-40C4-A4D4-43E82F64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8A9D-4F87-487E-B5EF-3831EFAA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FDE5-3090-48E6-B8DF-FC485CC543D2}" type="datetime1">
              <a:rPr lang="en-IN" smtClean="0"/>
              <a:t>18/07/22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FA36-011C-4732-B638-3A7BCFD0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768E-0AD4-41EF-A11F-B215DCE5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7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9135-814C-40A9-97E8-CDA76B2F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19A68-48A6-494F-8906-9A1086B80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AF64-06E2-4A5D-BA6A-AA5792CD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C8FD-8168-4B3A-8D9D-1F2D60FAB75C}" type="datetime1">
              <a:rPr lang="en-IN" smtClean="0"/>
              <a:t>18/07/22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B7BE5-DD03-4062-8BD4-653DA76F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D9D9-16AF-4C42-9A4F-67A9C42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85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AC1B7-7A8A-46B9-BD91-582BB42D4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2C1FC-D636-4207-8887-B7A90FD33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AF85B-B70F-4FAE-9257-874058CF3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6F1BF-A01A-4264-9449-776884DF651A}" type="datetime1">
              <a:rPr lang="en-IN" smtClean="0"/>
              <a:t>18/07/22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1191-767F-4A64-A395-6F041F36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8957-0B87-414C-B519-F86F39D8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11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213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149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0159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9704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735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4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1238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02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DD2C-8493-420D-8143-5D56D8A86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B227-916E-48AE-8E81-43292604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8D7D-C103-4082-B3B6-9C67847E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D49CF-504C-432B-B7AC-2467802895E7}" type="datetime1">
              <a:rPr lang="en-IN" smtClean="0"/>
              <a:t>18/07/22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C217-DC72-4180-B232-BA9E16850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BAA4-54EA-4CB3-A385-19A51114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143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298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946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84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2206-02A9-4CF6-A51D-08C1E40F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2D618-8AF5-4BF0-A6E7-1F6B55740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C58F6-F53F-49B7-930B-88078993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CDC76-807F-4E7F-AF43-ECE4F317D7D9}" type="datetime1">
              <a:rPr lang="en-IN" smtClean="0"/>
              <a:t>18/07/22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07BE-9657-459B-90E6-E61C71265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740C-6E83-4B50-B874-D0A20390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47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1542-512C-4F9A-8583-F53BAC4A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E2A69-9738-4FCA-B147-82F0F08A2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B1461-E62E-4834-B3EB-9FE9F2A2F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DB39A-ED0D-4E97-8640-2CE7F7F6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14C03-132B-46CC-8A58-CE6F28F22C83}" type="datetime1">
              <a:rPr lang="en-IN" smtClean="0"/>
              <a:t>18/07/22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6A37A-C506-48A3-B852-91B5C358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EDA36-6554-4A94-B7A5-00937E05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56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76B1-5752-430B-828E-556BAF38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AE44A-A39E-4B70-9607-1DC2C4D44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4484-EC04-4428-BEBB-A07DFF4B2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317DE-D249-458E-A040-ACE2E5697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87240-FA08-40B2-B050-A90FCA4B0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9DA0D-8DFE-4177-B97D-71CC3E17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AA0D4-7E32-44DE-80F0-E85D44109014}" type="datetime1">
              <a:rPr lang="en-IN" smtClean="0"/>
              <a:t>18/07/22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985A0-37ED-4045-81C2-656E1871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5A91E-7CA1-4458-9F0E-6AF4B675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FC28-C547-4F0E-93BC-556DE640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5929B-3326-4AE8-9CA4-A4A589AD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7B91-2E4B-44E7-A7F3-BCF930F700BB}" type="datetime1">
              <a:rPr lang="en-IN" smtClean="0"/>
              <a:t>18/07/22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BFB18-53C3-474E-91A6-AEE77768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75A15-C5AB-42E8-A30F-4B90F167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65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B8CA4-AD5B-4EF1-8ACA-BA68E768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03A-F961-44A8-BC58-AE0C2413583F}" type="datetime1">
              <a:rPr lang="en-IN" smtClean="0"/>
              <a:t>18/07/22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63176-7336-4138-A857-9C74BFD0F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084B-72D3-4C67-8413-CF801037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8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7E9C-C9D2-4D5B-B426-D3DE4852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5673-A437-45FD-A0D9-6EE7139D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B62D3-A75D-4294-80D7-C400EFA18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2EB6-1F3E-444F-978D-A65A122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910B-C67D-4A9E-BDC9-A564C41A07BF}" type="datetime1">
              <a:rPr lang="en-IN" smtClean="0"/>
              <a:t>18/07/22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ABFDC-B7E6-40DC-8A9B-47C7D16E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07D0-187D-41E5-BC9F-E025F875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96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BC44-9BD6-40AA-9687-D39730AC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13CD6-9D26-4B34-83FC-FF97CB158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91EFE-C361-4305-A9A3-37E1DE3D3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6AEC5-B509-481C-B0D5-D0DCEC83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0F39-BD63-49F8-BA75-C8822D8FBFE8}" type="datetime1">
              <a:rPr lang="en-IN" smtClean="0"/>
              <a:t>18/07/22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24FD9-3F15-44BA-B9AE-65BB2C6B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38B4D-0C82-4313-B5EE-266677CF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5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8C58A-F34F-43A6-A26E-9E9A703D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9630-13B4-4397-B2F2-1AAD956A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3E038-66A7-455A-A7F8-C207CD972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870E-4B6D-47A3-B701-C9A43CE9D397}" type="datetime1">
              <a:rPr lang="en-IN" smtClean="0"/>
              <a:t>18/07/22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270D-C32B-4ACB-921B-EDA133C9D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761A-E084-4C9D-92ED-858191339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4B1D3-4424-4C7E-ADD8-FBE8DBD9F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09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8E34-A758-40E4-830F-FFC9F561EBEC}" type="datetimeFigureOut">
              <a:rPr lang="en-AU" smtClean="0"/>
              <a:t>18/7/2022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B4D5E-DFA4-41E1-B5BD-B5FAEF7198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70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.xlsx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2.xlsx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Relationship Id="rId9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4.xlsx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5.xlsx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A6D3-4678-461E-8DFC-DDB27EB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sz="4400" b="1" dirty="0">
                <a:latin typeface="Arial" panose="020B0604020202020204" pitchFamily="34" charset="0"/>
                <a:cs typeface="Arial" panose="020B0604020202020204" pitchFamily="34" charset="0"/>
              </a:rPr>
              <a:t>National Registry –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8AD-5324-48F8-9248-0B327483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4CF6-8E01-4FB4-9EAE-50432D70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75BA1-387F-491E-911C-02B64975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703" y="292235"/>
            <a:ext cx="609524" cy="12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0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1 –Replicate Project Database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Project Database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fetch project database from Global system and arrange as per the agreed format. Filter projects as per user rights. e.g.,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proponent/ Bi lateral partner – projects associated with user email</a:t>
            </a:r>
          </a:p>
          <a:p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AU" sz="1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redirect to project page on Global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7695149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2F727D-108C-4981-BF31-AED9829BC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594659"/>
              </p:ext>
            </p:extLst>
          </p:nvPr>
        </p:nvGraphicFramePr>
        <p:xfrm>
          <a:off x="5638800" y="3019425"/>
          <a:ext cx="1851660" cy="165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253" imgH="816451" progId="Excel.Sheet.12">
                  <p:embed/>
                </p:oleObj>
              </mc:Choice>
              <mc:Fallback>
                <p:oleObj name="Worksheet" showAsIcon="1" r:id="rId8" imgW="914253" imgH="81645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2F727D-108C-4981-BF31-AED9829BC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8800" y="3019425"/>
                        <a:ext cx="1851660" cy="165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994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A6D3-4678-461E-8DFC-DDB27EB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Registry –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8AD-5324-48F8-9248-0B327483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Issuance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4CF6-8E01-4FB4-9EAE-50432D70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4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FC802-AB79-49CC-8887-D2EAE23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9" y="276275"/>
            <a:ext cx="10844090" cy="44034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buClr>
                <a:srgbClr val="FFD200"/>
              </a:buClr>
              <a:buSzPct val="75000"/>
              <a:defRPr/>
            </a:pPr>
            <a:r>
              <a:rPr lang="it-IT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ITMO-Issuance</a:t>
            </a:r>
            <a:endParaRPr lang="en-IN" sz="30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A28C3FD-95CC-4B54-BAFE-06A475B6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3456000" cy="432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FBDEE-4B87-47A2-BA28-E7A517CBB85F}"/>
              </a:ext>
            </a:extLst>
          </p:cNvPr>
          <p:cNvGrpSpPr/>
          <p:nvPr/>
        </p:nvGrpSpPr>
        <p:grpSpPr>
          <a:xfrm>
            <a:off x="54705" y="1371418"/>
            <a:ext cx="12011895" cy="4698374"/>
            <a:chOff x="54705" y="1371418"/>
            <a:chExt cx="12011895" cy="4698374"/>
          </a:xfrm>
        </p:grpSpPr>
        <p:pic>
          <p:nvPicPr>
            <p:cNvPr id="55" name="Graphic 54" descr="Programmer">
              <a:extLst>
                <a:ext uri="{FF2B5EF4-FFF2-40B4-BE49-F238E27FC236}">
                  <a16:creationId xmlns:a16="http://schemas.microsoft.com/office/drawing/2014/main" id="{8D4F2894-230F-43EC-99E6-3CBC7D17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05" y="2246539"/>
              <a:ext cx="1440000" cy="1440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D1F458-E71C-47F8-98E0-F20FCADB2EF7}"/>
                </a:ext>
              </a:extLst>
            </p:cNvPr>
            <p:cNvSpPr/>
            <p:nvPr/>
          </p:nvSpPr>
          <p:spPr>
            <a:xfrm>
              <a:off x="103354" y="3738688"/>
              <a:ext cx="1502410" cy="7164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Article-6 Secretariate/ ITMO Registry Administrator</a:t>
              </a: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C35D01-0350-4A73-8B60-2E2004E6F88A}"/>
                </a:ext>
              </a:extLst>
            </p:cNvPr>
            <p:cNvSpPr/>
            <p:nvPr/>
          </p:nvSpPr>
          <p:spPr>
            <a:xfrm>
              <a:off x="1591187" y="1371418"/>
              <a:ext cx="1696406" cy="8141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DoCC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/NAB Login to ITMO Registry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03EAC2-15FE-4959-A209-DA74FC723D60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3287593" y="1775313"/>
              <a:ext cx="556995" cy="317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DDD1BB-BE7A-4AC0-9C7A-3439B3F9C5EB}"/>
                </a:ext>
              </a:extLst>
            </p:cNvPr>
            <p:cNvSpPr txBox="1"/>
            <p:nvPr/>
          </p:nvSpPr>
          <p:spPr>
            <a:xfrm>
              <a:off x="6084001" y="3491134"/>
              <a:ext cx="10386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Approved</a:t>
              </a:r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78741E45-06D9-4203-AA80-BF1DCCAAF44B}"/>
                </a:ext>
              </a:extLst>
            </p:cNvPr>
            <p:cNvSpPr/>
            <p:nvPr/>
          </p:nvSpPr>
          <p:spPr>
            <a:xfrm>
              <a:off x="4730725" y="2504081"/>
              <a:ext cx="2347111" cy="924916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DoCC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/Approver 1</a:t>
              </a:r>
            </a:p>
          </p:txBody>
        </p:sp>
        <p:sp>
          <p:nvSpPr>
            <p:cNvPr id="63" name="Flowchart: Multidocument 62">
              <a:extLst>
                <a:ext uri="{FF2B5EF4-FFF2-40B4-BE49-F238E27FC236}">
                  <a16:creationId xmlns:a16="http://schemas.microsoft.com/office/drawing/2014/main" id="{E344B447-275C-4522-97D3-FBBECDE5AA38}"/>
                </a:ext>
              </a:extLst>
            </p:cNvPr>
            <p:cNvSpPr/>
            <p:nvPr/>
          </p:nvSpPr>
          <p:spPr>
            <a:xfrm>
              <a:off x="9711767" y="3916748"/>
              <a:ext cx="1896030" cy="1236950"/>
            </a:xfrm>
            <a:prstGeom prst="flowChartMultidocumen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ITMO Registry</a:t>
              </a:r>
            </a:p>
          </p:txBody>
        </p:sp>
        <p:pic>
          <p:nvPicPr>
            <p:cNvPr id="35" name="Graphic 34" descr="Office worker">
              <a:extLst>
                <a:ext uri="{FF2B5EF4-FFF2-40B4-BE49-F238E27FC236}">
                  <a16:creationId xmlns:a16="http://schemas.microsoft.com/office/drawing/2014/main" id="{817646EA-4C46-411C-AF31-41BF1C10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619" y="4311885"/>
              <a:ext cx="1080000" cy="1080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248C75-5B94-4162-A50C-B2B3165A64A0}"/>
                </a:ext>
              </a:extLst>
            </p:cNvPr>
            <p:cNvSpPr/>
            <p:nvPr/>
          </p:nvSpPr>
          <p:spPr>
            <a:xfrm>
              <a:off x="136972" y="5391885"/>
              <a:ext cx="1357733" cy="3473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Bilateral Partner Coordinator</a:t>
              </a: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BA166F-E142-47A9-B2D6-37E7EAE50E90}"/>
                </a:ext>
              </a:extLst>
            </p:cNvPr>
            <p:cNvSpPr txBox="1"/>
            <p:nvPr/>
          </p:nvSpPr>
          <p:spPr>
            <a:xfrm>
              <a:off x="7122617" y="4112420"/>
              <a:ext cx="10386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Approved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1F464F2-23C2-458F-B2A4-D27984BF7A9D}"/>
                </a:ext>
              </a:extLst>
            </p:cNvPr>
            <p:cNvSpPr txBox="1"/>
            <p:nvPr/>
          </p:nvSpPr>
          <p:spPr>
            <a:xfrm>
              <a:off x="2855280" y="5823571"/>
              <a:ext cx="15024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1C9A0C-57DF-46F9-A1D9-FAFB877A13D3}"/>
                </a:ext>
              </a:extLst>
            </p:cNvPr>
            <p:cNvSpPr txBox="1"/>
            <p:nvPr/>
          </p:nvSpPr>
          <p:spPr>
            <a:xfrm>
              <a:off x="10599277" y="3464173"/>
              <a:ext cx="14673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ITMO Registry Update</a:t>
              </a:r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34FB5411-68D8-404E-B5CB-767903179EE1}"/>
                </a:ext>
              </a:extLst>
            </p:cNvPr>
            <p:cNvSpPr/>
            <p:nvPr/>
          </p:nvSpPr>
          <p:spPr>
            <a:xfrm>
              <a:off x="4725455" y="3799492"/>
              <a:ext cx="2347111" cy="1409488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Final Approver/NAB/ Bilateral Partner Review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44B0DC-3CCA-4F4F-B7CA-806ECBA534CC}"/>
                </a:ext>
              </a:extLst>
            </p:cNvPr>
            <p:cNvCxnSpPr>
              <a:cxnSpLocks/>
              <a:stCxn id="77" idx="3"/>
              <a:endCxn id="63" idx="1"/>
            </p:cNvCxnSpPr>
            <p:nvPr/>
          </p:nvCxnSpPr>
          <p:spPr>
            <a:xfrm>
              <a:off x="7072566" y="4504236"/>
              <a:ext cx="2639201" cy="3098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Document">
              <a:extLst>
                <a:ext uri="{FF2B5EF4-FFF2-40B4-BE49-F238E27FC236}">
                  <a16:creationId xmlns:a16="http://schemas.microsoft.com/office/drawing/2014/main" id="{B424C419-4788-4BC2-B28F-4C9C91DCE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12026" y="4047036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BA4D79-9FA2-41E9-80E3-D35AE72D546A}"/>
                </a:ext>
              </a:extLst>
            </p:cNvPr>
            <p:cNvSpPr txBox="1"/>
            <p:nvPr/>
          </p:nvSpPr>
          <p:spPr>
            <a:xfrm>
              <a:off x="8420246" y="4910001"/>
              <a:ext cx="103861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ITMOs Issuance Certification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18E118D-0982-4DE8-AE90-53FF505E5D74}"/>
              </a:ext>
            </a:extLst>
          </p:cNvPr>
          <p:cNvSpPr/>
          <p:nvPr/>
        </p:nvSpPr>
        <p:spPr>
          <a:xfrm>
            <a:off x="3819801" y="1316030"/>
            <a:ext cx="1696406" cy="81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Project – Requesting Issuance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EF520E-5A71-4402-8A20-B3227F60966D}"/>
              </a:ext>
            </a:extLst>
          </p:cNvPr>
          <p:cNvCxnSpPr>
            <a:stCxn id="48" idx="6"/>
            <a:endCxn id="59" idx="0"/>
          </p:cNvCxnSpPr>
          <p:nvPr/>
        </p:nvCxnSpPr>
        <p:spPr>
          <a:xfrm>
            <a:off x="5516207" y="1723100"/>
            <a:ext cx="388074" cy="780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209CC-82F8-4984-8A18-1A49291E2500}"/>
              </a:ext>
            </a:extLst>
          </p:cNvPr>
          <p:cNvCxnSpPr>
            <a:stCxn id="59" idx="2"/>
            <a:endCxn id="77" idx="0"/>
          </p:cNvCxnSpPr>
          <p:nvPr/>
        </p:nvCxnSpPr>
        <p:spPr>
          <a:xfrm flipH="1">
            <a:off x="5899011" y="3428997"/>
            <a:ext cx="5270" cy="3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5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1 </a:t>
            </a:r>
            <a:r>
              <a:rPr lang="en-AU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–Recommend </a:t>
            </a:r>
            <a:endParaRPr lang="en-AU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Project Database</a:t>
            </a:r>
          </a:p>
          <a:p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Projects as per the rules in the excel sheet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Select project from dropdown and fetch the information as per the table refer (Project List – Issuance </a:t>
            </a:r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Recommed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tab):</a:t>
            </a: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 err="1">
                <a:latin typeface="Arial" panose="020B0604020202020204" pitchFamily="34" charset="0"/>
                <a:cs typeface="Arial" panose="020B0604020202020204" pitchFamily="34" charset="0"/>
              </a:rPr>
              <a:t>DoCC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 recommend ITMOs issuance (yearly basis) and send for approval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Update status on ITMOs repository at each stage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ITMOs issuance statuses:</a:t>
            </a:r>
          </a:p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Pending Approval</a:t>
            </a:r>
          </a:p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Recommended for Issuance (after </a:t>
            </a:r>
            <a:r>
              <a:rPr lang="en-AU" sz="1400" dirty="0" err="1">
                <a:latin typeface="Arial" panose="020B0604020202020204" pitchFamily="34" charset="0"/>
                <a:cs typeface="Arial" panose="020B0604020202020204" pitchFamily="34" charset="0"/>
              </a:rPr>
              <a:t>DoCC</a:t>
            </a:r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 approval)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2933228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4D77469-3906-44DC-A792-09BD6372D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553891"/>
              </p:ext>
            </p:extLst>
          </p:nvPr>
        </p:nvGraphicFramePr>
        <p:xfrm>
          <a:off x="5828280" y="3381771"/>
          <a:ext cx="1162047" cy="103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253" imgH="816451" progId="Excel.Sheet.12">
                  <p:embed/>
                </p:oleObj>
              </mc:Choice>
              <mc:Fallback>
                <p:oleObj name="Worksheet" showAsIcon="1" r:id="rId8" imgW="914253" imgH="81645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4D77469-3906-44DC-A792-09BD6372D8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8280" y="3381771"/>
                        <a:ext cx="1162047" cy="103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11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2 –Approve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repository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Access project through my approvals screen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Select project from dropdown and fetch the information as per the table (refer Project List – Issued tab):</a:t>
            </a: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Final Approver approves ITMOs issuance (yearly basis)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Update status on ITMOs repository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Create unique id for ITMOs issued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ITMOs issuance statuses:</a:t>
            </a:r>
          </a:p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Issued (after approving agency approval)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1938228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CACFCB6-CC9F-41A9-BCF2-8DEE682D89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25012"/>
              </p:ext>
            </p:extLst>
          </p:nvPr>
        </p:nvGraphicFramePr>
        <p:xfrm>
          <a:off x="5828280" y="3381771"/>
          <a:ext cx="1162047" cy="1036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253" imgH="816451" progId="Excel.Sheet.12">
                  <p:embed/>
                </p:oleObj>
              </mc:Choice>
              <mc:Fallback>
                <p:oleObj name="Worksheet" showAsIcon="1" r:id="rId8" imgW="914253" imgH="816451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CACFCB6-CC9F-41A9-BCF2-8DEE682D89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28280" y="3381771"/>
                        <a:ext cx="1162047" cy="1036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99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A6D3-4678-461E-8DFC-DDB27EB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Registry –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8AD-5324-48F8-9248-0B327483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Transfer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4CF6-8E01-4FB4-9EAE-50432D70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29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FC802-AB79-49CC-8887-D2EAE23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9" y="276275"/>
            <a:ext cx="10844090" cy="44034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buClr>
                <a:srgbClr val="FFD200"/>
              </a:buClr>
              <a:buSzPct val="75000"/>
              <a:defRPr/>
            </a:pPr>
            <a:r>
              <a:rPr lang="it-IT" sz="32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ITMO-Transfer</a:t>
            </a:r>
            <a:endParaRPr lang="en-IN" sz="3000" b="1" dirty="0">
              <a:solidFill>
                <a:srgbClr val="64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A28C3FD-95CC-4B54-BAFE-06A475B6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3456000" cy="432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AFBDEE-4B87-47A2-BA28-E7A517CBB85F}"/>
              </a:ext>
            </a:extLst>
          </p:cNvPr>
          <p:cNvGrpSpPr/>
          <p:nvPr/>
        </p:nvGrpSpPr>
        <p:grpSpPr>
          <a:xfrm>
            <a:off x="54705" y="1371418"/>
            <a:ext cx="12011895" cy="4698374"/>
            <a:chOff x="54705" y="1371418"/>
            <a:chExt cx="12011895" cy="4698374"/>
          </a:xfrm>
        </p:grpSpPr>
        <p:pic>
          <p:nvPicPr>
            <p:cNvPr id="55" name="Graphic 54" descr="Programmer">
              <a:extLst>
                <a:ext uri="{FF2B5EF4-FFF2-40B4-BE49-F238E27FC236}">
                  <a16:creationId xmlns:a16="http://schemas.microsoft.com/office/drawing/2014/main" id="{8D4F2894-230F-43EC-99E6-3CBC7D17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705" y="2246539"/>
              <a:ext cx="1440000" cy="1440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D1F458-E71C-47F8-98E0-F20FCADB2EF7}"/>
                </a:ext>
              </a:extLst>
            </p:cNvPr>
            <p:cNvSpPr/>
            <p:nvPr/>
          </p:nvSpPr>
          <p:spPr>
            <a:xfrm>
              <a:off x="103354" y="3738688"/>
              <a:ext cx="1502410" cy="7164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Article-6 Secretariate/ ITMO Registry Administrator</a:t>
              </a: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C35D01-0350-4A73-8B60-2E2004E6F88A}"/>
                </a:ext>
              </a:extLst>
            </p:cNvPr>
            <p:cNvSpPr/>
            <p:nvPr/>
          </p:nvSpPr>
          <p:spPr>
            <a:xfrm>
              <a:off x="1591187" y="1371418"/>
              <a:ext cx="1696406" cy="81414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User/</a:t>
              </a:r>
              <a:r>
                <a:rPr kumimoji="0" lang="en-I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DoCC</a:t>
              </a: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/NAB Login to ITMO Registry 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03EAC2-15FE-4959-A209-DA74FC723D60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 flipV="1">
              <a:off x="3287593" y="1775313"/>
              <a:ext cx="556995" cy="317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DDD1BB-BE7A-4AC0-9C7A-3439B3F9C5EB}"/>
                </a:ext>
              </a:extLst>
            </p:cNvPr>
            <p:cNvSpPr txBox="1"/>
            <p:nvPr/>
          </p:nvSpPr>
          <p:spPr>
            <a:xfrm>
              <a:off x="6084001" y="3491134"/>
              <a:ext cx="10386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Request for transfer</a:t>
              </a:r>
            </a:p>
          </p:txBody>
        </p:sp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78741E45-06D9-4203-AA80-BF1DCCAAF44B}"/>
                </a:ext>
              </a:extLst>
            </p:cNvPr>
            <p:cNvSpPr/>
            <p:nvPr/>
          </p:nvSpPr>
          <p:spPr>
            <a:xfrm>
              <a:off x="4730725" y="2504081"/>
              <a:ext cx="2347111" cy="924916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Project Proponent</a:t>
              </a:r>
            </a:p>
          </p:txBody>
        </p:sp>
        <p:sp>
          <p:nvSpPr>
            <p:cNvPr id="63" name="Flowchart: Multidocument 62">
              <a:extLst>
                <a:ext uri="{FF2B5EF4-FFF2-40B4-BE49-F238E27FC236}">
                  <a16:creationId xmlns:a16="http://schemas.microsoft.com/office/drawing/2014/main" id="{E344B447-275C-4522-97D3-FBBECDE5AA38}"/>
                </a:ext>
              </a:extLst>
            </p:cNvPr>
            <p:cNvSpPr/>
            <p:nvPr/>
          </p:nvSpPr>
          <p:spPr>
            <a:xfrm>
              <a:off x="9711767" y="3916748"/>
              <a:ext cx="1896030" cy="1236950"/>
            </a:xfrm>
            <a:prstGeom prst="flowChartMultidocument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ITMO Registry</a:t>
              </a:r>
            </a:p>
          </p:txBody>
        </p:sp>
        <p:pic>
          <p:nvPicPr>
            <p:cNvPr id="35" name="Graphic 34" descr="Office worker">
              <a:extLst>
                <a:ext uri="{FF2B5EF4-FFF2-40B4-BE49-F238E27FC236}">
                  <a16:creationId xmlns:a16="http://schemas.microsoft.com/office/drawing/2014/main" id="{817646EA-4C46-411C-AF31-41BF1C10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1619" y="4311885"/>
              <a:ext cx="1080000" cy="10800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248C75-5B94-4162-A50C-B2B3165A64A0}"/>
                </a:ext>
              </a:extLst>
            </p:cNvPr>
            <p:cNvSpPr/>
            <p:nvPr/>
          </p:nvSpPr>
          <p:spPr>
            <a:xfrm>
              <a:off x="136972" y="5391885"/>
              <a:ext cx="1357733" cy="3473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Bilateral Partner Coordinator</a:t>
              </a: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BA166F-E142-47A9-B2D6-37E7EAE50E90}"/>
                </a:ext>
              </a:extLst>
            </p:cNvPr>
            <p:cNvSpPr txBox="1"/>
            <p:nvPr/>
          </p:nvSpPr>
          <p:spPr>
            <a:xfrm>
              <a:off x="7122617" y="4112420"/>
              <a:ext cx="10386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Approved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1F464F2-23C2-458F-B2A4-D27984BF7A9D}"/>
                </a:ext>
              </a:extLst>
            </p:cNvPr>
            <p:cNvSpPr txBox="1"/>
            <p:nvPr/>
          </p:nvSpPr>
          <p:spPr>
            <a:xfrm>
              <a:off x="2855280" y="5823571"/>
              <a:ext cx="150241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1C9A0C-57DF-46F9-A1D9-FAFB877A13D3}"/>
                </a:ext>
              </a:extLst>
            </p:cNvPr>
            <p:cNvSpPr txBox="1"/>
            <p:nvPr/>
          </p:nvSpPr>
          <p:spPr>
            <a:xfrm>
              <a:off x="10599277" y="3464173"/>
              <a:ext cx="14673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ITMO Registry Update</a:t>
              </a:r>
            </a:p>
          </p:txBody>
        </p: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34FB5411-68D8-404E-B5CB-767903179EE1}"/>
                </a:ext>
              </a:extLst>
            </p:cNvPr>
            <p:cNvSpPr/>
            <p:nvPr/>
          </p:nvSpPr>
          <p:spPr>
            <a:xfrm>
              <a:off x="4725455" y="3799492"/>
              <a:ext cx="2347111" cy="1409488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Final Approver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44B0DC-3CCA-4F4F-B7CA-806ECBA534CC}"/>
                </a:ext>
              </a:extLst>
            </p:cNvPr>
            <p:cNvCxnSpPr>
              <a:cxnSpLocks/>
              <a:stCxn id="77" idx="3"/>
              <a:endCxn id="63" idx="1"/>
            </p:cNvCxnSpPr>
            <p:nvPr/>
          </p:nvCxnSpPr>
          <p:spPr>
            <a:xfrm>
              <a:off x="7072566" y="4504236"/>
              <a:ext cx="2639201" cy="30987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Graphic 44" descr="Document">
              <a:extLst>
                <a:ext uri="{FF2B5EF4-FFF2-40B4-BE49-F238E27FC236}">
                  <a16:creationId xmlns:a16="http://schemas.microsoft.com/office/drawing/2014/main" id="{B424C419-4788-4BC2-B28F-4C9C91DCE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12026" y="4047036"/>
              <a:ext cx="914400" cy="9144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BA4D79-9FA2-41E9-80E3-D35AE72D546A}"/>
                </a:ext>
              </a:extLst>
            </p:cNvPr>
            <p:cNvSpPr txBox="1"/>
            <p:nvPr/>
          </p:nvSpPr>
          <p:spPr>
            <a:xfrm>
              <a:off x="8420246" y="4910001"/>
              <a:ext cx="10386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 b="1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ITMOs Transfer</a:t>
              </a:r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C18E118D-0982-4DE8-AE90-53FF505E5D74}"/>
              </a:ext>
            </a:extLst>
          </p:cNvPr>
          <p:cNvSpPr/>
          <p:nvPr/>
        </p:nvSpPr>
        <p:spPr>
          <a:xfrm>
            <a:off x="3819801" y="1316030"/>
            <a:ext cx="1696406" cy="81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 Project – ITMOs Issued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EF520E-5A71-4402-8A20-B3227F60966D}"/>
              </a:ext>
            </a:extLst>
          </p:cNvPr>
          <p:cNvCxnSpPr>
            <a:stCxn id="48" idx="6"/>
            <a:endCxn id="59" idx="0"/>
          </p:cNvCxnSpPr>
          <p:nvPr/>
        </p:nvCxnSpPr>
        <p:spPr>
          <a:xfrm>
            <a:off x="5516207" y="1723100"/>
            <a:ext cx="388074" cy="780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209CC-82F8-4984-8A18-1A49291E2500}"/>
              </a:ext>
            </a:extLst>
          </p:cNvPr>
          <p:cNvCxnSpPr>
            <a:stCxn id="59" idx="2"/>
            <a:endCxn id="77" idx="0"/>
          </p:cNvCxnSpPr>
          <p:nvPr/>
        </p:nvCxnSpPr>
        <p:spPr>
          <a:xfrm flipH="1">
            <a:off x="5899011" y="3428997"/>
            <a:ext cx="5270" cy="37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22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1 –Request for transfer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Database</a:t>
            </a:r>
          </a:p>
          <a:p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get filter Projects with project status as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issued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Select project from dropdown and fetch the information as per the table (refer Project List – Transfer tab):</a:t>
            </a: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User requests ITMOs transfer/retiral and send for approval (refer Transfer – Request tab);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Allocate ITMOs Id for the request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Update status on ITMOs repository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</a:p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6280983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8B9F4F-DD28-4BF1-9C2A-9BA67F7E7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75150"/>
              </p:ext>
            </p:extLst>
          </p:nvPr>
        </p:nvGraphicFramePr>
        <p:xfrm>
          <a:off x="6381978" y="3326058"/>
          <a:ext cx="1329462" cy="118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400" imgH="816480" progId="Excel.Sheet.12">
                  <p:embed/>
                </p:oleObj>
              </mc:Choice>
              <mc:Fallback>
                <p:oleObj name="Worksheet" showAsIcon="1" r:id="rId8" imgW="914400" imgH="81648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48B9F4F-DD28-4BF1-9C2A-9BA67F7E7A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1978" y="3326058"/>
                        <a:ext cx="1329462" cy="118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47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2 –Approve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repository</a:t>
            </a:r>
          </a:p>
          <a:p>
            <a:r>
              <a:rPr lang="en-AU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Approver - List Projects with status as </a:t>
            </a:r>
            <a:r>
              <a:rPr lang="en-AU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Populate project list as per the table (refer Transfer – Approve tab);</a:t>
            </a: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Approver approves ITMOs transfer/ retiral (yearly basis)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Update status on ITMOs repository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Create ITMOs transfer/ retiral certificate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Status:</a:t>
            </a:r>
          </a:p>
          <a:p>
            <a:pPr lvl="1"/>
            <a:r>
              <a:rPr lang="en-AU" sz="1400" dirty="0"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endParaRPr lang="en-A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857489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E31574-5F40-4E68-88CD-58B5961FD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951045"/>
              </p:ext>
            </p:extLst>
          </p:nvPr>
        </p:nvGraphicFramePr>
        <p:xfrm>
          <a:off x="6325597" y="3127938"/>
          <a:ext cx="1329462" cy="118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8" imgW="914400" imgH="816480" progId="Excel.Sheet.12">
                  <p:embed/>
                </p:oleObj>
              </mc:Choice>
              <mc:Fallback>
                <p:oleObj name="Worksheet" showAsIcon="1" r:id="rId8" imgW="914400" imgH="816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E31574-5F40-4E68-88CD-58B5961FD0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25597" y="3127938"/>
                        <a:ext cx="1329462" cy="118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80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A6D3-4678-461E-8DFC-DDB27EB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Registry –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8AD-5324-48F8-9248-0B327483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GHG Accounting and Adjustment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4CF6-8E01-4FB4-9EAE-50432D70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0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FC802-AB79-49CC-8887-D2EAE23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56" y="244233"/>
            <a:ext cx="10844090" cy="44034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buClr>
                <a:srgbClr val="FFD200"/>
              </a:buClr>
              <a:buSzPct val="75000"/>
              <a:defRPr/>
            </a:pPr>
            <a:r>
              <a:rPr lang="en-IN" sz="30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Registration – Process Flow </a:t>
            </a: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A28C3FD-95CC-4B54-BAFE-06A475B6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3456000" cy="43200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15BD5-389E-4488-AE1D-6C7C8C93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43151681-7481-4658-8C8F-B1FAE59EA059}"/>
              </a:ext>
            </a:extLst>
          </p:cNvPr>
          <p:cNvGrpSpPr/>
          <p:nvPr/>
        </p:nvGrpSpPr>
        <p:grpSpPr>
          <a:xfrm>
            <a:off x="12260" y="1152966"/>
            <a:ext cx="9903728" cy="4434473"/>
            <a:chOff x="12260" y="1152966"/>
            <a:chExt cx="9903728" cy="4434473"/>
          </a:xfrm>
        </p:grpSpPr>
        <p:pic>
          <p:nvPicPr>
            <p:cNvPr id="51" name="Graphic 50" descr="Users">
              <a:extLst>
                <a:ext uri="{FF2B5EF4-FFF2-40B4-BE49-F238E27FC236}">
                  <a16:creationId xmlns:a16="http://schemas.microsoft.com/office/drawing/2014/main" id="{BF4C0B97-5566-41CB-BDC7-50C501A83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771" y="1152966"/>
              <a:ext cx="1080000" cy="10800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FF8915-A52E-4017-8B92-715D9D6097B2}"/>
                </a:ext>
              </a:extLst>
            </p:cNvPr>
            <p:cNvSpPr/>
            <p:nvPr/>
          </p:nvSpPr>
          <p:spPr>
            <a:xfrm>
              <a:off x="12260" y="2051179"/>
              <a:ext cx="1578927" cy="23734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Project Proponent </a:t>
              </a: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pic>
          <p:nvPicPr>
            <p:cNvPr id="55" name="Graphic 54" descr="Programmer">
              <a:extLst>
                <a:ext uri="{FF2B5EF4-FFF2-40B4-BE49-F238E27FC236}">
                  <a16:creationId xmlns:a16="http://schemas.microsoft.com/office/drawing/2014/main" id="{8D4F2894-230F-43EC-99E6-3CBC7D17C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471" y="3531420"/>
              <a:ext cx="1440000" cy="1440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D1F458-E71C-47F8-98E0-F20FCADB2EF7}"/>
                </a:ext>
              </a:extLst>
            </p:cNvPr>
            <p:cNvSpPr/>
            <p:nvPr/>
          </p:nvSpPr>
          <p:spPr>
            <a:xfrm>
              <a:off x="88777" y="4871027"/>
              <a:ext cx="1502410" cy="71641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Article-6 Secretariate/ ITMO Registry Administrator</a:t>
              </a:r>
              <a:endPara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BB532AF4-E6E9-4E57-8A12-79F297F01ECB}"/>
                </a:ext>
              </a:extLst>
            </p:cNvPr>
            <p:cNvCxnSpPr>
              <a:cxnSpLocks/>
              <a:stCxn id="59" idx="1"/>
            </p:cNvCxnSpPr>
            <p:nvPr/>
          </p:nvCxnSpPr>
          <p:spPr>
            <a:xfrm rot="10800000">
              <a:off x="5131071" y="2209830"/>
              <a:ext cx="259343" cy="2415553"/>
            </a:xfrm>
            <a:prstGeom prst="bent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ACB42CF-9BBC-4840-A7A8-849B460EF9FE}"/>
                </a:ext>
              </a:extLst>
            </p:cNvPr>
            <p:cNvGrpSpPr/>
            <p:nvPr/>
          </p:nvGrpSpPr>
          <p:grpSpPr>
            <a:xfrm>
              <a:off x="2577983" y="1370899"/>
              <a:ext cx="7338005" cy="3872955"/>
              <a:chOff x="1299843" y="1335536"/>
              <a:chExt cx="7338005" cy="3872955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5C35D01-0350-4A73-8B60-2E2004E6F88A}"/>
                  </a:ext>
                </a:extLst>
              </p:cNvPr>
              <p:cNvSpPr/>
              <p:nvPr/>
            </p:nvSpPr>
            <p:spPr>
              <a:xfrm>
                <a:off x="1299843" y="1350676"/>
                <a:ext cx="1453239" cy="81414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New User Registration 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FC501D4-588D-4383-9F7E-BDD500CD45E8}"/>
                  </a:ext>
                </a:extLst>
              </p:cNvPr>
              <p:cNvSpPr/>
              <p:nvPr/>
            </p:nvSpPr>
            <p:spPr>
              <a:xfrm>
                <a:off x="3230236" y="1344326"/>
                <a:ext cx="1225569" cy="8204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Registration Application 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503EAC2-15FE-4959-A209-DA74FC723D60}"/>
                  </a:ext>
                </a:extLst>
              </p:cNvPr>
              <p:cNvCxnSpPr>
                <a:cxnSpLocks/>
                <a:stCxn id="16" idx="6"/>
                <a:endCxn id="17" idx="1"/>
              </p:cNvCxnSpPr>
              <p:nvPr/>
            </p:nvCxnSpPr>
            <p:spPr>
              <a:xfrm flipV="1">
                <a:off x="2753082" y="1754571"/>
                <a:ext cx="477154" cy="317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DDD1BB-BE7A-4AC0-9C7A-3439B3F9C5EB}"/>
                  </a:ext>
                </a:extLst>
              </p:cNvPr>
              <p:cNvSpPr txBox="1"/>
              <p:nvPr/>
            </p:nvSpPr>
            <p:spPr>
              <a:xfrm>
                <a:off x="6061593" y="4297028"/>
                <a:ext cx="88973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000" b="1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Approved</a:t>
                </a:r>
              </a:p>
            </p:txBody>
          </p:sp>
          <p:sp>
            <p:nvSpPr>
              <p:cNvPr id="59" name="Diamond 58">
                <a:extLst>
                  <a:ext uri="{FF2B5EF4-FFF2-40B4-BE49-F238E27FC236}">
                    <a16:creationId xmlns:a16="http://schemas.microsoft.com/office/drawing/2014/main" id="{78741E45-06D9-4203-AA80-BF1DCCAAF44B}"/>
                  </a:ext>
                </a:extLst>
              </p:cNvPr>
              <p:cNvSpPr/>
              <p:nvPr/>
            </p:nvSpPr>
            <p:spPr>
              <a:xfrm>
                <a:off x="4112273" y="3971547"/>
                <a:ext cx="2010670" cy="1236944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Review Applications</a:t>
                </a:r>
              </a:p>
            </p:txBody>
          </p:sp>
          <p:sp>
            <p:nvSpPr>
              <p:cNvPr id="63" name="Flowchart: Multidocument 62">
                <a:extLst>
                  <a:ext uri="{FF2B5EF4-FFF2-40B4-BE49-F238E27FC236}">
                    <a16:creationId xmlns:a16="http://schemas.microsoft.com/office/drawing/2014/main" id="{E344B447-275C-4522-97D3-FBBECDE5AA38}"/>
                  </a:ext>
                </a:extLst>
              </p:cNvPr>
              <p:cNvSpPr/>
              <p:nvPr/>
            </p:nvSpPr>
            <p:spPr>
              <a:xfrm>
                <a:off x="7013600" y="3971541"/>
                <a:ext cx="1624248" cy="1236950"/>
              </a:xfrm>
              <a:prstGeom prst="flowChartMultidocument">
                <a:avLst/>
              </a:prstGeom>
              <a:solidFill>
                <a:srgbClr val="FFC000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User Database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77E6962-E632-45CD-BE3E-5421BAE91B32}"/>
                  </a:ext>
                </a:extLst>
              </p:cNvPr>
              <p:cNvCxnSpPr>
                <a:cxnSpLocks/>
                <a:stCxn id="59" idx="3"/>
                <a:endCxn id="63" idx="1"/>
              </p:cNvCxnSpPr>
              <p:nvPr/>
            </p:nvCxnSpPr>
            <p:spPr>
              <a:xfrm flipV="1">
                <a:off x="6122943" y="4590016"/>
                <a:ext cx="890657" cy="3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549F0E9-B008-4B7E-B1B6-50E8542FA32C}"/>
                  </a:ext>
                </a:extLst>
              </p:cNvPr>
              <p:cNvSpPr txBox="1"/>
              <p:nvPr/>
            </p:nvSpPr>
            <p:spPr>
              <a:xfrm>
                <a:off x="2142408" y="4398212"/>
                <a:ext cx="1710522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Rejected/Modify/Delete 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6C54ABCA-7483-4027-9F41-CE4DA223D3E2}"/>
                  </a:ext>
                </a:extLst>
              </p:cNvPr>
              <p:cNvSpPr/>
              <p:nvPr/>
            </p:nvSpPr>
            <p:spPr>
              <a:xfrm>
                <a:off x="5015739" y="1335537"/>
                <a:ext cx="973350" cy="8204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Document Upload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F5492F5-8BFF-46F6-8A73-0360AA4F7541}"/>
                  </a:ext>
                </a:extLst>
              </p:cNvPr>
              <p:cNvSpPr/>
              <p:nvPr/>
            </p:nvSpPr>
            <p:spPr>
              <a:xfrm>
                <a:off x="6600156" y="1335538"/>
                <a:ext cx="1225568" cy="82048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Fee Payment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99BF93D5-F596-47EA-BF09-573CB8BD2F13}"/>
                  </a:ext>
                </a:extLst>
              </p:cNvPr>
              <p:cNvCxnSpPr>
                <a:endCxn id="72" idx="1"/>
              </p:cNvCxnSpPr>
              <p:nvPr/>
            </p:nvCxnSpPr>
            <p:spPr>
              <a:xfrm>
                <a:off x="4455805" y="1745781"/>
                <a:ext cx="559934" cy="1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C95EF3D-60D1-4A4D-A6F5-0814BADBE7ED}"/>
                  </a:ext>
                </a:extLst>
              </p:cNvPr>
              <p:cNvCxnSpPr>
                <a:cxnSpLocks/>
                <a:stCxn id="72" idx="3"/>
                <a:endCxn id="73" idx="1"/>
              </p:cNvCxnSpPr>
              <p:nvPr/>
            </p:nvCxnSpPr>
            <p:spPr>
              <a:xfrm>
                <a:off x="5989089" y="1745782"/>
                <a:ext cx="611067" cy="1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Elbow 75">
                <a:extLst>
                  <a:ext uri="{FF2B5EF4-FFF2-40B4-BE49-F238E27FC236}">
                    <a16:creationId xmlns:a16="http://schemas.microsoft.com/office/drawing/2014/main" id="{D2B1B263-1749-475B-A21D-B5BF6419B715}"/>
                  </a:ext>
                </a:extLst>
              </p:cNvPr>
              <p:cNvCxnSpPr>
                <a:cxnSpLocks/>
                <a:stCxn id="59" idx="0"/>
              </p:cNvCxnSpPr>
              <p:nvPr/>
            </p:nvCxnSpPr>
            <p:spPr>
              <a:xfrm rot="5400000" flipH="1" flipV="1">
                <a:off x="4889651" y="1648258"/>
                <a:ext cx="2551246" cy="209533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chemeClr val="accent2"/>
                </a:solidFill>
                <a:headEnd type="triangle" w="med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Elbow 77">
                <a:extLst>
                  <a:ext uri="{FF2B5EF4-FFF2-40B4-BE49-F238E27FC236}">
                    <a16:creationId xmlns:a16="http://schemas.microsoft.com/office/drawing/2014/main" id="{5B67F84F-1782-4820-9A98-82E62B2B4E6C}"/>
                  </a:ext>
                </a:extLst>
              </p:cNvPr>
              <p:cNvCxnSpPr>
                <a:stCxn id="72" idx="0"/>
                <a:endCxn id="17" idx="0"/>
              </p:cNvCxnSpPr>
              <p:nvPr/>
            </p:nvCxnSpPr>
            <p:spPr>
              <a:xfrm rot="16200000" flipH="1" flipV="1">
                <a:off x="4668323" y="510234"/>
                <a:ext cx="8789" cy="1659393"/>
              </a:xfrm>
              <a:prstGeom prst="bentConnector3">
                <a:avLst>
                  <a:gd name="adj1" fmla="val -2600978"/>
                </a:avLst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5468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GHG Accounting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528" y="319088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GHG Accounting</a:t>
            </a:r>
          </a:p>
          <a:p>
            <a:pPr>
              <a:buFontTx/>
              <a:buChar char="-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Upload and read GHG Inventory data (excel) as per defined format; e.g.</a:t>
            </a:r>
          </a:p>
          <a:p>
            <a:pPr>
              <a:buFontTx/>
              <a:buChar char="-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Create GHG Accounting Report – combination of uploaded excel and ITMOs transfer data. Will be finalised during the assignment. e.g.</a:t>
            </a:r>
          </a:p>
          <a:p>
            <a:pPr>
              <a:buFontTx/>
              <a:buChar char="-"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81740"/>
            <a:ext cx="181064" cy="12168000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E176276-E4C0-4F1A-AC8E-EC952C67E625}"/>
              </a:ext>
            </a:extLst>
          </p:cNvPr>
          <p:cNvGraphicFramePr>
            <a:graphicFrameLocks noGrp="1"/>
          </p:cNvGraphicFramePr>
          <p:nvPr/>
        </p:nvGraphicFramePr>
        <p:xfrm>
          <a:off x="4504573" y="4855284"/>
          <a:ext cx="6502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219947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78299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7309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584796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AU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GHG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ITMOs Transferred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Net GHG Emission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6732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4293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dirty="0"/>
                        <a:t>Year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0545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AU" dirty="0"/>
                        <a:t>Year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430207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75B270-0F15-4195-A878-DDD41FF30715}"/>
              </a:ext>
            </a:extLst>
          </p:cNvPr>
          <p:cNvGraphicFramePr>
            <a:graphicFrameLocks noGrp="1"/>
          </p:cNvGraphicFramePr>
          <p:nvPr/>
        </p:nvGraphicFramePr>
        <p:xfrm>
          <a:off x="4621666" y="1686933"/>
          <a:ext cx="585747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736">
                  <a:extLst>
                    <a:ext uri="{9D8B030D-6E8A-4147-A177-3AD203B41FA5}">
                      <a16:colId xmlns:a16="http://schemas.microsoft.com/office/drawing/2014/main" val="227715009"/>
                    </a:ext>
                  </a:extLst>
                </a:gridCol>
                <a:gridCol w="2928736">
                  <a:extLst>
                    <a:ext uri="{9D8B030D-6E8A-4147-A177-3AD203B41FA5}">
                      <a16:colId xmlns:a16="http://schemas.microsoft.com/office/drawing/2014/main" val="215276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GHG Inventory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10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Year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74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Sector 1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Sector 2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357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5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A6D3-4678-461E-8DFC-DDB27EB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Registry –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8AD-5324-48F8-9248-0B327483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Reports/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4CF6-8E01-4FB4-9EAE-50432D70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2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ITMOs reports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528" y="319088"/>
            <a:ext cx="6906491" cy="468233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Database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ITMOs dashboard for all the projects in the system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Create ITMOs reports based on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Project wise ITMOs issued and transferred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Agency wise ITMOs issued and transferred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Sector wise reports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Project type wise reports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And any other combinations</a:t>
            </a:r>
          </a:p>
          <a:p>
            <a:pPr marL="457200" lvl="1" indent="0">
              <a:buNone/>
            </a:pP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Dynamic visualisations to be made available for each 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81740"/>
            <a:ext cx="181064" cy="12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FC802-AB79-49CC-8887-D2EAE23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56" y="244233"/>
            <a:ext cx="10844090" cy="44034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buClr>
                <a:srgbClr val="FFD200"/>
              </a:buClr>
              <a:buSzPct val="75000"/>
              <a:defRPr/>
            </a:pPr>
            <a:r>
              <a:rPr lang="en-IN" sz="30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National Registry Process (Yellow Highlighted)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15BD5-389E-4488-AE1D-6C7C8C93A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20E06-13B6-4B86-9933-6EE4269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3456000" cy="396000"/>
          </a:xfrm>
        </p:spPr>
        <p:txBody>
          <a:bodyPr vert="horz" lIns="91440" tIns="45720" rIns="91440" bIns="45720" rtlCol="0" anchor="ctr"/>
          <a:lstStyle/>
          <a:p>
            <a:fld id="{7B34B1D3-4424-4C7E-ADD8-FBE8DBD9FE96}" type="slidenum"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27E5C67-5C22-4BC7-A974-2BDE525EB582}"/>
              </a:ext>
            </a:extLst>
          </p:cNvPr>
          <p:cNvGrpSpPr/>
          <p:nvPr/>
        </p:nvGrpSpPr>
        <p:grpSpPr>
          <a:xfrm>
            <a:off x="1832155" y="684574"/>
            <a:ext cx="8400700" cy="5940000"/>
            <a:chOff x="375315" y="784460"/>
            <a:chExt cx="8400700" cy="59013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666F30D-F0C6-43AB-9834-A19952674B99}"/>
                </a:ext>
              </a:extLst>
            </p:cNvPr>
            <p:cNvSpPr/>
            <p:nvPr/>
          </p:nvSpPr>
          <p:spPr>
            <a:xfrm>
              <a:off x="375315" y="6433853"/>
              <a:ext cx="8388000" cy="25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-5.3: Registration of ITMO Project and updated on ITMO Registry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96D510E-60A7-4F55-973C-9D88B5A22AD0}"/>
                </a:ext>
              </a:extLst>
            </p:cNvPr>
            <p:cNvGrpSpPr/>
            <p:nvPr/>
          </p:nvGrpSpPr>
          <p:grpSpPr>
            <a:xfrm>
              <a:off x="375315" y="784460"/>
              <a:ext cx="8400700" cy="5649393"/>
              <a:chOff x="375315" y="784460"/>
              <a:chExt cx="8400700" cy="564939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63B7CD-50AB-4938-A712-7A80ECF60AE9}"/>
                  </a:ext>
                </a:extLst>
              </p:cNvPr>
              <p:cNvSpPr/>
              <p:nvPr/>
            </p:nvSpPr>
            <p:spPr>
              <a:xfrm>
                <a:off x="375315" y="784460"/>
                <a:ext cx="8388000" cy="252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lnSpc>
                    <a:spcPct val="115000"/>
                  </a:lnSpc>
                </a:pPr>
                <a:endParaRPr lang="en-IN" sz="1100" b="1" dirty="0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5000"/>
                  </a:lnSpc>
                </a:pPr>
                <a:r>
                  <a:rPr lang="en-IN" sz="1100" b="1" dirty="0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Step-0: Registration of Project Proponent </a:t>
                </a:r>
                <a:endParaRPr lang="en-IN" sz="11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</a:pPr>
                <a:r>
                  <a:rPr lang="en-IN" sz="1100" dirty="0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IN" sz="11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243F6EE-BEA9-4377-8F8B-952ACAE6E0B2}"/>
                  </a:ext>
                </a:extLst>
              </p:cNvPr>
              <p:cNvSpPr/>
              <p:nvPr/>
            </p:nvSpPr>
            <p:spPr>
              <a:xfrm>
                <a:off x="375315" y="1123352"/>
                <a:ext cx="8388000" cy="252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 dirty="0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Step-0.1: Submission of Registration Application on Portal and User Fee Payment </a:t>
                </a:r>
                <a:endParaRPr lang="en-IN" sz="11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CBFE67-838F-4CE1-97E1-2053F51DF9A8}"/>
                  </a:ext>
                </a:extLst>
              </p:cNvPr>
              <p:cNvSpPr/>
              <p:nvPr/>
            </p:nvSpPr>
            <p:spPr>
              <a:xfrm>
                <a:off x="375315" y="1483874"/>
                <a:ext cx="8388000" cy="252000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 dirty="0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Step-0.2: Project Proponent/new user approval by the Article 6 Secretariat  </a:t>
                </a:r>
                <a:endParaRPr lang="en-IN" sz="11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D932B0-3ED4-44B9-B3FF-E7CDAAE54154}"/>
                  </a:ext>
                </a:extLst>
              </p:cNvPr>
              <p:cNvSpPr/>
              <p:nvPr/>
            </p:nvSpPr>
            <p:spPr>
              <a:xfrm>
                <a:off x="375315" y="1848002"/>
                <a:ext cx="8388000" cy="25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-1: Submission of ITMO Project Idea Note (PIN)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E744547-1650-4BEC-A6E8-4619C31D8029}"/>
                  </a:ext>
                </a:extLst>
              </p:cNvPr>
              <p:cNvSpPr/>
              <p:nvPr/>
            </p:nvSpPr>
            <p:spPr>
              <a:xfrm>
                <a:off x="375315" y="2215736"/>
                <a:ext cx="8388000" cy="25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-2: Screening of ITMO PIN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E95938C-4A47-4980-BE60-837735DF261E}"/>
                  </a:ext>
                </a:extLst>
              </p:cNvPr>
              <p:cNvSpPr/>
              <p:nvPr/>
            </p:nvSpPr>
            <p:spPr>
              <a:xfrm>
                <a:off x="375315" y="2547417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Step-2.1.1: Unique ITMO Project Identification Number Generation and Enlisting of approved ITMO PIN in ITMO Registry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D10FAC-92AE-4520-9490-79CC54E12293}"/>
                  </a:ext>
                </a:extLst>
              </p:cNvPr>
              <p:cNvSpPr/>
              <p:nvPr/>
            </p:nvSpPr>
            <p:spPr>
              <a:xfrm>
                <a:off x="375315" y="2954807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Step-2.2.2: Issue of Authorization Letter (LOA) by the  Article 6 Secretariat 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6C376C-863D-4703-8D27-E8AB5CF54456}"/>
                  </a:ext>
                </a:extLst>
              </p:cNvPr>
              <p:cNvSpPr/>
              <p:nvPr/>
            </p:nvSpPr>
            <p:spPr>
              <a:xfrm>
                <a:off x="375315" y="3318936"/>
                <a:ext cx="8388000" cy="25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-2.2:  LOA for ITMO project by bilateral partner (e.g. Switzerland) or for any other certification pathway (If required )e.g. voluntary carbon market)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94DFFD8-AA47-46EB-ADED-7486E3531B35}"/>
                  </a:ext>
                </a:extLst>
              </p:cNvPr>
              <p:cNvSpPr/>
              <p:nvPr/>
            </p:nvSpPr>
            <p:spPr>
              <a:xfrm>
                <a:off x="375315" y="3697485"/>
                <a:ext cx="8388000" cy="25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-3:</a:t>
                </a:r>
                <a:r>
                  <a:rPr lang="en-IN" sz="1100"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Submission of ITMO Design Document (ITMO DD)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D91688D-FDEA-4EF1-9EA6-4BFC9D8BFEFD}"/>
                  </a:ext>
                </a:extLst>
              </p:cNvPr>
              <p:cNvSpPr/>
              <p:nvPr/>
            </p:nvSpPr>
            <p:spPr>
              <a:xfrm>
                <a:off x="375315" y="4032771"/>
                <a:ext cx="8388000" cy="25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-4: Third Party Validation of the ITMO-DD  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930BAE-2347-4A19-A2E5-7B751FD12353}"/>
                  </a:ext>
                </a:extLst>
              </p:cNvPr>
              <p:cNvSpPr/>
              <p:nvPr/>
            </p:nvSpPr>
            <p:spPr>
              <a:xfrm>
                <a:off x="375315" y="4324794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Appointment of VVB for Validation (by Project proponent) 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5CFC25-B07C-4B49-B637-8F2A060E6E3D}"/>
                  </a:ext>
                </a:extLst>
              </p:cNvPr>
              <p:cNvSpPr/>
              <p:nvPr/>
            </p:nvSpPr>
            <p:spPr>
              <a:xfrm>
                <a:off x="375315" y="4706948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Document submissions for validation 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3ADB33-576B-446B-831D-219766D30288}"/>
                  </a:ext>
                </a:extLst>
              </p:cNvPr>
              <p:cNvSpPr/>
              <p:nvPr/>
            </p:nvSpPr>
            <p:spPr>
              <a:xfrm>
                <a:off x="375315" y="5031419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Validation as per defined rules, guidelines and standard auditing practices and submission of final documents on ITMO Registry portal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A718DAD-D2F0-4D44-8201-1AFAC0E23CC6}"/>
                  </a:ext>
                </a:extLst>
              </p:cNvPr>
              <p:cNvSpPr/>
              <p:nvPr/>
            </p:nvSpPr>
            <p:spPr>
              <a:xfrm>
                <a:off x="375315" y="5359495"/>
                <a:ext cx="8388000" cy="25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-5: ITMO project Registration Review   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A4B1014-4FA0-4967-BAD3-620FC46A79DB}"/>
                  </a:ext>
                </a:extLst>
              </p:cNvPr>
              <p:cNvSpPr/>
              <p:nvPr/>
            </p:nvSpPr>
            <p:spPr>
              <a:xfrm>
                <a:off x="375315" y="5676755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Step-5.1: Registration Review by Secretariat including presentation to Article 6 Secretariat by PP for registration review and NAB approval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DBD86F3-EA92-48BE-ADBF-5D5482B17800}"/>
                  </a:ext>
                </a:extLst>
              </p:cNvPr>
              <p:cNvSpPr/>
              <p:nvPr/>
            </p:nvSpPr>
            <p:spPr>
              <a:xfrm>
                <a:off x="375315" y="6058909"/>
                <a:ext cx="8388000" cy="252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IN" sz="1100" b="1">
                    <a:solidFill>
                      <a:srgbClr val="FFFFFF"/>
                    </a:solidFill>
                    <a:effectLst/>
                    <a:latin typeface="Arial Narrow" panose="020B0606020202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Step-5.2: Registration Review by bilateral buyer (if required) </a:t>
                </a:r>
                <a:endPara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8443277-ADEE-4E38-9922-238273AA1754}"/>
                  </a:ext>
                </a:extLst>
              </p:cNvPr>
              <p:cNvCxnSpPr>
                <a:cxnSpLocks/>
                <a:stCxn id="18" idx="2"/>
                <a:endCxn id="19" idx="0"/>
              </p:cNvCxnSpPr>
              <p:nvPr/>
            </p:nvCxnSpPr>
            <p:spPr>
              <a:xfrm>
                <a:off x="4569315" y="1036460"/>
                <a:ext cx="0" cy="868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87DCB54-3CC7-4D9C-9E25-778F215895FD}"/>
                  </a:ext>
                </a:extLst>
              </p:cNvPr>
              <p:cNvCxnSpPr>
                <a:cxnSpLocks/>
                <a:stCxn id="19" idx="2"/>
                <a:endCxn id="21" idx="0"/>
              </p:cNvCxnSpPr>
              <p:nvPr/>
            </p:nvCxnSpPr>
            <p:spPr>
              <a:xfrm>
                <a:off x="4569315" y="1375352"/>
                <a:ext cx="0" cy="1085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ACACF17-3C41-4A27-AFA5-914D5BEF0D48}"/>
                  </a:ext>
                </a:extLst>
              </p:cNvPr>
              <p:cNvCxnSpPr>
                <a:cxnSpLocks/>
                <a:stCxn id="21" idx="2"/>
                <a:endCxn id="23" idx="0"/>
              </p:cNvCxnSpPr>
              <p:nvPr/>
            </p:nvCxnSpPr>
            <p:spPr>
              <a:xfrm>
                <a:off x="4569315" y="1735874"/>
                <a:ext cx="0" cy="1121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7805063-EF41-4A0B-9D78-D3F6B4E40CCE}"/>
                  </a:ext>
                </a:extLst>
              </p:cNvPr>
              <p:cNvCxnSpPr>
                <a:cxnSpLocks/>
                <a:stCxn id="23" idx="2"/>
                <a:endCxn id="25" idx="0"/>
              </p:cNvCxnSpPr>
              <p:nvPr/>
            </p:nvCxnSpPr>
            <p:spPr>
              <a:xfrm>
                <a:off x="4569315" y="2100002"/>
                <a:ext cx="0" cy="115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3B369206-BDE7-418E-AB18-0513B6D25AEB}"/>
                  </a:ext>
                </a:extLst>
              </p:cNvPr>
              <p:cNvCxnSpPr>
                <a:cxnSpLocks/>
                <a:stCxn id="25" idx="2"/>
                <a:endCxn id="28" idx="0"/>
              </p:cNvCxnSpPr>
              <p:nvPr/>
            </p:nvCxnSpPr>
            <p:spPr>
              <a:xfrm>
                <a:off x="4569315" y="2467736"/>
                <a:ext cx="0" cy="796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998E6B7-5866-48CF-A9A6-4493ACDD6699}"/>
                  </a:ext>
                </a:extLst>
              </p:cNvPr>
              <p:cNvCxnSpPr>
                <a:cxnSpLocks/>
                <a:stCxn id="28" idx="2"/>
                <a:endCxn id="30" idx="0"/>
              </p:cNvCxnSpPr>
              <p:nvPr/>
            </p:nvCxnSpPr>
            <p:spPr>
              <a:xfrm>
                <a:off x="4569315" y="2799417"/>
                <a:ext cx="0" cy="1553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985BFAB-CE82-4950-A816-3EDB0904BF6D}"/>
                  </a:ext>
                </a:extLst>
              </p:cNvPr>
              <p:cNvCxnSpPr>
                <a:cxnSpLocks/>
                <a:stCxn id="30" idx="2"/>
                <a:endCxn id="32" idx="0"/>
              </p:cNvCxnSpPr>
              <p:nvPr/>
            </p:nvCxnSpPr>
            <p:spPr>
              <a:xfrm>
                <a:off x="4569315" y="3206807"/>
                <a:ext cx="0" cy="1121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B70DD44-154A-4DAD-AD6C-24B3B703288A}"/>
                  </a:ext>
                </a:extLst>
              </p:cNvPr>
              <p:cNvCxnSpPr>
                <a:cxnSpLocks/>
                <a:stCxn id="32" idx="2"/>
                <a:endCxn id="34" idx="0"/>
              </p:cNvCxnSpPr>
              <p:nvPr/>
            </p:nvCxnSpPr>
            <p:spPr>
              <a:xfrm>
                <a:off x="4569315" y="3570936"/>
                <a:ext cx="0" cy="1265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41FBAE1E-F793-41D1-A32F-FD4BF8F041DA}"/>
                  </a:ext>
                </a:extLst>
              </p:cNvPr>
              <p:cNvCxnSpPr>
                <a:cxnSpLocks/>
                <a:stCxn id="34" idx="2"/>
                <a:endCxn id="36" idx="0"/>
              </p:cNvCxnSpPr>
              <p:nvPr/>
            </p:nvCxnSpPr>
            <p:spPr>
              <a:xfrm>
                <a:off x="4569315" y="3949485"/>
                <a:ext cx="0" cy="83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B471722F-36DB-415B-9DCE-8AF2AEE87D92}"/>
                  </a:ext>
                </a:extLst>
              </p:cNvPr>
              <p:cNvCxnSpPr>
                <a:cxnSpLocks/>
                <a:stCxn id="36" idx="2"/>
                <a:endCxn id="38" idx="0"/>
              </p:cNvCxnSpPr>
              <p:nvPr/>
            </p:nvCxnSpPr>
            <p:spPr>
              <a:xfrm>
                <a:off x="4569315" y="4284771"/>
                <a:ext cx="0" cy="40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CA752B-D20A-407A-A247-2B982DF2905E}"/>
                  </a:ext>
                </a:extLst>
              </p:cNvPr>
              <p:cNvCxnSpPr>
                <a:cxnSpLocks/>
                <a:stCxn id="38" idx="2"/>
                <a:endCxn id="40" idx="0"/>
              </p:cNvCxnSpPr>
              <p:nvPr/>
            </p:nvCxnSpPr>
            <p:spPr>
              <a:xfrm>
                <a:off x="4569315" y="4576794"/>
                <a:ext cx="0" cy="130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6776A71-1604-4B3A-8A50-6E98C67234ED}"/>
                  </a:ext>
                </a:extLst>
              </p:cNvPr>
              <p:cNvCxnSpPr>
                <a:cxnSpLocks/>
                <a:stCxn id="40" idx="2"/>
                <a:endCxn id="42" idx="0"/>
              </p:cNvCxnSpPr>
              <p:nvPr/>
            </p:nvCxnSpPr>
            <p:spPr>
              <a:xfrm>
                <a:off x="4569315" y="4958948"/>
                <a:ext cx="0" cy="724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36F8AE0-0D53-484D-80A5-8A1D48D01ED8}"/>
                  </a:ext>
                </a:extLst>
              </p:cNvPr>
              <p:cNvCxnSpPr>
                <a:cxnSpLocks/>
                <a:stCxn id="42" idx="2"/>
                <a:endCxn id="44" idx="0"/>
              </p:cNvCxnSpPr>
              <p:nvPr/>
            </p:nvCxnSpPr>
            <p:spPr>
              <a:xfrm>
                <a:off x="4569315" y="5283419"/>
                <a:ext cx="0" cy="760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82BD56B-FE16-4917-9E04-A38F2490CEBD}"/>
                  </a:ext>
                </a:extLst>
              </p:cNvPr>
              <p:cNvCxnSpPr>
                <a:cxnSpLocks/>
                <a:stCxn id="44" idx="2"/>
                <a:endCxn id="47" idx="0"/>
              </p:cNvCxnSpPr>
              <p:nvPr/>
            </p:nvCxnSpPr>
            <p:spPr>
              <a:xfrm>
                <a:off x="4569315" y="5611495"/>
                <a:ext cx="0" cy="65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7E974213-D2A2-4BEC-88E3-A2B1166E477D}"/>
                  </a:ext>
                </a:extLst>
              </p:cNvPr>
              <p:cNvCxnSpPr>
                <a:cxnSpLocks/>
                <a:stCxn id="47" idx="2"/>
                <a:endCxn id="49" idx="0"/>
              </p:cNvCxnSpPr>
              <p:nvPr/>
            </p:nvCxnSpPr>
            <p:spPr>
              <a:xfrm>
                <a:off x="4569315" y="5928755"/>
                <a:ext cx="0" cy="1301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C7439440-8949-432E-91C2-1D7B2F5EC467}"/>
                  </a:ext>
                </a:extLst>
              </p:cNvPr>
              <p:cNvCxnSpPr>
                <a:cxnSpLocks/>
                <a:stCxn id="49" idx="2"/>
                <a:endCxn id="52" idx="0"/>
              </p:cNvCxnSpPr>
              <p:nvPr/>
            </p:nvCxnSpPr>
            <p:spPr>
              <a:xfrm>
                <a:off x="4569315" y="6310909"/>
                <a:ext cx="0" cy="122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Elbow 83">
                <a:extLst>
                  <a:ext uri="{FF2B5EF4-FFF2-40B4-BE49-F238E27FC236}">
                    <a16:creationId xmlns:a16="http://schemas.microsoft.com/office/drawing/2014/main" id="{468E0B80-E86C-4BDA-8EA7-1226C6DEAACA}"/>
                  </a:ext>
                </a:extLst>
              </p:cNvPr>
              <p:cNvCxnSpPr>
                <a:cxnSpLocks/>
                <a:stCxn id="21" idx="3"/>
                <a:endCxn id="19" idx="3"/>
              </p:cNvCxnSpPr>
              <p:nvPr/>
            </p:nvCxnSpPr>
            <p:spPr>
              <a:xfrm flipV="1">
                <a:off x="8763315" y="1249352"/>
                <a:ext cx="12700" cy="360522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D13B1C64-31EA-4B57-B301-86EA5D308C25}"/>
                  </a:ext>
                </a:extLst>
              </p:cNvPr>
              <p:cNvCxnSpPr>
                <a:cxnSpLocks/>
                <a:stCxn id="25" idx="3"/>
                <a:endCxn id="23" idx="3"/>
              </p:cNvCxnSpPr>
              <p:nvPr/>
            </p:nvCxnSpPr>
            <p:spPr>
              <a:xfrm flipV="1">
                <a:off x="8763315" y="1974002"/>
                <a:ext cx="12700" cy="367734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009945E1-AD0A-45B6-A526-10BB6C656B36}"/>
                  </a:ext>
                </a:extLst>
              </p:cNvPr>
              <p:cNvCxnSpPr>
                <a:cxnSpLocks/>
                <a:stCxn id="32" idx="3"/>
                <a:endCxn id="25" idx="3"/>
              </p:cNvCxnSpPr>
              <p:nvPr/>
            </p:nvCxnSpPr>
            <p:spPr>
              <a:xfrm flipV="1">
                <a:off x="8763315" y="2341736"/>
                <a:ext cx="12700" cy="1103200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ctor: Elbow 92">
                <a:extLst>
                  <a:ext uri="{FF2B5EF4-FFF2-40B4-BE49-F238E27FC236}">
                    <a16:creationId xmlns:a16="http://schemas.microsoft.com/office/drawing/2014/main" id="{A2F6211F-BFAF-41DE-A00D-54690FF7C95D}"/>
                  </a:ext>
                </a:extLst>
              </p:cNvPr>
              <p:cNvCxnSpPr>
                <a:cxnSpLocks/>
                <a:stCxn id="42" idx="3"/>
                <a:endCxn id="40" idx="3"/>
              </p:cNvCxnSpPr>
              <p:nvPr/>
            </p:nvCxnSpPr>
            <p:spPr>
              <a:xfrm flipV="1">
                <a:off x="8763315" y="4832948"/>
                <a:ext cx="12700" cy="324471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C203D3D2-A1C6-4035-B86E-AAE23E2D8AC4}"/>
                  </a:ext>
                </a:extLst>
              </p:cNvPr>
              <p:cNvCxnSpPr>
                <a:cxnSpLocks/>
                <a:stCxn id="47" idx="3"/>
                <a:endCxn id="42" idx="3"/>
              </p:cNvCxnSpPr>
              <p:nvPr/>
            </p:nvCxnSpPr>
            <p:spPr>
              <a:xfrm flipV="1">
                <a:off x="8763315" y="5157419"/>
                <a:ext cx="12700" cy="645336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FC0A0A64-9B95-41AA-936B-71A743B5D65F}"/>
                  </a:ext>
                </a:extLst>
              </p:cNvPr>
              <p:cNvCxnSpPr>
                <a:cxnSpLocks/>
                <a:stCxn id="49" idx="3"/>
                <a:endCxn id="42" idx="3"/>
              </p:cNvCxnSpPr>
              <p:nvPr/>
            </p:nvCxnSpPr>
            <p:spPr>
              <a:xfrm flipV="1">
                <a:off x="8763315" y="5157419"/>
                <a:ext cx="12700" cy="1027490"/>
              </a:xfrm>
              <a:prstGeom prst="bentConnector3">
                <a:avLst>
                  <a:gd name="adj1" fmla="val 200339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4514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FC802-AB79-49CC-8887-D2EAE23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56" y="244233"/>
            <a:ext cx="10844090" cy="44034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buClr>
                <a:srgbClr val="FFD200"/>
              </a:buClr>
              <a:buSzPct val="75000"/>
              <a:defRPr/>
            </a:pPr>
            <a:r>
              <a:rPr lang="en-IN" sz="30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ITMOs Project Implementation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15BD5-389E-4488-AE1D-6C7C8C93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20E06-13B6-4B86-9933-6EE4269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3456000" cy="396000"/>
          </a:xfrm>
        </p:spPr>
        <p:txBody>
          <a:bodyPr vert="horz" lIns="91440" tIns="45720" rIns="91440" bIns="45720" rtlCol="0" anchor="ctr"/>
          <a:lstStyle/>
          <a:p>
            <a:fld id="{7B34B1D3-4424-4C7E-ADD8-FBE8DBD9FE96}" type="slidenum"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CDC862-5139-4C76-803D-22A7CBB77E32}"/>
              </a:ext>
            </a:extLst>
          </p:cNvPr>
          <p:cNvGrpSpPr/>
          <p:nvPr/>
        </p:nvGrpSpPr>
        <p:grpSpPr>
          <a:xfrm>
            <a:off x="1499650" y="750054"/>
            <a:ext cx="9192700" cy="5936814"/>
            <a:chOff x="227308" y="684574"/>
            <a:chExt cx="9192700" cy="59368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EE1B6-2EE3-4E5A-8E2F-F171C249B863}"/>
                </a:ext>
              </a:extLst>
            </p:cNvPr>
            <p:cNvSpPr/>
            <p:nvPr/>
          </p:nvSpPr>
          <p:spPr>
            <a:xfrm>
              <a:off x="227308" y="684574"/>
              <a:ext cx="9180000" cy="28833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IN" sz="1100" b="1" dirty="0">
                <a:solidFill>
                  <a:srgbClr val="FFFFFF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15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IN" sz="1100" b="1" dirty="0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Step-6: ITMO Project Implementation and Monitoring</a:t>
              </a:r>
              <a:endParaRPr lang="en-IN" sz="1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dirty="0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83F30A-1FA0-4D9D-88CD-5C5407B54EA6}"/>
                </a:ext>
              </a:extLst>
            </p:cNvPr>
            <p:cNvSpPr/>
            <p:nvPr/>
          </p:nvSpPr>
          <p:spPr>
            <a:xfrm>
              <a:off x="227308" y="1109132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Step-6.1: Step 6.1 – ITMO monitoring update on iMRV Tool 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FFB101-1CE4-47CF-9665-0FE56E566515}"/>
                </a:ext>
              </a:extLst>
            </p:cNvPr>
            <p:cNvSpPr/>
            <p:nvPr/>
          </p:nvSpPr>
          <p:spPr>
            <a:xfrm>
              <a:off x="227308" y="1483374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Step-6.2: Preparation and  submission of ITMO Monitoring Report (ITMO-MR) 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53DBA7-D403-4FE0-9904-95F3E33A6C48}"/>
                </a:ext>
              </a:extLst>
            </p:cNvPr>
            <p:cNvSpPr/>
            <p:nvPr/>
          </p:nvSpPr>
          <p:spPr>
            <a:xfrm>
              <a:off x="227308" y="1861284"/>
              <a:ext cx="9180000" cy="216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-7: Verification through VVB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69880BD-8171-4351-8B28-911126579A56}"/>
                </a:ext>
              </a:extLst>
            </p:cNvPr>
            <p:cNvSpPr/>
            <p:nvPr/>
          </p:nvSpPr>
          <p:spPr>
            <a:xfrm>
              <a:off x="227308" y="2187829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Appointment of VVB for ITMO Verification (by Project proponent)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73E6248-3B51-4034-B3BB-D37F64114536}"/>
                </a:ext>
              </a:extLst>
            </p:cNvPr>
            <p:cNvSpPr/>
            <p:nvPr/>
          </p:nvSpPr>
          <p:spPr>
            <a:xfrm>
              <a:off x="227308" y="2585920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Document submissions for verification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D93D72-A730-4E2E-9E0B-1C32F4329F8A}"/>
                </a:ext>
              </a:extLst>
            </p:cNvPr>
            <p:cNvSpPr/>
            <p:nvPr/>
          </p:nvSpPr>
          <p:spPr>
            <a:xfrm>
              <a:off x="227308" y="2921637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Verification as per defined rules, guidelines and standard auditing practices and submission of final documents on ITMO Registry portal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BED981-23C5-494F-8A04-730E6B9771CE}"/>
                </a:ext>
              </a:extLst>
            </p:cNvPr>
            <p:cNvSpPr/>
            <p:nvPr/>
          </p:nvSpPr>
          <p:spPr>
            <a:xfrm>
              <a:off x="227308" y="3330734"/>
              <a:ext cx="9180000" cy="216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-8: Performance Review by Article 6 Secretariate and by bilateral buyer(s)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1AC42CA-ACAD-4C7C-AB10-22AA7A8C408A}"/>
                </a:ext>
              </a:extLst>
            </p:cNvPr>
            <p:cNvSpPr/>
            <p:nvPr/>
          </p:nvSpPr>
          <p:spPr>
            <a:xfrm>
              <a:off x="227308" y="3660948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Step-8.1: The ITMO Issuance/Performance Review by bilateral buyer(s)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4E604-0C50-4AD6-97D7-523B1266EDC8}"/>
                </a:ext>
              </a:extLst>
            </p:cNvPr>
            <p:cNvSpPr/>
            <p:nvPr/>
          </p:nvSpPr>
          <p:spPr>
            <a:xfrm>
              <a:off x="227308" y="4057203"/>
              <a:ext cx="9180000" cy="216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Step-8.2: Internationally Transferred Mitigation Outcomes (ITMOs) Certification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D9DF3D2-A89F-481E-B0AA-8773E305F33F}"/>
                </a:ext>
              </a:extLst>
            </p:cNvPr>
            <p:cNvSpPr/>
            <p:nvPr/>
          </p:nvSpPr>
          <p:spPr>
            <a:xfrm>
              <a:off x="227308" y="4447956"/>
              <a:ext cx="9180000" cy="21600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 dirty="0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-8.3: Issuance of ITMOs Certificate for ITMO project and updated on ITMO Registry </a:t>
              </a:r>
              <a:endParaRPr lang="en-IN" sz="1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E2749C5-530A-4477-BE5D-6AF3193B1DCE}"/>
                </a:ext>
              </a:extLst>
            </p:cNvPr>
            <p:cNvSpPr/>
            <p:nvPr/>
          </p:nvSpPr>
          <p:spPr>
            <a:xfrm>
              <a:off x="227308" y="4809356"/>
              <a:ext cx="9180000" cy="21600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 dirty="0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-9: ITMO sales/transaction and settlement with bilateral buyer (as applicable) as per the bilateral agreement and ITMO purchase agreement </a:t>
              </a:r>
              <a:endParaRPr lang="en-IN" sz="11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0E9350F-2153-487A-8CAB-AD2DE79DBC9B}"/>
                </a:ext>
              </a:extLst>
            </p:cNvPr>
            <p:cNvSpPr/>
            <p:nvPr/>
          </p:nvSpPr>
          <p:spPr>
            <a:xfrm>
              <a:off x="227308" y="5198274"/>
              <a:ext cx="9180000" cy="21600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Step-9.1: Deduction of Share of Proceed (i.e. 5% ITMOs issued) and Adaptation Fund (2% of revenue from sales of ITMOs)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66962FD-EB49-4A13-81F0-9C35C1CE48ED}"/>
                </a:ext>
              </a:extLst>
            </p:cNvPr>
            <p:cNvSpPr/>
            <p:nvPr/>
          </p:nvSpPr>
          <p:spPr>
            <a:xfrm>
              <a:off x="227308" y="5594531"/>
              <a:ext cx="9180000" cy="21600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Step-9.2: ITMOs Revenue settlement with the Project Proponent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2CE7B0-3F25-41DA-A8D9-8C0CB50F404C}"/>
                </a:ext>
              </a:extLst>
            </p:cNvPr>
            <p:cNvSpPr/>
            <p:nvPr/>
          </p:nvSpPr>
          <p:spPr>
            <a:xfrm>
              <a:off x="227308" y="5996290"/>
              <a:ext cx="9180000" cy="21600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Step -</a:t>
              </a:r>
              <a:r>
                <a:rPr lang="en-IN" sz="110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10: Corresponding Adjustments : Accounting of ITMOS transferred/cancelled to any other registry/country 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45D1B5-BEDA-4AD7-B783-2BDBF7F4A871}"/>
                </a:ext>
              </a:extLst>
            </p:cNvPr>
            <p:cNvSpPr/>
            <p:nvPr/>
          </p:nvSpPr>
          <p:spPr>
            <a:xfrm>
              <a:off x="227308" y="6405388"/>
              <a:ext cx="9180000" cy="216000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solidFill>
                    <a:srgbClr val="FFFFFF"/>
                  </a:solidFill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Reporting of ITMOs Generated, transferred and balance shall be reported in NIR and BTR to UNFCCC </a:t>
              </a:r>
              <a:endParaRPr lang="en-IN" sz="110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0A1158D-E01E-4AF6-83DC-DBD7E3E73061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4817308" y="972904"/>
              <a:ext cx="0" cy="1362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85FB54D-C658-4816-935A-DAE936D5AF5B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4817308" y="1325132"/>
              <a:ext cx="0" cy="1582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4C567E-95F4-46EA-A56B-5E6847446463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817308" y="1699374"/>
              <a:ext cx="0" cy="16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19E3BFD-B751-44B4-BA1D-F358BD493FBA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4817308" y="2077284"/>
              <a:ext cx="0" cy="110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5E9AA74-62D6-41D4-918D-2F6DBE073508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4817308" y="2403829"/>
              <a:ext cx="0" cy="182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8E024DF-E56F-4541-8CD4-6DD654765ABA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>
              <a:off x="4817308" y="2801920"/>
              <a:ext cx="0" cy="119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BBB42A3-3507-4B05-85C6-63C220BFC2B0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4817308" y="3137637"/>
              <a:ext cx="0" cy="193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588893-C12C-4414-A738-45EE456A6317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4817308" y="3546734"/>
              <a:ext cx="0" cy="114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6FABA1-0B31-4315-BFF3-F07CEC03D0FA}"/>
                </a:ext>
              </a:extLst>
            </p:cNvPr>
            <p:cNvCxnSpPr>
              <a:cxnSpLocks/>
              <a:stCxn id="29" idx="2"/>
              <a:endCxn id="31" idx="0"/>
            </p:cNvCxnSpPr>
            <p:nvPr/>
          </p:nvCxnSpPr>
          <p:spPr>
            <a:xfrm>
              <a:off x="4817308" y="3876948"/>
              <a:ext cx="0" cy="180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4999683-B4EE-403A-9BFD-C2122C5D93A9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>
              <a:off x="4817308" y="4273203"/>
              <a:ext cx="0" cy="17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DFB8A2-81D8-4611-9633-6E5B3926B068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4817308" y="4663956"/>
              <a:ext cx="0" cy="14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816F4A9-7B81-47E0-AF3B-557015D41514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4817308" y="5025356"/>
              <a:ext cx="0" cy="172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B9D033-37B7-4CDA-BF65-321B7FAFF6AC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4817308" y="5414274"/>
              <a:ext cx="0" cy="180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22FC2D5-186A-44B1-AF03-4825B143A5B2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4817308" y="5810531"/>
              <a:ext cx="0" cy="185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0E12C3B-C678-40D5-9661-4502E22B6375}"/>
                </a:ext>
              </a:extLst>
            </p:cNvPr>
            <p:cNvCxnSpPr>
              <a:cxnSpLocks/>
              <a:stCxn id="41" idx="2"/>
              <a:endCxn id="43" idx="0"/>
            </p:cNvCxnSpPr>
            <p:nvPr/>
          </p:nvCxnSpPr>
          <p:spPr>
            <a:xfrm>
              <a:off x="4817308" y="6212290"/>
              <a:ext cx="0" cy="193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CC0EF3FE-46FA-45DA-91BD-22E4AC820B34}"/>
                </a:ext>
              </a:extLst>
            </p:cNvPr>
            <p:cNvCxnSpPr>
              <a:cxnSpLocks/>
              <a:stCxn id="16" idx="3"/>
              <a:endCxn id="14" idx="3"/>
            </p:cNvCxnSpPr>
            <p:nvPr/>
          </p:nvCxnSpPr>
          <p:spPr>
            <a:xfrm flipV="1">
              <a:off x="9407308" y="1217132"/>
              <a:ext cx="12700" cy="37424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A78B72A5-9710-4EDA-B0C2-380F6F0B7891}"/>
                </a:ext>
              </a:extLst>
            </p:cNvPr>
            <p:cNvCxnSpPr>
              <a:cxnSpLocks/>
              <a:stCxn id="23" idx="3"/>
              <a:endCxn id="16" idx="3"/>
            </p:cNvCxnSpPr>
            <p:nvPr/>
          </p:nvCxnSpPr>
          <p:spPr>
            <a:xfrm flipV="1">
              <a:off x="9407308" y="1591374"/>
              <a:ext cx="12700" cy="1102546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57F3D356-019F-47DE-BBC7-4EAA160D5D1F}"/>
                </a:ext>
              </a:extLst>
            </p:cNvPr>
            <p:cNvCxnSpPr>
              <a:cxnSpLocks/>
              <a:stCxn id="25" idx="3"/>
              <a:endCxn id="23" idx="3"/>
            </p:cNvCxnSpPr>
            <p:nvPr/>
          </p:nvCxnSpPr>
          <p:spPr>
            <a:xfrm flipV="1">
              <a:off x="9407308" y="2693920"/>
              <a:ext cx="12700" cy="33571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2DFCA98F-DEB2-41C2-883E-E3D4F1786CA9}"/>
                </a:ext>
              </a:extLst>
            </p:cNvPr>
            <p:cNvCxnSpPr>
              <a:cxnSpLocks/>
              <a:stCxn id="29" idx="3"/>
              <a:endCxn id="25" idx="3"/>
            </p:cNvCxnSpPr>
            <p:nvPr/>
          </p:nvCxnSpPr>
          <p:spPr>
            <a:xfrm flipV="1">
              <a:off x="9407308" y="3029637"/>
              <a:ext cx="12700" cy="739311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7623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5FC802-AB79-49CC-8887-D2EAE230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256" y="244232"/>
            <a:ext cx="10844090" cy="440342"/>
          </a:xfrm>
        </p:spPr>
        <p:txBody>
          <a:bodyPr>
            <a:normAutofit fontScale="90000"/>
          </a:bodyPr>
          <a:lstStyle/>
          <a:p>
            <a:pPr fontAlgn="base">
              <a:lnSpc>
                <a:spcPct val="85000"/>
              </a:lnSpc>
              <a:spcAft>
                <a:spcPct val="0"/>
              </a:spcAft>
              <a:buClr>
                <a:srgbClr val="FFD200"/>
              </a:buClr>
              <a:buSzPct val="75000"/>
              <a:defRPr/>
            </a:pPr>
            <a:r>
              <a:rPr lang="en-IN" sz="3000" b="1" dirty="0">
                <a:solidFill>
                  <a:srgbClr val="64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Activities Mapping and Integration with Global Platform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15BD5-389E-4488-AE1D-6C7C8C93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120E06-13B6-4B86-9933-6EE42692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3456000" cy="396000"/>
          </a:xfrm>
        </p:spPr>
        <p:txBody>
          <a:bodyPr vert="horz" lIns="91440" tIns="45720" rIns="91440" bIns="45720" rtlCol="0" anchor="ctr"/>
          <a:lstStyle/>
          <a:p>
            <a:fld id="{7B34B1D3-4424-4C7E-ADD8-FBE8DBD9FE96}" type="slidenum"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45A3AD-9BC6-4AE4-B861-0358705CD7D5}"/>
              </a:ext>
            </a:extLst>
          </p:cNvPr>
          <p:cNvGrpSpPr/>
          <p:nvPr/>
        </p:nvGrpSpPr>
        <p:grpSpPr>
          <a:xfrm>
            <a:off x="249848" y="868301"/>
            <a:ext cx="3733573" cy="424541"/>
            <a:chOff x="186786" y="6308835"/>
            <a:chExt cx="3733573" cy="4245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45316E-54AA-46A8-B893-2353B75D9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786" y="6308835"/>
              <a:ext cx="405470" cy="42454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6C114F-E315-4D2A-BC13-52D82A0B7F56}"/>
                </a:ext>
              </a:extLst>
            </p:cNvPr>
            <p:cNvSpPr txBox="1"/>
            <p:nvPr/>
          </p:nvSpPr>
          <p:spPr>
            <a:xfrm>
              <a:off x="593834" y="6356349"/>
              <a:ext cx="33265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Vanuatu’s National ITMOs Registry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2933F1-F46F-49E9-AD18-BFF714975BA9}"/>
              </a:ext>
            </a:extLst>
          </p:cNvPr>
          <p:cNvGrpSpPr/>
          <p:nvPr/>
        </p:nvGrpSpPr>
        <p:grpSpPr>
          <a:xfrm>
            <a:off x="6267732" y="868301"/>
            <a:ext cx="5606436" cy="324000"/>
            <a:chOff x="3810833" y="6402305"/>
            <a:chExt cx="5606436" cy="324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DA7853-A1E6-4FD6-A845-1DE61BE4F110}"/>
                </a:ext>
              </a:extLst>
            </p:cNvPr>
            <p:cNvSpPr txBox="1"/>
            <p:nvPr/>
          </p:nvSpPr>
          <p:spPr>
            <a:xfrm>
              <a:off x="4635358" y="6402516"/>
              <a:ext cx="4781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UNDP’s Article 6.2 Platform For Bilateral Collaboration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B077449-ECE6-48EC-B4DC-21FF7BA61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833" y="6402305"/>
              <a:ext cx="878099" cy="324000"/>
            </a:xfrm>
            <a:prstGeom prst="rect">
              <a:avLst/>
            </a:prstGeom>
          </p:spPr>
        </p:pic>
      </p:grpSp>
      <p:pic>
        <p:nvPicPr>
          <p:cNvPr id="20" name="Graphic 19" descr="Database">
            <a:extLst>
              <a:ext uri="{FF2B5EF4-FFF2-40B4-BE49-F238E27FC236}">
                <a16:creationId xmlns:a16="http://schemas.microsoft.com/office/drawing/2014/main" id="{7B5C1D9C-5796-40CF-ACF0-89735B7BD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6649" y="1454782"/>
            <a:ext cx="914400" cy="914400"/>
          </a:xfrm>
          <a:prstGeom prst="rect">
            <a:avLst/>
          </a:prstGeom>
        </p:spPr>
      </p:pic>
      <p:pic>
        <p:nvPicPr>
          <p:cNvPr id="85" name="Graphic 84" descr="Database">
            <a:extLst>
              <a:ext uri="{FF2B5EF4-FFF2-40B4-BE49-F238E27FC236}">
                <a16:creationId xmlns:a16="http://schemas.microsoft.com/office/drawing/2014/main" id="{C67D7A14-48AF-4079-A6E4-868B290ABA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8408" y="1454782"/>
            <a:ext cx="914400" cy="9144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C3E1D4-06D7-4E20-B342-B386E42046E3}"/>
              </a:ext>
            </a:extLst>
          </p:cNvPr>
          <p:cNvCxnSpPr>
            <a:stCxn id="20" idx="3"/>
            <a:endCxn id="85" idx="1"/>
          </p:cNvCxnSpPr>
          <p:nvPr/>
        </p:nvCxnSpPr>
        <p:spPr>
          <a:xfrm>
            <a:off x="2081049" y="1911982"/>
            <a:ext cx="7197359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132B416-BC2A-49CF-A83E-6A8C031351BA}"/>
              </a:ext>
            </a:extLst>
          </p:cNvPr>
          <p:cNvSpPr txBox="1"/>
          <p:nvPr/>
        </p:nvSpPr>
        <p:spPr>
          <a:xfrm>
            <a:off x="4335009" y="1550460"/>
            <a:ext cx="2344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Sharing Mechanism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4339EE-1D8D-4F8A-A21E-FD8128ACB0AB}"/>
              </a:ext>
            </a:extLst>
          </p:cNvPr>
          <p:cNvSpPr txBox="1"/>
          <p:nvPr/>
        </p:nvSpPr>
        <p:spPr>
          <a:xfrm>
            <a:off x="436179" y="2454166"/>
            <a:ext cx="3967655" cy="13450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User Database (List of Users)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Project Database (List of Projects)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Project Status (Dynamic Status Update)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Project Document Database (Data Dump)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982F2B7-332A-47E2-8C53-627402F07011}"/>
              </a:ext>
            </a:extLst>
          </p:cNvPr>
          <p:cNvCxnSpPr>
            <a:stCxn id="85" idx="2"/>
            <a:endCxn id="45" idx="3"/>
          </p:cNvCxnSpPr>
          <p:nvPr/>
        </p:nvCxnSpPr>
        <p:spPr>
          <a:xfrm flipH="1">
            <a:off x="4403834" y="2369182"/>
            <a:ext cx="5331774" cy="75750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0001434-C997-43E1-81DC-FD6182095765}"/>
              </a:ext>
            </a:extLst>
          </p:cNvPr>
          <p:cNvSpPr txBox="1"/>
          <p:nvPr/>
        </p:nvSpPr>
        <p:spPr>
          <a:xfrm>
            <a:off x="452583" y="4041090"/>
            <a:ext cx="3967655" cy="26377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Additional Activity of National Registry (Not linked with Platform)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Number of ITMOs Issued for project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Electronic Registry for ITMOs issuance, transfer and cancellation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National GHG Inventory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National Account of GHG emissions/Mitigation/ITMOs Balance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D8D2EBF-A8CC-4127-8868-FF8F8F49DA74}"/>
              </a:ext>
            </a:extLst>
          </p:cNvPr>
          <p:cNvSpPr txBox="1"/>
          <p:nvPr/>
        </p:nvSpPr>
        <p:spPr>
          <a:xfrm>
            <a:off x="6267732" y="3037518"/>
            <a:ext cx="5600614" cy="29608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Key Activities of Article 6.2 Platform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User Registration (Mirror/user database from National Registry)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Project submission interface (all users)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Data, Document and report submission (all users)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Documentation and Status update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Document templates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Any others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9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56" y="1153572"/>
            <a:ext cx="3484278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Management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t">
            <a:normAutofit/>
          </a:bodyPr>
          <a:lstStyle/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Registration Microservice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</a:p>
          <a:p>
            <a:pPr lvl="2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Registration</a:t>
            </a:r>
          </a:p>
          <a:p>
            <a:pPr lvl="2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Forgot Password</a:t>
            </a:r>
          </a:p>
          <a:p>
            <a:pPr marL="342900"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UI/UX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Registration form 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Forgot Password form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profile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List &amp; delete/reject/approve user</a:t>
            </a:r>
          </a:p>
          <a:p>
            <a:pPr lvl="1"/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Database – as per UI/UX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B744864-E90B-45AB-BA7A-6939133EA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10699" y="1940774"/>
          <a:ext cx="1932453" cy="172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253" imgH="816451" progId="Excel.Sheet.12">
                  <p:embed/>
                </p:oleObj>
              </mc:Choice>
              <mc:Fallback>
                <p:oleObj name="Worksheet" showAsIcon="1" r:id="rId3" imgW="914253" imgH="816451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B744864-E90B-45AB-BA7A-6939133EAC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0699" y="1940774"/>
                        <a:ext cx="1932453" cy="1724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94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1 - User Registration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754" y="1833371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Check user in database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user doesn’t exist – create user and send mail notification to user and approver; alert successful submission and return login page. Create user profile page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user exists – alert error response to user and return login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822868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13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2 – Forgot Password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Check user in database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user doesn’t exist – alert error response to user and return login page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If user exists – email notification with reset password link. Reset password and store new password in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920462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244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3 –Modify user profile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Update user details</a:t>
            </a:r>
          </a:p>
          <a:p>
            <a:pPr lvl="1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Name, Contact No. and password can be updated – refer the excel 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092879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58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4 –User List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Update user status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 Fee Payment status update by approver to yes (default value is No)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Approve/reject/delete user</a:t>
            </a:r>
          </a:p>
          <a:p>
            <a:pPr lvl="1"/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efault status is pending approval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user status is pending approval, action would be Approve/Reject with icons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Approve action, status to change to Approved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 user is approved, action would be delete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reject/delete, user to be removed from the user list and status updated to rejected/deleted in database</a:t>
            </a:r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4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872262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2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1D87-6C24-481F-9CB9-E762514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5 –Login to Global System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3F40-C354-4289-8861-A7AEB91C8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1856580"/>
            <a:ext cx="6906491" cy="46823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User Database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Expose login API with user database, credentials and access rights to Global system</a:t>
            </a:r>
            <a:endParaRPr lang="en-AU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B4543-18F7-41DF-9339-384D09B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7B34B1D3-4424-4C7E-ADD8-FBE8DBD9FE96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111929-3F1F-41B9-BBA3-849138A7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64BE463-9DE9-47A0-B558-D7EB7830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138212"/>
              </p:ext>
            </p:extLst>
          </p:nvPr>
        </p:nvGraphicFramePr>
        <p:xfrm>
          <a:off x="4447308" y="319088"/>
          <a:ext cx="5308942" cy="1144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032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2A6D3-4678-461E-8DFC-DDB27EB22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Registry – Design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1E8AD-5324-48F8-9248-0B3274833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Project Database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4CF6-8E01-4FB4-9EAE-50432D707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93470" y="758880"/>
            <a:ext cx="181064" cy="121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8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1547</Words>
  <Application>Microsoft Macintosh PowerPoint</Application>
  <PresentationFormat>Widescreen</PresentationFormat>
  <Paragraphs>274</Paragraphs>
  <Slides>25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Office Theme</vt:lpstr>
      <vt:lpstr>1_Office Theme</vt:lpstr>
      <vt:lpstr>Worksheet</vt:lpstr>
      <vt:lpstr>National Registry – Design Document</vt:lpstr>
      <vt:lpstr>User Registration – Process Flow </vt:lpstr>
      <vt:lpstr>User Management</vt:lpstr>
      <vt:lpstr>Activity 1 - User Registration</vt:lpstr>
      <vt:lpstr>Activity 2 – Forgot Password</vt:lpstr>
      <vt:lpstr>Activity 3 –Modify user profile</vt:lpstr>
      <vt:lpstr>Activity 4 –User List</vt:lpstr>
      <vt:lpstr>Activity 5 –Login to Global System</vt:lpstr>
      <vt:lpstr>Registry – Design Document</vt:lpstr>
      <vt:lpstr>Activity 1 –Replicate Project Database</vt:lpstr>
      <vt:lpstr>Registry – Design Document</vt:lpstr>
      <vt:lpstr>ITMO-Issuance</vt:lpstr>
      <vt:lpstr>Activity 1 –Recommend </vt:lpstr>
      <vt:lpstr>Activity 2 –Approve </vt:lpstr>
      <vt:lpstr>Registry – Design Document</vt:lpstr>
      <vt:lpstr>ITMO-Transfer</vt:lpstr>
      <vt:lpstr>Activity 1 –Request for transfer </vt:lpstr>
      <vt:lpstr>Activity 2 –Approve </vt:lpstr>
      <vt:lpstr>Registry – Design Document</vt:lpstr>
      <vt:lpstr>GHG Accounting</vt:lpstr>
      <vt:lpstr>Registry – Design Document</vt:lpstr>
      <vt:lpstr>ITMOs reports</vt:lpstr>
      <vt:lpstr>National Registry Process (Yellow Highlighted)</vt:lpstr>
      <vt:lpstr>ITMOs Project Implementation Process</vt:lpstr>
      <vt:lpstr>Activities Mapping and Integration with Global Platform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Kumar Pawar</dc:creator>
  <cp:lastModifiedBy>Mark Belinsky</cp:lastModifiedBy>
  <cp:revision>277</cp:revision>
  <dcterms:created xsi:type="dcterms:W3CDTF">2019-02-21T03:56:42Z</dcterms:created>
  <dcterms:modified xsi:type="dcterms:W3CDTF">2022-07-18T20:01:21Z</dcterms:modified>
</cp:coreProperties>
</file>