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4"/>
  </p:notesMasterIdLst>
  <p:sldIdLst>
    <p:sldId id="465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37" r:id="rId11"/>
    <p:sldId id="638" r:id="rId12"/>
    <p:sldId id="639" r:id="rId13"/>
    <p:sldId id="640" r:id="rId14"/>
    <p:sldId id="664" r:id="rId15"/>
    <p:sldId id="642" r:id="rId16"/>
    <p:sldId id="618" r:id="rId17"/>
    <p:sldId id="643" r:id="rId18"/>
    <p:sldId id="690" r:id="rId19"/>
    <p:sldId id="691" r:id="rId20"/>
    <p:sldId id="701" r:id="rId21"/>
    <p:sldId id="644" r:id="rId22"/>
    <p:sldId id="61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  <a:srgbClr val="65A9D9"/>
    <a:srgbClr val="EF4056"/>
    <a:srgbClr val="292C34"/>
    <a:srgbClr val="EBECEE"/>
    <a:srgbClr val="2C479E"/>
    <a:srgbClr val="58C5C7"/>
    <a:srgbClr val="85898F"/>
    <a:srgbClr val="EA5541"/>
    <a:srgbClr val="58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6" autoAdjust="0"/>
    <p:restoredTop sz="81478" autoAdjust="0"/>
  </p:normalViewPr>
  <p:slideViewPr>
    <p:cSldViewPr snapToGrid="0">
      <p:cViewPr varScale="1">
        <p:scale>
          <a:sx n="69" d="100"/>
          <a:sy n="69" d="100"/>
        </p:scale>
        <p:origin x="1471" y="38"/>
      </p:cViewPr>
      <p:guideLst>
        <p:guide orient="horz" pos="2222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3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9516" y="1814966"/>
            <a:ext cx="78867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bg1">
                    <a:lumMod val="5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13055" y="2083270"/>
            <a:ext cx="2432649" cy="256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03926" y="1814966"/>
            <a:ext cx="5572289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77663" y="2153644"/>
            <a:ext cx="2295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zh-CN" altLang="zh-CN" sz="2400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71435" y="2615309"/>
            <a:ext cx="230124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139782" y="1040606"/>
            <a:ext cx="2335506" cy="4635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8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11187" y="1658854"/>
            <a:ext cx="7921625" cy="1307628"/>
          </a:xfrm>
        </p:spPr>
        <p:txBody>
          <a:bodyPr/>
          <a:lstStyle>
            <a:lvl1pPr algn="ctr">
              <a:defRPr sz="4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24792" y="3145871"/>
            <a:ext cx="6518247" cy="303109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669429" y="2907893"/>
            <a:ext cx="7921625" cy="13076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>
                <a:solidFill>
                  <a:schemeClr val="bg2">
                    <a:lumMod val="75000"/>
                  </a:schemeClr>
                </a:solidFill>
              </a:rPr>
              <a:t>单击此处编辑母版标题样式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0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F5D7C96C-65A6-4AC9-A9D4-614AAF1B60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07" y="6567489"/>
            <a:ext cx="4680725" cy="338137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多智能体软件工程实验室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ASE  Laboratory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8B328AE-DD2F-48A9-84C4-1C28EAEED92A}"/>
              </a:ext>
            </a:extLst>
          </p:cNvPr>
          <p:cNvSpPr txBox="1"/>
          <p:nvPr userDrawn="1"/>
        </p:nvSpPr>
        <p:spPr>
          <a:xfrm>
            <a:off x="8572599" y="6572250"/>
            <a:ext cx="4999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748CE-87BD-46CE-BFBB-22DCCFBA0247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21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09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7" indent="0" algn="ctr">
              <a:buNone/>
              <a:defRPr/>
            </a:lvl8pPr>
            <a:lvl9pPr marL="365721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910D18-12F9-4384-B969-10BE9DFF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120" y="6245225"/>
            <a:ext cx="213323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38604-06A1-46F0-8F68-E7896FD4EE11}" type="datetime2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2021年10月23日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12405C-7A3F-45E8-A829-F0E8DE43F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3658" y="6245225"/>
            <a:ext cx="2896685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9EA3DC3C-26ED-4771-86B5-284C8C3B4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07" y="6597651"/>
            <a:ext cx="46807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多智能体软件工程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实验室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ASE  Laboratory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6518CFB-C28B-46BF-90B7-C9747B368418}"/>
              </a:ext>
            </a:extLst>
          </p:cNvPr>
          <p:cNvSpPr txBox="1"/>
          <p:nvPr userDrawn="1"/>
        </p:nvSpPr>
        <p:spPr>
          <a:xfrm>
            <a:off x="8572599" y="6572250"/>
            <a:ext cx="4999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7342FA-7F12-4C20-8EC1-E3565ECF3BE7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21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7D346-F661-4FB4-AF99-A829C62EFA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5556" y="6245225"/>
            <a:ext cx="217132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D0CCB1-A58A-4092-9105-950936249207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21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6821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9350"/>
            <a:ext cx="8229601" cy="41168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2878B-1F1E-460E-A3BE-0EC7131C8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120" y="6245225"/>
            <a:ext cx="213323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A75E5-B048-4A68-B706-04B0ADB6DEEE}" type="datetime2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2021年10月23日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FC53717-6234-4691-8D1C-72D18FAF0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3658" y="6245225"/>
            <a:ext cx="2896685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952873" y="133881"/>
            <a:ext cx="6092116" cy="416006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200" b="1" kern="1200">
                <a:solidFill>
                  <a:schemeClr val="bg1">
                    <a:alpha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数字电路与逻辑设计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(EDA)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0426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9516" y="1814966"/>
            <a:ext cx="78867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bg1">
                    <a:lumMod val="5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2"/>
          <p:cNvSpPr/>
          <p:nvPr userDrawn="1"/>
        </p:nvSpPr>
        <p:spPr bwMode="auto">
          <a:xfrm>
            <a:off x="8923338" y="0"/>
            <a:ext cx="219075" cy="419100"/>
          </a:xfrm>
          <a:custGeom>
            <a:avLst/>
            <a:gdLst>
              <a:gd name="T0" fmla="*/ 0 w 138"/>
              <a:gd name="T1" fmla="*/ 0 h 264"/>
              <a:gd name="T2" fmla="*/ 138 w 138"/>
              <a:gd name="T3" fmla="*/ 0 h 264"/>
              <a:gd name="T4" fmla="*/ 138 w 138"/>
              <a:gd name="T5" fmla="*/ 264 h 264"/>
              <a:gd name="T6" fmla="*/ 0 w 138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0" y="0"/>
                </a:moveTo>
                <a:lnTo>
                  <a:pt x="138" y="0"/>
                </a:lnTo>
                <a:lnTo>
                  <a:pt x="138" y="26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588" y="6784975"/>
            <a:ext cx="720725" cy="73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722313" y="6784975"/>
            <a:ext cx="84201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11188" y="207558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83007" y="6366933"/>
            <a:ext cx="493210" cy="3794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pPr latinLnBrk="0"/>
            <a:fld id="{8409FBBB-C588-4B8D-A7FF-E25C81CC24C8}" type="slidenum">
              <a:rPr lang="en-US" smtClean="0">
                <a:solidFill>
                  <a:srgbClr val="304F6F"/>
                </a:solidFill>
              </a:rPr>
              <a:pPr latinLnBrk="0"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88" y="839788"/>
            <a:ext cx="914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588" y="439350"/>
            <a:ext cx="219075" cy="400438"/>
          </a:xfrm>
          <a:custGeom>
            <a:avLst/>
            <a:gdLst>
              <a:gd name="T0" fmla="*/ 138 w 138"/>
              <a:gd name="T1" fmla="*/ 264 h 264"/>
              <a:gd name="T2" fmla="*/ 0 w 138"/>
              <a:gd name="T3" fmla="*/ 264 h 264"/>
              <a:gd name="T4" fmla="*/ 0 w 138"/>
              <a:gd name="T5" fmla="*/ 0 h 264"/>
              <a:gd name="T6" fmla="*/ 138 w 138"/>
              <a:gd name="T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138" y="264"/>
                </a:moveTo>
                <a:lnTo>
                  <a:pt x="0" y="264"/>
                </a:lnTo>
                <a:lnTo>
                  <a:pt x="0" y="0"/>
                </a:lnTo>
                <a:lnTo>
                  <a:pt x="138" y="26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94" y="-1"/>
            <a:ext cx="2792393" cy="1217613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672665" y="6330420"/>
            <a:ext cx="2510341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tint val="7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易运晖</a:t>
            </a:r>
            <a:r>
              <a:rPr lang="en-US" altLang="zh-CN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(yhyi@mail.xidian.edu.cn)</a:t>
            </a:r>
            <a:endParaRPr lang="en-US" sz="1100" b="1" dirty="0">
              <a:solidFill>
                <a:schemeClr val="bg1">
                  <a:lumMod val="50000"/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5" r:id="rId3"/>
    <p:sldLayoutId id="2147483665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BE389E02-550A-4465-8B69-D8ECE7C922F3}"/>
              </a:ext>
            </a:extLst>
          </p:cNvPr>
          <p:cNvSpPr txBox="1">
            <a:spLocks/>
          </p:cNvSpPr>
          <p:nvPr userDrawn="1"/>
        </p:nvSpPr>
        <p:spPr>
          <a:xfrm rot="4334767">
            <a:off x="8063816" y="685027"/>
            <a:ext cx="887413" cy="2285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A67A3722-CC06-4034-80D1-D7B71FB890B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pPr marL="0" marR="0" lvl="0" indent="0" algn="ctr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  <p:pic>
        <p:nvPicPr>
          <p:cNvPr id="7" name="Picture 4" descr="a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873" y="133881"/>
            <a:ext cx="6092116" cy="416006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0" tIns="0" rIns="0" bIns="0" rtlCol="0" anchor="ctr"/>
          <a:lstStyle>
            <a:lvl1pPr algn="ctr">
              <a:defRPr sz="3200" b="1">
                <a:solidFill>
                  <a:schemeClr val="bg1">
                    <a:alpha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数字电路与逻辑设计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(EDA)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94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10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217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3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434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831" indent="-3428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6">
            <a:extLst>
              <a:ext uri="{FF2B5EF4-FFF2-40B4-BE49-F238E27FC236}">
                <a16:creationId xmlns:a16="http://schemas.microsoft.com/office/drawing/2014/main" id="{6E9AFCCC-CE96-4521-A1DC-113613CE6004}"/>
              </a:ext>
            </a:extLst>
          </p:cNvPr>
          <p:cNvSpPr txBox="1">
            <a:spLocks/>
          </p:cNvSpPr>
          <p:nvPr/>
        </p:nvSpPr>
        <p:spPr>
          <a:xfrm>
            <a:off x="4053766" y="5823036"/>
            <a:ext cx="3755725" cy="616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通信工程学院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B426F7-6298-4F58-B247-9B6311B5BC34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844675"/>
            <a:ext cx="8137525" cy="230505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数字电路与逻辑设计（</a:t>
            </a:r>
            <a:r>
              <a:rPr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EDA</a:t>
            </a: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）实验</a:t>
            </a:r>
            <a:endParaRPr lang="en-US" altLang="zh-CN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开放实验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、按键按下和松开的区别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51" y="2425943"/>
            <a:ext cx="4287904" cy="37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、如何点亮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26" y="2454230"/>
            <a:ext cx="4359245" cy="3348693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6DF09B23-6FC2-4267-BF6A-2F86F7BE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、系统时钟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1" y="2712427"/>
            <a:ext cx="8324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顶层模块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58032-621F-4785-8DE5-168E34B2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8" y="2202598"/>
            <a:ext cx="7566409" cy="245280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C95FDC4-0DFC-4652-8A20-FB505A7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718650" y="2514600"/>
          <a:ext cx="78867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196">
                  <a:extLst>
                    <a:ext uri="{9D8B030D-6E8A-4147-A177-3AD203B41FA5}">
                      <a16:colId xmlns:a16="http://schemas.microsoft.com/office/drawing/2014/main" val="2722716049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4125514319"/>
                    </a:ext>
                  </a:extLst>
                </a:gridCol>
                <a:gridCol w="3959850">
                  <a:extLst>
                    <a:ext uri="{9D8B030D-6E8A-4147-A177-3AD203B41FA5}">
                      <a16:colId xmlns:a16="http://schemas.microsoft.com/office/drawing/2014/main" val="81235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端口名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clk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系统时钟输入</a:t>
                      </a:r>
                      <a:r>
                        <a:rPr lang="en-US" altLang="zh-CN" sz="2400" dirty="0"/>
                        <a:t>(50M)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rst_n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复位按键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低电平有效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Output(4)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4bit LED</a:t>
                      </a:r>
                      <a:r>
                        <a:rPr lang="zh-CN" altLang="en-US" sz="2400" dirty="0"/>
                        <a:t>驱动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高点亮）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73543"/>
                  </a:ext>
                </a:extLst>
              </a:tr>
            </a:tbl>
          </a:graphicData>
        </a:graphic>
      </p:graphicFrame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顶层模块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849DE5C-8440-4541-8382-69D61B8A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15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9516" y="1814966"/>
            <a:ext cx="445399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module count6(</a:t>
            </a:r>
            <a:r>
              <a:rPr lang="en-US" altLang="zh-CN" dirty="0" err="1"/>
              <a:t>out,reset,clk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    output[3:0] out;</a:t>
            </a:r>
          </a:p>
          <a:p>
            <a:pPr marL="0" indent="0">
              <a:buNone/>
            </a:pPr>
            <a:r>
              <a:rPr lang="en-US" altLang="zh-CN" dirty="0"/>
              <a:t>    input </a:t>
            </a:r>
            <a:r>
              <a:rPr lang="en-US" altLang="zh-CN" dirty="0" err="1"/>
              <a:t>reset,clk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reg</a:t>
            </a:r>
            <a:r>
              <a:rPr lang="en-US" altLang="zh-CN" dirty="0"/>
              <a:t>[3:0] out;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    always @(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    begin</a:t>
            </a:r>
          </a:p>
          <a:p>
            <a:pPr marL="0" indent="0">
              <a:buNone/>
            </a:pPr>
            <a:r>
              <a:rPr lang="en-US" altLang="zh-CN" dirty="0"/>
              <a:t>        if (reset) </a:t>
            </a:r>
          </a:p>
          <a:p>
            <a:pPr marL="0" indent="0">
              <a:buNone/>
            </a:pPr>
            <a:r>
              <a:rPr lang="en-US" altLang="zh-CN" dirty="0"/>
              <a:t>            out&lt;=0; 		//</a:t>
            </a:r>
            <a:r>
              <a:rPr lang="zh-CN" altLang="en-US" dirty="0"/>
              <a:t>同步复位</a:t>
            </a:r>
          </a:p>
          <a:p>
            <a:pPr marL="0" indent="0">
              <a:buNone/>
            </a:pPr>
            <a:r>
              <a:rPr lang="zh-CN" altLang="en-US" dirty="0"/>
              <a:t>        </a:t>
            </a:r>
            <a:r>
              <a:rPr lang="en-US" altLang="zh-CN" dirty="0"/>
              <a:t>else if (out&gt;=4'h5)</a:t>
            </a:r>
          </a:p>
          <a:p>
            <a:pPr marL="0" indent="0">
              <a:buNone/>
            </a:pPr>
            <a:r>
              <a:rPr lang="en-US" altLang="zh-CN" dirty="0"/>
              <a:t>            out&lt;=0;</a:t>
            </a:r>
          </a:p>
          <a:p>
            <a:pPr marL="0" indent="0">
              <a:buNone/>
            </a:pPr>
            <a:r>
              <a:rPr lang="en-US" altLang="zh-CN" dirty="0"/>
              <a:t>        else </a:t>
            </a:r>
          </a:p>
          <a:p>
            <a:pPr marL="0" indent="0">
              <a:buNone/>
            </a:pPr>
            <a:r>
              <a:rPr lang="en-US" altLang="zh-CN" dirty="0"/>
              <a:t>            out&lt;=out+1; 		//</a:t>
            </a:r>
            <a:r>
              <a:rPr lang="zh-CN" altLang="en-US" dirty="0"/>
              <a:t>计数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基本结构</a:t>
            </a:r>
          </a:p>
        </p:txBody>
      </p:sp>
      <p:graphicFrame>
        <p:nvGraphicFramePr>
          <p:cNvPr id="12" name="对象 48"/>
          <p:cNvGraphicFramePr>
            <a:graphicFrameLocks noChangeAspect="1"/>
          </p:cNvGraphicFramePr>
          <p:nvPr>
            <p:extLst/>
          </p:nvPr>
        </p:nvGraphicFramePr>
        <p:xfrm>
          <a:off x="5700713" y="1042327"/>
          <a:ext cx="3036560" cy="515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2386787" imgH="4061012" progId="">
                  <p:embed/>
                </p:oleObj>
              </mc:Choice>
              <mc:Fallback>
                <p:oleObj r:id="rId3" imgW="2386787" imgH="4061012" progId="">
                  <p:embed/>
                  <p:pic>
                    <p:nvPicPr>
                      <p:cNvPr id="12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042327"/>
                        <a:ext cx="3036560" cy="5153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417372" y="10423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</a:rPr>
              <a:t>本节重点</a:t>
            </a:r>
          </a:p>
        </p:txBody>
      </p:sp>
    </p:spTree>
    <p:extLst>
      <p:ext uri="{BB962C8B-B14F-4D97-AF65-F5344CB8AC3E}">
        <p14:creationId xmlns:p14="http://schemas.microsoft.com/office/powerpoint/2010/main" val="642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编写代码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6" y="1952075"/>
            <a:ext cx="8304205" cy="39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17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module count5(</a:t>
            </a:r>
            <a:r>
              <a:rPr lang="en-US" altLang="zh-CN" dirty="0" err="1"/>
              <a:t>out,reset,clk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    output[3:0] out;</a:t>
            </a:r>
          </a:p>
          <a:p>
            <a:pPr marL="0" indent="0">
              <a:buNone/>
            </a:pPr>
            <a:r>
              <a:rPr lang="en-US" altLang="zh-CN" dirty="0"/>
              <a:t>    input </a:t>
            </a:r>
            <a:r>
              <a:rPr lang="en-US" altLang="zh-CN" dirty="0" err="1"/>
              <a:t>reset,clk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reg</a:t>
            </a:r>
            <a:r>
              <a:rPr lang="en-US" altLang="zh-CN" dirty="0"/>
              <a:t>[3:0] out;</a:t>
            </a:r>
          </a:p>
          <a:p>
            <a:pPr marL="0" indent="0">
              <a:buNone/>
            </a:pPr>
            <a:r>
              <a:rPr lang="en-US" altLang="zh-CN" dirty="0"/>
              <a:t>    always @(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    begin</a:t>
            </a:r>
          </a:p>
          <a:p>
            <a:pPr marL="0" indent="0">
              <a:buNone/>
            </a:pPr>
            <a:r>
              <a:rPr lang="en-US" altLang="zh-CN" dirty="0"/>
              <a:t>        if (reset) </a:t>
            </a:r>
          </a:p>
          <a:p>
            <a:pPr marL="0" indent="0">
              <a:buNone/>
            </a:pPr>
            <a:r>
              <a:rPr lang="en-US" altLang="zh-CN" dirty="0"/>
              <a:t>            out&lt;=0; //</a:t>
            </a:r>
            <a:r>
              <a:rPr lang="zh-CN" altLang="en-US" dirty="0"/>
              <a:t>同步复位</a:t>
            </a:r>
          </a:p>
          <a:p>
            <a:pPr marL="0" indent="0">
              <a:buNone/>
            </a:pPr>
            <a:r>
              <a:rPr lang="zh-CN" altLang="en-US" dirty="0"/>
              <a:t>        </a:t>
            </a:r>
            <a:r>
              <a:rPr lang="en-US" altLang="zh-CN" dirty="0"/>
              <a:t>else if (out&gt;=4'h5)</a:t>
            </a:r>
          </a:p>
          <a:p>
            <a:pPr marL="0" indent="0">
              <a:buNone/>
            </a:pPr>
            <a:r>
              <a:rPr lang="en-US" altLang="zh-CN" dirty="0"/>
              <a:t>            out&lt;=0;</a:t>
            </a:r>
          </a:p>
          <a:p>
            <a:pPr marL="0" indent="0">
              <a:buNone/>
            </a:pPr>
            <a:r>
              <a:rPr lang="en-US" altLang="zh-CN" dirty="0"/>
              <a:t>        else </a:t>
            </a:r>
          </a:p>
          <a:p>
            <a:pPr marL="0" indent="0">
              <a:buNone/>
            </a:pPr>
            <a:r>
              <a:rPr lang="en-US" altLang="zh-CN" dirty="0"/>
              <a:t>            out&lt;=out+1; //</a:t>
            </a:r>
            <a:r>
              <a:rPr lang="zh-CN" altLang="en-US" dirty="0"/>
              <a:t>计数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chemeClr val="tx2"/>
                </a:solidFill>
              </a:rPr>
              <a:t>Modelsim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056" y="357090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编译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BE523B52-6C26-46ED-BA11-5AA541C1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18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3528398" cy="4400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`timescale 1ns/1ns</a:t>
            </a:r>
          </a:p>
          <a:p>
            <a:pPr marL="0" indent="0">
              <a:buNone/>
            </a:pPr>
            <a:r>
              <a:rPr lang="en-US" altLang="zh-CN" dirty="0"/>
              <a:t>module count5_tb;</a:t>
            </a:r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reset;</a:t>
            </a:r>
          </a:p>
          <a:p>
            <a:pPr marL="0" indent="0">
              <a:buNone/>
            </a:pPr>
            <a:r>
              <a:rPr lang="en-US" altLang="zh-CN" dirty="0"/>
              <a:t>wire[3:0] out;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initial</a:t>
            </a:r>
          </a:p>
          <a:p>
            <a:pPr marL="0" indent="0">
              <a:buNone/>
            </a:pPr>
            <a:r>
              <a:rPr lang="en-US" altLang="zh-CN" dirty="0"/>
              <a:t>begin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clk</a:t>
            </a:r>
            <a:r>
              <a:rPr lang="en-US" altLang="zh-CN" dirty="0"/>
              <a:t> = 1'b0;</a:t>
            </a:r>
          </a:p>
          <a:p>
            <a:pPr marL="0" indent="0">
              <a:buNone/>
            </a:pPr>
            <a:r>
              <a:rPr lang="en-US" altLang="zh-CN" dirty="0"/>
              <a:t>	reset = 1'b0;</a:t>
            </a:r>
          </a:p>
          <a:p>
            <a:pPr marL="0" indent="0">
              <a:buNone/>
            </a:pPr>
            <a:r>
              <a:rPr lang="en-US" altLang="zh-CN" dirty="0"/>
              <a:t>	#100  reset = 1'b1;</a:t>
            </a:r>
          </a:p>
          <a:p>
            <a:pPr marL="0" indent="0">
              <a:buNone/>
            </a:pPr>
            <a:r>
              <a:rPr lang="en-US" altLang="zh-CN" dirty="0"/>
              <a:t>	#200  reset = 1'b0;</a:t>
            </a:r>
          </a:p>
          <a:p>
            <a:pPr marL="0" indent="0">
              <a:buNone/>
            </a:pPr>
            <a:r>
              <a:rPr lang="en-US" altLang="zh-CN" dirty="0"/>
              <a:t>end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chemeClr val="tx2"/>
                </a:solidFill>
              </a:rPr>
              <a:t>TestBench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300" y="340586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编译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080486" y="1729240"/>
            <a:ext cx="3332455" cy="440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always</a:t>
            </a:r>
            <a:r>
              <a:rPr lang="en-US" altLang="zh-CN" sz="2400" dirty="0"/>
              <a:t>#10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~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count5 </a:t>
            </a:r>
            <a:r>
              <a:rPr lang="en-US" altLang="zh-CN" sz="2400" dirty="0" err="1"/>
              <a:t>dut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.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), </a:t>
            </a:r>
          </a:p>
          <a:p>
            <a:r>
              <a:rPr lang="en-US" altLang="zh-CN" sz="2400" dirty="0"/>
              <a:t>	.reset (reset),  </a:t>
            </a:r>
          </a:p>
          <a:p>
            <a:r>
              <a:rPr lang="en-US" altLang="zh-CN" sz="2400" dirty="0"/>
              <a:t>	.out (out)   </a:t>
            </a:r>
          </a:p>
          <a:p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endmodule</a:t>
            </a:r>
            <a:endParaRPr lang="en-US" altLang="zh-CN" sz="2400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2BD5440-6A6B-4DC6-8EA2-4371966F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19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chemeClr val="tx2"/>
                </a:solidFill>
              </a:rPr>
              <a:t>Modelsim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en-US" dirty="0"/>
              <a:t>产生激励</a:t>
            </a:r>
            <a:r>
              <a:rPr lang="en-US" altLang="zh-CN" dirty="0"/>
              <a:t>(</a:t>
            </a:r>
            <a:r>
              <a:rPr lang="zh-CN" altLang="en-US" dirty="0"/>
              <a:t>输入信号波形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将输入激励加入到测试模块并收集其输出响应。</a:t>
            </a:r>
            <a:endParaRPr lang="en-US" altLang="zh-CN" dirty="0"/>
          </a:p>
          <a:p>
            <a:r>
              <a:rPr lang="en-US" altLang="zh-CN" dirty="0"/>
              <a:t>3)</a:t>
            </a:r>
            <a:r>
              <a:rPr lang="zh-CN" altLang="en-US" dirty="0"/>
              <a:t>将响应输出与期望值进行比较。</a:t>
            </a: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80" y="4083241"/>
            <a:ext cx="5385551" cy="2590797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C7818A6-774F-4A3A-A6E6-E9DB6F71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实验教学安排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1" lang="zh-CN" altLang="en-US" sz="31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固定实验部分</a:t>
            </a:r>
            <a:endParaRPr kumimoji="1" lang="en-US" altLang="zh-CN" sz="31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理论课教学时间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9,10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2">
              <a:defRPr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教学楼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205/206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教室</a:t>
            </a: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1" lang="zh-CN" altLang="en-US" sz="31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开放实验部分</a:t>
            </a:r>
            <a:endParaRPr kumimoji="1" lang="en-US" altLang="zh-CN" sz="31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周六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日全天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连续两周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教学楼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205/206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教室</a:t>
            </a:r>
          </a:p>
          <a:p>
            <a:pPr marL="914217" lvl="2" indent="0">
              <a:lnSpc>
                <a:spcPct val="120000"/>
              </a:lnSpc>
              <a:buNone/>
              <a:defRPr/>
            </a:pP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9521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37" y="1814513"/>
            <a:ext cx="6568802" cy="4351337"/>
          </a:xfrm>
          <a:prstGeom prst="rect">
            <a:avLst/>
          </a:prstGeom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测试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85BF123-8887-4CBE-BEA5-20E225BE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21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9" y="4922471"/>
            <a:ext cx="26273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1520170" y="2426862"/>
            <a:ext cx="5976662" cy="1772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168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成绩组成</a:t>
            </a: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一、课堂成绩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endParaRPr kumimoji="1" lang="zh-CN" altLang="en-US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二、大作业和实验报告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90%</a:t>
            </a:r>
            <a:endParaRPr kumimoji="1" lang="zh-CN" altLang="en-US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4873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从以下题目中任选一个作为本课程最后的验收报告，给出详细的设计过程（预期达到的功能、原理框图、关键部分的设计与仿真波形、结果等）。</a:t>
            </a: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两人一组，各自提交报告。</a:t>
            </a:r>
            <a:endParaRPr kumimoji="1" lang="zh-CN" altLang="en-US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070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．流水灯控制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设计能让一排灯（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）自动改变显示花样的控制系统。控制器应有两种控制方式：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◆规则变化。变化节拍有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秒和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0.25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秒两种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交替出现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每种节拍可有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种花样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周期轮换。彩灯变化方向有单向移动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双向移动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跳跃移动等。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◆随机变化。变化花样相同，但节拍及花样的转换都随机出现。 </a:t>
            </a:r>
            <a:endParaRPr kumimoji="1" lang="zh-CN" altLang="en-US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483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．交通灯控制器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分两个方向（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），每个方向各有红（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）、绿（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个交通灯。按下按钮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K0~ K3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时直接进入对应序号的状态，随后即转入自动方式。在自动方式下，控制器的状态转移表为：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	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亮灯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停留时间</a:t>
            </a:r>
          </a:p>
          <a:p>
            <a:pPr marL="0" indent="0">
              <a:buNone/>
            </a:pP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S0			R1,G2		  2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</a:p>
          <a:p>
            <a:pPr marL="0" indent="0">
              <a:buNone/>
            </a:pP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S1			R1 		  	  1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</a:p>
          <a:p>
            <a:pPr marL="0" indent="0">
              <a:buNone/>
            </a:pP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S2			G1,R2		  2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</a:p>
          <a:p>
            <a:pPr marL="0" indent="0">
              <a:buNone/>
            </a:pP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S3			R2		  	  1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</a:p>
          <a:p>
            <a:pPr marL="0" indent="0">
              <a:buNone/>
            </a:pPr>
            <a:endParaRPr kumimoji="1" lang="zh-CN" altLang="en-US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338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．计时器设计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设计一：设计一个电子闹钟。要求电路上电后自动计时，到达预置的闹响时刻后，由扬声器发出音乐报警。闹响时刻可利用</a:t>
            </a: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按键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设置，两位数：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59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99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设计二：设计一个倒计时显示电路。要求能用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DIP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开关设置当前（起始）时刻，而后倒计时（即减法计数）并显示，减到</a:t>
            </a:r>
            <a:r>
              <a:rPr kumimoji="1" lang="en-US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时由扬声器发出音乐报警。</a:t>
            </a:r>
          </a:p>
          <a:p>
            <a:pPr>
              <a:buFont typeface="Wingdings" pitchFamily="2" charset="2"/>
              <a:buChar char="n"/>
              <a:defRPr/>
            </a:pPr>
            <a:endParaRPr kumimoji="1" lang="zh-CN" altLang="en-US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366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292EBA-4501-48E7-9844-55AD39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21" y="1268788"/>
            <a:ext cx="8229759" cy="4525176"/>
          </a:xfrm>
        </p:spPr>
        <p:txBody>
          <a:bodyPr/>
          <a:lstStyle/>
          <a:p>
            <a:r>
              <a:rPr kumimoji="1" lang="zh-CN" altLang="en-US" sz="359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大作业安排</a:t>
            </a:r>
            <a:endParaRPr kumimoji="1" lang="en-US" altLang="zh-CN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实验报告格式：</a:t>
            </a: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一、实验目的：预期达到的功能</a:t>
            </a: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二、实验环境</a:t>
            </a: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三、方案设计及理论计算：原理框图、关键部分的设计和计算</a:t>
            </a:r>
            <a:endParaRPr kumimoji="1" lang="en-US" altLang="zh-CN" sz="2799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四、实验数据和仿真：仿真波形和结果</a:t>
            </a:r>
          </a:p>
          <a:p>
            <a:pPr marL="0" indent="0">
              <a:buNone/>
            </a:pPr>
            <a:r>
              <a:rPr kumimoji="1" lang="zh-CN" altLang="en-US" sz="2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五、实验结果分析</a:t>
            </a:r>
          </a:p>
          <a:p>
            <a:pPr marL="0" indent="0">
              <a:buNone/>
            </a:pPr>
            <a:endParaRPr kumimoji="1" lang="zh-CN" altLang="en-US" sz="3599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0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复位键按下，</a:t>
            </a:r>
            <a:r>
              <a:rPr lang="en-US" altLang="zh-CN" dirty="0"/>
              <a:t>LED</a:t>
            </a:r>
            <a:r>
              <a:rPr lang="zh-CN" altLang="en-US" dirty="0"/>
              <a:t>全部熄灭；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复位键松开，首先点亮</a:t>
            </a:r>
            <a:r>
              <a:rPr lang="en-US" altLang="zh-CN" dirty="0"/>
              <a:t>LED1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LED1</a:t>
            </a:r>
            <a:r>
              <a:rPr lang="zh-CN" altLang="en-US" dirty="0"/>
              <a:t>熄灭，同时点亮</a:t>
            </a:r>
            <a:r>
              <a:rPr lang="en-US" altLang="zh-CN" dirty="0"/>
              <a:t>LED2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LED2</a:t>
            </a:r>
            <a:r>
              <a:rPr lang="zh-CN" altLang="en-US" dirty="0"/>
              <a:t>熄灭，同时点亮</a:t>
            </a:r>
            <a:r>
              <a:rPr lang="en-US" altLang="zh-CN" dirty="0"/>
              <a:t>LED3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LED3</a:t>
            </a:r>
            <a:r>
              <a:rPr lang="zh-CN" altLang="en-US" dirty="0"/>
              <a:t>熄灭，同时点亮</a:t>
            </a:r>
            <a:r>
              <a:rPr lang="en-US" altLang="zh-CN" dirty="0"/>
              <a:t>LED4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LED4</a:t>
            </a:r>
            <a:r>
              <a:rPr lang="zh-CN" altLang="en-US" dirty="0"/>
              <a:t>熄灭，同时点亮</a:t>
            </a:r>
            <a:r>
              <a:rPr lang="en-US" altLang="zh-CN" dirty="0"/>
              <a:t>LED1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循环往复，返回步骤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项目需求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60A229-0C21-492C-89C8-7E9F5662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015_2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2C479E"/>
      </a:accent1>
      <a:accent2>
        <a:srgbClr val="EF4056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</TotalTime>
  <Words>657</Words>
  <Application>Microsoft Office PowerPoint</Application>
  <PresentationFormat>全屏显示(4:3)</PresentationFormat>
  <Paragraphs>135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华文宋体</vt:lpstr>
      <vt:lpstr>宋体</vt:lpstr>
      <vt:lpstr>微软雅黑</vt:lpstr>
      <vt:lpstr>Arial</vt:lpstr>
      <vt:lpstr>Arial</vt:lpstr>
      <vt:lpstr>Calibri</vt:lpstr>
      <vt:lpstr>Times New Roman</vt:lpstr>
      <vt:lpstr>Wingdings</vt:lpstr>
      <vt:lpstr>1_Office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bbai</cp:lastModifiedBy>
  <cp:revision>486</cp:revision>
  <dcterms:created xsi:type="dcterms:W3CDTF">2016-02-11T06:09:00Z</dcterms:created>
  <dcterms:modified xsi:type="dcterms:W3CDTF">2021-10-23T00:43:26Z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