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465" r:id="rId2"/>
    <p:sldId id="612" r:id="rId3"/>
    <p:sldId id="614" r:id="rId4"/>
    <p:sldId id="615" r:id="rId5"/>
    <p:sldId id="613" r:id="rId6"/>
    <p:sldId id="616" r:id="rId7"/>
    <p:sldId id="617" r:id="rId8"/>
    <p:sldId id="618" r:id="rId9"/>
    <p:sldId id="619" r:id="rId10"/>
    <p:sldId id="627" r:id="rId11"/>
    <p:sldId id="628" r:id="rId12"/>
    <p:sldId id="629" r:id="rId13"/>
    <p:sldId id="631" r:id="rId14"/>
    <p:sldId id="632" r:id="rId15"/>
    <p:sldId id="633" r:id="rId16"/>
    <p:sldId id="634" r:id="rId17"/>
    <p:sldId id="635" r:id="rId18"/>
    <p:sldId id="620" r:id="rId19"/>
    <p:sldId id="621" r:id="rId20"/>
    <p:sldId id="622" r:id="rId21"/>
    <p:sldId id="623" r:id="rId22"/>
    <p:sldId id="624" r:id="rId23"/>
    <p:sldId id="625" r:id="rId24"/>
    <p:sldId id="626" r:id="rId25"/>
    <p:sldId id="61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2">
          <p15:clr>
            <a:srgbClr val="A4A3A4"/>
          </p15:clr>
        </p15:guide>
        <p15:guide id="2" pos="28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77C3"/>
    <a:srgbClr val="65A9D9"/>
    <a:srgbClr val="EF4056"/>
    <a:srgbClr val="292C34"/>
    <a:srgbClr val="EBECEE"/>
    <a:srgbClr val="2C479E"/>
    <a:srgbClr val="58C5C7"/>
    <a:srgbClr val="85898F"/>
    <a:srgbClr val="EA5541"/>
    <a:srgbClr val="58B6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76" autoAdjust="0"/>
    <p:restoredTop sz="82459" autoAdjust="0"/>
  </p:normalViewPr>
  <p:slideViewPr>
    <p:cSldViewPr snapToGrid="0">
      <p:cViewPr varScale="1">
        <p:scale>
          <a:sx n="128" d="100"/>
          <a:sy n="128" d="100"/>
        </p:scale>
        <p:origin x="324" y="132"/>
      </p:cViewPr>
      <p:guideLst>
        <p:guide orient="horz" pos="2222"/>
        <p:guide pos="2852"/>
      </p:guideLst>
    </p:cSldViewPr>
  </p:slideViewPr>
  <p:notesTextViewPr>
    <p:cViewPr>
      <p:scale>
        <a:sx n="1" d="1"/>
        <a:sy n="1" d="1"/>
      </p:scale>
      <p:origin x="0" y="0"/>
    </p:cViewPr>
  </p:notesTextViewPr>
  <p:sorterViewPr>
    <p:cViewPr>
      <p:scale>
        <a:sx n="110" d="100"/>
        <a:sy n="110" d="100"/>
      </p:scale>
      <p:origin x="0" y="-15306"/>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6C5B2-0240-4C68-A129-A268E8602E9D}" type="datetimeFigureOut">
              <a:rPr lang="en-US" smtClean="0"/>
              <a:pPr/>
              <a:t>9/6/2021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C6200-15D8-4533-8096-E953776B0B17}" type="slidenum">
              <a:rPr lang="en-US" smtClean="0"/>
              <a:pPr/>
              <a:t>‹#›</a:t>
            </a:fld>
            <a:endParaRPr lang="en-US"/>
          </a:p>
        </p:txBody>
      </p:sp>
    </p:spTree>
    <p:extLst>
      <p:ext uri="{BB962C8B-B14F-4D97-AF65-F5344CB8AC3E}">
        <p14:creationId xmlns:p14="http://schemas.microsoft.com/office/powerpoint/2010/main" val="4095705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）在</a:t>
            </a:r>
            <a:r>
              <a:rPr lang="en-US" altLang="zh-CN" dirty="0" smtClean="0"/>
              <a:t>begin-end</a:t>
            </a:r>
            <a:r>
              <a:rPr lang="zh-CN" altLang="en-US" dirty="0" smtClean="0"/>
              <a:t>串行语句块中，一条非阻塞过程语句的执行不会阻塞下一条语句的执行，也就是说，在本条非阻塞型过程赋值语句对应的赋值操作执行完之前，下一条语句也可以开始执行。</a:t>
            </a:r>
            <a:endParaRPr lang="en-US" altLang="zh-CN" dirty="0" smtClean="0"/>
          </a:p>
          <a:p>
            <a:r>
              <a:rPr lang="zh-CN" altLang="en-US" dirty="0" smtClean="0"/>
              <a:t>（</a:t>
            </a:r>
            <a:r>
              <a:rPr lang="en-US" altLang="zh-CN" dirty="0" smtClean="0"/>
              <a:t>2</a:t>
            </a:r>
            <a:r>
              <a:rPr lang="zh-CN" altLang="en-US" dirty="0" smtClean="0"/>
              <a:t>）仿真过程在遇到非阻塞型过程赋值语句后，首先计算其右端赋值表达式的值，然后等到仿真时间结束时再将该计算结果赋值变量。也就是说，这种情况下的赋值操作是在同一仿真时刻上的其他普通操作结束后才得以执行的。</a:t>
            </a:r>
            <a:endParaRPr lang="zh-CN" altLang="en-US" dirty="0"/>
          </a:p>
        </p:txBody>
      </p:sp>
      <p:sp>
        <p:nvSpPr>
          <p:cNvPr id="4" name="灯片编号占位符 3"/>
          <p:cNvSpPr>
            <a:spLocks noGrp="1"/>
          </p:cNvSpPr>
          <p:nvPr>
            <p:ph type="sldNum" sz="quarter" idx="10"/>
          </p:nvPr>
        </p:nvSpPr>
        <p:spPr/>
        <p:txBody>
          <a:bodyPr/>
          <a:lstStyle/>
          <a:p>
            <a:fld id="{1D0C6200-15D8-4533-8096-E953776B0B17}" type="slidenum">
              <a:rPr lang="en-US" smtClean="0"/>
              <a:pPr/>
              <a:t>11</a:t>
            </a:fld>
            <a:endParaRPr lang="en-US"/>
          </a:p>
        </p:txBody>
      </p:sp>
    </p:spTree>
    <p:extLst>
      <p:ext uri="{BB962C8B-B14F-4D97-AF65-F5344CB8AC3E}">
        <p14:creationId xmlns:p14="http://schemas.microsoft.com/office/powerpoint/2010/main" val="66209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0C6200-15D8-4533-8096-E953776B0B17}" type="slidenum">
              <a:rPr lang="en-US" smtClean="0"/>
              <a:pPr/>
              <a:t>12</a:t>
            </a:fld>
            <a:endParaRPr lang="en-US"/>
          </a:p>
        </p:txBody>
      </p:sp>
    </p:spTree>
    <p:extLst>
      <p:ext uri="{BB962C8B-B14F-4D97-AF65-F5344CB8AC3E}">
        <p14:creationId xmlns:p14="http://schemas.microsoft.com/office/powerpoint/2010/main" val="1402235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）在</a:t>
            </a:r>
            <a:r>
              <a:rPr lang="en-US" altLang="zh-CN" dirty="0" smtClean="0"/>
              <a:t>begin-end</a:t>
            </a:r>
            <a:r>
              <a:rPr lang="zh-CN" altLang="en-US" dirty="0" smtClean="0"/>
              <a:t>串行语句块中，一条非阻塞过程语句的执行不会阻塞下一条语句的执行，也就是说，在本条非阻塞型过程赋值语句对应的赋值操作执行完之前，下一条语句也可以开始执行。</a:t>
            </a:r>
            <a:endParaRPr lang="en-US" altLang="zh-CN" dirty="0" smtClean="0"/>
          </a:p>
          <a:p>
            <a:r>
              <a:rPr lang="zh-CN" altLang="en-US" dirty="0" smtClean="0"/>
              <a:t>（</a:t>
            </a:r>
            <a:r>
              <a:rPr lang="en-US" altLang="zh-CN" dirty="0" smtClean="0"/>
              <a:t>2</a:t>
            </a:r>
            <a:r>
              <a:rPr lang="zh-CN" altLang="en-US" dirty="0" smtClean="0"/>
              <a:t>）仿真过程在遇到非阻塞型过程赋值语句后，首先计算其右端赋值表达式的值，然后等到仿真时间结束时再将该计算结果赋值变量。也就是说，这种情况下的赋值操作是在同一仿真时刻上的其他普通操作结束后才得以执行的。</a:t>
            </a:r>
          </a:p>
          <a:p>
            <a:endParaRPr lang="zh-CN" altLang="en-US" dirty="0"/>
          </a:p>
        </p:txBody>
      </p:sp>
      <p:sp>
        <p:nvSpPr>
          <p:cNvPr id="4" name="灯片编号占位符 3"/>
          <p:cNvSpPr>
            <a:spLocks noGrp="1"/>
          </p:cNvSpPr>
          <p:nvPr>
            <p:ph type="sldNum" sz="quarter" idx="10"/>
          </p:nvPr>
        </p:nvSpPr>
        <p:spPr/>
        <p:txBody>
          <a:bodyPr/>
          <a:lstStyle/>
          <a:p>
            <a:fld id="{1D0C6200-15D8-4533-8096-E953776B0B17}" type="slidenum">
              <a:rPr lang="en-US" smtClean="0"/>
              <a:pPr/>
              <a:t>13</a:t>
            </a:fld>
            <a:endParaRPr lang="en-US"/>
          </a:p>
        </p:txBody>
      </p:sp>
    </p:spTree>
    <p:extLst>
      <p:ext uri="{BB962C8B-B14F-4D97-AF65-F5344CB8AC3E}">
        <p14:creationId xmlns:p14="http://schemas.microsoft.com/office/powerpoint/2010/main" val="3011454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0C6200-15D8-4533-8096-E953776B0B17}" type="slidenum">
              <a:rPr lang="en-US" smtClean="0"/>
              <a:pPr/>
              <a:t>14</a:t>
            </a:fld>
            <a:endParaRPr lang="en-US"/>
          </a:p>
        </p:txBody>
      </p:sp>
    </p:spTree>
    <p:extLst>
      <p:ext uri="{BB962C8B-B14F-4D97-AF65-F5344CB8AC3E}">
        <p14:creationId xmlns:p14="http://schemas.microsoft.com/office/powerpoint/2010/main" val="3521332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0C6200-15D8-4533-8096-E953776B0B17}" type="slidenum">
              <a:rPr lang="en-US" smtClean="0"/>
              <a:pPr/>
              <a:t>15</a:t>
            </a:fld>
            <a:endParaRPr lang="en-US"/>
          </a:p>
        </p:txBody>
      </p:sp>
    </p:spTree>
    <p:extLst>
      <p:ext uri="{BB962C8B-B14F-4D97-AF65-F5344CB8AC3E}">
        <p14:creationId xmlns:p14="http://schemas.microsoft.com/office/powerpoint/2010/main" val="2156258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0C6200-15D8-4533-8096-E953776B0B17}" type="slidenum">
              <a:rPr lang="en-US" smtClean="0"/>
              <a:pPr/>
              <a:t>16</a:t>
            </a:fld>
            <a:endParaRPr lang="en-US"/>
          </a:p>
        </p:txBody>
      </p:sp>
    </p:spTree>
    <p:extLst>
      <p:ext uri="{BB962C8B-B14F-4D97-AF65-F5344CB8AC3E}">
        <p14:creationId xmlns:p14="http://schemas.microsoft.com/office/powerpoint/2010/main" val="340026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0C6200-15D8-4533-8096-E953776B0B17}" type="slidenum">
              <a:rPr lang="en-US" smtClean="0"/>
              <a:pPr/>
              <a:t>17</a:t>
            </a:fld>
            <a:endParaRPr lang="en-US"/>
          </a:p>
        </p:txBody>
      </p:sp>
    </p:spTree>
    <p:extLst>
      <p:ext uri="{BB962C8B-B14F-4D97-AF65-F5344CB8AC3E}">
        <p14:creationId xmlns:p14="http://schemas.microsoft.com/office/powerpoint/2010/main" val="675538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Page Layout">
    <p:spTree>
      <p:nvGrpSpPr>
        <p:cNvPr id="1" name=""/>
        <p:cNvGrpSpPr/>
        <p:nvPr/>
      </p:nvGrpSpPr>
      <p:grpSpPr>
        <a:xfrm>
          <a:off x="0" y="0"/>
          <a:ext cx="0" cy="0"/>
          <a:chOff x="0" y="0"/>
          <a:chExt cx="0" cy="0"/>
        </a:xfrm>
      </p:grpSpPr>
      <p:sp>
        <p:nvSpPr>
          <p:cNvPr id="8" name="右箭头 7"/>
          <p:cNvSpPr/>
          <p:nvPr userDrawn="1"/>
        </p:nvSpPr>
        <p:spPr>
          <a:xfrm>
            <a:off x="0" y="1040606"/>
            <a:ext cx="2786380" cy="463550"/>
          </a:xfrm>
          <a:prstGeom prst="rightArrow">
            <a:avLst>
              <a:gd name="adj1" fmla="val 98352"/>
              <a:gd name="adj2" fmla="val 50000"/>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dirty="0"/>
          </a:p>
        </p:txBody>
      </p:sp>
      <p:sp>
        <p:nvSpPr>
          <p:cNvPr id="3" name="Date Placeholder 2"/>
          <p:cNvSpPr>
            <a:spLocks noGrp="1"/>
          </p:cNvSpPr>
          <p:nvPr>
            <p:ph type="dt" sz="half" idx="10"/>
          </p:nvPr>
        </p:nvSpPr>
        <p:spPr/>
        <p:txBody>
          <a:bodyPr/>
          <a:lstStyle/>
          <a:p>
            <a:fld id="{08B03930-8964-4F2B-8987-9D77E9D58696}" type="datetime1">
              <a:rPr lang="en-US" smtClean="0">
                <a:solidFill>
                  <a:prstClr val="black">
                    <a:tint val="75000"/>
                  </a:prstClr>
                </a:solidFill>
              </a:rPr>
              <a:pPr/>
              <a:t>9/6/2021</a:t>
            </a:fld>
            <a:endParaRPr lang="en-US">
              <a:solidFill>
                <a:prstClr val="black">
                  <a:tint val="75000"/>
                </a:prstClr>
              </a:solidFill>
            </a:endParaRPr>
          </a:p>
        </p:txBody>
      </p:sp>
      <p:sp>
        <p:nvSpPr>
          <p:cNvPr id="5" name="Slide Number Placeholder 4"/>
          <p:cNvSpPr>
            <a:spLocks noGrp="1"/>
          </p:cNvSpPr>
          <p:nvPr>
            <p:ph type="sldNum" sz="quarter" idx="12"/>
          </p:nvPr>
        </p:nvSpPr>
        <p:spPr>
          <a:xfrm>
            <a:off x="8246533" y="6366933"/>
            <a:ext cx="429683" cy="491068"/>
          </a:xfrm>
        </p:spPr>
        <p:txBody>
          <a:bodyPr/>
          <a:lstStyle/>
          <a:p>
            <a:fld id="{8409FBBB-C588-4B8D-A7FF-E25C81CC24C8}" type="slidenum">
              <a:rPr lang="en-US" smtClean="0">
                <a:solidFill>
                  <a:srgbClr val="304F6F"/>
                </a:solidFill>
              </a:rPr>
              <a:pPr/>
              <a:t>‹#›</a:t>
            </a:fld>
            <a:endParaRPr lang="en-US" dirty="0">
              <a:solidFill>
                <a:srgbClr val="304F6F"/>
              </a:solidFill>
            </a:endParaRPr>
          </a:p>
        </p:txBody>
      </p:sp>
      <p:sp>
        <p:nvSpPr>
          <p:cNvPr id="6" name="Title 1"/>
          <p:cNvSpPr>
            <a:spLocks noGrp="1"/>
          </p:cNvSpPr>
          <p:nvPr>
            <p:ph type="title" hasCustomPrompt="1"/>
          </p:nvPr>
        </p:nvSpPr>
        <p:spPr>
          <a:xfrm>
            <a:off x="611188" y="183962"/>
            <a:ext cx="6674515" cy="593682"/>
          </a:xfrm>
        </p:spPr>
        <p:txBody>
          <a:bodyPr/>
          <a:lstStyle>
            <a:lvl1pPr>
              <a:defRPr baseline="0">
                <a:solidFill>
                  <a:schemeClr val="bg2">
                    <a:lumMod val="75000"/>
                  </a:schemeClr>
                </a:solidFill>
              </a:defRPr>
            </a:lvl1pPr>
          </a:lstStyle>
          <a:p>
            <a:r>
              <a:rPr lang="en-US" dirty="0"/>
              <a:t>Insert Title Here</a:t>
            </a:r>
          </a:p>
        </p:txBody>
      </p:sp>
      <p:sp>
        <p:nvSpPr>
          <p:cNvPr id="7" name="内容占位符 2"/>
          <p:cNvSpPr>
            <a:spLocks noGrp="1"/>
          </p:cNvSpPr>
          <p:nvPr>
            <p:ph idx="1"/>
          </p:nvPr>
        </p:nvSpPr>
        <p:spPr>
          <a:xfrm>
            <a:off x="789516" y="1814966"/>
            <a:ext cx="78867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Footer Placeholder 4"/>
          <p:cNvSpPr txBox="1">
            <a:spLocks/>
          </p:cNvSpPr>
          <p:nvPr userDrawn="1"/>
        </p:nvSpPr>
        <p:spPr>
          <a:xfrm>
            <a:off x="2845075" y="6330420"/>
            <a:ext cx="2668565" cy="416006"/>
          </a:xfrm>
          <a:prstGeom prst="rect">
            <a:avLst/>
          </a:prstGeom>
        </p:spPr>
        <p:txBody>
          <a:bodyPr vert="horz" lIns="0" tIns="0" rIns="0" bIns="0" rtlCol="0" anchor="ctr"/>
          <a:lstStyle>
            <a:defPPr>
              <a:defRPr lang="en-US"/>
            </a:defPPr>
            <a:lvl1pPr marL="0" algn="ctr" defTabSz="914400" rtl="0" eaLnBrk="1" latinLnBrk="0" hangingPunct="1">
              <a:defRPr sz="1100" b="1" kern="1200">
                <a:solidFill>
                  <a:schemeClr val="bg1">
                    <a:lumMod val="50000"/>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数字电路与逻辑设计</a:t>
            </a:r>
            <a:r>
              <a:rPr lang="en-US" altLang="zh-CN" dirty="0" smtClean="0"/>
              <a:t>(EDA)</a:t>
            </a:r>
            <a:r>
              <a:rPr lang="zh-CN" altLang="en-US" dirty="0" smtClean="0"/>
              <a:t>实验</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Page Layout">
    <p:spTree>
      <p:nvGrpSpPr>
        <p:cNvPr id="1" name=""/>
        <p:cNvGrpSpPr/>
        <p:nvPr/>
      </p:nvGrpSpPr>
      <p:grpSpPr>
        <a:xfrm>
          <a:off x="0" y="0"/>
          <a:ext cx="0" cy="0"/>
          <a:chOff x="0" y="0"/>
          <a:chExt cx="0" cy="0"/>
        </a:xfrm>
      </p:grpSpPr>
      <p:sp>
        <p:nvSpPr>
          <p:cNvPr id="9" name="矩形 8"/>
          <p:cNvSpPr/>
          <p:nvPr userDrawn="1"/>
        </p:nvSpPr>
        <p:spPr>
          <a:xfrm>
            <a:off x="313055" y="2083270"/>
            <a:ext cx="2432649" cy="2563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Date Placeholder 2"/>
          <p:cNvSpPr>
            <a:spLocks noGrp="1"/>
          </p:cNvSpPr>
          <p:nvPr>
            <p:ph type="dt" sz="half" idx="10"/>
          </p:nvPr>
        </p:nvSpPr>
        <p:spPr/>
        <p:txBody>
          <a:bodyPr/>
          <a:lstStyle/>
          <a:p>
            <a:fld id="{08B03930-8964-4F2B-8987-9D77E9D58696}" type="datetime1">
              <a:rPr lang="en-US" smtClean="0">
                <a:solidFill>
                  <a:prstClr val="black">
                    <a:tint val="75000"/>
                  </a:prstClr>
                </a:solidFill>
              </a:rPr>
              <a:pPr/>
              <a:t>9/6/2021</a:t>
            </a:fld>
            <a:endParaRPr lang="en-US">
              <a:solidFill>
                <a:prstClr val="black">
                  <a:tint val="75000"/>
                </a:prstClr>
              </a:solidFill>
            </a:endParaRPr>
          </a:p>
        </p:txBody>
      </p:sp>
      <p:sp>
        <p:nvSpPr>
          <p:cNvPr id="5" name="Slide Number Placeholder 4"/>
          <p:cNvSpPr>
            <a:spLocks noGrp="1"/>
          </p:cNvSpPr>
          <p:nvPr>
            <p:ph type="sldNum" sz="quarter" idx="12"/>
          </p:nvPr>
        </p:nvSpPr>
        <p:spPr>
          <a:xfrm>
            <a:off x="8246533" y="6366933"/>
            <a:ext cx="429683" cy="491068"/>
          </a:xfrm>
        </p:spPr>
        <p:txBody>
          <a:bodyPr/>
          <a:lstStyle/>
          <a:p>
            <a:fld id="{8409FBBB-C588-4B8D-A7FF-E25C81CC24C8}" type="slidenum">
              <a:rPr lang="en-US" smtClean="0">
                <a:solidFill>
                  <a:srgbClr val="304F6F"/>
                </a:solidFill>
              </a:rPr>
              <a:pPr/>
              <a:t>‹#›</a:t>
            </a:fld>
            <a:endParaRPr lang="en-US" dirty="0">
              <a:solidFill>
                <a:srgbClr val="304F6F"/>
              </a:solidFill>
            </a:endParaRPr>
          </a:p>
        </p:txBody>
      </p:sp>
      <p:sp>
        <p:nvSpPr>
          <p:cNvPr id="6" name="Title 1"/>
          <p:cNvSpPr>
            <a:spLocks noGrp="1"/>
          </p:cNvSpPr>
          <p:nvPr>
            <p:ph type="title" hasCustomPrompt="1"/>
          </p:nvPr>
        </p:nvSpPr>
        <p:spPr>
          <a:xfrm>
            <a:off x="611188" y="183962"/>
            <a:ext cx="6674515" cy="593682"/>
          </a:xfrm>
        </p:spPr>
        <p:txBody>
          <a:bodyPr/>
          <a:lstStyle>
            <a:lvl1pPr>
              <a:defRPr baseline="0">
                <a:solidFill>
                  <a:schemeClr val="bg2">
                    <a:lumMod val="75000"/>
                  </a:schemeClr>
                </a:solidFill>
              </a:defRPr>
            </a:lvl1pPr>
          </a:lstStyle>
          <a:p>
            <a:r>
              <a:rPr lang="en-US" dirty="0"/>
              <a:t>Insert Title Here</a:t>
            </a:r>
          </a:p>
        </p:txBody>
      </p:sp>
      <p:sp>
        <p:nvSpPr>
          <p:cNvPr id="7" name="内容占位符 2"/>
          <p:cNvSpPr>
            <a:spLocks noGrp="1"/>
          </p:cNvSpPr>
          <p:nvPr>
            <p:ph idx="1"/>
          </p:nvPr>
        </p:nvSpPr>
        <p:spPr>
          <a:xfrm>
            <a:off x="3103926" y="1814966"/>
            <a:ext cx="5572289" cy="4351338"/>
          </a:xfrm>
        </p:spPr>
        <p:txBody>
          <a:bodyPr/>
          <a:lstStyle/>
          <a:p>
            <a:pPr lvl="0"/>
            <a:endParaRPr lang="zh-CN" altLang="en-US" noProof="1"/>
          </a:p>
        </p:txBody>
      </p:sp>
      <p:sp>
        <p:nvSpPr>
          <p:cNvPr id="8" name="右箭头 7"/>
          <p:cNvSpPr/>
          <p:nvPr userDrawn="1"/>
        </p:nvSpPr>
        <p:spPr>
          <a:xfrm>
            <a:off x="0" y="1040606"/>
            <a:ext cx="2786380" cy="463550"/>
          </a:xfrm>
          <a:prstGeom prst="rightArrow">
            <a:avLst>
              <a:gd name="adj1" fmla="val 98352"/>
              <a:gd name="adj2" fmla="val 50000"/>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dirty="0"/>
          </a:p>
        </p:txBody>
      </p:sp>
      <p:sp>
        <p:nvSpPr>
          <p:cNvPr id="11" name="矩形 10"/>
          <p:cNvSpPr/>
          <p:nvPr userDrawn="1"/>
        </p:nvSpPr>
        <p:spPr>
          <a:xfrm>
            <a:off x="377663" y="2153644"/>
            <a:ext cx="2295017" cy="461665"/>
          </a:xfrm>
          <a:prstGeom prst="rect">
            <a:avLst/>
          </a:prstGeom>
        </p:spPr>
        <p:txBody>
          <a:bodyPr wrap="square">
            <a:spAutoFit/>
          </a:bodyPr>
          <a:lstStyle/>
          <a:p>
            <a:r>
              <a:rPr lang="en-US" altLang="zh-CN" sz="24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4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2" name="直接连接符 11"/>
          <p:cNvCxnSpPr/>
          <p:nvPr userDrawn="1"/>
        </p:nvCxnSpPr>
        <p:spPr>
          <a:xfrm>
            <a:off x="371435" y="2615309"/>
            <a:ext cx="2301245"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itle 1"/>
          <p:cNvSpPr txBox="1">
            <a:spLocks/>
          </p:cNvSpPr>
          <p:nvPr userDrawn="1"/>
        </p:nvSpPr>
        <p:spPr>
          <a:xfrm>
            <a:off x="139782" y="1040606"/>
            <a:ext cx="2335506" cy="463550"/>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en-US" dirty="0"/>
              <a:t> </a:t>
            </a:r>
          </a:p>
        </p:txBody>
      </p:sp>
      <p:sp>
        <p:nvSpPr>
          <p:cNvPr id="13" name="Footer Placeholder 4"/>
          <p:cNvSpPr>
            <a:spLocks noGrp="1"/>
          </p:cNvSpPr>
          <p:nvPr>
            <p:ph type="ftr" sz="quarter" idx="3"/>
          </p:nvPr>
        </p:nvSpPr>
        <p:spPr>
          <a:xfrm>
            <a:off x="2845075" y="6330420"/>
            <a:ext cx="2668565" cy="416006"/>
          </a:xfrm>
          <a:prstGeom prst="rect">
            <a:avLst/>
          </a:prstGeom>
        </p:spPr>
        <p:txBody>
          <a:bodyPr vert="horz" lIns="0" tIns="0" rIns="0" bIns="0" rtlCol="0" anchor="ctr"/>
          <a:lstStyle>
            <a:lvl1pPr algn="ctr">
              <a:defRPr sz="1100" b="1">
                <a:solidFill>
                  <a:schemeClr val="bg1">
                    <a:lumMod val="50000"/>
                    <a:alpha val="50000"/>
                  </a:schemeClr>
                </a:solidFill>
              </a:defRPr>
            </a:lvl1pPr>
          </a:lstStyle>
          <a:p>
            <a:r>
              <a:rPr lang="zh-CN" altLang="en-US" dirty="0" smtClean="0"/>
              <a:t>数字电路与逻辑设计</a:t>
            </a:r>
            <a:r>
              <a:rPr lang="en-US" altLang="zh-CN" dirty="0" smtClean="0"/>
              <a:t>(EDA)</a:t>
            </a:r>
            <a:r>
              <a:rPr lang="zh-CN" altLang="en-US" dirty="0" smtClean="0"/>
              <a:t>实验</a:t>
            </a:r>
            <a:endParaRPr lang="en-US" altLang="zh-CN" dirty="0"/>
          </a:p>
        </p:txBody>
      </p:sp>
    </p:spTree>
    <p:extLst>
      <p:ext uri="{BB962C8B-B14F-4D97-AF65-F5344CB8AC3E}">
        <p14:creationId xmlns:p14="http://schemas.microsoft.com/office/powerpoint/2010/main" val="681831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tx2"/>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标题 1"/>
          <p:cNvSpPr>
            <a:spLocks noGrp="1"/>
          </p:cNvSpPr>
          <p:nvPr>
            <p:ph type="title"/>
          </p:nvPr>
        </p:nvSpPr>
        <p:spPr>
          <a:xfrm>
            <a:off x="611187" y="1658854"/>
            <a:ext cx="7921625" cy="1307628"/>
          </a:xfrm>
        </p:spPr>
        <p:txBody>
          <a:bodyPr/>
          <a:lstStyle>
            <a:lvl1pPr algn="ctr">
              <a:defRPr sz="4000">
                <a:solidFill>
                  <a:schemeClr val="bg2">
                    <a:lumMod val="75000"/>
                  </a:schemeClr>
                </a:solidFill>
              </a:defRPr>
            </a:lvl1pPr>
          </a:lstStyle>
          <a:p>
            <a:r>
              <a:rPr lang="zh-CN" altLang="en-US" noProof="1"/>
              <a:t>单击此处编辑母版标题样式</a:t>
            </a:r>
          </a:p>
        </p:txBody>
      </p:sp>
      <p:sp>
        <p:nvSpPr>
          <p:cNvPr id="4" name="内容占位符 2"/>
          <p:cNvSpPr>
            <a:spLocks noGrp="1"/>
          </p:cNvSpPr>
          <p:nvPr>
            <p:ph idx="1"/>
          </p:nvPr>
        </p:nvSpPr>
        <p:spPr>
          <a:xfrm>
            <a:off x="1224792" y="3145871"/>
            <a:ext cx="6518247" cy="303109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Page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8B03930-8964-4F2B-8987-9D77E9D58696}" type="datetime1">
              <a:rPr lang="en-US" smtClean="0">
                <a:solidFill>
                  <a:prstClr val="black">
                    <a:tint val="75000"/>
                  </a:prstClr>
                </a:solidFill>
              </a:rPr>
              <a:pPr/>
              <a:t>9/6/2021</a:t>
            </a:fld>
            <a:endParaRPr lang="en-US">
              <a:solidFill>
                <a:prstClr val="black">
                  <a:tint val="75000"/>
                </a:prstClr>
              </a:solidFill>
            </a:endParaRPr>
          </a:p>
        </p:txBody>
      </p:sp>
      <p:sp>
        <p:nvSpPr>
          <p:cNvPr id="5" name="Slide Number Placeholder 4"/>
          <p:cNvSpPr>
            <a:spLocks noGrp="1"/>
          </p:cNvSpPr>
          <p:nvPr>
            <p:ph type="sldNum" sz="quarter" idx="12"/>
          </p:nvPr>
        </p:nvSpPr>
        <p:spPr>
          <a:xfrm>
            <a:off x="8246533" y="6366933"/>
            <a:ext cx="429683" cy="491068"/>
          </a:xfrm>
        </p:spPr>
        <p:txBody>
          <a:bodyPr/>
          <a:lstStyle/>
          <a:p>
            <a:fld id="{8409FBBB-C588-4B8D-A7FF-E25C81CC24C8}" type="slidenum">
              <a:rPr lang="en-US" smtClean="0">
                <a:solidFill>
                  <a:srgbClr val="304F6F"/>
                </a:solidFill>
              </a:rPr>
              <a:pPr/>
              <a:t>‹#›</a:t>
            </a:fld>
            <a:endParaRPr lang="en-US" dirty="0">
              <a:solidFill>
                <a:srgbClr val="304F6F"/>
              </a:solidFill>
            </a:endParaRPr>
          </a:p>
        </p:txBody>
      </p:sp>
      <p:sp>
        <p:nvSpPr>
          <p:cNvPr id="6" name="Title 1"/>
          <p:cNvSpPr>
            <a:spLocks noGrp="1"/>
          </p:cNvSpPr>
          <p:nvPr>
            <p:ph type="title" hasCustomPrompt="1"/>
          </p:nvPr>
        </p:nvSpPr>
        <p:spPr>
          <a:xfrm>
            <a:off x="611188" y="183962"/>
            <a:ext cx="6674515" cy="593682"/>
          </a:xfrm>
        </p:spPr>
        <p:txBody>
          <a:bodyPr/>
          <a:lstStyle>
            <a:lvl1pPr>
              <a:defRPr baseline="0">
                <a:solidFill>
                  <a:schemeClr val="bg2">
                    <a:lumMod val="75000"/>
                  </a:schemeClr>
                </a:solidFill>
              </a:defRPr>
            </a:lvl1pPr>
          </a:lstStyle>
          <a:p>
            <a:r>
              <a:rPr lang="en-US" dirty="0"/>
              <a:t>Insert Title Here</a:t>
            </a:r>
          </a:p>
        </p:txBody>
      </p:sp>
      <p:sp>
        <p:nvSpPr>
          <p:cNvPr id="7" name="标题 1"/>
          <p:cNvSpPr txBox="1">
            <a:spLocks/>
          </p:cNvSpPr>
          <p:nvPr userDrawn="1"/>
        </p:nvSpPr>
        <p:spPr>
          <a:xfrm>
            <a:off x="669429" y="2907893"/>
            <a:ext cx="7921625" cy="1307628"/>
          </a:xfrm>
          <a:prstGeom prst="rect">
            <a:avLst/>
          </a:prstGeom>
        </p:spPr>
        <p:txBody>
          <a:bodyPr vert="horz" lIns="0" tIns="0" rIns="0" bIns="0" rtlCol="0" anchor="ctr">
            <a:noAutofit/>
          </a:bodyPr>
          <a:lstStyle>
            <a:lvl1pPr algn="ctr" defTabSz="914400" rtl="0" eaLnBrk="1" latinLnBrk="0" hangingPunct="1">
              <a:lnSpc>
                <a:spcPts val="4200"/>
              </a:lnSpc>
              <a:spcBef>
                <a:spcPct val="0"/>
              </a:spcBef>
              <a:buNone/>
              <a:defRPr sz="3200" b="1" kern="1200">
                <a:solidFill>
                  <a:srgbClr val="C00000"/>
                </a:solidFill>
                <a:latin typeface="+mj-lt"/>
                <a:ea typeface="+mj-ea"/>
                <a:cs typeface="+mj-cs"/>
              </a:defRPr>
            </a:lvl1pPr>
          </a:lstStyle>
          <a:p>
            <a:r>
              <a:rPr lang="zh-CN" altLang="en-US" noProof="1">
                <a:solidFill>
                  <a:schemeClr val="bg2">
                    <a:lumMod val="75000"/>
                  </a:schemeClr>
                </a:solidFill>
              </a:rPr>
              <a:t>单击此处编辑母版标题样式</a:t>
            </a:r>
          </a:p>
        </p:txBody>
      </p:sp>
      <p:sp>
        <p:nvSpPr>
          <p:cNvPr id="8" name="Footer Placeholder 4"/>
          <p:cNvSpPr>
            <a:spLocks noGrp="1"/>
          </p:cNvSpPr>
          <p:nvPr>
            <p:ph type="ftr" sz="quarter" idx="3"/>
          </p:nvPr>
        </p:nvSpPr>
        <p:spPr>
          <a:xfrm>
            <a:off x="2845075" y="6330420"/>
            <a:ext cx="2668565" cy="416006"/>
          </a:xfrm>
          <a:prstGeom prst="rect">
            <a:avLst/>
          </a:prstGeom>
        </p:spPr>
        <p:txBody>
          <a:bodyPr vert="horz" lIns="0" tIns="0" rIns="0" bIns="0" rtlCol="0" anchor="ctr"/>
          <a:lstStyle>
            <a:lvl1pPr algn="ctr">
              <a:defRPr sz="1100" b="1">
                <a:solidFill>
                  <a:schemeClr val="bg1">
                    <a:lumMod val="50000"/>
                    <a:alpha val="50000"/>
                  </a:schemeClr>
                </a:solidFill>
              </a:defRPr>
            </a:lvl1pPr>
          </a:lstStyle>
          <a:p>
            <a:r>
              <a:rPr lang="zh-CN" altLang="en-US" dirty="0" smtClean="0"/>
              <a:t>数字电路与逻辑设计</a:t>
            </a:r>
            <a:r>
              <a:rPr lang="en-US" altLang="zh-CN" dirty="0" smtClean="0"/>
              <a:t>(EDA)</a:t>
            </a:r>
            <a:r>
              <a:rPr lang="zh-CN" altLang="en-US" dirty="0" smtClean="0"/>
              <a:t>实验</a:t>
            </a:r>
            <a:endParaRPr lang="en-US" altLang="zh-CN" dirty="0"/>
          </a:p>
        </p:txBody>
      </p:sp>
    </p:spTree>
    <p:extLst>
      <p:ext uri="{BB962C8B-B14F-4D97-AF65-F5344CB8AC3E}">
        <p14:creationId xmlns:p14="http://schemas.microsoft.com/office/powerpoint/2010/main" val="24212487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Page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8B03930-8964-4F2B-8987-9D77E9D58696}" type="datetime1">
              <a:rPr lang="en-US" smtClean="0">
                <a:solidFill>
                  <a:prstClr val="black">
                    <a:tint val="75000"/>
                  </a:prstClr>
                </a:solidFill>
              </a:rPr>
              <a:pPr/>
              <a:t>9/6/2021</a:t>
            </a:fld>
            <a:endParaRPr lang="en-US">
              <a:solidFill>
                <a:prstClr val="black">
                  <a:tint val="75000"/>
                </a:prstClr>
              </a:solidFill>
            </a:endParaRPr>
          </a:p>
        </p:txBody>
      </p:sp>
      <p:sp>
        <p:nvSpPr>
          <p:cNvPr id="5" name="Slide Number Placeholder 4"/>
          <p:cNvSpPr>
            <a:spLocks noGrp="1"/>
          </p:cNvSpPr>
          <p:nvPr>
            <p:ph type="sldNum" sz="quarter" idx="12"/>
          </p:nvPr>
        </p:nvSpPr>
        <p:spPr>
          <a:xfrm>
            <a:off x="8246533" y="6366933"/>
            <a:ext cx="429683" cy="491068"/>
          </a:xfrm>
        </p:spPr>
        <p:txBody>
          <a:bodyPr/>
          <a:lstStyle/>
          <a:p>
            <a:fld id="{8409FBBB-C588-4B8D-A7FF-E25C81CC24C8}" type="slidenum">
              <a:rPr lang="en-US" smtClean="0">
                <a:solidFill>
                  <a:srgbClr val="304F6F"/>
                </a:solidFill>
              </a:rPr>
              <a:pPr/>
              <a:t>‹#›</a:t>
            </a:fld>
            <a:endParaRPr lang="en-US" dirty="0">
              <a:solidFill>
                <a:srgbClr val="304F6F"/>
              </a:solidFill>
            </a:endParaRPr>
          </a:p>
        </p:txBody>
      </p:sp>
      <p:sp>
        <p:nvSpPr>
          <p:cNvPr id="6" name="Title 1"/>
          <p:cNvSpPr>
            <a:spLocks noGrp="1"/>
          </p:cNvSpPr>
          <p:nvPr>
            <p:ph type="title" hasCustomPrompt="1"/>
          </p:nvPr>
        </p:nvSpPr>
        <p:spPr>
          <a:xfrm>
            <a:off x="611188" y="183962"/>
            <a:ext cx="6674515" cy="593682"/>
          </a:xfrm>
        </p:spPr>
        <p:txBody>
          <a:bodyPr/>
          <a:lstStyle>
            <a:lvl1pPr>
              <a:defRPr baseline="0">
                <a:solidFill>
                  <a:schemeClr val="bg2">
                    <a:lumMod val="75000"/>
                  </a:schemeClr>
                </a:solidFill>
              </a:defRPr>
            </a:lvl1pPr>
          </a:lstStyle>
          <a:p>
            <a:r>
              <a:rPr lang="en-US" dirty="0"/>
              <a:t>Insert Title Here</a:t>
            </a:r>
          </a:p>
        </p:txBody>
      </p:sp>
      <p:sp>
        <p:nvSpPr>
          <p:cNvPr id="7" name="Footer Placeholder 4"/>
          <p:cNvSpPr>
            <a:spLocks noGrp="1"/>
          </p:cNvSpPr>
          <p:nvPr>
            <p:ph type="ftr" sz="quarter" idx="3"/>
          </p:nvPr>
        </p:nvSpPr>
        <p:spPr>
          <a:xfrm>
            <a:off x="2845075" y="6330420"/>
            <a:ext cx="2668565" cy="416006"/>
          </a:xfrm>
          <a:prstGeom prst="rect">
            <a:avLst/>
          </a:prstGeom>
        </p:spPr>
        <p:txBody>
          <a:bodyPr vert="horz" lIns="0" tIns="0" rIns="0" bIns="0" rtlCol="0" anchor="ctr"/>
          <a:lstStyle>
            <a:lvl1pPr algn="ctr">
              <a:defRPr sz="1100" b="1">
                <a:solidFill>
                  <a:schemeClr val="bg1">
                    <a:lumMod val="50000"/>
                    <a:alpha val="50000"/>
                  </a:schemeClr>
                </a:solidFill>
              </a:defRPr>
            </a:lvl1pPr>
          </a:lstStyle>
          <a:p>
            <a:r>
              <a:rPr lang="zh-CN" altLang="en-US" dirty="0" smtClean="0"/>
              <a:t>数字电路与逻辑设计</a:t>
            </a:r>
            <a:r>
              <a:rPr lang="en-US" altLang="zh-CN" dirty="0" smtClean="0"/>
              <a:t>(EDA)</a:t>
            </a:r>
            <a:r>
              <a:rPr lang="zh-CN" altLang="en-US" dirty="0" smtClean="0"/>
              <a:t>实验</a:t>
            </a:r>
            <a:endParaRPr lang="en-US" altLang="zh-CN" dirty="0"/>
          </a:p>
        </p:txBody>
      </p:sp>
    </p:spTree>
    <p:extLst>
      <p:ext uri="{BB962C8B-B14F-4D97-AF65-F5344CB8AC3E}">
        <p14:creationId xmlns:p14="http://schemas.microsoft.com/office/powerpoint/2010/main" val="39000812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9" name="Freeform 12"/>
          <p:cNvSpPr/>
          <p:nvPr userDrawn="1"/>
        </p:nvSpPr>
        <p:spPr bwMode="auto">
          <a:xfrm>
            <a:off x="8923338" y="0"/>
            <a:ext cx="219075" cy="419100"/>
          </a:xfrm>
          <a:custGeom>
            <a:avLst/>
            <a:gdLst>
              <a:gd name="T0" fmla="*/ 0 w 138"/>
              <a:gd name="T1" fmla="*/ 0 h 264"/>
              <a:gd name="T2" fmla="*/ 138 w 138"/>
              <a:gd name="T3" fmla="*/ 0 h 264"/>
              <a:gd name="T4" fmla="*/ 138 w 138"/>
              <a:gd name="T5" fmla="*/ 264 h 264"/>
              <a:gd name="T6" fmla="*/ 0 w 138"/>
              <a:gd name="T7" fmla="*/ 0 h 264"/>
            </a:gdLst>
            <a:ahLst/>
            <a:cxnLst>
              <a:cxn ang="0">
                <a:pos x="T0" y="T1"/>
              </a:cxn>
              <a:cxn ang="0">
                <a:pos x="T2" y="T3"/>
              </a:cxn>
              <a:cxn ang="0">
                <a:pos x="T4" y="T5"/>
              </a:cxn>
              <a:cxn ang="0">
                <a:pos x="T6" y="T7"/>
              </a:cxn>
            </a:cxnLst>
            <a:rect l="0" t="0" r="r" b="b"/>
            <a:pathLst>
              <a:path w="138" h="264">
                <a:moveTo>
                  <a:pt x="0" y="0"/>
                </a:moveTo>
                <a:lnTo>
                  <a:pt x="138" y="0"/>
                </a:lnTo>
                <a:lnTo>
                  <a:pt x="138" y="264"/>
                </a:lnTo>
                <a:lnTo>
                  <a:pt x="0" y="0"/>
                </a:lnTo>
                <a:close/>
              </a:path>
            </a:pathLst>
          </a:custGeom>
          <a:solidFill>
            <a:srgbClr val="C00000"/>
          </a:solidFill>
          <a:ln>
            <a:noFill/>
          </a:ln>
        </p:spPr>
        <p:txBody>
          <a:bodyPr vert="horz" wrap="square" lIns="91440" tIns="45720" rIns="91440" bIns="45720" numCol="1" anchor="t" anchorCtr="0" compatLnSpc="1"/>
          <a:lstStyle/>
          <a:p>
            <a:endParaRPr lang="en-US"/>
          </a:p>
        </p:txBody>
      </p:sp>
      <p:sp>
        <p:nvSpPr>
          <p:cNvPr id="13" name="Rectangle 6"/>
          <p:cNvSpPr>
            <a:spLocks noChangeArrowheads="1"/>
          </p:cNvSpPr>
          <p:nvPr userDrawn="1"/>
        </p:nvSpPr>
        <p:spPr bwMode="auto">
          <a:xfrm>
            <a:off x="1588" y="6784975"/>
            <a:ext cx="720725" cy="73025"/>
          </a:xfrm>
          <a:prstGeom prst="rect">
            <a:avLst/>
          </a:prstGeom>
          <a:solidFill>
            <a:schemeClr val="accent2"/>
          </a:solidFill>
          <a:ln>
            <a:noFill/>
          </a:ln>
        </p:spPr>
        <p:txBody>
          <a:bodyPr vert="horz" wrap="square" lIns="91440" tIns="45720" rIns="91440" bIns="45720" numCol="1" anchor="t" anchorCtr="0" compatLnSpc="1"/>
          <a:lstStyle/>
          <a:p>
            <a:endParaRPr lang="en-US"/>
          </a:p>
        </p:txBody>
      </p:sp>
      <p:sp>
        <p:nvSpPr>
          <p:cNvPr id="14" name="Rectangle 7"/>
          <p:cNvSpPr>
            <a:spLocks noChangeArrowheads="1"/>
          </p:cNvSpPr>
          <p:nvPr userDrawn="1"/>
        </p:nvSpPr>
        <p:spPr bwMode="auto">
          <a:xfrm>
            <a:off x="722313" y="6784975"/>
            <a:ext cx="8420100" cy="73025"/>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2" name="Title Placeholder 1"/>
          <p:cNvSpPr>
            <a:spLocks noGrp="1"/>
          </p:cNvSpPr>
          <p:nvPr userDrawn="1">
            <p:ph type="title"/>
          </p:nvPr>
        </p:nvSpPr>
        <p:spPr>
          <a:xfrm>
            <a:off x="611188" y="207558"/>
            <a:ext cx="7921625" cy="593682"/>
          </a:xfrm>
          <a:prstGeom prst="rect">
            <a:avLst/>
          </a:prstGeom>
        </p:spPr>
        <p:txBody>
          <a:bodyPr vert="horz" lIns="0" tIns="0" rIns="0" bIns="0" rtlCol="0" anchor="ctr">
            <a:noAutofit/>
          </a:bodyPr>
          <a:lstStyle/>
          <a:p>
            <a:r>
              <a:rPr lang="en-US" dirty="0"/>
              <a:t>Insert Title Here</a:t>
            </a:r>
          </a:p>
        </p:txBody>
      </p:sp>
      <p:sp>
        <p:nvSpPr>
          <p:cNvPr id="3" name="Text Placeholder 2"/>
          <p:cNvSpPr>
            <a:spLocks noGrp="1"/>
          </p:cNvSpPr>
          <p:nvPr userDrawn="1">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userDrawn="1">
            <p:ph type="dt" sz="half" idx="2"/>
          </p:nvPr>
        </p:nvSpPr>
        <p:spPr>
          <a:xfrm>
            <a:off x="628650" y="6356351"/>
            <a:ext cx="2057400" cy="365125"/>
          </a:xfrm>
          <a:prstGeom prst="rect">
            <a:avLst/>
          </a:prstGeom>
        </p:spPr>
        <p:txBody>
          <a:bodyPr vert="horz" lIns="91440" tIns="45720" rIns="91440" bIns="45720" rtlCol="0" anchor="ctr"/>
          <a:lstStyle>
            <a:lvl1pPr algn="l">
              <a:defRPr sz="1200" b="1">
                <a:solidFill>
                  <a:schemeClr val="tx1">
                    <a:tint val="75000"/>
                  </a:schemeClr>
                </a:solidFill>
              </a:defRPr>
            </a:lvl1pPr>
          </a:lstStyle>
          <a:p>
            <a:fld id="{AEDC534B-5F7E-4CF7-8EDB-478AC5BDFBC6}" type="datetime1">
              <a:rPr lang="en-US" smtClean="0">
                <a:solidFill>
                  <a:prstClr val="black">
                    <a:tint val="75000"/>
                  </a:prstClr>
                </a:solidFill>
              </a:rPr>
              <a:pPr/>
              <a:t>9/6/2021</a:t>
            </a:fld>
            <a:endParaRPr lang="en-US">
              <a:solidFill>
                <a:prstClr val="black">
                  <a:tint val="75000"/>
                </a:prstClr>
              </a:solidFill>
            </a:endParaRPr>
          </a:p>
        </p:txBody>
      </p:sp>
      <p:sp>
        <p:nvSpPr>
          <p:cNvPr id="6" name="Slide Number Placeholder 5"/>
          <p:cNvSpPr>
            <a:spLocks noGrp="1"/>
          </p:cNvSpPr>
          <p:nvPr userDrawn="1">
            <p:ph type="sldNum" sz="quarter" idx="4"/>
          </p:nvPr>
        </p:nvSpPr>
        <p:spPr>
          <a:xfrm>
            <a:off x="8183007" y="6366933"/>
            <a:ext cx="493210" cy="379493"/>
          </a:xfrm>
          <a:prstGeom prst="rect">
            <a:avLst/>
          </a:prstGeom>
        </p:spPr>
        <p:txBody>
          <a:bodyPr vert="horz" lIns="0" tIns="0" rIns="0" bIns="0" rtlCol="0" anchor="ctr"/>
          <a:lstStyle>
            <a:lvl1pPr algn="ctr">
              <a:defRPr sz="900" b="0">
                <a:solidFill>
                  <a:schemeClr val="bg1"/>
                </a:solidFill>
              </a:defRPr>
            </a:lvl1pPr>
          </a:lstStyle>
          <a:p>
            <a:pPr latinLnBrk="0"/>
            <a:fld id="{8409FBBB-C588-4B8D-A7FF-E25C81CC24C8}" type="slidenum">
              <a:rPr lang="en-US" smtClean="0">
                <a:solidFill>
                  <a:srgbClr val="304F6F"/>
                </a:solidFill>
              </a:rPr>
              <a:pPr latinLnBrk="0"/>
              <a:t>‹#›</a:t>
            </a:fld>
            <a:endParaRPr lang="en-US" dirty="0">
              <a:solidFill>
                <a:srgbClr val="304F6F"/>
              </a:solidFill>
            </a:endParaRPr>
          </a:p>
        </p:txBody>
      </p:sp>
      <p:cxnSp>
        <p:nvCxnSpPr>
          <p:cNvPr id="9" name="Straight Connector 8"/>
          <p:cNvCxnSpPr/>
          <p:nvPr userDrawn="1"/>
        </p:nvCxnSpPr>
        <p:spPr>
          <a:xfrm>
            <a:off x="1588" y="839788"/>
            <a:ext cx="9142412"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userDrawn="1">
            <p:ph type="ftr" sz="quarter" idx="3"/>
          </p:nvPr>
        </p:nvSpPr>
        <p:spPr>
          <a:xfrm>
            <a:off x="2845075" y="6330420"/>
            <a:ext cx="2668565" cy="416006"/>
          </a:xfrm>
          <a:prstGeom prst="rect">
            <a:avLst/>
          </a:prstGeom>
        </p:spPr>
        <p:txBody>
          <a:bodyPr vert="horz" lIns="0" tIns="0" rIns="0" bIns="0" rtlCol="0" anchor="ctr"/>
          <a:lstStyle>
            <a:lvl1pPr algn="ctr">
              <a:defRPr sz="1100" b="1">
                <a:solidFill>
                  <a:schemeClr val="bg1">
                    <a:lumMod val="50000"/>
                    <a:alpha val="50000"/>
                  </a:schemeClr>
                </a:solidFill>
              </a:defRPr>
            </a:lvl1pPr>
          </a:lstStyle>
          <a:p>
            <a:r>
              <a:rPr lang="zh-CN" altLang="en-US" dirty="0" smtClean="0"/>
              <a:t>数字电路与逻辑设计</a:t>
            </a:r>
            <a:r>
              <a:rPr lang="en-US" altLang="zh-CN" dirty="0" smtClean="0"/>
              <a:t>(EDA)</a:t>
            </a:r>
            <a:r>
              <a:rPr lang="zh-CN" altLang="en-US" dirty="0" smtClean="0"/>
              <a:t>实验</a:t>
            </a:r>
            <a:endParaRPr lang="en-US" dirty="0"/>
          </a:p>
        </p:txBody>
      </p:sp>
      <p:sp>
        <p:nvSpPr>
          <p:cNvPr id="18" name="Freeform 11"/>
          <p:cNvSpPr/>
          <p:nvPr userDrawn="1"/>
        </p:nvSpPr>
        <p:spPr bwMode="auto">
          <a:xfrm>
            <a:off x="1588" y="439350"/>
            <a:ext cx="219075" cy="400438"/>
          </a:xfrm>
          <a:custGeom>
            <a:avLst/>
            <a:gdLst>
              <a:gd name="T0" fmla="*/ 138 w 138"/>
              <a:gd name="T1" fmla="*/ 264 h 264"/>
              <a:gd name="T2" fmla="*/ 0 w 138"/>
              <a:gd name="T3" fmla="*/ 264 h 264"/>
              <a:gd name="T4" fmla="*/ 0 w 138"/>
              <a:gd name="T5" fmla="*/ 0 h 264"/>
              <a:gd name="T6" fmla="*/ 138 w 138"/>
              <a:gd name="T7" fmla="*/ 264 h 264"/>
            </a:gdLst>
            <a:ahLst/>
            <a:cxnLst>
              <a:cxn ang="0">
                <a:pos x="T0" y="T1"/>
              </a:cxn>
              <a:cxn ang="0">
                <a:pos x="T2" y="T3"/>
              </a:cxn>
              <a:cxn ang="0">
                <a:pos x="T4" y="T5"/>
              </a:cxn>
              <a:cxn ang="0">
                <a:pos x="T6" y="T7"/>
              </a:cxn>
            </a:cxnLst>
            <a:rect l="0" t="0" r="r" b="b"/>
            <a:pathLst>
              <a:path w="138" h="264">
                <a:moveTo>
                  <a:pt x="138" y="264"/>
                </a:moveTo>
                <a:lnTo>
                  <a:pt x="0" y="264"/>
                </a:lnTo>
                <a:lnTo>
                  <a:pt x="0" y="0"/>
                </a:lnTo>
                <a:lnTo>
                  <a:pt x="138" y="264"/>
                </a:lnTo>
                <a:close/>
              </a:path>
            </a:pathLst>
          </a:custGeom>
          <a:solidFill>
            <a:srgbClr val="C00000"/>
          </a:solidFill>
          <a:ln>
            <a:noFill/>
          </a:ln>
        </p:spPr>
        <p:txBody>
          <a:bodyPr vert="horz" wrap="square" lIns="91440" tIns="45720" rIns="91440" bIns="45720" numCol="1" anchor="t" anchorCtr="0" compatLnSpc="1"/>
          <a:lstStyle/>
          <a:p>
            <a:endParaRPr lang="en-US"/>
          </a:p>
        </p:txBody>
      </p:sp>
      <p:pic>
        <p:nvPicPr>
          <p:cNvPr id="12" name="图片 1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581194" y="-1"/>
            <a:ext cx="2792393" cy="1217613"/>
          </a:xfrm>
          <a:prstGeom prst="rect">
            <a:avLst/>
          </a:prstGeom>
        </p:spPr>
      </p:pic>
      <p:sp>
        <p:nvSpPr>
          <p:cNvPr id="15" name="Footer Placeholder 4"/>
          <p:cNvSpPr txBox="1">
            <a:spLocks/>
          </p:cNvSpPr>
          <p:nvPr userDrawn="1"/>
        </p:nvSpPr>
        <p:spPr>
          <a:xfrm>
            <a:off x="5672665" y="6330420"/>
            <a:ext cx="2510341" cy="416006"/>
          </a:xfrm>
          <a:prstGeom prst="rect">
            <a:avLst/>
          </a:prstGeom>
        </p:spPr>
        <p:txBody>
          <a:bodyPr vert="horz" lIns="0" tIns="0" rIns="0" bIns="0" rtlCol="0" anchor="ctr"/>
          <a:lstStyle>
            <a:defPPr>
              <a:defRPr lang="en-US"/>
            </a:defPPr>
            <a:lvl1pPr marL="0" algn="ctr" defTabSz="914400" rtl="0" eaLnBrk="1" latinLnBrk="0" hangingPunct="1">
              <a:defRPr sz="900" b="0" kern="1200">
                <a:solidFill>
                  <a:schemeClr val="tx1">
                    <a:tint val="75000"/>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00" b="1" dirty="0">
                <a:solidFill>
                  <a:schemeClr val="bg1">
                    <a:lumMod val="50000"/>
                    <a:alpha val="50000"/>
                  </a:schemeClr>
                </a:solidFill>
              </a:rPr>
              <a:t>易运晖</a:t>
            </a:r>
            <a:r>
              <a:rPr lang="en-US" altLang="zh-CN" sz="1100" b="1" dirty="0">
                <a:solidFill>
                  <a:schemeClr val="bg1">
                    <a:lumMod val="50000"/>
                    <a:alpha val="50000"/>
                  </a:schemeClr>
                </a:solidFill>
              </a:rPr>
              <a:t>(yhyi@mail.xidian.edu.cn)</a:t>
            </a:r>
            <a:endParaRPr lang="en-US" sz="1100" b="1" dirty="0">
              <a:solidFill>
                <a:schemeClr val="bg1">
                  <a:lumMod val="50000"/>
                  <a:alpha val="50000"/>
                </a:schemeClr>
              </a:solidFill>
            </a:endParaRPr>
          </a:p>
        </p:txBody>
      </p:sp>
    </p:spTree>
  </p:cSld>
  <p:clrMap bg1="lt1" tx1="dk1" bg2="lt2" tx2="dk2" accent1="accent1" accent2="accent2" accent3="accent3" accent4="accent4" accent5="accent5" accent6="accent6" hlink="hlink" folHlink="folHlink"/>
  <p:sldLayoutIdLst>
    <p:sldLayoutId id="2147483653" r:id="rId1"/>
    <p:sldLayoutId id="2147483657" r:id="rId2"/>
    <p:sldLayoutId id="2147483655" r:id="rId3"/>
    <p:sldLayoutId id="2147483665" r:id="rId4"/>
    <p:sldLayoutId id="2147483664" r:id="rId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dt="0"/>
  <p:txStyles>
    <p:titleStyle>
      <a:lvl1pPr algn="l" defTabSz="914400" rtl="0" eaLnBrk="1" latinLnBrk="0" hangingPunct="1">
        <a:lnSpc>
          <a:spcPts val="4200"/>
        </a:lnSpc>
        <a:spcBef>
          <a:spcPct val="0"/>
        </a:spcBef>
        <a:buNone/>
        <a:defRPr sz="3200" b="1" kern="1200">
          <a:solidFill>
            <a:schemeClr val="bg2">
              <a:lumMod val="75000"/>
            </a:schemeClr>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6">
            <a:extLst>
              <a:ext uri="{FF2B5EF4-FFF2-40B4-BE49-F238E27FC236}">
                <a16:creationId xmlns:a16="http://schemas.microsoft.com/office/drawing/2014/main" id="{6E9AFCCC-CE96-4521-A1DC-113613CE6004}"/>
              </a:ext>
            </a:extLst>
          </p:cNvPr>
          <p:cNvSpPr txBox="1">
            <a:spLocks/>
          </p:cNvSpPr>
          <p:nvPr/>
        </p:nvSpPr>
        <p:spPr>
          <a:xfrm>
            <a:off x="4275438" y="4941888"/>
            <a:ext cx="3755725" cy="15113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defRPr/>
            </a:pPr>
            <a:r>
              <a:rPr lang="zh-CN" altLang="en-US" sz="2400" dirty="0" smtClean="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易运晖  副教授</a:t>
            </a:r>
            <a:endParaRPr lang="en-US" altLang="zh-CN" sz="2400" dirty="0" smtClean="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endParaRPr>
          </a:p>
          <a:p>
            <a:pPr algn="r">
              <a:lnSpc>
                <a:spcPct val="130000"/>
              </a:lnSpc>
              <a:defRPr/>
            </a:pPr>
            <a:r>
              <a:rPr lang="zh-CN" altLang="en-US" sz="2400" dirty="0" smtClean="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通信工程学院</a:t>
            </a:r>
            <a:endParaRPr lang="en-US" altLang="zh-CN" sz="2400" dirty="0" smtClean="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endParaRPr>
          </a:p>
          <a:p>
            <a:pPr algn="r">
              <a:lnSpc>
                <a:spcPct val="130000"/>
              </a:lnSpc>
              <a:defRPr/>
            </a:pPr>
            <a:r>
              <a:rPr lang="en-US" altLang="zh-CN" sz="2400" dirty="0" smtClean="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yhyi@mail.xidian.edu.cn</a:t>
            </a:r>
            <a:endParaRPr lang="en-US" altLang="zh-CN" sz="2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endParaRPr>
          </a:p>
        </p:txBody>
      </p:sp>
      <p:sp>
        <p:nvSpPr>
          <p:cNvPr id="7" name="Rectangle 2">
            <a:extLst>
              <a:ext uri="{FF2B5EF4-FFF2-40B4-BE49-F238E27FC236}">
                <a16:creationId xmlns:a16="http://schemas.microsoft.com/office/drawing/2014/main" id="{DCB426F7-6298-4F58-B247-9B6311B5BC34}"/>
              </a:ext>
            </a:extLst>
          </p:cNvPr>
          <p:cNvSpPr txBox="1">
            <a:spLocks noChangeArrowheads="1"/>
          </p:cNvSpPr>
          <p:nvPr/>
        </p:nvSpPr>
        <p:spPr>
          <a:xfrm>
            <a:off x="468313" y="1844675"/>
            <a:ext cx="8137525" cy="2305050"/>
          </a:xfrm>
          <a:prstGeom prst="rect">
            <a:avLst/>
          </a:prstGeom>
        </p:spPr>
        <p:txBody>
          <a:bodyPr/>
          <a:lstStyle/>
          <a:p>
            <a:pPr algn="ctr" eaLnBrk="1" fontAlgn="auto" hangingPunct="1">
              <a:lnSpc>
                <a:spcPct val="130000"/>
              </a:lnSpc>
              <a:spcAft>
                <a:spcPts val="0"/>
              </a:spcAft>
              <a:defRPr/>
            </a:pPr>
            <a:r>
              <a:rPr lang="zh-CN" altLang="en-US" sz="6000" b="1" dirty="0">
                <a:solidFill>
                  <a:srgbClr val="002060"/>
                </a:solidFill>
                <a:effectLst>
                  <a:outerShdw blurRad="38100" dist="38100" dir="2700000" algn="tl">
                    <a:srgbClr val="C0C0C0"/>
                  </a:outerShdw>
                </a:effectLst>
                <a:latin typeface="微软雅黑" pitchFamily="34" charset="-122"/>
                <a:ea typeface="微软雅黑" pitchFamily="34" charset="-122"/>
                <a:cs typeface="Times New Roman" pitchFamily="18" charset="0"/>
              </a:rPr>
              <a:t>数字电路与逻辑设计（</a:t>
            </a:r>
            <a:r>
              <a:rPr lang="en-US" altLang="zh-CN" sz="6000" b="1" dirty="0">
                <a:solidFill>
                  <a:srgbClr val="002060"/>
                </a:solidFill>
                <a:effectLst>
                  <a:outerShdw blurRad="38100" dist="38100" dir="2700000" algn="tl">
                    <a:srgbClr val="C0C0C0"/>
                  </a:outerShdw>
                </a:effectLst>
                <a:latin typeface="微软雅黑" pitchFamily="34" charset="-122"/>
                <a:ea typeface="微软雅黑" pitchFamily="34" charset="-122"/>
                <a:cs typeface="Times New Roman" pitchFamily="18" charset="0"/>
              </a:rPr>
              <a:t>EDA</a:t>
            </a:r>
            <a:r>
              <a:rPr lang="zh-CN" altLang="en-US" sz="6000" b="1" dirty="0">
                <a:solidFill>
                  <a:srgbClr val="002060"/>
                </a:solidFill>
                <a:effectLst>
                  <a:outerShdw blurRad="38100" dist="38100" dir="2700000" algn="tl">
                    <a:srgbClr val="C0C0C0"/>
                  </a:outerShdw>
                </a:effectLst>
                <a:latin typeface="微软雅黑" pitchFamily="34" charset="-122"/>
                <a:ea typeface="微软雅黑" pitchFamily="34" charset="-122"/>
                <a:cs typeface="Times New Roman" pitchFamily="18" charset="0"/>
              </a:rPr>
              <a:t>）实验</a:t>
            </a:r>
            <a:endParaRPr lang="en-US" altLang="zh-CN" sz="6000" b="1" dirty="0">
              <a:solidFill>
                <a:srgbClr val="002060"/>
              </a:solidFill>
              <a:effectLst>
                <a:outerShdw blurRad="38100" dist="38100" dir="2700000" algn="tl">
                  <a:srgbClr val="C0C0C0"/>
                </a:outerShdw>
              </a:effectLst>
              <a:latin typeface="微软雅黑" pitchFamily="34" charset="-122"/>
              <a:ea typeface="微软雅黑" pitchFamily="34" charset="-122"/>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Verilog HDL</a:t>
            </a:r>
            <a:endParaRPr lang="zh-CN" altLang="en-US" dirty="0"/>
          </a:p>
        </p:txBody>
      </p:sp>
      <p:sp>
        <p:nvSpPr>
          <p:cNvPr id="5" name="内容占位符 4"/>
          <p:cNvSpPr>
            <a:spLocks noGrp="1"/>
          </p:cNvSpPr>
          <p:nvPr>
            <p:ph idx="1"/>
          </p:nvPr>
        </p:nvSpPr>
        <p:spPr/>
        <p:txBody>
          <a:bodyPr/>
          <a:lstStyle/>
          <a:p>
            <a:r>
              <a:rPr lang="zh-CN" altLang="en-US" dirty="0"/>
              <a:t>阻塞</a:t>
            </a:r>
            <a:r>
              <a:rPr lang="zh-CN" altLang="en-US" dirty="0" smtClean="0"/>
              <a:t>赋值</a:t>
            </a:r>
            <a:endParaRPr lang="en-US" altLang="zh-CN" dirty="0" smtClean="0"/>
          </a:p>
          <a:p>
            <a:r>
              <a:rPr lang="zh-CN" altLang="en-US" dirty="0" smtClean="0"/>
              <a:t>非</a:t>
            </a:r>
            <a:r>
              <a:rPr lang="zh-CN" altLang="en-US" dirty="0"/>
              <a:t>阻塞</a:t>
            </a:r>
            <a:r>
              <a:rPr lang="zh-CN" altLang="en-US" dirty="0" smtClean="0"/>
              <a:t>赋值</a:t>
            </a:r>
            <a:endParaRPr lang="zh-CN" altLang="en-US" dirty="0"/>
          </a:p>
        </p:txBody>
      </p:sp>
      <p:sp>
        <p:nvSpPr>
          <p:cNvPr id="6" name="标题 3"/>
          <p:cNvSpPr txBox="1">
            <a:spLocks/>
          </p:cNvSpPr>
          <p:nvPr/>
        </p:nvSpPr>
        <p:spPr>
          <a:xfrm>
            <a:off x="252841" y="1013253"/>
            <a:ext cx="2160845" cy="403655"/>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zh-CN" altLang="en-US" sz="2400" dirty="0" smtClean="0">
                <a:solidFill>
                  <a:schemeClr val="tx2"/>
                </a:solidFill>
              </a:rPr>
              <a:t>赋值语句</a:t>
            </a:r>
            <a:endParaRPr lang="zh-CN" altLang="en-US" sz="2400" dirty="0">
              <a:solidFill>
                <a:schemeClr val="tx2"/>
              </a:solidFill>
            </a:endParaRPr>
          </a:p>
        </p:txBody>
      </p:sp>
      <p:sp>
        <p:nvSpPr>
          <p:cNvPr id="2" name="矩形 1"/>
          <p:cNvSpPr/>
          <p:nvPr/>
        </p:nvSpPr>
        <p:spPr>
          <a:xfrm>
            <a:off x="3893907" y="1956351"/>
            <a:ext cx="4376790" cy="2944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2"/>
                </a:solidFill>
              </a:rPr>
              <a:t>什么是阻塞赋值？</a:t>
            </a:r>
            <a:endParaRPr lang="en-US" altLang="zh-CN" sz="2800" dirty="0" smtClean="0">
              <a:solidFill>
                <a:schemeClr val="tx2"/>
              </a:solidFill>
            </a:endParaRPr>
          </a:p>
          <a:p>
            <a:pPr algn="ctr"/>
            <a:r>
              <a:rPr lang="zh-CN" altLang="en-US" sz="2800" dirty="0">
                <a:solidFill>
                  <a:schemeClr val="tx2"/>
                </a:solidFill>
              </a:rPr>
              <a:t>什么</a:t>
            </a:r>
            <a:r>
              <a:rPr lang="zh-CN" altLang="en-US" sz="2800" dirty="0" smtClean="0">
                <a:solidFill>
                  <a:schemeClr val="tx2"/>
                </a:solidFill>
              </a:rPr>
              <a:t>是非阻塞赋值？</a:t>
            </a:r>
            <a:endParaRPr lang="en-US" altLang="zh-CN" sz="2800" dirty="0" smtClean="0">
              <a:solidFill>
                <a:schemeClr val="tx2"/>
              </a:solidFill>
            </a:endParaRPr>
          </a:p>
          <a:p>
            <a:pPr algn="ctr"/>
            <a:r>
              <a:rPr lang="zh-CN" altLang="en-US" sz="2800" dirty="0" smtClean="0">
                <a:solidFill>
                  <a:schemeClr val="tx2"/>
                </a:solidFill>
              </a:rPr>
              <a:t>什么时候用阻塞赋值</a:t>
            </a:r>
            <a:r>
              <a:rPr lang="zh-CN" altLang="en-US" sz="2800" dirty="0">
                <a:solidFill>
                  <a:schemeClr val="tx2"/>
                </a:solidFill>
              </a:rPr>
              <a:t>？</a:t>
            </a:r>
            <a:endParaRPr lang="en-US" altLang="zh-CN" sz="2800" dirty="0" smtClean="0">
              <a:solidFill>
                <a:schemeClr val="tx2"/>
              </a:solidFill>
            </a:endParaRPr>
          </a:p>
          <a:p>
            <a:pPr algn="ctr"/>
            <a:r>
              <a:rPr lang="zh-CN" altLang="en-US" sz="2800" dirty="0">
                <a:solidFill>
                  <a:schemeClr val="tx2"/>
                </a:solidFill>
              </a:rPr>
              <a:t>是么</a:t>
            </a:r>
            <a:r>
              <a:rPr lang="zh-CN" altLang="en-US" sz="2800" dirty="0" smtClean="0">
                <a:solidFill>
                  <a:schemeClr val="tx2"/>
                </a:solidFill>
              </a:rPr>
              <a:t>时候用非阻塞赋值？</a:t>
            </a:r>
            <a:endParaRPr lang="en-US" altLang="zh-CN" sz="2800" dirty="0" smtClean="0">
              <a:solidFill>
                <a:schemeClr val="tx2"/>
              </a:solidFill>
            </a:endParaRPr>
          </a:p>
          <a:p>
            <a:pPr algn="ctr"/>
            <a:endParaRPr lang="en-US" altLang="zh-CN" sz="2800" dirty="0" smtClean="0">
              <a:solidFill>
                <a:schemeClr val="tx2"/>
              </a:solidFill>
            </a:endParaRPr>
          </a:p>
          <a:p>
            <a:pPr algn="ctr"/>
            <a:r>
              <a:rPr lang="en-US" altLang="zh-CN" sz="2800" dirty="0" smtClean="0">
                <a:solidFill>
                  <a:schemeClr val="tx2"/>
                </a:solidFill>
              </a:rPr>
              <a:t>I’m so square</a:t>
            </a:r>
            <a:r>
              <a:rPr lang="zh-CN" altLang="en-US" sz="2800" dirty="0" smtClean="0">
                <a:solidFill>
                  <a:schemeClr val="tx2"/>
                </a:solidFill>
              </a:rPr>
              <a:t>！</a:t>
            </a:r>
            <a:endParaRPr lang="zh-CN" altLang="en-US" sz="2800" dirty="0">
              <a:solidFill>
                <a:schemeClr val="tx2"/>
              </a:solidFill>
            </a:endParaRPr>
          </a:p>
        </p:txBody>
      </p:sp>
      <p:sp>
        <p:nvSpPr>
          <p:cNvPr id="7" name="矩形 6"/>
          <p:cNvSpPr/>
          <p:nvPr/>
        </p:nvSpPr>
        <p:spPr>
          <a:xfrm>
            <a:off x="5345765" y="1118022"/>
            <a:ext cx="1826141" cy="584775"/>
          </a:xfrm>
          <a:prstGeom prst="rect">
            <a:avLst/>
          </a:prstGeom>
        </p:spPr>
        <p:txBody>
          <a:bodyPr wrap="none">
            <a:spAutoFit/>
          </a:bodyPr>
          <a:lstStyle/>
          <a:p>
            <a:r>
              <a:rPr lang="zh-CN" altLang="en-US" sz="3200" b="1" dirty="0" smtClean="0">
                <a:solidFill>
                  <a:srgbClr val="C00000"/>
                </a:solidFill>
              </a:rPr>
              <a:t>本节重点</a:t>
            </a:r>
            <a:endParaRPr lang="zh-CN" altLang="en-US" sz="3200" b="1" dirty="0">
              <a:solidFill>
                <a:srgbClr val="C00000"/>
              </a:solidFill>
            </a:endParaRPr>
          </a:p>
        </p:txBody>
      </p:sp>
    </p:spTree>
    <p:extLst>
      <p:ext uri="{BB962C8B-B14F-4D97-AF65-F5344CB8AC3E}">
        <p14:creationId xmlns:p14="http://schemas.microsoft.com/office/powerpoint/2010/main" val="899010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Verilog HDL</a:t>
            </a:r>
            <a:endParaRPr lang="zh-CN" altLang="en-US" dirty="0"/>
          </a:p>
        </p:txBody>
      </p:sp>
      <p:sp>
        <p:nvSpPr>
          <p:cNvPr id="5" name="内容占位符 4"/>
          <p:cNvSpPr>
            <a:spLocks noGrp="1"/>
          </p:cNvSpPr>
          <p:nvPr>
            <p:ph idx="1"/>
          </p:nvPr>
        </p:nvSpPr>
        <p:spPr/>
        <p:txBody>
          <a:bodyPr/>
          <a:lstStyle/>
          <a:p>
            <a:r>
              <a:rPr lang="zh-CN" altLang="en-US" dirty="0" smtClean="0"/>
              <a:t>阻塞赋值</a:t>
            </a:r>
            <a:endParaRPr lang="en-US" altLang="zh-CN" dirty="0" smtClean="0"/>
          </a:p>
          <a:p>
            <a:endParaRPr lang="en-US" altLang="zh-CN" dirty="0" smtClean="0"/>
          </a:p>
        </p:txBody>
      </p:sp>
      <p:sp>
        <p:nvSpPr>
          <p:cNvPr id="6" name="标题 3"/>
          <p:cNvSpPr txBox="1">
            <a:spLocks/>
          </p:cNvSpPr>
          <p:nvPr/>
        </p:nvSpPr>
        <p:spPr>
          <a:xfrm>
            <a:off x="252841" y="1013253"/>
            <a:ext cx="2160845" cy="403655"/>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zh-CN" altLang="en-US" sz="2400" dirty="0" smtClean="0">
                <a:solidFill>
                  <a:schemeClr val="tx2"/>
                </a:solidFill>
              </a:rPr>
              <a:t>赋值语句</a:t>
            </a:r>
            <a:endParaRPr lang="zh-CN" altLang="en-US" sz="2400" dirty="0">
              <a:solidFill>
                <a:schemeClr val="tx2"/>
              </a:solidFill>
            </a:endParaRPr>
          </a:p>
        </p:txBody>
      </p:sp>
      <p:sp>
        <p:nvSpPr>
          <p:cNvPr id="2" name="矩形 1"/>
          <p:cNvSpPr/>
          <p:nvPr/>
        </p:nvSpPr>
        <p:spPr>
          <a:xfrm>
            <a:off x="3893907" y="1956351"/>
            <a:ext cx="4376790" cy="2944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2"/>
                </a:solidFill>
              </a:rPr>
              <a:t>以赋值操作符</a:t>
            </a:r>
            <a:r>
              <a:rPr lang="zh-CN" altLang="en-US" sz="2800" dirty="0" smtClean="0">
                <a:solidFill>
                  <a:schemeClr val="tx2"/>
                </a:solidFill>
              </a:rPr>
              <a:t>“</a:t>
            </a:r>
            <a:r>
              <a:rPr lang="en-US" altLang="zh-CN" sz="2800" dirty="0" smtClean="0">
                <a:solidFill>
                  <a:schemeClr val="tx2"/>
                </a:solidFill>
              </a:rPr>
              <a:t>=”</a:t>
            </a:r>
            <a:r>
              <a:rPr lang="zh-CN" altLang="en-US" sz="2800" dirty="0">
                <a:solidFill>
                  <a:schemeClr val="tx2"/>
                </a:solidFill>
              </a:rPr>
              <a:t>来标识的赋值操作称为</a:t>
            </a:r>
            <a:r>
              <a:rPr lang="zh-CN" altLang="en-US" sz="2800" dirty="0" smtClean="0">
                <a:solidFill>
                  <a:schemeClr val="tx2"/>
                </a:solidFill>
              </a:rPr>
              <a:t>“阻塞</a:t>
            </a:r>
            <a:r>
              <a:rPr lang="zh-CN" altLang="en-US" sz="2800" dirty="0">
                <a:solidFill>
                  <a:schemeClr val="tx2"/>
                </a:solidFill>
              </a:rPr>
              <a:t>型过程赋值</a:t>
            </a:r>
            <a:r>
              <a:rPr lang="zh-CN" altLang="en-US" sz="2800" dirty="0" smtClean="0">
                <a:solidFill>
                  <a:schemeClr val="tx2"/>
                </a:solidFill>
              </a:rPr>
              <a:t>（</a:t>
            </a:r>
            <a:r>
              <a:rPr lang="en-US" altLang="zh-CN" sz="2800" dirty="0" smtClean="0">
                <a:solidFill>
                  <a:schemeClr val="tx2"/>
                </a:solidFill>
              </a:rPr>
              <a:t>Blocking </a:t>
            </a:r>
            <a:r>
              <a:rPr lang="en-US" altLang="zh-CN" sz="2800" dirty="0">
                <a:solidFill>
                  <a:schemeClr val="tx2"/>
                </a:solidFill>
              </a:rPr>
              <a:t>Assignment</a:t>
            </a:r>
            <a:r>
              <a:rPr lang="zh-CN" altLang="en-US" sz="2800" dirty="0">
                <a:solidFill>
                  <a:schemeClr val="tx2"/>
                </a:solidFill>
              </a:rPr>
              <a:t>）”。</a:t>
            </a:r>
          </a:p>
        </p:txBody>
      </p:sp>
    </p:spTree>
    <p:extLst>
      <p:ext uri="{BB962C8B-B14F-4D97-AF65-F5344CB8AC3E}">
        <p14:creationId xmlns:p14="http://schemas.microsoft.com/office/powerpoint/2010/main" val="17680005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Verilog HDL</a:t>
            </a:r>
            <a:endParaRPr lang="zh-CN" altLang="en-US" dirty="0"/>
          </a:p>
        </p:txBody>
      </p:sp>
      <p:sp>
        <p:nvSpPr>
          <p:cNvPr id="5" name="内容占位符 4"/>
          <p:cNvSpPr>
            <a:spLocks noGrp="1"/>
          </p:cNvSpPr>
          <p:nvPr>
            <p:ph idx="1"/>
          </p:nvPr>
        </p:nvSpPr>
        <p:spPr/>
        <p:txBody>
          <a:bodyPr/>
          <a:lstStyle/>
          <a:p>
            <a:r>
              <a:rPr lang="zh-CN" altLang="en-US" dirty="0" smtClean="0"/>
              <a:t>阻塞赋值</a:t>
            </a:r>
            <a:endParaRPr lang="en-US" altLang="zh-CN" dirty="0" smtClean="0"/>
          </a:p>
          <a:p>
            <a:endParaRPr lang="en-US" altLang="zh-CN" dirty="0" smtClean="0"/>
          </a:p>
        </p:txBody>
      </p:sp>
      <p:sp>
        <p:nvSpPr>
          <p:cNvPr id="6" name="标题 3"/>
          <p:cNvSpPr txBox="1">
            <a:spLocks/>
          </p:cNvSpPr>
          <p:nvPr/>
        </p:nvSpPr>
        <p:spPr>
          <a:xfrm>
            <a:off x="252841" y="1013253"/>
            <a:ext cx="2160845" cy="403655"/>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zh-CN" altLang="en-US" sz="2400" dirty="0" smtClean="0">
                <a:solidFill>
                  <a:schemeClr val="tx2"/>
                </a:solidFill>
              </a:rPr>
              <a:t>赋值语句</a:t>
            </a:r>
            <a:endParaRPr lang="zh-CN" altLang="en-US" sz="2400" dirty="0">
              <a:solidFill>
                <a:schemeClr val="tx2"/>
              </a:solidFill>
            </a:endParaRPr>
          </a:p>
        </p:txBody>
      </p:sp>
      <p:sp>
        <p:nvSpPr>
          <p:cNvPr id="2" name="矩形 1"/>
          <p:cNvSpPr/>
          <p:nvPr/>
        </p:nvSpPr>
        <p:spPr>
          <a:xfrm>
            <a:off x="3893907" y="1956351"/>
            <a:ext cx="4376790" cy="2944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2"/>
                </a:solidFill>
              </a:rPr>
              <a:t>Initial</a:t>
            </a:r>
          </a:p>
          <a:p>
            <a:r>
              <a:rPr lang="en-US" altLang="zh-CN" sz="2800" dirty="0" smtClean="0">
                <a:solidFill>
                  <a:schemeClr val="tx2"/>
                </a:solidFill>
              </a:rPr>
              <a:t>   begin</a:t>
            </a:r>
          </a:p>
          <a:p>
            <a:r>
              <a:rPr lang="en-US" altLang="zh-CN" sz="2800" dirty="0" smtClean="0">
                <a:solidFill>
                  <a:schemeClr val="tx2"/>
                </a:solidFill>
              </a:rPr>
              <a:t>     A=0;</a:t>
            </a:r>
          </a:p>
          <a:p>
            <a:r>
              <a:rPr lang="en-US" altLang="zh-CN" sz="2800" dirty="0" smtClean="0">
                <a:solidFill>
                  <a:schemeClr val="tx2"/>
                </a:solidFill>
              </a:rPr>
              <a:t>     A=1;</a:t>
            </a:r>
          </a:p>
          <a:p>
            <a:r>
              <a:rPr lang="en-US" altLang="zh-CN" sz="2800" dirty="0" smtClean="0">
                <a:solidFill>
                  <a:schemeClr val="tx2"/>
                </a:solidFill>
              </a:rPr>
              <a:t>    end</a:t>
            </a:r>
            <a:endParaRPr lang="zh-CN" altLang="en-US" sz="2800" dirty="0">
              <a:solidFill>
                <a:schemeClr val="tx2"/>
              </a:solidFill>
            </a:endParaRPr>
          </a:p>
        </p:txBody>
      </p:sp>
    </p:spTree>
    <p:extLst>
      <p:ext uri="{BB962C8B-B14F-4D97-AF65-F5344CB8AC3E}">
        <p14:creationId xmlns:p14="http://schemas.microsoft.com/office/powerpoint/2010/main" val="2479248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Verilog HDL</a:t>
            </a:r>
            <a:endParaRPr lang="zh-CN" altLang="en-US" dirty="0"/>
          </a:p>
        </p:txBody>
      </p:sp>
      <p:sp>
        <p:nvSpPr>
          <p:cNvPr id="5" name="内容占位符 4"/>
          <p:cNvSpPr>
            <a:spLocks noGrp="1"/>
          </p:cNvSpPr>
          <p:nvPr>
            <p:ph idx="1"/>
          </p:nvPr>
        </p:nvSpPr>
        <p:spPr/>
        <p:txBody>
          <a:bodyPr/>
          <a:lstStyle/>
          <a:p>
            <a:r>
              <a:rPr lang="zh-CN" altLang="en-US" dirty="0" smtClean="0"/>
              <a:t>非</a:t>
            </a:r>
            <a:r>
              <a:rPr lang="zh-CN" altLang="en-US" dirty="0"/>
              <a:t>阻塞</a:t>
            </a:r>
            <a:r>
              <a:rPr lang="zh-CN" altLang="en-US" dirty="0" smtClean="0"/>
              <a:t>赋值</a:t>
            </a:r>
            <a:endParaRPr lang="zh-CN" altLang="en-US" dirty="0"/>
          </a:p>
        </p:txBody>
      </p:sp>
      <p:sp>
        <p:nvSpPr>
          <p:cNvPr id="6" name="标题 3"/>
          <p:cNvSpPr txBox="1">
            <a:spLocks/>
          </p:cNvSpPr>
          <p:nvPr/>
        </p:nvSpPr>
        <p:spPr>
          <a:xfrm>
            <a:off x="252841" y="1013253"/>
            <a:ext cx="2160845" cy="403655"/>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zh-CN" altLang="en-US" sz="2400" dirty="0" smtClean="0">
                <a:solidFill>
                  <a:schemeClr val="tx2"/>
                </a:solidFill>
              </a:rPr>
              <a:t>赋值语句</a:t>
            </a:r>
            <a:endParaRPr lang="zh-CN" altLang="en-US" sz="2400" dirty="0">
              <a:solidFill>
                <a:schemeClr val="tx2"/>
              </a:solidFill>
            </a:endParaRPr>
          </a:p>
        </p:txBody>
      </p:sp>
      <p:sp>
        <p:nvSpPr>
          <p:cNvPr id="2" name="矩形 1"/>
          <p:cNvSpPr/>
          <p:nvPr/>
        </p:nvSpPr>
        <p:spPr>
          <a:xfrm>
            <a:off x="3893907" y="1956351"/>
            <a:ext cx="4376790" cy="2944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2"/>
                </a:solidFill>
              </a:rPr>
              <a:t>以赋值操作符“＜</a:t>
            </a:r>
            <a:r>
              <a:rPr lang="en-US" altLang="zh-CN" sz="2800" dirty="0">
                <a:solidFill>
                  <a:schemeClr val="tx2"/>
                </a:solidFill>
              </a:rPr>
              <a:t>=”</a:t>
            </a:r>
            <a:r>
              <a:rPr lang="zh-CN" altLang="en-US" sz="2800" dirty="0">
                <a:solidFill>
                  <a:schemeClr val="tx2"/>
                </a:solidFill>
              </a:rPr>
              <a:t>来标识的赋值操作称为“非阻塞型过程赋值（</a:t>
            </a:r>
            <a:r>
              <a:rPr lang="en-US" altLang="zh-CN" sz="2800" dirty="0" err="1">
                <a:solidFill>
                  <a:schemeClr val="tx2"/>
                </a:solidFill>
              </a:rPr>
              <a:t>Nonblocking</a:t>
            </a:r>
            <a:r>
              <a:rPr lang="en-US" altLang="zh-CN" sz="2800" dirty="0">
                <a:solidFill>
                  <a:schemeClr val="tx2"/>
                </a:solidFill>
              </a:rPr>
              <a:t> Assignment</a:t>
            </a:r>
            <a:r>
              <a:rPr lang="zh-CN" altLang="en-US" sz="2800" dirty="0">
                <a:solidFill>
                  <a:schemeClr val="tx2"/>
                </a:solidFill>
              </a:rPr>
              <a:t>）”。</a:t>
            </a:r>
          </a:p>
        </p:txBody>
      </p:sp>
    </p:spTree>
    <p:extLst>
      <p:ext uri="{BB962C8B-B14F-4D97-AF65-F5344CB8AC3E}">
        <p14:creationId xmlns:p14="http://schemas.microsoft.com/office/powerpoint/2010/main" val="1859836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Verilog HDL</a:t>
            </a:r>
            <a:endParaRPr lang="zh-CN" altLang="en-US" dirty="0"/>
          </a:p>
        </p:txBody>
      </p:sp>
      <p:sp>
        <p:nvSpPr>
          <p:cNvPr id="5" name="内容占位符 4"/>
          <p:cNvSpPr>
            <a:spLocks noGrp="1"/>
          </p:cNvSpPr>
          <p:nvPr>
            <p:ph idx="1"/>
          </p:nvPr>
        </p:nvSpPr>
        <p:spPr/>
        <p:txBody>
          <a:bodyPr/>
          <a:lstStyle/>
          <a:p>
            <a:r>
              <a:rPr lang="zh-CN" altLang="en-US" dirty="0" smtClean="0"/>
              <a:t>非阻塞赋值</a:t>
            </a:r>
            <a:endParaRPr lang="en-US" altLang="zh-CN" dirty="0" smtClean="0"/>
          </a:p>
          <a:p>
            <a:endParaRPr lang="en-US" altLang="zh-CN" dirty="0" smtClean="0"/>
          </a:p>
        </p:txBody>
      </p:sp>
      <p:sp>
        <p:nvSpPr>
          <p:cNvPr id="6" name="标题 3"/>
          <p:cNvSpPr txBox="1">
            <a:spLocks/>
          </p:cNvSpPr>
          <p:nvPr/>
        </p:nvSpPr>
        <p:spPr>
          <a:xfrm>
            <a:off x="252841" y="1013253"/>
            <a:ext cx="2160845" cy="403655"/>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zh-CN" altLang="en-US" sz="2400" dirty="0" smtClean="0">
                <a:solidFill>
                  <a:schemeClr val="tx2"/>
                </a:solidFill>
              </a:rPr>
              <a:t>赋值语句</a:t>
            </a:r>
            <a:endParaRPr lang="zh-CN" altLang="en-US" sz="2400" dirty="0">
              <a:solidFill>
                <a:schemeClr val="tx2"/>
              </a:solidFill>
            </a:endParaRPr>
          </a:p>
        </p:txBody>
      </p:sp>
      <p:sp>
        <p:nvSpPr>
          <p:cNvPr id="2" name="矩形 1"/>
          <p:cNvSpPr/>
          <p:nvPr/>
        </p:nvSpPr>
        <p:spPr>
          <a:xfrm>
            <a:off x="3893907" y="1956351"/>
            <a:ext cx="4376790" cy="2944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2"/>
                </a:solidFill>
              </a:rPr>
              <a:t>Initial</a:t>
            </a:r>
          </a:p>
          <a:p>
            <a:r>
              <a:rPr lang="en-US" altLang="zh-CN" sz="2800" dirty="0" smtClean="0">
                <a:solidFill>
                  <a:schemeClr val="tx2"/>
                </a:solidFill>
              </a:rPr>
              <a:t>   begin</a:t>
            </a:r>
          </a:p>
          <a:p>
            <a:r>
              <a:rPr lang="en-US" altLang="zh-CN" sz="2800" dirty="0" smtClean="0">
                <a:solidFill>
                  <a:schemeClr val="tx2"/>
                </a:solidFill>
              </a:rPr>
              <a:t>     A&lt;=B;</a:t>
            </a:r>
          </a:p>
          <a:p>
            <a:r>
              <a:rPr lang="en-US" altLang="zh-CN" sz="2800" dirty="0" smtClean="0">
                <a:solidFill>
                  <a:schemeClr val="tx2"/>
                </a:solidFill>
              </a:rPr>
              <a:t>     B&lt;=A;</a:t>
            </a:r>
          </a:p>
          <a:p>
            <a:r>
              <a:rPr lang="en-US" altLang="zh-CN" sz="2800" dirty="0" smtClean="0">
                <a:solidFill>
                  <a:schemeClr val="tx2"/>
                </a:solidFill>
              </a:rPr>
              <a:t>    end</a:t>
            </a:r>
            <a:endParaRPr lang="zh-CN" altLang="en-US" sz="2800" dirty="0">
              <a:solidFill>
                <a:schemeClr val="tx2"/>
              </a:solidFill>
            </a:endParaRPr>
          </a:p>
        </p:txBody>
      </p:sp>
    </p:spTree>
    <p:extLst>
      <p:ext uri="{BB962C8B-B14F-4D97-AF65-F5344CB8AC3E}">
        <p14:creationId xmlns:p14="http://schemas.microsoft.com/office/powerpoint/2010/main" val="2356348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Verilog HDL</a:t>
            </a:r>
            <a:endParaRPr lang="zh-CN" altLang="en-US" dirty="0"/>
          </a:p>
        </p:txBody>
      </p:sp>
      <p:sp>
        <p:nvSpPr>
          <p:cNvPr id="5" name="内容占位符 4"/>
          <p:cNvSpPr>
            <a:spLocks noGrp="1"/>
          </p:cNvSpPr>
          <p:nvPr>
            <p:ph idx="1"/>
          </p:nvPr>
        </p:nvSpPr>
        <p:spPr>
          <a:xfrm>
            <a:off x="789516" y="1814966"/>
            <a:ext cx="2755068" cy="4351338"/>
          </a:xfrm>
        </p:spPr>
        <p:txBody>
          <a:bodyPr/>
          <a:lstStyle/>
          <a:p>
            <a:r>
              <a:rPr lang="zh-CN" altLang="en-US" dirty="0" smtClean="0"/>
              <a:t>阻塞赋值：通常用于组合逻辑</a:t>
            </a:r>
            <a:endParaRPr lang="en-US" altLang="zh-CN" dirty="0" smtClean="0"/>
          </a:p>
          <a:p>
            <a:r>
              <a:rPr lang="zh-CN" altLang="en-US" dirty="0" smtClean="0"/>
              <a:t>非阻塞赋值：</a:t>
            </a:r>
            <a:r>
              <a:rPr lang="zh-CN" altLang="en-US" dirty="0"/>
              <a:t>通常用于</a:t>
            </a:r>
            <a:r>
              <a:rPr lang="zh-CN" altLang="en-US" dirty="0" smtClean="0"/>
              <a:t>时序逻辑</a:t>
            </a:r>
            <a:endParaRPr lang="en-US" altLang="zh-CN" dirty="0" smtClean="0"/>
          </a:p>
          <a:p>
            <a:endParaRPr lang="en-US" altLang="zh-CN" dirty="0" smtClean="0"/>
          </a:p>
        </p:txBody>
      </p:sp>
      <p:sp>
        <p:nvSpPr>
          <p:cNvPr id="6" name="标题 3"/>
          <p:cNvSpPr txBox="1">
            <a:spLocks/>
          </p:cNvSpPr>
          <p:nvPr/>
        </p:nvSpPr>
        <p:spPr>
          <a:xfrm>
            <a:off x="252841" y="1013253"/>
            <a:ext cx="2160845" cy="403655"/>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zh-CN" altLang="en-US" sz="2400" dirty="0" smtClean="0">
                <a:solidFill>
                  <a:schemeClr val="tx2"/>
                </a:solidFill>
              </a:rPr>
              <a:t>赋值语句</a:t>
            </a:r>
            <a:endParaRPr lang="zh-CN" altLang="en-US" sz="2400" dirty="0">
              <a:solidFill>
                <a:schemeClr val="tx2"/>
              </a:solidFill>
            </a:endParaRPr>
          </a:p>
        </p:txBody>
      </p:sp>
      <p:sp>
        <p:nvSpPr>
          <p:cNvPr id="3" name="圆角矩形 2"/>
          <p:cNvSpPr/>
          <p:nvPr/>
        </p:nvSpPr>
        <p:spPr>
          <a:xfrm>
            <a:off x="3948445" y="1814966"/>
            <a:ext cx="4190531" cy="28392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800" dirty="0">
                <a:solidFill>
                  <a:schemeClr val="tx2"/>
                </a:solidFill>
              </a:rPr>
              <a:t>什么是阻塞赋值？</a:t>
            </a:r>
            <a:endParaRPr lang="en-US" altLang="zh-CN" sz="2800" dirty="0">
              <a:solidFill>
                <a:schemeClr val="tx2"/>
              </a:solidFill>
            </a:endParaRPr>
          </a:p>
          <a:p>
            <a:pPr algn="ctr"/>
            <a:r>
              <a:rPr lang="zh-CN" altLang="en-US" sz="2800" dirty="0">
                <a:solidFill>
                  <a:schemeClr val="tx2"/>
                </a:solidFill>
              </a:rPr>
              <a:t>什么是非阻塞赋值？</a:t>
            </a:r>
            <a:endParaRPr lang="en-US" altLang="zh-CN" sz="2800" dirty="0">
              <a:solidFill>
                <a:schemeClr val="tx2"/>
              </a:solidFill>
            </a:endParaRPr>
          </a:p>
          <a:p>
            <a:pPr algn="ctr"/>
            <a:r>
              <a:rPr lang="zh-CN" altLang="en-US" sz="2800" dirty="0">
                <a:solidFill>
                  <a:schemeClr val="tx2"/>
                </a:solidFill>
              </a:rPr>
              <a:t>什么时候用阻塞赋值？</a:t>
            </a:r>
            <a:endParaRPr lang="en-US" altLang="zh-CN" sz="2800" dirty="0">
              <a:solidFill>
                <a:schemeClr val="tx2"/>
              </a:solidFill>
            </a:endParaRPr>
          </a:p>
          <a:p>
            <a:pPr algn="ctr"/>
            <a:r>
              <a:rPr lang="zh-CN" altLang="en-US" sz="2800" dirty="0">
                <a:solidFill>
                  <a:schemeClr val="tx2"/>
                </a:solidFill>
              </a:rPr>
              <a:t>是么时候用非阻塞赋值？</a:t>
            </a:r>
            <a:endParaRPr lang="en-US" altLang="zh-CN" sz="2800" dirty="0">
              <a:solidFill>
                <a:schemeClr val="tx2"/>
              </a:solidFill>
            </a:endParaRPr>
          </a:p>
          <a:p>
            <a:pPr algn="ctr"/>
            <a:endParaRPr lang="zh-CN" altLang="en-US" sz="2800" dirty="0" smtClean="0">
              <a:solidFill>
                <a:schemeClr val="tx2"/>
              </a:solidFill>
            </a:endParaRPr>
          </a:p>
        </p:txBody>
      </p:sp>
    </p:spTree>
    <p:extLst>
      <p:ext uri="{BB962C8B-B14F-4D97-AF65-F5344CB8AC3E}">
        <p14:creationId xmlns:p14="http://schemas.microsoft.com/office/powerpoint/2010/main" val="5555370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Verilog HDL</a:t>
            </a:r>
            <a:endParaRPr lang="zh-CN" altLang="en-US" dirty="0"/>
          </a:p>
        </p:txBody>
      </p:sp>
      <p:sp>
        <p:nvSpPr>
          <p:cNvPr id="5" name="内容占位符 4"/>
          <p:cNvSpPr>
            <a:spLocks noGrp="1"/>
          </p:cNvSpPr>
          <p:nvPr>
            <p:ph idx="1"/>
          </p:nvPr>
        </p:nvSpPr>
        <p:spPr/>
        <p:txBody>
          <a:bodyPr/>
          <a:lstStyle/>
          <a:p>
            <a:r>
              <a:rPr lang="en-US" altLang="zh-CN" dirty="0"/>
              <a:t>a&lt;b</a:t>
            </a:r>
            <a:r>
              <a:rPr lang="zh-CN" altLang="en-US" dirty="0"/>
              <a:t>：</a:t>
            </a:r>
            <a:r>
              <a:rPr lang="en-US" altLang="zh-CN" dirty="0"/>
              <a:t>a</a:t>
            </a:r>
            <a:r>
              <a:rPr lang="zh-CN" altLang="en-US" dirty="0"/>
              <a:t>小于</a:t>
            </a:r>
            <a:r>
              <a:rPr lang="en-US" altLang="zh-CN" dirty="0"/>
              <a:t>b</a:t>
            </a:r>
            <a:r>
              <a:rPr lang="zh-CN" altLang="en-US" dirty="0"/>
              <a:t>。</a:t>
            </a:r>
            <a:endParaRPr lang="en-US" altLang="zh-CN" dirty="0"/>
          </a:p>
          <a:p>
            <a:r>
              <a:rPr lang="en-US" altLang="zh-CN" dirty="0"/>
              <a:t>a&gt;b</a:t>
            </a:r>
            <a:r>
              <a:rPr lang="zh-CN" altLang="en-US" dirty="0"/>
              <a:t>：</a:t>
            </a:r>
            <a:r>
              <a:rPr lang="en-US" altLang="zh-CN" dirty="0"/>
              <a:t>a</a:t>
            </a:r>
            <a:r>
              <a:rPr lang="zh-CN" altLang="en-US" dirty="0"/>
              <a:t>大于</a:t>
            </a:r>
            <a:r>
              <a:rPr lang="en-US" altLang="zh-CN" dirty="0"/>
              <a:t>b</a:t>
            </a:r>
          </a:p>
          <a:p>
            <a:r>
              <a:rPr lang="en-US" altLang="zh-CN" dirty="0"/>
              <a:t>a&lt;=b</a:t>
            </a:r>
            <a:r>
              <a:rPr lang="zh-CN" altLang="en-US" dirty="0"/>
              <a:t>：</a:t>
            </a:r>
            <a:r>
              <a:rPr lang="en-US" altLang="zh-CN" dirty="0"/>
              <a:t>a</a:t>
            </a:r>
            <a:r>
              <a:rPr lang="zh-CN" altLang="en-US" dirty="0"/>
              <a:t>小于或者等于</a:t>
            </a:r>
            <a:r>
              <a:rPr lang="en-US" altLang="zh-CN" dirty="0"/>
              <a:t>b</a:t>
            </a:r>
          </a:p>
          <a:p>
            <a:r>
              <a:rPr lang="en-US" altLang="zh-CN" dirty="0"/>
              <a:t>a&gt;=b</a:t>
            </a:r>
            <a:r>
              <a:rPr lang="zh-CN" altLang="en-US" dirty="0"/>
              <a:t>：</a:t>
            </a:r>
            <a:r>
              <a:rPr lang="en-US" altLang="zh-CN" dirty="0"/>
              <a:t>a</a:t>
            </a:r>
            <a:r>
              <a:rPr lang="zh-CN" altLang="en-US" dirty="0"/>
              <a:t>大于或者等于</a:t>
            </a:r>
            <a:r>
              <a:rPr lang="en-US" altLang="zh-CN" dirty="0"/>
              <a:t>b</a:t>
            </a:r>
            <a:endParaRPr lang="zh-CN" altLang="en-US" dirty="0"/>
          </a:p>
          <a:p>
            <a:endParaRPr lang="en-US" altLang="zh-CN" dirty="0" smtClean="0"/>
          </a:p>
        </p:txBody>
      </p:sp>
      <p:sp>
        <p:nvSpPr>
          <p:cNvPr id="6" name="标题 3"/>
          <p:cNvSpPr txBox="1">
            <a:spLocks/>
          </p:cNvSpPr>
          <p:nvPr/>
        </p:nvSpPr>
        <p:spPr>
          <a:xfrm>
            <a:off x="252841" y="1013253"/>
            <a:ext cx="2160845" cy="403655"/>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zh-CN" altLang="en-US" sz="2400" dirty="0" smtClean="0">
                <a:solidFill>
                  <a:schemeClr val="tx2"/>
                </a:solidFill>
              </a:rPr>
              <a:t>关系运算符</a:t>
            </a:r>
            <a:endParaRPr lang="zh-CN" altLang="en-US" sz="2400" dirty="0">
              <a:solidFill>
                <a:schemeClr val="tx2"/>
              </a:solidFill>
            </a:endParaRPr>
          </a:p>
        </p:txBody>
      </p:sp>
    </p:spTree>
    <p:extLst>
      <p:ext uri="{BB962C8B-B14F-4D97-AF65-F5344CB8AC3E}">
        <p14:creationId xmlns:p14="http://schemas.microsoft.com/office/powerpoint/2010/main" val="35341249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Verilog HDL</a:t>
            </a:r>
            <a:endParaRPr lang="zh-CN" altLang="en-US" dirty="0"/>
          </a:p>
        </p:txBody>
      </p:sp>
      <p:sp>
        <p:nvSpPr>
          <p:cNvPr id="5" name="内容占位符 4"/>
          <p:cNvSpPr>
            <a:spLocks noGrp="1"/>
          </p:cNvSpPr>
          <p:nvPr>
            <p:ph idx="1"/>
          </p:nvPr>
        </p:nvSpPr>
        <p:spPr/>
        <p:txBody>
          <a:bodyPr/>
          <a:lstStyle/>
          <a:p>
            <a:r>
              <a:rPr lang="en-US" altLang="zh-CN" dirty="0" smtClean="0"/>
              <a:t>if-else</a:t>
            </a:r>
            <a:r>
              <a:rPr lang="zh-CN" altLang="en-US" dirty="0" smtClean="0"/>
              <a:t>：条件分支</a:t>
            </a:r>
            <a:endParaRPr lang="en-US" altLang="zh-CN" dirty="0" smtClean="0"/>
          </a:p>
          <a:p>
            <a:r>
              <a:rPr lang="en-US" altLang="zh-CN" dirty="0" smtClean="0"/>
              <a:t>case</a:t>
            </a:r>
            <a:r>
              <a:rPr lang="zh-CN" altLang="en-US" dirty="0" smtClean="0"/>
              <a:t>：分支控制</a:t>
            </a:r>
            <a:endParaRPr lang="en-US" altLang="zh-CN" dirty="0" smtClean="0"/>
          </a:p>
          <a:p>
            <a:endParaRPr lang="en-US" altLang="zh-CN" dirty="0"/>
          </a:p>
          <a:p>
            <a:r>
              <a:rPr lang="en-US" altLang="zh-CN" dirty="0"/>
              <a:t>if-else</a:t>
            </a:r>
            <a:r>
              <a:rPr lang="zh-CN" altLang="en-US" dirty="0"/>
              <a:t>语句的执行是有优先级的判断，按照优先级的顺序执行语句</a:t>
            </a:r>
            <a:r>
              <a:rPr lang="zh-CN" altLang="en-US" dirty="0" smtClean="0"/>
              <a:t>；</a:t>
            </a:r>
            <a:endParaRPr lang="en-US" altLang="zh-CN" dirty="0" smtClean="0"/>
          </a:p>
          <a:p>
            <a:r>
              <a:rPr lang="en-US" altLang="zh-CN" dirty="0" smtClean="0"/>
              <a:t>case</a:t>
            </a:r>
            <a:r>
              <a:rPr lang="zh-CN" altLang="en-US" dirty="0"/>
              <a:t>语句没有优先级的考虑，只跟对应的逻辑值有关系，只要逻辑值对应相等就执行对应的语句块。</a:t>
            </a:r>
            <a:endParaRPr lang="en-US" altLang="zh-CN" dirty="0" smtClean="0"/>
          </a:p>
        </p:txBody>
      </p:sp>
      <p:sp>
        <p:nvSpPr>
          <p:cNvPr id="6" name="标题 3"/>
          <p:cNvSpPr txBox="1">
            <a:spLocks/>
          </p:cNvSpPr>
          <p:nvPr/>
        </p:nvSpPr>
        <p:spPr>
          <a:xfrm>
            <a:off x="252841" y="1013253"/>
            <a:ext cx="2160845" cy="403655"/>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zh-CN" altLang="en-US" sz="2400" dirty="0" smtClean="0">
                <a:solidFill>
                  <a:schemeClr val="tx2"/>
                </a:solidFill>
              </a:rPr>
              <a:t>分支语句</a:t>
            </a:r>
            <a:endParaRPr lang="zh-CN" altLang="en-US" sz="2400" dirty="0">
              <a:solidFill>
                <a:schemeClr val="tx2"/>
              </a:solidFill>
            </a:endParaRPr>
          </a:p>
        </p:txBody>
      </p:sp>
    </p:spTree>
    <p:extLst>
      <p:ext uri="{BB962C8B-B14F-4D97-AF65-F5344CB8AC3E}">
        <p14:creationId xmlns:p14="http://schemas.microsoft.com/office/powerpoint/2010/main" val="9654754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409FBBB-C588-4B8D-A7FF-E25C81CC24C8}" type="slidenum">
              <a:rPr lang="en-US" smtClean="0">
                <a:solidFill>
                  <a:srgbClr val="304F6F"/>
                </a:solidFill>
              </a:rPr>
              <a:pPr/>
              <a:t>18</a:t>
            </a:fld>
            <a:endParaRPr lang="en-US" dirty="0">
              <a:solidFill>
                <a:srgbClr val="304F6F"/>
              </a:solidFill>
            </a:endParaRPr>
          </a:p>
        </p:txBody>
      </p:sp>
      <p:sp>
        <p:nvSpPr>
          <p:cNvPr id="3" name="标题 2"/>
          <p:cNvSpPr>
            <a:spLocks noGrp="1"/>
          </p:cNvSpPr>
          <p:nvPr>
            <p:ph type="title"/>
          </p:nvPr>
        </p:nvSpPr>
        <p:spPr/>
        <p:txBody>
          <a:bodyPr/>
          <a:lstStyle/>
          <a:p>
            <a:r>
              <a:rPr lang="en-US" altLang="zh-CN" dirty="0" smtClean="0"/>
              <a:t>Verilog HDL</a:t>
            </a:r>
            <a:endParaRPr lang="zh-CN" altLang="en-US" dirty="0"/>
          </a:p>
        </p:txBody>
      </p:sp>
      <p:sp>
        <p:nvSpPr>
          <p:cNvPr id="5" name="内容占位符 4"/>
          <p:cNvSpPr>
            <a:spLocks noGrp="1"/>
          </p:cNvSpPr>
          <p:nvPr>
            <p:ph idx="1"/>
          </p:nvPr>
        </p:nvSpPr>
        <p:spPr>
          <a:xfrm>
            <a:off x="172745" y="1814965"/>
            <a:ext cx="8721224" cy="4400097"/>
          </a:xfrm>
        </p:spPr>
        <p:txBody>
          <a:bodyPr>
            <a:normAutofit/>
          </a:bodyPr>
          <a:lstStyle/>
          <a:p>
            <a:r>
              <a:rPr lang="en-US" altLang="zh-CN" dirty="0"/>
              <a:t>Mentor</a:t>
            </a:r>
            <a:r>
              <a:rPr lang="zh-CN" altLang="zh-CN" dirty="0"/>
              <a:t>公司的</a:t>
            </a:r>
            <a:r>
              <a:rPr lang="en-US" altLang="zh-CN" dirty="0" err="1"/>
              <a:t>Modelsim</a:t>
            </a:r>
            <a:r>
              <a:rPr lang="zh-CN" altLang="zh-CN" dirty="0"/>
              <a:t>软件是业界最优秀的</a:t>
            </a:r>
            <a:r>
              <a:rPr lang="en-US" altLang="zh-CN" dirty="0"/>
              <a:t>HDL</a:t>
            </a:r>
            <a:r>
              <a:rPr lang="zh-CN" altLang="zh-CN" dirty="0"/>
              <a:t>语言仿真软件，提供个性化图形界面和用户接口，编译仿真速度快，而且编译的代码与平台无关，是</a:t>
            </a:r>
            <a:r>
              <a:rPr lang="en-US" altLang="zh-CN" dirty="0"/>
              <a:t>FPGA/ASIC</a:t>
            </a:r>
            <a:r>
              <a:rPr lang="zh-CN" altLang="zh-CN" dirty="0"/>
              <a:t>设计的首选仿真软件</a:t>
            </a:r>
            <a:r>
              <a:rPr lang="zh-CN" altLang="zh-CN" dirty="0" smtClean="0"/>
              <a:t>。</a:t>
            </a:r>
            <a:endParaRPr lang="zh-CN" altLang="zh-CN" dirty="0"/>
          </a:p>
        </p:txBody>
      </p:sp>
      <p:sp>
        <p:nvSpPr>
          <p:cNvPr id="9" name="标题 2"/>
          <p:cNvSpPr txBox="1">
            <a:spLocks/>
          </p:cNvSpPr>
          <p:nvPr/>
        </p:nvSpPr>
        <p:spPr>
          <a:xfrm>
            <a:off x="172745" y="956601"/>
            <a:ext cx="6674515" cy="593682"/>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en-US" altLang="zh-CN" sz="2800" dirty="0" err="1" smtClean="0">
                <a:solidFill>
                  <a:schemeClr val="tx2"/>
                </a:solidFill>
              </a:rPr>
              <a:t>Modelsim</a:t>
            </a:r>
            <a:endParaRPr lang="zh-CN" altLang="en-US" sz="2800" dirty="0">
              <a:solidFill>
                <a:schemeClr val="tx2"/>
              </a:solidFill>
            </a:endParaRPr>
          </a:p>
        </p:txBody>
      </p:sp>
      <p:sp>
        <p:nvSpPr>
          <p:cNvPr id="7" name="内容占位符 4"/>
          <p:cNvSpPr txBox="1">
            <a:spLocks/>
          </p:cNvSpPr>
          <p:nvPr/>
        </p:nvSpPr>
        <p:spPr>
          <a:xfrm>
            <a:off x="172745" y="1814966"/>
            <a:ext cx="8721224"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76225" eaLnBrk="0" fontAlgn="base" hangingPunct="0">
              <a:lnSpc>
                <a:spcPct val="100000"/>
              </a:lnSpc>
              <a:spcBef>
                <a:spcPct val="0"/>
              </a:spcBef>
              <a:spcAft>
                <a:spcPct val="0"/>
              </a:spcAft>
              <a:tabLst>
                <a:tab pos="228600" algn="l"/>
              </a:tabLst>
            </a:pPr>
            <a:endParaRPr lang="zh-CN" altLang="en-US" sz="900" dirty="0">
              <a:solidFill>
                <a:srgbClr val="C00000"/>
              </a:solidFill>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41628384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409FBBB-C588-4B8D-A7FF-E25C81CC24C8}" type="slidenum">
              <a:rPr lang="en-US" smtClean="0">
                <a:solidFill>
                  <a:srgbClr val="304F6F"/>
                </a:solidFill>
              </a:rPr>
              <a:pPr/>
              <a:t>19</a:t>
            </a:fld>
            <a:endParaRPr lang="en-US" dirty="0">
              <a:solidFill>
                <a:srgbClr val="304F6F"/>
              </a:solidFill>
            </a:endParaRPr>
          </a:p>
        </p:txBody>
      </p:sp>
      <p:sp>
        <p:nvSpPr>
          <p:cNvPr id="3" name="标题 2"/>
          <p:cNvSpPr>
            <a:spLocks noGrp="1"/>
          </p:cNvSpPr>
          <p:nvPr>
            <p:ph type="title"/>
          </p:nvPr>
        </p:nvSpPr>
        <p:spPr/>
        <p:txBody>
          <a:bodyPr/>
          <a:lstStyle/>
          <a:p>
            <a:r>
              <a:rPr lang="en-US" altLang="zh-CN" dirty="0" smtClean="0"/>
              <a:t>Verilog HDL</a:t>
            </a:r>
            <a:endParaRPr lang="zh-CN" altLang="en-US" dirty="0"/>
          </a:p>
        </p:txBody>
      </p:sp>
      <p:sp>
        <p:nvSpPr>
          <p:cNvPr id="5" name="内容占位符 4"/>
          <p:cNvSpPr>
            <a:spLocks noGrp="1"/>
          </p:cNvSpPr>
          <p:nvPr>
            <p:ph idx="1"/>
          </p:nvPr>
        </p:nvSpPr>
        <p:spPr>
          <a:xfrm>
            <a:off x="172745" y="1814965"/>
            <a:ext cx="8721224" cy="4400097"/>
          </a:xfrm>
        </p:spPr>
        <p:txBody>
          <a:bodyPr>
            <a:normAutofit/>
          </a:bodyPr>
          <a:lstStyle/>
          <a:p>
            <a:r>
              <a:rPr lang="zh-CN" altLang="zh-CN" dirty="0" smtClean="0"/>
              <a:t>仿真</a:t>
            </a:r>
            <a:r>
              <a:rPr lang="zh-CN" altLang="zh-CN" dirty="0"/>
              <a:t>的目的：使用仿真主要目的是验证功能是否与设想的一致，又分为功能仿真和时序</a:t>
            </a:r>
            <a:r>
              <a:rPr lang="zh-CN" altLang="zh-CN" dirty="0" smtClean="0"/>
              <a:t>仿真</a:t>
            </a:r>
            <a:r>
              <a:rPr lang="zh-CN" altLang="en-US" dirty="0" smtClean="0"/>
              <a:t>。</a:t>
            </a:r>
            <a:r>
              <a:rPr lang="zh-CN" altLang="zh-CN" dirty="0" smtClean="0"/>
              <a:t>功能仿真</a:t>
            </a:r>
            <a:r>
              <a:rPr lang="zh-CN" altLang="zh-CN" dirty="0"/>
              <a:t>是不带芯片时间延迟的仿真方法，主要用来验证功能。时序仿真加入了时间延迟，可以考察在一定条件下是否能满足设想。</a:t>
            </a:r>
            <a:endParaRPr lang="zh-CN" altLang="en-US" dirty="0">
              <a:latin typeface="Arial" pitchFamily="34" charset="0"/>
              <a:ea typeface="宋体" pitchFamily="2" charset="-122"/>
              <a:cs typeface="宋体" pitchFamily="2" charset="-122"/>
            </a:endParaRPr>
          </a:p>
        </p:txBody>
      </p:sp>
      <p:sp>
        <p:nvSpPr>
          <p:cNvPr id="9" name="标题 2"/>
          <p:cNvSpPr txBox="1">
            <a:spLocks/>
          </p:cNvSpPr>
          <p:nvPr/>
        </p:nvSpPr>
        <p:spPr>
          <a:xfrm>
            <a:off x="172745" y="956601"/>
            <a:ext cx="6674515" cy="593682"/>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en-US" altLang="zh-CN" sz="2800" dirty="0" err="1" smtClean="0">
                <a:solidFill>
                  <a:schemeClr val="tx2"/>
                </a:solidFill>
              </a:rPr>
              <a:t>Modelsim</a:t>
            </a:r>
            <a:endParaRPr lang="zh-CN" altLang="en-US" sz="2800" dirty="0">
              <a:solidFill>
                <a:schemeClr val="tx2"/>
              </a:solidFill>
            </a:endParaRPr>
          </a:p>
        </p:txBody>
      </p:sp>
      <p:sp>
        <p:nvSpPr>
          <p:cNvPr id="7" name="内容占位符 4"/>
          <p:cNvSpPr txBox="1">
            <a:spLocks/>
          </p:cNvSpPr>
          <p:nvPr/>
        </p:nvSpPr>
        <p:spPr>
          <a:xfrm>
            <a:off x="172745" y="1814966"/>
            <a:ext cx="8721224"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76225" eaLnBrk="0" fontAlgn="base" hangingPunct="0">
              <a:lnSpc>
                <a:spcPct val="100000"/>
              </a:lnSpc>
              <a:spcBef>
                <a:spcPct val="0"/>
              </a:spcBef>
              <a:spcAft>
                <a:spcPct val="0"/>
              </a:spcAft>
              <a:tabLst>
                <a:tab pos="228600" algn="l"/>
              </a:tabLst>
            </a:pPr>
            <a:endParaRPr lang="zh-CN" altLang="en-US" sz="900" dirty="0">
              <a:solidFill>
                <a:srgbClr val="C00000"/>
              </a:solidFill>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9675301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409FBBB-C588-4B8D-A7FF-E25C81CC24C8}" type="slidenum">
              <a:rPr lang="en-US" smtClean="0">
                <a:solidFill>
                  <a:srgbClr val="304F6F"/>
                </a:solidFill>
              </a:rPr>
              <a:pPr/>
              <a:t>2</a:t>
            </a:fld>
            <a:endParaRPr lang="en-US" dirty="0">
              <a:solidFill>
                <a:srgbClr val="304F6F"/>
              </a:solidFill>
            </a:endParaRPr>
          </a:p>
        </p:txBody>
      </p:sp>
      <p:sp>
        <p:nvSpPr>
          <p:cNvPr id="3" name="标题 2"/>
          <p:cNvSpPr>
            <a:spLocks noGrp="1"/>
          </p:cNvSpPr>
          <p:nvPr>
            <p:ph type="title"/>
          </p:nvPr>
        </p:nvSpPr>
        <p:spPr/>
        <p:txBody>
          <a:bodyPr/>
          <a:lstStyle/>
          <a:p>
            <a:r>
              <a:rPr lang="en-US" altLang="zh-CN" dirty="0" smtClean="0"/>
              <a:t>Verilog HDL</a:t>
            </a:r>
            <a:endParaRPr lang="zh-CN" altLang="en-US" dirty="0"/>
          </a:p>
        </p:txBody>
      </p:sp>
      <p:sp>
        <p:nvSpPr>
          <p:cNvPr id="5" name="内容占位符 4"/>
          <p:cNvSpPr>
            <a:spLocks noGrp="1"/>
          </p:cNvSpPr>
          <p:nvPr>
            <p:ph idx="1"/>
          </p:nvPr>
        </p:nvSpPr>
        <p:spPr>
          <a:xfrm>
            <a:off x="172745" y="1814965"/>
            <a:ext cx="8721224" cy="4400097"/>
          </a:xfrm>
        </p:spPr>
        <p:txBody>
          <a:bodyPr>
            <a:normAutofit/>
          </a:bodyPr>
          <a:lstStyle/>
          <a:p>
            <a:pPr lvl="0" indent="609600" fontAlgn="base">
              <a:lnSpc>
                <a:spcPct val="100000"/>
              </a:lnSpc>
              <a:spcBef>
                <a:spcPct val="0"/>
              </a:spcBef>
              <a:spcAft>
                <a:spcPct val="0"/>
              </a:spcAft>
              <a:tabLst>
                <a:tab pos="228600" algn="l"/>
              </a:tabLst>
            </a:pPr>
            <a:r>
              <a:rPr lang="en-US" altLang="zh-CN" dirty="0">
                <a:latin typeface="Times New Roman" pitchFamily="18" charset="0"/>
                <a:ea typeface="宋体" pitchFamily="2" charset="-122"/>
                <a:cs typeface="Times New Roman" pitchFamily="18" charset="0"/>
              </a:rPr>
              <a:t>net</a:t>
            </a:r>
            <a:r>
              <a:rPr lang="zh-CN" altLang="en-US" dirty="0" smtClean="0">
                <a:latin typeface="Times New Roman" pitchFamily="18" charset="0"/>
                <a:ea typeface="宋体" pitchFamily="2" charset="-122"/>
                <a:cs typeface="Times New Roman" pitchFamily="18" charset="0"/>
              </a:rPr>
              <a:t>型相当于</a:t>
            </a:r>
            <a:r>
              <a:rPr lang="zh-CN" altLang="en-US" dirty="0">
                <a:latin typeface="Times New Roman" pitchFamily="18" charset="0"/>
                <a:ea typeface="宋体" pitchFamily="2" charset="-122"/>
                <a:cs typeface="Times New Roman" pitchFamily="18" charset="0"/>
              </a:rPr>
              <a:t>硬件电路中的各种</a:t>
            </a:r>
            <a:r>
              <a:rPr lang="zh-CN" altLang="en-US" dirty="0" smtClean="0">
                <a:latin typeface="Times New Roman" pitchFamily="18" charset="0"/>
                <a:ea typeface="宋体" pitchFamily="2" charset="-122"/>
                <a:cs typeface="Times New Roman" pitchFamily="18" charset="0"/>
              </a:rPr>
              <a:t>物理导线或节点，常用来</a:t>
            </a:r>
            <a:r>
              <a:rPr lang="zh-CN" altLang="en-US" dirty="0">
                <a:latin typeface="Times New Roman" pitchFamily="18" charset="0"/>
                <a:ea typeface="宋体" pitchFamily="2" charset="-122"/>
                <a:cs typeface="Times New Roman" pitchFamily="18" charset="0"/>
              </a:rPr>
              <a:t>连接各个模块以及</a:t>
            </a:r>
            <a:r>
              <a:rPr lang="zh-CN" altLang="en-US" dirty="0" smtClean="0">
                <a:latin typeface="Times New Roman" pitchFamily="18" charset="0"/>
                <a:ea typeface="宋体" pitchFamily="2" charset="-122"/>
                <a:cs typeface="Times New Roman" pitchFamily="18" charset="0"/>
              </a:rPr>
              <a:t>输入输出。</a:t>
            </a:r>
            <a:r>
              <a:rPr lang="en-US" altLang="zh-CN" dirty="0" smtClean="0">
                <a:latin typeface="Times New Roman" pitchFamily="18" charset="0"/>
                <a:ea typeface="宋体" pitchFamily="2" charset="-122"/>
                <a:cs typeface="Times New Roman" pitchFamily="18" charset="0"/>
              </a:rPr>
              <a:t>net</a:t>
            </a:r>
            <a:r>
              <a:rPr lang="zh-CN" altLang="en-US" dirty="0">
                <a:latin typeface="Times New Roman" pitchFamily="18" charset="0"/>
                <a:ea typeface="宋体" pitchFamily="2" charset="-122"/>
                <a:cs typeface="Times New Roman" pitchFamily="18" charset="0"/>
              </a:rPr>
              <a:t>型数据必须有驱动源</a:t>
            </a:r>
            <a:r>
              <a:rPr lang="zh-CN" altLang="en-US" dirty="0" smtClean="0">
                <a:latin typeface="Times New Roman" pitchFamily="18" charset="0"/>
                <a:ea typeface="宋体" pitchFamily="2" charset="-122"/>
                <a:cs typeface="Times New Roman" pitchFamily="18" charset="0"/>
              </a:rPr>
              <a:t>驱动：</a:t>
            </a:r>
            <a:endParaRPr lang="en-US" altLang="zh-CN" dirty="0" smtClean="0">
              <a:latin typeface="Times New Roman" pitchFamily="18" charset="0"/>
              <a:ea typeface="宋体" pitchFamily="2" charset="-122"/>
              <a:cs typeface="Times New Roman" pitchFamily="18" charset="0"/>
            </a:endParaRPr>
          </a:p>
          <a:p>
            <a:pPr marL="457200" lvl="0" indent="-457200" fontAlgn="base">
              <a:lnSpc>
                <a:spcPct val="100000"/>
              </a:lnSpc>
              <a:spcBef>
                <a:spcPct val="0"/>
              </a:spcBef>
              <a:spcAft>
                <a:spcPct val="0"/>
              </a:spcAft>
              <a:buFont typeface="Wingdings" panose="05000000000000000000" pitchFamily="2" charset="2"/>
              <a:buChar char="ü"/>
              <a:tabLst>
                <a:tab pos="228600" algn="l"/>
              </a:tabLst>
            </a:pPr>
            <a:r>
              <a:rPr lang="zh-CN" altLang="en-US" dirty="0" smtClean="0">
                <a:latin typeface="Times New Roman" pitchFamily="18" charset="0"/>
                <a:ea typeface="宋体" pitchFamily="2" charset="-122"/>
                <a:cs typeface="Times New Roman" pitchFamily="18" charset="0"/>
              </a:rPr>
              <a:t>在</a:t>
            </a:r>
            <a:r>
              <a:rPr lang="zh-CN" altLang="en-US" dirty="0">
                <a:latin typeface="Times New Roman" pitchFamily="18" charset="0"/>
                <a:ea typeface="宋体" pitchFamily="2" charset="-122"/>
                <a:cs typeface="Times New Roman" pitchFamily="18" charset="0"/>
              </a:rPr>
              <a:t>结构描述中将其连接</a:t>
            </a:r>
            <a:r>
              <a:rPr lang="zh-CN" altLang="en-US" dirty="0" smtClean="0">
                <a:latin typeface="Times New Roman" pitchFamily="18" charset="0"/>
                <a:ea typeface="宋体" pitchFamily="2" charset="-122"/>
                <a:cs typeface="Times New Roman" pitchFamily="18" charset="0"/>
              </a:rPr>
              <a:t>到模块</a:t>
            </a:r>
            <a:r>
              <a:rPr lang="zh-CN" altLang="en-US" dirty="0">
                <a:latin typeface="Times New Roman" pitchFamily="18" charset="0"/>
                <a:ea typeface="宋体" pitchFamily="2" charset="-122"/>
                <a:cs typeface="Times New Roman" pitchFamily="18" charset="0"/>
              </a:rPr>
              <a:t>的输出</a:t>
            </a:r>
            <a:r>
              <a:rPr lang="zh-CN" altLang="en-US" dirty="0" smtClean="0">
                <a:latin typeface="Times New Roman" pitchFamily="18" charset="0"/>
                <a:ea typeface="宋体" pitchFamily="2" charset="-122"/>
                <a:cs typeface="Times New Roman" pitchFamily="18" charset="0"/>
              </a:rPr>
              <a:t>端</a:t>
            </a:r>
            <a:endParaRPr lang="en-US" altLang="zh-CN" dirty="0" smtClean="0">
              <a:latin typeface="Times New Roman" pitchFamily="18" charset="0"/>
              <a:ea typeface="宋体" pitchFamily="2" charset="-122"/>
              <a:cs typeface="Times New Roman" pitchFamily="18" charset="0"/>
            </a:endParaRPr>
          </a:p>
          <a:p>
            <a:pPr marL="457200" lvl="0" indent="-457200" fontAlgn="base">
              <a:lnSpc>
                <a:spcPct val="100000"/>
              </a:lnSpc>
              <a:spcBef>
                <a:spcPct val="0"/>
              </a:spcBef>
              <a:spcAft>
                <a:spcPct val="0"/>
              </a:spcAft>
              <a:buFont typeface="Wingdings" panose="05000000000000000000" pitchFamily="2" charset="2"/>
              <a:buChar char="ü"/>
              <a:tabLst>
                <a:tab pos="228600" algn="l"/>
              </a:tabLst>
            </a:pPr>
            <a:r>
              <a:rPr lang="zh-CN" altLang="en-US" dirty="0" smtClean="0">
                <a:latin typeface="Times New Roman" pitchFamily="18" charset="0"/>
                <a:ea typeface="宋体" pitchFamily="2" charset="-122"/>
                <a:cs typeface="Times New Roman" pitchFamily="18" charset="0"/>
              </a:rPr>
              <a:t>用</a:t>
            </a:r>
            <a:r>
              <a:rPr lang="en-US" altLang="zh-CN" dirty="0" smtClean="0">
                <a:latin typeface="Times New Roman" pitchFamily="18" charset="0"/>
                <a:ea typeface="宋体" pitchFamily="2" charset="-122"/>
                <a:cs typeface="Times New Roman" pitchFamily="18" charset="0"/>
              </a:rPr>
              <a:t>assign</a:t>
            </a:r>
            <a:r>
              <a:rPr lang="zh-CN" altLang="en-US" dirty="0">
                <a:latin typeface="Times New Roman" pitchFamily="18" charset="0"/>
                <a:ea typeface="宋体" pitchFamily="2" charset="-122"/>
                <a:cs typeface="Times New Roman" pitchFamily="18" charset="0"/>
              </a:rPr>
              <a:t>对其进行</a:t>
            </a:r>
            <a:r>
              <a:rPr lang="zh-CN" altLang="en-US" dirty="0" smtClean="0">
                <a:latin typeface="Times New Roman" pitchFamily="18" charset="0"/>
                <a:ea typeface="宋体" pitchFamily="2" charset="-122"/>
                <a:cs typeface="Times New Roman" pitchFamily="18" charset="0"/>
              </a:rPr>
              <a:t>赋值 </a:t>
            </a:r>
            <a:endParaRPr lang="zh-CN" altLang="en-US" dirty="0">
              <a:latin typeface="Arial" pitchFamily="34" charset="0"/>
              <a:ea typeface="宋体" pitchFamily="2" charset="-122"/>
              <a:cs typeface="宋体" pitchFamily="2" charset="-122"/>
            </a:endParaRPr>
          </a:p>
        </p:txBody>
      </p:sp>
      <p:sp>
        <p:nvSpPr>
          <p:cNvPr id="9" name="标题 2"/>
          <p:cNvSpPr txBox="1">
            <a:spLocks/>
          </p:cNvSpPr>
          <p:nvPr/>
        </p:nvSpPr>
        <p:spPr>
          <a:xfrm>
            <a:off x="172745" y="956601"/>
            <a:ext cx="6674515" cy="593682"/>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en-US" altLang="zh-CN" sz="2800" dirty="0">
                <a:solidFill>
                  <a:schemeClr val="tx2"/>
                </a:solidFill>
              </a:rPr>
              <a:t>n</a:t>
            </a:r>
            <a:r>
              <a:rPr lang="en-US" altLang="zh-CN" sz="2800" dirty="0" smtClean="0">
                <a:solidFill>
                  <a:schemeClr val="tx2"/>
                </a:solidFill>
              </a:rPr>
              <a:t>et</a:t>
            </a:r>
            <a:r>
              <a:rPr lang="zh-CN" altLang="en-US" sz="2800" dirty="0" smtClean="0">
                <a:solidFill>
                  <a:schemeClr val="tx2"/>
                </a:solidFill>
              </a:rPr>
              <a:t>型</a:t>
            </a:r>
            <a:endParaRPr lang="zh-CN" altLang="en-US" sz="2800" dirty="0">
              <a:solidFill>
                <a:schemeClr val="tx2"/>
              </a:solidFill>
            </a:endParaRPr>
          </a:p>
        </p:txBody>
      </p:sp>
      <p:sp>
        <p:nvSpPr>
          <p:cNvPr id="7" name="内容占位符 4"/>
          <p:cNvSpPr txBox="1">
            <a:spLocks/>
          </p:cNvSpPr>
          <p:nvPr/>
        </p:nvSpPr>
        <p:spPr>
          <a:xfrm>
            <a:off x="172745" y="1814966"/>
            <a:ext cx="8721224"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76225" eaLnBrk="0" fontAlgn="base" hangingPunct="0">
              <a:lnSpc>
                <a:spcPct val="100000"/>
              </a:lnSpc>
              <a:spcBef>
                <a:spcPct val="0"/>
              </a:spcBef>
              <a:spcAft>
                <a:spcPct val="0"/>
              </a:spcAft>
              <a:tabLst>
                <a:tab pos="228600" algn="l"/>
              </a:tabLst>
            </a:pPr>
            <a:endParaRPr lang="zh-CN" altLang="en-US" sz="900" dirty="0">
              <a:solidFill>
                <a:srgbClr val="C00000"/>
              </a:solidFill>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932977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409FBBB-C588-4B8D-A7FF-E25C81CC24C8}" type="slidenum">
              <a:rPr lang="en-US" smtClean="0">
                <a:solidFill>
                  <a:srgbClr val="304F6F"/>
                </a:solidFill>
              </a:rPr>
              <a:pPr/>
              <a:t>20</a:t>
            </a:fld>
            <a:endParaRPr lang="en-US" dirty="0">
              <a:solidFill>
                <a:srgbClr val="304F6F"/>
              </a:solidFill>
            </a:endParaRPr>
          </a:p>
        </p:txBody>
      </p:sp>
      <p:sp>
        <p:nvSpPr>
          <p:cNvPr id="3" name="标题 2"/>
          <p:cNvSpPr>
            <a:spLocks noGrp="1"/>
          </p:cNvSpPr>
          <p:nvPr>
            <p:ph type="title"/>
          </p:nvPr>
        </p:nvSpPr>
        <p:spPr/>
        <p:txBody>
          <a:bodyPr/>
          <a:lstStyle/>
          <a:p>
            <a:r>
              <a:rPr lang="en-US" altLang="zh-CN" dirty="0" smtClean="0"/>
              <a:t>Verilog HDL</a:t>
            </a:r>
            <a:endParaRPr lang="zh-CN" altLang="en-US" dirty="0"/>
          </a:p>
        </p:txBody>
      </p:sp>
      <p:sp>
        <p:nvSpPr>
          <p:cNvPr id="5" name="内容占位符 4"/>
          <p:cNvSpPr>
            <a:spLocks noGrp="1"/>
          </p:cNvSpPr>
          <p:nvPr>
            <p:ph idx="1"/>
          </p:nvPr>
        </p:nvSpPr>
        <p:spPr>
          <a:xfrm>
            <a:off x="172745" y="1814965"/>
            <a:ext cx="8721224" cy="4400097"/>
          </a:xfrm>
        </p:spPr>
        <p:txBody>
          <a:bodyPr>
            <a:normAutofit/>
          </a:bodyPr>
          <a:lstStyle/>
          <a:p>
            <a:r>
              <a:rPr lang="en-US" altLang="zh-CN" dirty="0" err="1"/>
              <a:t>Modelsim</a:t>
            </a:r>
            <a:r>
              <a:rPr lang="en-US" altLang="zh-CN" dirty="0"/>
              <a:t> </a:t>
            </a:r>
            <a:r>
              <a:rPr lang="zh-CN" altLang="en-US" dirty="0"/>
              <a:t>的仿真分为前仿真和后仿真。前仿真也称为</a:t>
            </a:r>
            <a:r>
              <a:rPr lang="zh-CN" altLang="en-US" dirty="0" smtClean="0"/>
              <a:t>功能仿真</a:t>
            </a:r>
            <a:r>
              <a:rPr lang="zh-CN" altLang="en-US" dirty="0"/>
              <a:t>，主要用于验证电路的功能是否符合设计要求，其特点</a:t>
            </a:r>
            <a:r>
              <a:rPr lang="zh-CN" altLang="en-US" dirty="0" smtClean="0"/>
              <a:t>是不</a:t>
            </a:r>
            <a:r>
              <a:rPr lang="zh-CN" altLang="en-US" dirty="0"/>
              <a:t>考虑电路门延迟与线延迟，主要是验证电路与理想情况</a:t>
            </a:r>
            <a:r>
              <a:rPr lang="zh-CN" altLang="en-US" dirty="0" smtClean="0"/>
              <a:t>是否一致。</a:t>
            </a:r>
            <a:endParaRPr lang="en-US" altLang="zh-CN" dirty="0" smtClean="0"/>
          </a:p>
          <a:p>
            <a:r>
              <a:rPr lang="zh-CN" altLang="en-US" dirty="0"/>
              <a:t>后仿真也称为时序仿真或者布局布线后仿真，是指电路</a:t>
            </a:r>
            <a:r>
              <a:rPr lang="zh-CN" altLang="en-US" dirty="0" smtClean="0"/>
              <a:t>已经</a:t>
            </a:r>
            <a:r>
              <a:rPr lang="zh-CN" altLang="en-US" dirty="0"/>
              <a:t>映射到特定的工艺环境以后，综合考虑电路的路径延迟与</a:t>
            </a:r>
            <a:r>
              <a:rPr lang="zh-CN" altLang="en-US" dirty="0" smtClean="0"/>
              <a:t>门延迟</a:t>
            </a:r>
            <a:r>
              <a:rPr lang="zh-CN" altLang="en-US" dirty="0"/>
              <a:t>的影响，验证电路能否在一定时序条件下满足设计构想</a:t>
            </a:r>
            <a:r>
              <a:rPr lang="zh-CN" altLang="en-US" dirty="0" smtClean="0"/>
              <a:t>的过程</a:t>
            </a:r>
            <a:r>
              <a:rPr lang="zh-CN" altLang="en-US" dirty="0"/>
              <a:t>，是否存在时序违规。</a:t>
            </a:r>
          </a:p>
          <a:p>
            <a:endParaRPr lang="zh-CN" altLang="en-US" dirty="0"/>
          </a:p>
        </p:txBody>
      </p:sp>
      <p:sp>
        <p:nvSpPr>
          <p:cNvPr id="9" name="标题 2"/>
          <p:cNvSpPr txBox="1">
            <a:spLocks/>
          </p:cNvSpPr>
          <p:nvPr/>
        </p:nvSpPr>
        <p:spPr>
          <a:xfrm>
            <a:off x="172745" y="956601"/>
            <a:ext cx="6674515" cy="593682"/>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en-US" altLang="zh-CN" sz="2800" dirty="0" err="1" smtClean="0">
                <a:solidFill>
                  <a:schemeClr val="tx2"/>
                </a:solidFill>
              </a:rPr>
              <a:t>Modelsim</a:t>
            </a:r>
            <a:endParaRPr lang="zh-CN" altLang="en-US" sz="2800" dirty="0">
              <a:solidFill>
                <a:schemeClr val="tx2"/>
              </a:solidFill>
            </a:endParaRPr>
          </a:p>
        </p:txBody>
      </p:sp>
      <p:sp>
        <p:nvSpPr>
          <p:cNvPr id="7" name="内容占位符 4"/>
          <p:cNvSpPr txBox="1">
            <a:spLocks/>
          </p:cNvSpPr>
          <p:nvPr/>
        </p:nvSpPr>
        <p:spPr>
          <a:xfrm>
            <a:off x="172745" y="1814966"/>
            <a:ext cx="8721224"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76225" eaLnBrk="0" fontAlgn="base" hangingPunct="0">
              <a:lnSpc>
                <a:spcPct val="100000"/>
              </a:lnSpc>
              <a:spcBef>
                <a:spcPct val="0"/>
              </a:spcBef>
              <a:spcAft>
                <a:spcPct val="0"/>
              </a:spcAft>
              <a:tabLst>
                <a:tab pos="228600" algn="l"/>
              </a:tabLst>
            </a:pPr>
            <a:endParaRPr lang="zh-CN" altLang="en-US" sz="900" dirty="0">
              <a:solidFill>
                <a:srgbClr val="C00000"/>
              </a:solidFill>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0239104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409FBBB-C588-4B8D-A7FF-E25C81CC24C8}" type="slidenum">
              <a:rPr lang="en-US" smtClean="0">
                <a:solidFill>
                  <a:srgbClr val="304F6F"/>
                </a:solidFill>
              </a:rPr>
              <a:pPr/>
              <a:t>21</a:t>
            </a:fld>
            <a:endParaRPr lang="en-US" dirty="0">
              <a:solidFill>
                <a:srgbClr val="304F6F"/>
              </a:solidFill>
            </a:endParaRPr>
          </a:p>
        </p:txBody>
      </p:sp>
      <p:sp>
        <p:nvSpPr>
          <p:cNvPr id="3" name="标题 2"/>
          <p:cNvSpPr>
            <a:spLocks noGrp="1"/>
          </p:cNvSpPr>
          <p:nvPr>
            <p:ph type="title"/>
          </p:nvPr>
        </p:nvSpPr>
        <p:spPr/>
        <p:txBody>
          <a:bodyPr/>
          <a:lstStyle/>
          <a:p>
            <a:r>
              <a:rPr lang="en-US" altLang="zh-CN" dirty="0" smtClean="0"/>
              <a:t>Verilog HDL</a:t>
            </a:r>
            <a:endParaRPr lang="zh-CN" altLang="en-US" dirty="0"/>
          </a:p>
        </p:txBody>
      </p:sp>
      <p:sp>
        <p:nvSpPr>
          <p:cNvPr id="5" name="内容占位符 4"/>
          <p:cNvSpPr>
            <a:spLocks noGrp="1"/>
          </p:cNvSpPr>
          <p:nvPr>
            <p:ph idx="1"/>
          </p:nvPr>
        </p:nvSpPr>
        <p:spPr>
          <a:xfrm>
            <a:off x="172745" y="1814965"/>
            <a:ext cx="8721224" cy="4400097"/>
          </a:xfrm>
        </p:spPr>
        <p:txBody>
          <a:bodyPr>
            <a:normAutofit fontScale="55000" lnSpcReduction="20000"/>
          </a:bodyPr>
          <a:lstStyle/>
          <a:p>
            <a:r>
              <a:rPr lang="en-US" altLang="zh-CN" dirty="0" smtClean="0"/>
              <a:t>module</a:t>
            </a:r>
            <a:r>
              <a:rPr lang="en-US" altLang="zh-CN" dirty="0"/>
              <a:t> count6(</a:t>
            </a:r>
            <a:r>
              <a:rPr lang="en-US" altLang="zh-CN" dirty="0" err="1"/>
              <a:t>out,reset,clk</a:t>
            </a:r>
            <a:r>
              <a:rPr lang="en-US" altLang="zh-CN" dirty="0"/>
              <a:t>);</a:t>
            </a:r>
          </a:p>
          <a:p>
            <a:r>
              <a:rPr lang="en-US" altLang="zh-CN" dirty="0"/>
              <a:t>    output[3:0] out;</a:t>
            </a:r>
          </a:p>
          <a:p>
            <a:r>
              <a:rPr lang="en-US" altLang="zh-CN" dirty="0"/>
              <a:t>    input </a:t>
            </a:r>
            <a:r>
              <a:rPr lang="en-US" altLang="zh-CN" dirty="0" err="1"/>
              <a:t>reset,clk</a:t>
            </a:r>
            <a:r>
              <a:rPr lang="en-US" altLang="zh-CN" dirty="0"/>
              <a:t>;</a:t>
            </a:r>
          </a:p>
          <a:p>
            <a:r>
              <a:rPr lang="en-US" altLang="zh-CN" dirty="0"/>
              <a:t>    </a:t>
            </a:r>
            <a:r>
              <a:rPr lang="en-US" altLang="zh-CN" dirty="0" err="1"/>
              <a:t>reg</a:t>
            </a:r>
            <a:r>
              <a:rPr lang="en-US" altLang="zh-CN" dirty="0"/>
              <a:t>[3:0] out;</a:t>
            </a:r>
          </a:p>
          <a:p>
            <a:r>
              <a:rPr lang="en-US" altLang="zh-CN" dirty="0"/>
              <a:t>    always @(</a:t>
            </a:r>
            <a:r>
              <a:rPr lang="en-US" altLang="zh-CN" dirty="0" err="1"/>
              <a:t>posedge</a:t>
            </a:r>
            <a:r>
              <a:rPr lang="en-US" altLang="zh-CN" dirty="0"/>
              <a:t> </a:t>
            </a:r>
            <a:r>
              <a:rPr lang="en-US" altLang="zh-CN" dirty="0" err="1"/>
              <a:t>clk</a:t>
            </a:r>
            <a:r>
              <a:rPr lang="en-US" altLang="zh-CN" dirty="0"/>
              <a:t>)</a:t>
            </a:r>
          </a:p>
          <a:p>
            <a:r>
              <a:rPr lang="en-US" altLang="zh-CN" dirty="0"/>
              <a:t>    begin</a:t>
            </a:r>
          </a:p>
          <a:p>
            <a:r>
              <a:rPr lang="en-US" altLang="zh-CN" dirty="0"/>
              <a:t>        if (reset) </a:t>
            </a:r>
          </a:p>
          <a:p>
            <a:r>
              <a:rPr lang="en-US" altLang="zh-CN" dirty="0"/>
              <a:t>            out&lt;=0; //</a:t>
            </a:r>
            <a:r>
              <a:rPr lang="zh-CN" altLang="en-US" dirty="0"/>
              <a:t>同步复位</a:t>
            </a:r>
          </a:p>
          <a:p>
            <a:r>
              <a:rPr lang="zh-CN" altLang="en-US" dirty="0"/>
              <a:t>        </a:t>
            </a:r>
            <a:r>
              <a:rPr lang="en-US" altLang="zh-CN" dirty="0"/>
              <a:t>else if (out&gt;=4'h5)</a:t>
            </a:r>
          </a:p>
          <a:p>
            <a:r>
              <a:rPr lang="en-US" altLang="zh-CN" dirty="0"/>
              <a:t>            out&lt;=0;</a:t>
            </a:r>
          </a:p>
          <a:p>
            <a:r>
              <a:rPr lang="en-US" altLang="zh-CN" dirty="0"/>
              <a:t>        else </a:t>
            </a:r>
          </a:p>
          <a:p>
            <a:r>
              <a:rPr lang="en-US" altLang="zh-CN" dirty="0"/>
              <a:t>            out&lt;=out+1; //</a:t>
            </a:r>
            <a:r>
              <a:rPr lang="zh-CN" altLang="en-US" dirty="0"/>
              <a:t>计数</a:t>
            </a:r>
          </a:p>
          <a:p>
            <a:r>
              <a:rPr lang="zh-CN" altLang="en-US" dirty="0"/>
              <a:t>    </a:t>
            </a:r>
            <a:r>
              <a:rPr lang="en-US" altLang="zh-CN" dirty="0"/>
              <a:t>end</a:t>
            </a:r>
          </a:p>
          <a:p>
            <a:r>
              <a:rPr lang="en-US" altLang="zh-CN" dirty="0" err="1" smtClean="0"/>
              <a:t>endmodule</a:t>
            </a:r>
            <a:endParaRPr lang="en-US" altLang="zh-CN" dirty="0"/>
          </a:p>
        </p:txBody>
      </p:sp>
      <p:sp>
        <p:nvSpPr>
          <p:cNvPr id="9" name="标题 2"/>
          <p:cNvSpPr txBox="1">
            <a:spLocks/>
          </p:cNvSpPr>
          <p:nvPr/>
        </p:nvSpPr>
        <p:spPr>
          <a:xfrm>
            <a:off x="172745" y="956601"/>
            <a:ext cx="6674515" cy="593682"/>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en-US" altLang="zh-CN" sz="2800" dirty="0" err="1" smtClean="0">
                <a:solidFill>
                  <a:schemeClr val="tx2"/>
                </a:solidFill>
              </a:rPr>
              <a:t>Modelsim</a:t>
            </a:r>
            <a:endParaRPr lang="zh-CN" altLang="en-US" sz="2800" dirty="0">
              <a:solidFill>
                <a:schemeClr val="tx2"/>
              </a:solidFill>
            </a:endParaRPr>
          </a:p>
        </p:txBody>
      </p:sp>
      <p:sp>
        <p:nvSpPr>
          <p:cNvPr id="7" name="内容占位符 4"/>
          <p:cNvSpPr txBox="1">
            <a:spLocks/>
          </p:cNvSpPr>
          <p:nvPr/>
        </p:nvSpPr>
        <p:spPr>
          <a:xfrm>
            <a:off x="172745" y="1814966"/>
            <a:ext cx="8721224"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76225" eaLnBrk="0" fontAlgn="base" hangingPunct="0">
              <a:lnSpc>
                <a:spcPct val="100000"/>
              </a:lnSpc>
              <a:spcBef>
                <a:spcPct val="0"/>
              </a:spcBef>
              <a:spcAft>
                <a:spcPct val="0"/>
              </a:spcAft>
              <a:tabLst>
                <a:tab pos="228600" algn="l"/>
              </a:tabLst>
            </a:pPr>
            <a:endParaRPr lang="zh-CN" altLang="en-US" sz="900" dirty="0">
              <a:solidFill>
                <a:srgbClr val="C00000"/>
              </a:solidFill>
              <a:latin typeface="Arial" pitchFamily="34" charset="0"/>
              <a:ea typeface="宋体" pitchFamily="2" charset="-122"/>
              <a:cs typeface="宋体" pitchFamily="2" charset="-122"/>
            </a:endParaRPr>
          </a:p>
        </p:txBody>
      </p:sp>
      <p:sp>
        <p:nvSpPr>
          <p:cNvPr id="4" name="矩形 3"/>
          <p:cNvSpPr/>
          <p:nvPr/>
        </p:nvSpPr>
        <p:spPr>
          <a:xfrm>
            <a:off x="3594056" y="3570906"/>
            <a:ext cx="1005403" cy="584775"/>
          </a:xfrm>
          <a:prstGeom prst="rect">
            <a:avLst/>
          </a:prstGeom>
        </p:spPr>
        <p:txBody>
          <a:bodyPr wrap="none">
            <a:spAutoFit/>
          </a:bodyPr>
          <a:lstStyle/>
          <a:p>
            <a:r>
              <a:rPr lang="zh-CN" altLang="en-US" sz="3200" dirty="0" smtClean="0">
                <a:solidFill>
                  <a:srgbClr val="C00000"/>
                </a:solidFill>
              </a:rPr>
              <a:t>编译</a:t>
            </a:r>
            <a:endParaRPr lang="zh-CN" altLang="en-US" sz="3200" dirty="0">
              <a:solidFill>
                <a:srgbClr val="C00000"/>
              </a:solidFill>
            </a:endParaRPr>
          </a:p>
        </p:txBody>
      </p:sp>
    </p:spTree>
    <p:extLst>
      <p:ext uri="{BB962C8B-B14F-4D97-AF65-F5344CB8AC3E}">
        <p14:creationId xmlns:p14="http://schemas.microsoft.com/office/powerpoint/2010/main" val="3752591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409FBBB-C588-4B8D-A7FF-E25C81CC24C8}" type="slidenum">
              <a:rPr lang="en-US" smtClean="0">
                <a:solidFill>
                  <a:srgbClr val="304F6F"/>
                </a:solidFill>
              </a:rPr>
              <a:pPr/>
              <a:t>22</a:t>
            </a:fld>
            <a:endParaRPr lang="en-US" dirty="0">
              <a:solidFill>
                <a:srgbClr val="304F6F"/>
              </a:solidFill>
            </a:endParaRPr>
          </a:p>
        </p:txBody>
      </p:sp>
      <p:sp>
        <p:nvSpPr>
          <p:cNvPr id="3" name="标题 2"/>
          <p:cNvSpPr>
            <a:spLocks noGrp="1"/>
          </p:cNvSpPr>
          <p:nvPr>
            <p:ph type="title"/>
          </p:nvPr>
        </p:nvSpPr>
        <p:spPr/>
        <p:txBody>
          <a:bodyPr/>
          <a:lstStyle/>
          <a:p>
            <a:r>
              <a:rPr lang="en-US" altLang="zh-CN" dirty="0" smtClean="0"/>
              <a:t>Verilog HDL</a:t>
            </a:r>
            <a:endParaRPr lang="zh-CN" altLang="en-US" dirty="0"/>
          </a:p>
        </p:txBody>
      </p:sp>
      <p:sp>
        <p:nvSpPr>
          <p:cNvPr id="5" name="内容占位符 4"/>
          <p:cNvSpPr>
            <a:spLocks noGrp="1"/>
          </p:cNvSpPr>
          <p:nvPr>
            <p:ph idx="1"/>
          </p:nvPr>
        </p:nvSpPr>
        <p:spPr>
          <a:xfrm>
            <a:off x="172745" y="1814965"/>
            <a:ext cx="3528398" cy="4400097"/>
          </a:xfrm>
        </p:spPr>
        <p:txBody>
          <a:bodyPr>
            <a:normAutofit fontScale="77500" lnSpcReduction="20000"/>
          </a:bodyPr>
          <a:lstStyle/>
          <a:p>
            <a:r>
              <a:rPr lang="en-US" altLang="zh-CN" dirty="0"/>
              <a:t>`timescale 1ns/1ns</a:t>
            </a:r>
          </a:p>
          <a:p>
            <a:r>
              <a:rPr lang="en-US" altLang="zh-CN" dirty="0"/>
              <a:t>module count6_tb;</a:t>
            </a:r>
          </a:p>
          <a:p>
            <a:r>
              <a:rPr lang="en-US" altLang="zh-CN" dirty="0" err="1"/>
              <a:t>reg</a:t>
            </a:r>
            <a:r>
              <a:rPr lang="en-US" altLang="zh-CN" dirty="0"/>
              <a:t> </a:t>
            </a:r>
            <a:r>
              <a:rPr lang="en-US" altLang="zh-CN" dirty="0" err="1"/>
              <a:t>clk</a:t>
            </a:r>
            <a:r>
              <a:rPr lang="en-US" altLang="zh-CN" dirty="0"/>
              <a:t>;</a:t>
            </a:r>
          </a:p>
          <a:p>
            <a:r>
              <a:rPr lang="en-US" altLang="zh-CN" dirty="0" err="1"/>
              <a:t>reg</a:t>
            </a:r>
            <a:r>
              <a:rPr lang="en-US" altLang="zh-CN" dirty="0"/>
              <a:t> reset;</a:t>
            </a:r>
          </a:p>
          <a:p>
            <a:r>
              <a:rPr lang="en-US" altLang="zh-CN" dirty="0"/>
              <a:t>wire[3:0] out;</a:t>
            </a:r>
          </a:p>
          <a:p>
            <a:r>
              <a:rPr lang="en-US" altLang="zh-CN" dirty="0"/>
              <a:t>initial</a:t>
            </a:r>
          </a:p>
          <a:p>
            <a:r>
              <a:rPr lang="en-US" altLang="zh-CN" dirty="0"/>
              <a:t>begin</a:t>
            </a:r>
          </a:p>
          <a:p>
            <a:r>
              <a:rPr lang="en-US" altLang="zh-CN" dirty="0"/>
              <a:t>	</a:t>
            </a:r>
            <a:r>
              <a:rPr lang="en-US" altLang="zh-CN" dirty="0" err="1"/>
              <a:t>clk</a:t>
            </a:r>
            <a:r>
              <a:rPr lang="en-US" altLang="zh-CN" dirty="0"/>
              <a:t> = 1'b0;</a:t>
            </a:r>
          </a:p>
          <a:p>
            <a:r>
              <a:rPr lang="en-US" altLang="zh-CN" dirty="0"/>
              <a:t>	reset = 1'b0;</a:t>
            </a:r>
          </a:p>
          <a:p>
            <a:r>
              <a:rPr lang="en-US" altLang="zh-CN" dirty="0"/>
              <a:t>	#100  reset = 1'b1;</a:t>
            </a:r>
          </a:p>
          <a:p>
            <a:r>
              <a:rPr lang="en-US" altLang="zh-CN" dirty="0"/>
              <a:t>	#200  reset = 1'b0;</a:t>
            </a:r>
          </a:p>
          <a:p>
            <a:r>
              <a:rPr lang="en-US" altLang="zh-CN" dirty="0" smtClean="0"/>
              <a:t>end</a:t>
            </a:r>
            <a:endParaRPr lang="en-US" altLang="zh-CN" dirty="0"/>
          </a:p>
        </p:txBody>
      </p:sp>
      <p:sp>
        <p:nvSpPr>
          <p:cNvPr id="9" name="标题 2"/>
          <p:cNvSpPr txBox="1">
            <a:spLocks/>
          </p:cNvSpPr>
          <p:nvPr/>
        </p:nvSpPr>
        <p:spPr>
          <a:xfrm>
            <a:off x="172745" y="956601"/>
            <a:ext cx="6674515" cy="593682"/>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en-US" altLang="zh-CN" sz="2800" dirty="0" err="1" smtClean="0">
                <a:solidFill>
                  <a:schemeClr val="tx2"/>
                </a:solidFill>
              </a:rPr>
              <a:t>TestBench</a:t>
            </a:r>
            <a:endParaRPr lang="zh-CN" altLang="en-US" sz="2800" dirty="0">
              <a:solidFill>
                <a:schemeClr val="tx2"/>
              </a:solidFill>
            </a:endParaRPr>
          </a:p>
        </p:txBody>
      </p:sp>
      <p:sp>
        <p:nvSpPr>
          <p:cNvPr id="7" name="内容占位符 4"/>
          <p:cNvSpPr txBox="1">
            <a:spLocks/>
          </p:cNvSpPr>
          <p:nvPr/>
        </p:nvSpPr>
        <p:spPr>
          <a:xfrm>
            <a:off x="172745" y="1814966"/>
            <a:ext cx="8721224"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76225" eaLnBrk="0" fontAlgn="base" hangingPunct="0">
              <a:lnSpc>
                <a:spcPct val="100000"/>
              </a:lnSpc>
              <a:spcBef>
                <a:spcPct val="0"/>
              </a:spcBef>
              <a:spcAft>
                <a:spcPct val="0"/>
              </a:spcAft>
              <a:tabLst>
                <a:tab pos="228600" algn="l"/>
              </a:tabLst>
            </a:pPr>
            <a:endParaRPr lang="zh-CN" altLang="en-US" sz="900" dirty="0">
              <a:solidFill>
                <a:srgbClr val="C00000"/>
              </a:solidFill>
              <a:latin typeface="Arial" pitchFamily="34" charset="0"/>
              <a:ea typeface="宋体" pitchFamily="2" charset="-122"/>
              <a:cs typeface="宋体" pitchFamily="2" charset="-122"/>
            </a:endParaRPr>
          </a:p>
        </p:txBody>
      </p:sp>
      <p:sp>
        <p:nvSpPr>
          <p:cNvPr id="4" name="矩形 3"/>
          <p:cNvSpPr/>
          <p:nvPr/>
        </p:nvSpPr>
        <p:spPr>
          <a:xfrm>
            <a:off x="3007300" y="3405860"/>
            <a:ext cx="1005403" cy="584775"/>
          </a:xfrm>
          <a:prstGeom prst="rect">
            <a:avLst/>
          </a:prstGeom>
        </p:spPr>
        <p:txBody>
          <a:bodyPr wrap="none">
            <a:spAutoFit/>
          </a:bodyPr>
          <a:lstStyle/>
          <a:p>
            <a:r>
              <a:rPr lang="zh-CN" altLang="en-US" sz="3200" dirty="0" smtClean="0">
                <a:solidFill>
                  <a:srgbClr val="C00000"/>
                </a:solidFill>
              </a:rPr>
              <a:t>编译</a:t>
            </a:r>
            <a:endParaRPr lang="zh-CN" altLang="en-US" sz="3200" dirty="0">
              <a:solidFill>
                <a:srgbClr val="C00000"/>
              </a:solidFill>
            </a:endParaRPr>
          </a:p>
        </p:txBody>
      </p:sp>
      <p:sp>
        <p:nvSpPr>
          <p:cNvPr id="8" name="内容占位符 4"/>
          <p:cNvSpPr txBox="1">
            <a:spLocks/>
          </p:cNvSpPr>
          <p:nvPr/>
        </p:nvSpPr>
        <p:spPr>
          <a:xfrm>
            <a:off x="5080486" y="1729240"/>
            <a:ext cx="3332455" cy="440009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t>always#10 </a:t>
            </a:r>
            <a:r>
              <a:rPr lang="en-US" altLang="zh-CN" sz="2400" dirty="0" err="1" smtClean="0"/>
              <a:t>clk</a:t>
            </a:r>
            <a:r>
              <a:rPr lang="en-US" altLang="zh-CN" sz="2400" dirty="0" smtClean="0"/>
              <a:t> = ~</a:t>
            </a:r>
            <a:r>
              <a:rPr lang="en-US" altLang="zh-CN" sz="2400" dirty="0" err="1" smtClean="0"/>
              <a:t>clk</a:t>
            </a:r>
            <a:r>
              <a:rPr lang="en-US" altLang="zh-CN" sz="2400" dirty="0" smtClean="0"/>
              <a:t>;</a:t>
            </a:r>
          </a:p>
          <a:p>
            <a:endParaRPr lang="en-US" altLang="zh-CN" sz="2400" dirty="0" smtClean="0"/>
          </a:p>
          <a:p>
            <a:r>
              <a:rPr lang="en-US" altLang="zh-CN" sz="2400" dirty="0" smtClean="0"/>
              <a:t>count6 </a:t>
            </a:r>
            <a:r>
              <a:rPr lang="en-US" altLang="zh-CN" sz="2400" dirty="0" err="1" smtClean="0"/>
              <a:t>dut</a:t>
            </a:r>
            <a:endParaRPr lang="en-US" altLang="zh-CN" sz="2400" dirty="0" smtClean="0"/>
          </a:p>
          <a:p>
            <a:r>
              <a:rPr lang="en-US" altLang="zh-CN" sz="2400" dirty="0" smtClean="0"/>
              <a:t>(</a:t>
            </a:r>
          </a:p>
          <a:p>
            <a:r>
              <a:rPr lang="en-US" altLang="zh-CN" sz="2400" dirty="0" smtClean="0"/>
              <a:t>	.</a:t>
            </a:r>
            <a:r>
              <a:rPr lang="en-US" altLang="zh-CN" sz="2400" dirty="0" err="1" smtClean="0"/>
              <a:t>clk</a:t>
            </a:r>
            <a:r>
              <a:rPr lang="en-US" altLang="zh-CN" sz="2400" dirty="0" smtClean="0"/>
              <a:t> (</a:t>
            </a:r>
            <a:r>
              <a:rPr lang="en-US" altLang="zh-CN" sz="2400" dirty="0" err="1" smtClean="0"/>
              <a:t>clk</a:t>
            </a:r>
            <a:r>
              <a:rPr lang="en-US" altLang="zh-CN" sz="2400" dirty="0" smtClean="0"/>
              <a:t>), </a:t>
            </a:r>
          </a:p>
          <a:p>
            <a:r>
              <a:rPr lang="en-US" altLang="zh-CN" sz="2400" dirty="0" smtClean="0"/>
              <a:t>	.reset (reset),  </a:t>
            </a:r>
          </a:p>
          <a:p>
            <a:r>
              <a:rPr lang="en-US" altLang="zh-CN" sz="2400" dirty="0" smtClean="0"/>
              <a:t>	.out (out)   </a:t>
            </a:r>
          </a:p>
          <a:p>
            <a:r>
              <a:rPr lang="en-US" altLang="zh-CN" sz="2400" dirty="0" smtClean="0"/>
              <a:t>);</a:t>
            </a:r>
          </a:p>
          <a:p>
            <a:r>
              <a:rPr lang="en-US" altLang="zh-CN" sz="2400" dirty="0" err="1" smtClean="0"/>
              <a:t>endmodule</a:t>
            </a:r>
            <a:endParaRPr lang="en-US" altLang="zh-CN" sz="2400" dirty="0"/>
          </a:p>
        </p:txBody>
      </p:sp>
    </p:spTree>
    <p:extLst>
      <p:ext uri="{BB962C8B-B14F-4D97-AF65-F5344CB8AC3E}">
        <p14:creationId xmlns:p14="http://schemas.microsoft.com/office/powerpoint/2010/main" val="40342372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409FBBB-C588-4B8D-A7FF-E25C81CC24C8}" type="slidenum">
              <a:rPr lang="en-US" smtClean="0">
                <a:solidFill>
                  <a:srgbClr val="304F6F"/>
                </a:solidFill>
              </a:rPr>
              <a:pPr/>
              <a:t>23</a:t>
            </a:fld>
            <a:endParaRPr lang="en-US" dirty="0">
              <a:solidFill>
                <a:srgbClr val="304F6F"/>
              </a:solidFill>
            </a:endParaRPr>
          </a:p>
        </p:txBody>
      </p:sp>
      <p:sp>
        <p:nvSpPr>
          <p:cNvPr id="3" name="标题 2"/>
          <p:cNvSpPr>
            <a:spLocks noGrp="1"/>
          </p:cNvSpPr>
          <p:nvPr>
            <p:ph type="title"/>
          </p:nvPr>
        </p:nvSpPr>
        <p:spPr/>
        <p:txBody>
          <a:bodyPr/>
          <a:lstStyle/>
          <a:p>
            <a:r>
              <a:rPr lang="en-US" altLang="zh-CN" dirty="0" smtClean="0"/>
              <a:t>Verilog HDL</a:t>
            </a:r>
            <a:endParaRPr lang="zh-CN" altLang="en-US" dirty="0"/>
          </a:p>
        </p:txBody>
      </p:sp>
      <p:sp>
        <p:nvSpPr>
          <p:cNvPr id="5" name="内容占位符 4"/>
          <p:cNvSpPr>
            <a:spLocks noGrp="1"/>
          </p:cNvSpPr>
          <p:nvPr>
            <p:ph idx="1"/>
          </p:nvPr>
        </p:nvSpPr>
        <p:spPr>
          <a:xfrm>
            <a:off x="172745" y="1814965"/>
            <a:ext cx="8721224" cy="4400097"/>
          </a:xfrm>
        </p:spPr>
        <p:txBody>
          <a:bodyPr>
            <a:normAutofit/>
          </a:bodyPr>
          <a:lstStyle/>
          <a:p>
            <a:r>
              <a:rPr lang="en-US" altLang="zh-CN" dirty="0" smtClean="0"/>
              <a:t>1.</a:t>
            </a:r>
            <a:r>
              <a:rPr lang="zh-CN" altLang="en-US" dirty="0" smtClean="0"/>
              <a:t>延时控制</a:t>
            </a:r>
            <a:endParaRPr lang="en-US" altLang="zh-CN" dirty="0" smtClean="0"/>
          </a:p>
          <a:p>
            <a:r>
              <a:rPr lang="zh-CN" altLang="en-US" dirty="0" smtClean="0"/>
              <a:t>延时</a:t>
            </a:r>
            <a:r>
              <a:rPr lang="zh-CN" altLang="en-US" dirty="0"/>
              <a:t>控制语句有</a:t>
            </a:r>
            <a:r>
              <a:rPr lang="en-US" altLang="zh-CN" dirty="0"/>
              <a:t>3</a:t>
            </a:r>
            <a:r>
              <a:rPr lang="zh-CN" altLang="en-US" dirty="0"/>
              <a:t>种方式：语句前延时、单独延时和语句内延时。</a:t>
            </a:r>
          </a:p>
          <a:p>
            <a:r>
              <a:rPr lang="zh-CN" altLang="en-US" dirty="0"/>
              <a:t>延时是以“</a:t>
            </a:r>
            <a:r>
              <a:rPr lang="en-US" altLang="zh-CN" dirty="0"/>
              <a:t>#</a:t>
            </a:r>
            <a:r>
              <a:rPr lang="zh-CN" altLang="en-US" dirty="0"/>
              <a:t>延时时间”来表示的，其中符号“</a:t>
            </a:r>
            <a:r>
              <a:rPr lang="en-US" altLang="zh-CN" dirty="0"/>
              <a:t>#”</a:t>
            </a:r>
            <a:r>
              <a:rPr lang="zh-CN" altLang="en-US" dirty="0"/>
              <a:t>是延时控制的标识符；延时时间是指定的延时时间量，它是以多个仿真时间单位的形式给出的，可以是一个立即数、变量或表达式</a:t>
            </a:r>
            <a:r>
              <a:rPr lang="zh-CN" altLang="en-US" dirty="0" smtClean="0"/>
              <a:t>。</a:t>
            </a:r>
            <a:endParaRPr lang="en-US" altLang="zh-CN" dirty="0" smtClean="0"/>
          </a:p>
          <a:p>
            <a:r>
              <a:rPr lang="zh-CN" altLang="en-US" dirty="0" smtClean="0"/>
              <a:t>例如：</a:t>
            </a:r>
            <a:endParaRPr lang="en-US" altLang="zh-CN" dirty="0" smtClean="0"/>
          </a:p>
          <a:p>
            <a:pPr lvl="0" indent="609600" eaLnBrk="0" fontAlgn="base" hangingPunct="0">
              <a:lnSpc>
                <a:spcPct val="100000"/>
              </a:lnSpc>
              <a:spcBef>
                <a:spcPct val="0"/>
              </a:spcBef>
              <a:spcAft>
                <a:spcPct val="0"/>
              </a:spcAft>
              <a:tabLst>
                <a:tab pos="228600" algn="l"/>
              </a:tabLst>
            </a:pPr>
            <a:r>
              <a:rPr lang="en-US" altLang="zh-CN" dirty="0">
                <a:latin typeface="Times New Roman" pitchFamily="18" charset="0"/>
                <a:ea typeface="宋体" pitchFamily="2" charset="-122"/>
                <a:cs typeface="Times New Roman" pitchFamily="18" charset="0"/>
              </a:rPr>
              <a:t>#2</a:t>
            </a:r>
            <a:endParaRPr lang="en-US" altLang="zh-CN" sz="900" dirty="0">
              <a:latin typeface="Arial" pitchFamily="34" charset="0"/>
              <a:ea typeface="宋体" pitchFamily="2" charset="-122"/>
              <a:cs typeface="宋体" pitchFamily="2" charset="-122"/>
            </a:endParaRPr>
          </a:p>
          <a:p>
            <a:pPr lvl="0" indent="609600" eaLnBrk="0" fontAlgn="base" hangingPunct="0">
              <a:lnSpc>
                <a:spcPct val="100000"/>
              </a:lnSpc>
              <a:spcBef>
                <a:spcPct val="0"/>
              </a:spcBef>
              <a:spcAft>
                <a:spcPct val="0"/>
              </a:spcAft>
              <a:tabLst>
                <a:tab pos="228600" algn="l"/>
              </a:tabLst>
            </a:pPr>
            <a:r>
              <a:rPr lang="en-US" altLang="zh-CN" dirty="0">
                <a:latin typeface="Times New Roman" pitchFamily="18" charset="0"/>
                <a:ea typeface="宋体" pitchFamily="2" charset="-122"/>
                <a:cs typeface="Times New Roman" pitchFamily="18" charset="0"/>
              </a:rPr>
              <a:t>#delay</a:t>
            </a:r>
            <a:endParaRPr lang="en-US" altLang="zh-CN" sz="900" dirty="0">
              <a:latin typeface="Arial" pitchFamily="34" charset="0"/>
              <a:ea typeface="宋体" pitchFamily="2" charset="-122"/>
              <a:cs typeface="宋体" pitchFamily="2" charset="-122"/>
            </a:endParaRPr>
          </a:p>
          <a:p>
            <a:endParaRPr lang="zh-CN" altLang="en-US" dirty="0"/>
          </a:p>
          <a:p>
            <a:endParaRPr lang="zh-CN" altLang="en-US" dirty="0"/>
          </a:p>
        </p:txBody>
      </p:sp>
      <p:sp>
        <p:nvSpPr>
          <p:cNvPr id="9" name="标题 2"/>
          <p:cNvSpPr txBox="1">
            <a:spLocks/>
          </p:cNvSpPr>
          <p:nvPr/>
        </p:nvSpPr>
        <p:spPr>
          <a:xfrm>
            <a:off x="172745" y="956601"/>
            <a:ext cx="6674515" cy="593682"/>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zh-CN" altLang="en-US" sz="2800" dirty="0">
                <a:solidFill>
                  <a:schemeClr val="tx2"/>
                </a:solidFill>
              </a:rPr>
              <a:t>时间控制</a:t>
            </a:r>
          </a:p>
        </p:txBody>
      </p:sp>
      <p:sp>
        <p:nvSpPr>
          <p:cNvPr id="7" name="内容占位符 4"/>
          <p:cNvSpPr txBox="1">
            <a:spLocks/>
          </p:cNvSpPr>
          <p:nvPr/>
        </p:nvSpPr>
        <p:spPr>
          <a:xfrm>
            <a:off x="172745" y="1814966"/>
            <a:ext cx="8721224"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76225" eaLnBrk="0" fontAlgn="base" hangingPunct="0">
              <a:lnSpc>
                <a:spcPct val="100000"/>
              </a:lnSpc>
              <a:spcBef>
                <a:spcPct val="0"/>
              </a:spcBef>
              <a:spcAft>
                <a:spcPct val="0"/>
              </a:spcAft>
              <a:tabLst>
                <a:tab pos="228600" algn="l"/>
              </a:tabLst>
            </a:pPr>
            <a:endParaRPr lang="zh-CN" altLang="en-US" sz="900" dirty="0">
              <a:solidFill>
                <a:srgbClr val="C00000"/>
              </a:solidFill>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585157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409FBBB-C588-4B8D-A7FF-E25C81CC24C8}" type="slidenum">
              <a:rPr lang="en-US" smtClean="0">
                <a:solidFill>
                  <a:srgbClr val="304F6F"/>
                </a:solidFill>
              </a:rPr>
              <a:pPr/>
              <a:t>24</a:t>
            </a:fld>
            <a:endParaRPr lang="en-US" dirty="0">
              <a:solidFill>
                <a:srgbClr val="304F6F"/>
              </a:solidFill>
            </a:endParaRPr>
          </a:p>
        </p:txBody>
      </p:sp>
      <p:sp>
        <p:nvSpPr>
          <p:cNvPr id="3" name="标题 2"/>
          <p:cNvSpPr>
            <a:spLocks noGrp="1"/>
          </p:cNvSpPr>
          <p:nvPr>
            <p:ph type="title"/>
          </p:nvPr>
        </p:nvSpPr>
        <p:spPr/>
        <p:txBody>
          <a:bodyPr/>
          <a:lstStyle/>
          <a:p>
            <a:r>
              <a:rPr lang="en-US" altLang="zh-CN" dirty="0" smtClean="0"/>
              <a:t>Verilog HDL</a:t>
            </a:r>
            <a:endParaRPr lang="zh-CN" altLang="en-US" dirty="0"/>
          </a:p>
        </p:txBody>
      </p:sp>
      <p:sp>
        <p:nvSpPr>
          <p:cNvPr id="5" name="内容占位符 4"/>
          <p:cNvSpPr>
            <a:spLocks noGrp="1"/>
          </p:cNvSpPr>
          <p:nvPr>
            <p:ph idx="1"/>
          </p:nvPr>
        </p:nvSpPr>
        <p:spPr>
          <a:xfrm>
            <a:off x="172745" y="1814965"/>
            <a:ext cx="8721224" cy="4400097"/>
          </a:xfrm>
        </p:spPr>
        <p:txBody>
          <a:bodyPr>
            <a:normAutofit/>
          </a:bodyPr>
          <a:lstStyle/>
          <a:p>
            <a:r>
              <a:rPr lang="zh-CN" altLang="en-US" dirty="0" smtClean="0"/>
              <a:t>（</a:t>
            </a:r>
            <a:r>
              <a:rPr lang="en-US" altLang="zh-CN" dirty="0" smtClean="0"/>
              <a:t>1</a:t>
            </a:r>
            <a:r>
              <a:rPr lang="zh-CN" altLang="en-US" dirty="0" smtClean="0"/>
              <a:t>）前延时</a:t>
            </a:r>
            <a:r>
              <a:rPr lang="en-US" altLang="zh-CN" dirty="0"/>
              <a:t/>
            </a:r>
            <a:br>
              <a:rPr lang="en-US" altLang="zh-CN" dirty="0"/>
            </a:br>
            <a:r>
              <a:rPr lang="en-US" altLang="zh-CN" dirty="0"/>
              <a:t>	#10 b=a</a:t>
            </a:r>
            <a:r>
              <a:rPr lang="zh-CN" altLang="en-US" dirty="0" smtClean="0"/>
              <a:t>；</a:t>
            </a:r>
            <a:endParaRPr lang="en-US" altLang="zh-CN" dirty="0" smtClean="0"/>
          </a:p>
          <a:p>
            <a:r>
              <a:rPr lang="zh-CN" altLang="en-US" dirty="0" smtClean="0"/>
              <a:t>（</a:t>
            </a:r>
            <a:r>
              <a:rPr lang="en-US" altLang="zh-CN" dirty="0" smtClean="0"/>
              <a:t>2</a:t>
            </a:r>
            <a:r>
              <a:rPr lang="zh-CN" altLang="en-US" dirty="0" smtClean="0"/>
              <a:t>）单独延时</a:t>
            </a:r>
            <a:r>
              <a:rPr lang="en-US" altLang="zh-CN" dirty="0" smtClean="0"/>
              <a:t/>
            </a:r>
            <a:br>
              <a:rPr lang="en-US" altLang="zh-CN" dirty="0" smtClean="0"/>
            </a:br>
            <a:r>
              <a:rPr lang="en-US" altLang="zh-CN" dirty="0" smtClean="0"/>
              <a:t>	#10</a:t>
            </a:r>
            <a:r>
              <a:rPr lang="zh-CN" altLang="en-US" dirty="0" smtClean="0"/>
              <a:t>；</a:t>
            </a:r>
            <a:endParaRPr lang="en-US" altLang="zh-CN" dirty="0" smtClean="0"/>
          </a:p>
          <a:p>
            <a:r>
              <a:rPr lang="zh-CN" altLang="en-US" dirty="0" smtClean="0"/>
              <a:t>（</a:t>
            </a:r>
            <a:r>
              <a:rPr lang="en-US" altLang="zh-CN" dirty="0" smtClean="0"/>
              <a:t>3</a:t>
            </a:r>
            <a:r>
              <a:rPr lang="zh-CN" altLang="en-US" dirty="0" smtClean="0"/>
              <a:t>）语句内延时</a:t>
            </a:r>
            <a:r>
              <a:rPr lang="en-US" altLang="zh-CN" dirty="0" smtClean="0"/>
              <a:t/>
            </a:r>
            <a:br>
              <a:rPr lang="en-US" altLang="zh-CN" dirty="0" smtClean="0"/>
            </a:br>
            <a:r>
              <a:rPr lang="zh-CN" altLang="en-US" dirty="0"/>
              <a:t>使用格式如下：</a:t>
            </a:r>
          </a:p>
          <a:p>
            <a:r>
              <a:rPr lang="zh-CN" altLang="en-US" dirty="0"/>
              <a:t>结果</a:t>
            </a:r>
            <a:r>
              <a:rPr lang="en-US" altLang="zh-CN" dirty="0"/>
              <a:t>= #</a:t>
            </a:r>
            <a:r>
              <a:rPr lang="zh-CN" altLang="en-US" dirty="0"/>
              <a:t>延时时间 表达式；</a:t>
            </a:r>
          </a:p>
          <a:p>
            <a:endParaRPr lang="en-US" altLang="zh-CN" dirty="0" smtClean="0"/>
          </a:p>
          <a:p>
            <a:endParaRPr lang="zh-CN" altLang="en-US" dirty="0"/>
          </a:p>
          <a:p>
            <a:endParaRPr lang="zh-CN" altLang="en-US" dirty="0" smtClean="0"/>
          </a:p>
          <a:p>
            <a:endParaRPr lang="zh-CN" altLang="en-US" dirty="0"/>
          </a:p>
        </p:txBody>
      </p:sp>
      <p:sp>
        <p:nvSpPr>
          <p:cNvPr id="9" name="标题 2"/>
          <p:cNvSpPr txBox="1">
            <a:spLocks/>
          </p:cNvSpPr>
          <p:nvPr/>
        </p:nvSpPr>
        <p:spPr>
          <a:xfrm>
            <a:off x="172745" y="956601"/>
            <a:ext cx="6674515" cy="593682"/>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zh-CN" altLang="en-US" sz="2800" dirty="0">
                <a:solidFill>
                  <a:schemeClr val="tx2"/>
                </a:solidFill>
              </a:rPr>
              <a:t>时间控制</a:t>
            </a:r>
          </a:p>
        </p:txBody>
      </p:sp>
      <p:sp>
        <p:nvSpPr>
          <p:cNvPr id="7" name="内容占位符 4"/>
          <p:cNvSpPr txBox="1">
            <a:spLocks/>
          </p:cNvSpPr>
          <p:nvPr/>
        </p:nvSpPr>
        <p:spPr>
          <a:xfrm>
            <a:off x="172745" y="1814966"/>
            <a:ext cx="8721224"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76225" eaLnBrk="0" fontAlgn="base" hangingPunct="0">
              <a:lnSpc>
                <a:spcPct val="100000"/>
              </a:lnSpc>
              <a:spcBef>
                <a:spcPct val="0"/>
              </a:spcBef>
              <a:spcAft>
                <a:spcPct val="0"/>
              </a:spcAft>
              <a:tabLst>
                <a:tab pos="228600" algn="l"/>
              </a:tabLst>
            </a:pPr>
            <a:endParaRPr lang="zh-CN" altLang="en-US" sz="900" dirty="0">
              <a:solidFill>
                <a:srgbClr val="C00000"/>
              </a:solidFill>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8319403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409FBBB-C588-4B8D-A7FF-E25C81CC24C8}" type="slidenum">
              <a:rPr lang="en-US" smtClean="0">
                <a:solidFill>
                  <a:srgbClr val="304F6F"/>
                </a:solidFill>
              </a:rPr>
              <a:pPr/>
              <a:t>25</a:t>
            </a:fld>
            <a:endParaRPr lang="en-US" dirty="0">
              <a:solidFill>
                <a:srgbClr val="304F6F"/>
              </a:solidFill>
            </a:endParaRPr>
          </a:p>
        </p:txBody>
      </p:sp>
      <p:sp>
        <p:nvSpPr>
          <p:cNvPr id="6" name="标题 5"/>
          <p:cNvSpPr>
            <a:spLocks noGrp="1"/>
          </p:cNvSpPr>
          <p:nvPr>
            <p:ph type="title"/>
          </p:nvPr>
        </p:nvSpPr>
        <p:spPr/>
        <p:txBody>
          <a:bodyPr/>
          <a:lstStyle/>
          <a:p>
            <a:endParaRPr lang="zh-CN" altLang="en-US"/>
          </a:p>
        </p:txBody>
      </p:sp>
      <p:pic>
        <p:nvPicPr>
          <p:cNvPr id="7" name="Picture 8" descr="图片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6099" y="4922471"/>
            <a:ext cx="2627312" cy="1330325"/>
          </a:xfrm>
          <a:prstGeom prst="rect">
            <a:avLst/>
          </a:prstGeom>
          <a:noFill/>
          <a:ln w="9525">
            <a:noFill/>
            <a:miter lim="800000"/>
            <a:headEnd/>
            <a:tailEnd/>
          </a:ln>
        </p:spPr>
      </p:pic>
      <p:sp>
        <p:nvSpPr>
          <p:cNvPr id="8" name="Title 8"/>
          <p:cNvSpPr txBox="1">
            <a:spLocks/>
          </p:cNvSpPr>
          <p:nvPr/>
        </p:nvSpPr>
        <p:spPr>
          <a:xfrm>
            <a:off x="1520170" y="2426862"/>
            <a:ext cx="5976662" cy="1772070"/>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pPr algn="ctr"/>
            <a:r>
              <a:rPr lang="en-US" sz="8000"/>
              <a:t>Thank you</a:t>
            </a:r>
            <a:endParaRPr lang="en-US" sz="8000" dirty="0"/>
          </a:p>
        </p:txBody>
      </p:sp>
    </p:spTree>
    <p:extLst>
      <p:ext uri="{BB962C8B-B14F-4D97-AF65-F5344CB8AC3E}">
        <p14:creationId xmlns:p14="http://schemas.microsoft.com/office/powerpoint/2010/main" val="161689301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409FBBB-C588-4B8D-A7FF-E25C81CC24C8}" type="slidenum">
              <a:rPr lang="en-US" smtClean="0">
                <a:solidFill>
                  <a:srgbClr val="304F6F"/>
                </a:solidFill>
              </a:rPr>
              <a:pPr/>
              <a:t>3</a:t>
            </a:fld>
            <a:endParaRPr lang="en-US" dirty="0">
              <a:solidFill>
                <a:srgbClr val="304F6F"/>
              </a:solidFill>
            </a:endParaRPr>
          </a:p>
        </p:txBody>
      </p:sp>
      <p:sp>
        <p:nvSpPr>
          <p:cNvPr id="3" name="标题 2"/>
          <p:cNvSpPr>
            <a:spLocks noGrp="1"/>
          </p:cNvSpPr>
          <p:nvPr>
            <p:ph type="title"/>
          </p:nvPr>
        </p:nvSpPr>
        <p:spPr/>
        <p:txBody>
          <a:bodyPr/>
          <a:lstStyle/>
          <a:p>
            <a:r>
              <a:rPr lang="en-US" altLang="zh-CN" dirty="0" smtClean="0"/>
              <a:t>Verilog HDL</a:t>
            </a:r>
            <a:endParaRPr lang="zh-CN" altLang="en-US" dirty="0"/>
          </a:p>
        </p:txBody>
      </p:sp>
      <p:sp>
        <p:nvSpPr>
          <p:cNvPr id="9" name="标题 2"/>
          <p:cNvSpPr txBox="1">
            <a:spLocks/>
          </p:cNvSpPr>
          <p:nvPr/>
        </p:nvSpPr>
        <p:spPr>
          <a:xfrm>
            <a:off x="172745" y="956601"/>
            <a:ext cx="6674515" cy="593682"/>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en-US" altLang="zh-CN" sz="2800" dirty="0">
                <a:solidFill>
                  <a:schemeClr val="tx2"/>
                </a:solidFill>
              </a:rPr>
              <a:t>n</a:t>
            </a:r>
            <a:r>
              <a:rPr lang="en-US" altLang="zh-CN" sz="2800" dirty="0" smtClean="0">
                <a:solidFill>
                  <a:schemeClr val="tx2"/>
                </a:solidFill>
              </a:rPr>
              <a:t>et</a:t>
            </a:r>
            <a:r>
              <a:rPr lang="zh-CN" altLang="en-US" sz="2800" dirty="0" smtClean="0">
                <a:solidFill>
                  <a:schemeClr val="tx2"/>
                </a:solidFill>
              </a:rPr>
              <a:t>型</a:t>
            </a:r>
            <a:endParaRPr lang="zh-CN" altLang="en-US" sz="2800" dirty="0">
              <a:solidFill>
                <a:schemeClr val="tx2"/>
              </a:solidFill>
            </a:endParaRPr>
          </a:p>
        </p:txBody>
      </p:sp>
      <p:sp>
        <p:nvSpPr>
          <p:cNvPr id="7" name="内容占位符 4"/>
          <p:cNvSpPr txBox="1">
            <a:spLocks/>
          </p:cNvSpPr>
          <p:nvPr/>
        </p:nvSpPr>
        <p:spPr>
          <a:xfrm>
            <a:off x="172745" y="1814966"/>
            <a:ext cx="8721224"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76225" eaLnBrk="0" fontAlgn="base" hangingPunct="0">
              <a:lnSpc>
                <a:spcPct val="100000"/>
              </a:lnSpc>
              <a:spcBef>
                <a:spcPct val="0"/>
              </a:spcBef>
              <a:spcAft>
                <a:spcPct val="0"/>
              </a:spcAft>
              <a:tabLst>
                <a:tab pos="228600" algn="l"/>
              </a:tabLst>
            </a:pPr>
            <a:endParaRPr lang="zh-CN" altLang="en-US" sz="900" dirty="0">
              <a:solidFill>
                <a:srgbClr val="C00000"/>
              </a:solidFill>
              <a:latin typeface="Arial" pitchFamily="34" charset="0"/>
              <a:ea typeface="宋体" pitchFamily="2" charset="-122"/>
              <a:cs typeface="宋体"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171730850"/>
              </p:ext>
            </p:extLst>
          </p:nvPr>
        </p:nvGraphicFramePr>
        <p:xfrm>
          <a:off x="541564" y="1814966"/>
          <a:ext cx="8451807" cy="2557190"/>
        </p:xfrm>
        <a:graphic>
          <a:graphicData uri="http://schemas.openxmlformats.org/drawingml/2006/table">
            <a:tbl>
              <a:tblPr/>
              <a:tblGrid>
                <a:gridCol w="2105640">
                  <a:extLst>
                    <a:ext uri="{9D8B030D-6E8A-4147-A177-3AD203B41FA5}">
                      <a16:colId xmlns:a16="http://schemas.microsoft.com/office/drawing/2014/main" val="881015972"/>
                    </a:ext>
                  </a:extLst>
                </a:gridCol>
                <a:gridCol w="4356498">
                  <a:extLst>
                    <a:ext uri="{9D8B030D-6E8A-4147-A177-3AD203B41FA5}">
                      <a16:colId xmlns:a16="http://schemas.microsoft.com/office/drawing/2014/main" val="3820203937"/>
                    </a:ext>
                  </a:extLst>
                </a:gridCol>
                <a:gridCol w="1989669">
                  <a:extLst>
                    <a:ext uri="{9D8B030D-6E8A-4147-A177-3AD203B41FA5}">
                      <a16:colId xmlns:a16="http://schemas.microsoft.com/office/drawing/2014/main" val="2075148561"/>
                    </a:ext>
                  </a:extLst>
                </a:gridCol>
              </a:tblGrid>
              <a:tr h="507631">
                <a:tc>
                  <a:txBody>
                    <a:bodyPr/>
                    <a:lstStyle/>
                    <a:p>
                      <a:pPr indent="127000" algn="ctr">
                        <a:spcAft>
                          <a:spcPts val="0"/>
                        </a:spcAft>
                        <a:tabLst>
                          <a:tab pos="228600" algn="l"/>
                        </a:tabLst>
                      </a:pPr>
                      <a:r>
                        <a:rPr lang="zh-CN" sz="2400" kern="100" dirty="0">
                          <a:latin typeface="Times New Roman"/>
                          <a:ea typeface="宋体"/>
                        </a:rPr>
                        <a:t>类</a:t>
                      </a:r>
                      <a:r>
                        <a:rPr lang="en-US" sz="2400" kern="100" dirty="0">
                          <a:latin typeface="Times New Roman"/>
                          <a:ea typeface="宋体"/>
                        </a:rPr>
                        <a:t>  </a:t>
                      </a:r>
                      <a:r>
                        <a:rPr lang="zh-CN" sz="2400" kern="100" dirty="0">
                          <a:latin typeface="Times New Roman"/>
                          <a:ea typeface="宋体"/>
                        </a:rPr>
                        <a:t>型</a:t>
                      </a:r>
                    </a:p>
                  </a:txBody>
                  <a:tcPr marL="50800" marR="5080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zh-CN" sz="2400" kern="100">
                          <a:latin typeface="Times New Roman"/>
                          <a:ea typeface="宋体"/>
                        </a:rPr>
                        <a:t>功</a:t>
                      </a:r>
                      <a:r>
                        <a:rPr lang="en-US" sz="2400" kern="100">
                          <a:latin typeface="Times New Roman"/>
                          <a:ea typeface="宋体"/>
                        </a:rPr>
                        <a:t>  </a:t>
                      </a:r>
                      <a:r>
                        <a:rPr lang="zh-CN" sz="2400" kern="100">
                          <a:latin typeface="Times New Roman"/>
                          <a:ea typeface="宋体"/>
                        </a:rPr>
                        <a:t>能</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zh-CN" sz="2400" kern="100">
                          <a:latin typeface="Times New Roman"/>
                          <a:ea typeface="宋体"/>
                        </a:rPr>
                        <a:t>可综合性</a:t>
                      </a:r>
                    </a:p>
                  </a:txBody>
                  <a:tcPr marL="50800" marR="5080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3049495"/>
                  </a:ext>
                </a:extLst>
              </a:tr>
              <a:tr h="507631">
                <a:tc>
                  <a:txBody>
                    <a:bodyPr/>
                    <a:lstStyle/>
                    <a:p>
                      <a:pPr indent="127000" algn="ctr">
                        <a:spcAft>
                          <a:spcPts val="0"/>
                        </a:spcAft>
                        <a:tabLst>
                          <a:tab pos="228600" algn="l"/>
                        </a:tabLst>
                      </a:pPr>
                      <a:r>
                        <a:rPr lang="en-US" sz="2400" kern="100" dirty="0" smtClean="0">
                          <a:latin typeface="Times New Roman"/>
                          <a:ea typeface="宋体"/>
                        </a:rPr>
                        <a:t>wire</a:t>
                      </a:r>
                      <a:endParaRPr lang="zh-CN" sz="2400" kern="100" dirty="0">
                        <a:latin typeface="Times New Roman"/>
                        <a:ea typeface="宋体"/>
                      </a:endParaRPr>
                    </a:p>
                  </a:txBody>
                  <a:tcPr marL="50800" marR="5080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连线</a:t>
                      </a:r>
                      <a:endParaRPr lang="zh-CN" sz="2400" kern="100" dirty="0">
                        <a:latin typeface="Times New Roman"/>
                        <a:ea typeface="宋体"/>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en-US" sz="2400" kern="100" dirty="0">
                          <a:latin typeface="Times New Roman"/>
                          <a:ea typeface="宋体"/>
                        </a:rPr>
                        <a:t>√</a:t>
                      </a:r>
                      <a:endParaRPr lang="zh-CN" sz="2400" kern="100" dirty="0">
                        <a:latin typeface="Times New Roman"/>
                        <a:ea typeface="宋体"/>
                      </a:endParaRPr>
                    </a:p>
                  </a:txBody>
                  <a:tcPr marL="50800" marR="5080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5985821"/>
                  </a:ext>
                </a:extLst>
              </a:tr>
              <a:tr h="513976">
                <a:tc>
                  <a:txBody>
                    <a:bodyPr/>
                    <a:lstStyle/>
                    <a:p>
                      <a:pPr marL="0" marR="0" indent="127000" algn="ctr" defTabSz="914400" rtl="0" eaLnBrk="1" fontAlgn="auto" latinLnBrk="0" hangingPunct="1">
                        <a:lnSpc>
                          <a:spcPct val="100000"/>
                        </a:lnSpc>
                        <a:spcBef>
                          <a:spcPts val="0"/>
                        </a:spcBef>
                        <a:spcAft>
                          <a:spcPts val="0"/>
                        </a:spcAft>
                        <a:buClrTx/>
                        <a:buSzTx/>
                        <a:buFontTx/>
                        <a:buNone/>
                        <a:tabLst>
                          <a:tab pos="228600" algn="l"/>
                        </a:tabLst>
                        <a:defRPr/>
                      </a:pPr>
                      <a:r>
                        <a:rPr lang="en-US" altLang="zh-CN" sz="2400" kern="100" dirty="0" smtClean="0">
                          <a:latin typeface="Times New Roman"/>
                          <a:ea typeface="宋体"/>
                        </a:rPr>
                        <a:t>tri</a:t>
                      </a:r>
                      <a:endParaRPr lang="zh-CN" sz="2400" kern="100" dirty="0">
                        <a:latin typeface="Times New Roman"/>
                        <a:ea typeface="宋体"/>
                      </a:endParaRPr>
                    </a:p>
                  </a:txBody>
                  <a:tcPr marL="50800" marR="5080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三态线</a:t>
                      </a:r>
                      <a:endParaRPr lang="zh-CN" sz="2400" kern="100" dirty="0">
                        <a:latin typeface="Times New Roman"/>
                        <a:ea typeface="宋体"/>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00000"/>
                        </a:lnSpc>
                        <a:spcBef>
                          <a:spcPts val="0"/>
                        </a:spcBef>
                        <a:spcAft>
                          <a:spcPts val="0"/>
                        </a:spcAft>
                        <a:buClrTx/>
                        <a:buSzTx/>
                        <a:buFontTx/>
                        <a:buNone/>
                        <a:tabLst>
                          <a:tab pos="228600" algn="l"/>
                        </a:tabLst>
                        <a:defRPr/>
                      </a:pPr>
                      <a:r>
                        <a:rPr lang="en-US" altLang="zh-CN" sz="2400" kern="100" dirty="0" smtClean="0">
                          <a:latin typeface="Times New Roman"/>
                          <a:ea typeface="宋体"/>
                        </a:rPr>
                        <a:t>√</a:t>
                      </a:r>
                      <a:endParaRPr lang="zh-CN" altLang="zh-CN" sz="2400" kern="100" dirty="0" smtClean="0">
                        <a:latin typeface="Times New Roman"/>
                        <a:ea typeface="宋体"/>
                      </a:endParaRPr>
                    </a:p>
                  </a:txBody>
                  <a:tcPr marL="50800" marR="5080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6196000"/>
                  </a:ext>
                </a:extLst>
              </a:tr>
              <a:tr h="513976">
                <a:tc>
                  <a:txBody>
                    <a:bodyPr/>
                    <a:lstStyle/>
                    <a:p>
                      <a:pPr indent="127000" algn="ctr">
                        <a:spcAft>
                          <a:spcPts val="0"/>
                        </a:spcAft>
                        <a:tabLst>
                          <a:tab pos="228600" algn="l"/>
                        </a:tabLst>
                      </a:pPr>
                      <a:r>
                        <a:rPr lang="en-US" sz="2400" kern="100" dirty="0" smtClean="0">
                          <a:latin typeface="Times New Roman"/>
                          <a:ea typeface="宋体"/>
                        </a:rPr>
                        <a:t>supply1</a:t>
                      </a:r>
                      <a:endParaRPr lang="zh-CN" sz="2400" kern="100" dirty="0">
                        <a:latin typeface="Times New Roman"/>
                        <a:ea typeface="宋体"/>
                      </a:endParaRPr>
                    </a:p>
                  </a:txBody>
                  <a:tcPr marL="50800" marR="5080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zh-CN" sz="2400" kern="100" dirty="0" smtClean="0">
                          <a:latin typeface="Times New Roman"/>
                          <a:ea typeface="宋体"/>
                        </a:rPr>
                        <a:t>电源</a:t>
                      </a:r>
                      <a:r>
                        <a:rPr lang="zh-CN" sz="2400" kern="100" dirty="0">
                          <a:latin typeface="Times New Roman"/>
                          <a:ea typeface="宋体"/>
                        </a:rPr>
                        <a:t>（逻辑</a:t>
                      </a:r>
                      <a:r>
                        <a:rPr lang="en-US" sz="2400" kern="100" dirty="0">
                          <a:latin typeface="Times New Roman"/>
                          <a:ea typeface="宋体"/>
                        </a:rPr>
                        <a:t>1</a:t>
                      </a:r>
                      <a:r>
                        <a:rPr lang="zh-CN" sz="2400" kern="100" dirty="0" smtClean="0">
                          <a:latin typeface="Times New Roman"/>
                          <a:ea typeface="宋体"/>
                        </a:rPr>
                        <a:t>）</a:t>
                      </a:r>
                      <a:endParaRPr lang="zh-CN" sz="2400" kern="100" dirty="0">
                        <a:latin typeface="Times New Roman"/>
                        <a:ea typeface="宋体"/>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en-US" sz="2400" kern="100" dirty="0">
                          <a:latin typeface="Times New Roman"/>
                          <a:ea typeface="宋体"/>
                        </a:rPr>
                        <a:t>√</a:t>
                      </a:r>
                      <a:endParaRPr lang="zh-CN" sz="2400" kern="100" dirty="0">
                        <a:latin typeface="Times New Roman"/>
                        <a:ea typeface="宋体"/>
                      </a:endParaRPr>
                    </a:p>
                  </a:txBody>
                  <a:tcPr marL="50800" marR="5080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7743716"/>
                  </a:ext>
                </a:extLst>
              </a:tr>
              <a:tr h="513976">
                <a:tc>
                  <a:txBody>
                    <a:bodyPr/>
                    <a:lstStyle/>
                    <a:p>
                      <a:pPr marL="0" marR="0" indent="127000" algn="ctr" defTabSz="914400" rtl="0" eaLnBrk="1" fontAlgn="auto" latinLnBrk="0" hangingPunct="1">
                        <a:lnSpc>
                          <a:spcPct val="100000"/>
                        </a:lnSpc>
                        <a:spcBef>
                          <a:spcPts val="0"/>
                        </a:spcBef>
                        <a:spcAft>
                          <a:spcPts val="0"/>
                        </a:spcAft>
                        <a:buClrTx/>
                        <a:buSzTx/>
                        <a:buFontTx/>
                        <a:buNone/>
                        <a:tabLst>
                          <a:tab pos="228600" algn="l"/>
                        </a:tabLst>
                        <a:defRPr/>
                      </a:pPr>
                      <a:r>
                        <a:rPr lang="en-US" altLang="zh-CN" sz="2400" kern="100" dirty="0" smtClean="0">
                          <a:latin typeface="Times New Roman"/>
                          <a:ea typeface="宋体"/>
                        </a:rPr>
                        <a:t>supply0</a:t>
                      </a:r>
                      <a:endParaRPr lang="zh-CN" altLang="zh-CN" sz="2400" kern="100" dirty="0" smtClean="0">
                        <a:latin typeface="Times New Roman"/>
                        <a:ea typeface="宋体"/>
                      </a:endParaRPr>
                    </a:p>
                  </a:txBody>
                  <a:tcPr marL="50800" marR="5080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zh-CN" altLang="zh-CN" sz="2400" kern="100" dirty="0" smtClean="0">
                          <a:latin typeface="Times New Roman"/>
                          <a:ea typeface="宋体"/>
                        </a:rPr>
                        <a:t>地（逻辑</a:t>
                      </a:r>
                      <a:r>
                        <a:rPr lang="en-US" altLang="zh-CN" sz="2400" kern="100" dirty="0" smtClean="0">
                          <a:latin typeface="Times New Roman"/>
                          <a:ea typeface="宋体"/>
                        </a:rPr>
                        <a:t>0</a:t>
                      </a:r>
                      <a:r>
                        <a:rPr lang="zh-CN" altLang="zh-CN" sz="2400" kern="100" dirty="0" smtClean="0">
                          <a:latin typeface="Times New Roman"/>
                          <a:ea typeface="宋体"/>
                        </a:rPr>
                        <a:t>）</a:t>
                      </a:r>
                      <a:endParaRPr lang="zh-CN" sz="2400" kern="100" dirty="0">
                        <a:latin typeface="Times New Roman"/>
                        <a:ea typeface="宋体"/>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00000"/>
                        </a:lnSpc>
                        <a:spcBef>
                          <a:spcPts val="0"/>
                        </a:spcBef>
                        <a:spcAft>
                          <a:spcPts val="0"/>
                        </a:spcAft>
                        <a:buClrTx/>
                        <a:buSzTx/>
                        <a:buFontTx/>
                        <a:buNone/>
                        <a:tabLst>
                          <a:tab pos="228600" algn="l"/>
                        </a:tabLst>
                        <a:defRPr/>
                      </a:pPr>
                      <a:r>
                        <a:rPr lang="en-US" altLang="zh-CN" sz="2400" kern="100" dirty="0" smtClean="0">
                          <a:latin typeface="Times New Roman"/>
                          <a:ea typeface="宋体"/>
                        </a:rPr>
                        <a:t>√</a:t>
                      </a:r>
                      <a:endParaRPr lang="zh-CN" altLang="zh-CN" sz="2400" kern="100" dirty="0" smtClean="0">
                        <a:latin typeface="Times New Roman"/>
                        <a:ea typeface="宋体"/>
                      </a:endParaRPr>
                    </a:p>
                  </a:txBody>
                  <a:tcPr marL="50800" marR="5080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0940980"/>
                  </a:ext>
                </a:extLst>
              </a:tr>
            </a:tbl>
          </a:graphicData>
        </a:graphic>
      </p:graphicFrame>
    </p:spTree>
    <p:extLst>
      <p:ext uri="{BB962C8B-B14F-4D97-AF65-F5344CB8AC3E}">
        <p14:creationId xmlns:p14="http://schemas.microsoft.com/office/powerpoint/2010/main" val="23121703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409FBBB-C588-4B8D-A7FF-E25C81CC24C8}" type="slidenum">
              <a:rPr lang="en-US" smtClean="0">
                <a:solidFill>
                  <a:srgbClr val="304F6F"/>
                </a:solidFill>
              </a:rPr>
              <a:pPr/>
              <a:t>4</a:t>
            </a:fld>
            <a:endParaRPr lang="en-US" dirty="0">
              <a:solidFill>
                <a:srgbClr val="304F6F"/>
              </a:solidFill>
            </a:endParaRPr>
          </a:p>
        </p:txBody>
      </p:sp>
      <p:sp>
        <p:nvSpPr>
          <p:cNvPr id="3" name="标题 2"/>
          <p:cNvSpPr>
            <a:spLocks noGrp="1"/>
          </p:cNvSpPr>
          <p:nvPr>
            <p:ph type="title"/>
          </p:nvPr>
        </p:nvSpPr>
        <p:spPr/>
        <p:txBody>
          <a:bodyPr/>
          <a:lstStyle/>
          <a:p>
            <a:r>
              <a:rPr lang="en-US" altLang="zh-CN" dirty="0" smtClean="0"/>
              <a:t>Verilog HDL</a:t>
            </a:r>
            <a:endParaRPr lang="zh-CN" altLang="en-US" dirty="0"/>
          </a:p>
        </p:txBody>
      </p:sp>
      <p:sp>
        <p:nvSpPr>
          <p:cNvPr id="5" name="内容占位符 4"/>
          <p:cNvSpPr>
            <a:spLocks noGrp="1"/>
          </p:cNvSpPr>
          <p:nvPr>
            <p:ph idx="1"/>
          </p:nvPr>
        </p:nvSpPr>
        <p:spPr>
          <a:xfrm>
            <a:off x="172745" y="1814965"/>
            <a:ext cx="8721224" cy="4400097"/>
          </a:xfrm>
        </p:spPr>
        <p:txBody>
          <a:bodyPr>
            <a:normAutofit/>
          </a:bodyPr>
          <a:lstStyle/>
          <a:p>
            <a:pPr lvl="0" indent="276225" fontAlgn="base">
              <a:lnSpc>
                <a:spcPct val="100000"/>
              </a:lnSpc>
              <a:spcBef>
                <a:spcPct val="0"/>
              </a:spcBef>
              <a:spcAft>
                <a:spcPct val="0"/>
              </a:spcAft>
              <a:tabLst>
                <a:tab pos="228600" algn="l"/>
              </a:tabLst>
            </a:pPr>
            <a:r>
              <a:rPr lang="en-US" altLang="zh-CN" dirty="0">
                <a:latin typeface="Times New Roman" pitchFamily="18" charset="0"/>
                <a:ea typeface="宋体" pitchFamily="2" charset="-122"/>
                <a:cs typeface="Times New Roman" pitchFamily="18" charset="0"/>
              </a:rPr>
              <a:t>wire[3:0] c</a:t>
            </a:r>
            <a:r>
              <a:rPr lang="zh-CN" altLang="en-US" dirty="0">
                <a:latin typeface="Times New Roman" pitchFamily="18" charset="0"/>
                <a:ea typeface="宋体" pitchFamily="2" charset="-122"/>
                <a:cs typeface="Times New Roman" pitchFamily="18" charset="0"/>
              </a:rPr>
              <a:t>，</a:t>
            </a:r>
            <a:r>
              <a:rPr lang="en-US" altLang="zh-CN" dirty="0">
                <a:latin typeface="Times New Roman" pitchFamily="18" charset="0"/>
                <a:ea typeface="宋体" pitchFamily="2" charset="-122"/>
                <a:cs typeface="Times New Roman" pitchFamily="18" charset="0"/>
              </a:rPr>
              <a:t>b</a:t>
            </a:r>
            <a:r>
              <a:rPr lang="zh-CN" altLang="en-US" dirty="0">
                <a:latin typeface="Times New Roman" pitchFamily="18" charset="0"/>
                <a:ea typeface="宋体" pitchFamily="2" charset="-122"/>
                <a:cs typeface="Times New Roman" pitchFamily="18" charset="0"/>
              </a:rPr>
              <a:t>，</a:t>
            </a:r>
            <a:r>
              <a:rPr lang="en-US" altLang="zh-CN" dirty="0">
                <a:latin typeface="Times New Roman" pitchFamily="18" charset="0"/>
                <a:ea typeface="宋体" pitchFamily="2" charset="-122"/>
                <a:cs typeface="Times New Roman" pitchFamily="18" charset="0"/>
              </a:rPr>
              <a:t>a</a:t>
            </a:r>
            <a:r>
              <a:rPr lang="zh-CN" altLang="en-US" dirty="0">
                <a:latin typeface="Times New Roman" pitchFamily="18" charset="0"/>
                <a:ea typeface="宋体" pitchFamily="2" charset="-122"/>
                <a:cs typeface="Times New Roman" pitchFamily="18" charset="0"/>
              </a:rPr>
              <a:t>；</a:t>
            </a:r>
            <a:endParaRPr lang="zh-CN" altLang="en-US" sz="900" dirty="0">
              <a:latin typeface="Arial" pitchFamily="34" charset="0"/>
              <a:ea typeface="宋体" pitchFamily="2" charset="-122"/>
              <a:cs typeface="宋体" pitchFamily="2" charset="-122"/>
            </a:endParaRPr>
          </a:p>
          <a:p>
            <a:pPr lvl="0" indent="127000" eaLnBrk="0" fontAlgn="base" hangingPunct="0">
              <a:lnSpc>
                <a:spcPct val="100000"/>
              </a:lnSpc>
              <a:spcBef>
                <a:spcPct val="0"/>
              </a:spcBef>
              <a:spcAft>
                <a:spcPct val="0"/>
              </a:spcAft>
              <a:tabLst>
                <a:tab pos="228600" algn="l"/>
              </a:tabLst>
            </a:pPr>
            <a:r>
              <a:rPr lang="en-US" altLang="zh-CN" dirty="0" smtClean="0">
                <a:latin typeface="Times New Roman" pitchFamily="18" charset="0"/>
                <a:ea typeface="宋体" pitchFamily="2" charset="-122"/>
                <a:cs typeface="Times New Roman" pitchFamily="18" charset="0"/>
              </a:rPr>
              <a:t>	assign </a:t>
            </a:r>
            <a:r>
              <a:rPr lang="en-US" altLang="zh-CN" dirty="0">
                <a:latin typeface="Times New Roman" pitchFamily="18" charset="0"/>
                <a:ea typeface="宋体" pitchFamily="2" charset="-122"/>
                <a:cs typeface="Times New Roman" pitchFamily="18" charset="0"/>
              </a:rPr>
              <a:t>c=a</a:t>
            </a:r>
            <a:r>
              <a:rPr lang="zh-CN" altLang="en-US" dirty="0">
                <a:latin typeface="Times New Roman" pitchFamily="18" charset="0"/>
                <a:ea typeface="宋体" pitchFamily="2" charset="-122"/>
                <a:cs typeface="Times New Roman" pitchFamily="18" charset="0"/>
              </a:rPr>
              <a:t>；     </a:t>
            </a:r>
            <a:r>
              <a:rPr lang="en-US" altLang="zh-CN" dirty="0">
                <a:latin typeface="Times New Roman" pitchFamily="18" charset="0"/>
                <a:ea typeface="宋体" pitchFamily="2" charset="-122"/>
                <a:cs typeface="Times New Roman" pitchFamily="18" charset="0"/>
              </a:rPr>
              <a:t>//</a:t>
            </a:r>
            <a:r>
              <a:rPr lang="zh-CN" altLang="en-US" dirty="0">
                <a:latin typeface="Times New Roman" pitchFamily="18" charset="0"/>
                <a:ea typeface="宋体" pitchFamily="2" charset="-122"/>
                <a:cs typeface="Times New Roman" pitchFamily="18" charset="0"/>
              </a:rPr>
              <a:t>第</a:t>
            </a:r>
            <a:r>
              <a:rPr lang="en-US" altLang="zh-CN" dirty="0">
                <a:latin typeface="Times New Roman" pitchFamily="18" charset="0"/>
                <a:ea typeface="宋体" pitchFamily="2" charset="-122"/>
                <a:cs typeface="Times New Roman" pitchFamily="18" charset="0"/>
              </a:rPr>
              <a:t>1</a:t>
            </a:r>
            <a:r>
              <a:rPr lang="zh-CN" altLang="en-US" dirty="0">
                <a:latin typeface="Times New Roman" pitchFamily="18" charset="0"/>
                <a:ea typeface="宋体" pitchFamily="2" charset="-122"/>
                <a:cs typeface="Times New Roman" pitchFamily="18" charset="0"/>
              </a:rPr>
              <a:t>个驱动源</a:t>
            </a:r>
            <a:endParaRPr lang="zh-CN" altLang="en-US" sz="900" dirty="0">
              <a:latin typeface="Arial" pitchFamily="34" charset="0"/>
              <a:ea typeface="宋体" pitchFamily="2" charset="-122"/>
              <a:cs typeface="宋体" pitchFamily="2" charset="-122"/>
            </a:endParaRPr>
          </a:p>
          <a:p>
            <a:pPr lvl="0" indent="127000" eaLnBrk="0" fontAlgn="base" hangingPunct="0">
              <a:lnSpc>
                <a:spcPct val="100000"/>
              </a:lnSpc>
              <a:spcBef>
                <a:spcPct val="0"/>
              </a:spcBef>
              <a:spcAft>
                <a:spcPct val="0"/>
              </a:spcAft>
              <a:tabLst>
                <a:tab pos="228600" algn="l"/>
              </a:tabLst>
            </a:pPr>
            <a:r>
              <a:rPr lang="en-US" altLang="zh-CN" dirty="0" smtClean="0">
                <a:latin typeface="Times New Roman" pitchFamily="18" charset="0"/>
                <a:ea typeface="宋体" pitchFamily="2" charset="-122"/>
                <a:cs typeface="Times New Roman" pitchFamily="18" charset="0"/>
              </a:rPr>
              <a:t>	assign </a:t>
            </a:r>
            <a:r>
              <a:rPr lang="en-US" altLang="zh-CN" dirty="0">
                <a:latin typeface="Times New Roman" pitchFamily="18" charset="0"/>
                <a:ea typeface="宋体" pitchFamily="2" charset="-122"/>
                <a:cs typeface="Times New Roman" pitchFamily="18" charset="0"/>
              </a:rPr>
              <a:t>c=b</a:t>
            </a:r>
            <a:r>
              <a:rPr lang="zh-CN" altLang="en-US" dirty="0">
                <a:latin typeface="Times New Roman" pitchFamily="18" charset="0"/>
                <a:ea typeface="宋体" pitchFamily="2" charset="-122"/>
                <a:cs typeface="Times New Roman" pitchFamily="18" charset="0"/>
              </a:rPr>
              <a:t>；     </a:t>
            </a:r>
            <a:r>
              <a:rPr lang="en-US" altLang="zh-CN" dirty="0">
                <a:latin typeface="Times New Roman" pitchFamily="18" charset="0"/>
                <a:ea typeface="宋体" pitchFamily="2" charset="-122"/>
                <a:cs typeface="Times New Roman" pitchFamily="18" charset="0"/>
              </a:rPr>
              <a:t>//</a:t>
            </a:r>
            <a:r>
              <a:rPr lang="zh-CN" altLang="en-US" dirty="0">
                <a:latin typeface="Times New Roman" pitchFamily="18" charset="0"/>
                <a:ea typeface="宋体" pitchFamily="2" charset="-122"/>
                <a:cs typeface="Times New Roman" pitchFamily="18" charset="0"/>
              </a:rPr>
              <a:t>第</a:t>
            </a:r>
            <a:r>
              <a:rPr lang="en-US" altLang="zh-CN" dirty="0">
                <a:latin typeface="Times New Roman" pitchFamily="18" charset="0"/>
                <a:ea typeface="宋体" pitchFamily="2" charset="-122"/>
                <a:cs typeface="Times New Roman" pitchFamily="18" charset="0"/>
              </a:rPr>
              <a:t>2</a:t>
            </a:r>
            <a:r>
              <a:rPr lang="zh-CN" altLang="en-US" dirty="0">
                <a:latin typeface="Times New Roman" pitchFamily="18" charset="0"/>
                <a:ea typeface="宋体" pitchFamily="2" charset="-122"/>
                <a:cs typeface="Times New Roman" pitchFamily="18" charset="0"/>
              </a:rPr>
              <a:t>个驱动源</a:t>
            </a:r>
            <a:endParaRPr lang="zh-CN" altLang="en-US" sz="900" dirty="0">
              <a:latin typeface="Arial" pitchFamily="34" charset="0"/>
              <a:ea typeface="宋体" pitchFamily="2" charset="-122"/>
              <a:cs typeface="宋体" pitchFamily="2" charset="-122"/>
            </a:endParaRPr>
          </a:p>
        </p:txBody>
      </p:sp>
      <p:sp>
        <p:nvSpPr>
          <p:cNvPr id="9" name="标题 2"/>
          <p:cNvSpPr txBox="1">
            <a:spLocks/>
          </p:cNvSpPr>
          <p:nvPr/>
        </p:nvSpPr>
        <p:spPr>
          <a:xfrm>
            <a:off x="172745" y="956601"/>
            <a:ext cx="6674515" cy="593682"/>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en-US" altLang="zh-CN" sz="2800" dirty="0">
                <a:solidFill>
                  <a:schemeClr val="tx2"/>
                </a:solidFill>
              </a:rPr>
              <a:t>n</a:t>
            </a:r>
            <a:r>
              <a:rPr lang="en-US" altLang="zh-CN" sz="2800" dirty="0" smtClean="0">
                <a:solidFill>
                  <a:schemeClr val="tx2"/>
                </a:solidFill>
              </a:rPr>
              <a:t>et</a:t>
            </a:r>
            <a:r>
              <a:rPr lang="zh-CN" altLang="en-US" sz="2800" dirty="0" smtClean="0">
                <a:solidFill>
                  <a:schemeClr val="tx2"/>
                </a:solidFill>
              </a:rPr>
              <a:t>型</a:t>
            </a:r>
            <a:endParaRPr lang="zh-CN" altLang="en-US" sz="2800" dirty="0">
              <a:solidFill>
                <a:schemeClr val="tx2"/>
              </a:solidFill>
            </a:endParaRPr>
          </a:p>
        </p:txBody>
      </p:sp>
      <p:sp>
        <p:nvSpPr>
          <p:cNvPr id="7" name="内容占位符 4"/>
          <p:cNvSpPr txBox="1">
            <a:spLocks/>
          </p:cNvSpPr>
          <p:nvPr/>
        </p:nvSpPr>
        <p:spPr>
          <a:xfrm>
            <a:off x="172745" y="1814966"/>
            <a:ext cx="8721224"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76225" eaLnBrk="0" fontAlgn="base" hangingPunct="0">
              <a:lnSpc>
                <a:spcPct val="100000"/>
              </a:lnSpc>
              <a:spcBef>
                <a:spcPct val="0"/>
              </a:spcBef>
              <a:spcAft>
                <a:spcPct val="0"/>
              </a:spcAft>
              <a:tabLst>
                <a:tab pos="228600" algn="l"/>
              </a:tabLst>
            </a:pPr>
            <a:endParaRPr lang="zh-CN" altLang="en-US" sz="900" dirty="0">
              <a:solidFill>
                <a:srgbClr val="C00000"/>
              </a:solidFill>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7610623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409FBBB-C588-4B8D-A7FF-E25C81CC24C8}" type="slidenum">
              <a:rPr lang="en-US" smtClean="0">
                <a:solidFill>
                  <a:srgbClr val="304F6F"/>
                </a:solidFill>
              </a:rPr>
              <a:pPr/>
              <a:t>5</a:t>
            </a:fld>
            <a:endParaRPr lang="en-US" dirty="0">
              <a:solidFill>
                <a:srgbClr val="304F6F"/>
              </a:solidFill>
            </a:endParaRPr>
          </a:p>
        </p:txBody>
      </p:sp>
      <p:sp>
        <p:nvSpPr>
          <p:cNvPr id="3" name="标题 2"/>
          <p:cNvSpPr>
            <a:spLocks noGrp="1"/>
          </p:cNvSpPr>
          <p:nvPr>
            <p:ph type="title"/>
          </p:nvPr>
        </p:nvSpPr>
        <p:spPr/>
        <p:txBody>
          <a:bodyPr/>
          <a:lstStyle/>
          <a:p>
            <a:r>
              <a:rPr lang="en-US" altLang="zh-CN" dirty="0" smtClean="0"/>
              <a:t>Verilog HDL</a:t>
            </a:r>
            <a:endParaRPr lang="zh-CN" altLang="en-US" dirty="0"/>
          </a:p>
        </p:txBody>
      </p:sp>
      <p:sp>
        <p:nvSpPr>
          <p:cNvPr id="5" name="内容占位符 4"/>
          <p:cNvSpPr>
            <a:spLocks noGrp="1"/>
          </p:cNvSpPr>
          <p:nvPr>
            <p:ph idx="1"/>
          </p:nvPr>
        </p:nvSpPr>
        <p:spPr>
          <a:xfrm>
            <a:off x="172745" y="1814965"/>
            <a:ext cx="8721224" cy="4400097"/>
          </a:xfrm>
        </p:spPr>
        <p:txBody>
          <a:bodyPr>
            <a:normAutofit/>
          </a:bodyPr>
          <a:lstStyle/>
          <a:p>
            <a:pPr lvl="0" indent="609600" fontAlgn="base">
              <a:lnSpc>
                <a:spcPct val="100000"/>
              </a:lnSpc>
              <a:spcBef>
                <a:spcPct val="0"/>
              </a:spcBef>
              <a:spcAft>
                <a:spcPct val="0"/>
              </a:spcAft>
              <a:tabLst>
                <a:tab pos="228600" algn="l"/>
              </a:tabLst>
            </a:pPr>
            <a:r>
              <a:rPr lang="en-US" altLang="zh-CN" dirty="0">
                <a:latin typeface="Arial" pitchFamily="34" charset="0"/>
                <a:ea typeface="宋体" pitchFamily="2" charset="-122"/>
                <a:cs typeface="宋体" pitchFamily="2" charset="-122"/>
              </a:rPr>
              <a:t>variable</a:t>
            </a:r>
            <a:r>
              <a:rPr lang="zh-CN" altLang="en-US" dirty="0">
                <a:latin typeface="Arial" pitchFamily="34" charset="0"/>
                <a:ea typeface="宋体" pitchFamily="2" charset="-122"/>
                <a:cs typeface="宋体" pitchFamily="2" charset="-122"/>
              </a:rPr>
              <a:t>型变量必须放在过程语句（</a:t>
            </a:r>
            <a:r>
              <a:rPr lang="en-US" altLang="zh-CN" dirty="0">
                <a:latin typeface="Arial" pitchFamily="34" charset="0"/>
                <a:ea typeface="宋体" pitchFamily="2" charset="-122"/>
                <a:cs typeface="宋体" pitchFamily="2" charset="-122"/>
              </a:rPr>
              <a:t>always</a:t>
            </a:r>
            <a:r>
              <a:rPr lang="zh-CN" altLang="en-US" dirty="0">
                <a:latin typeface="Arial" pitchFamily="34" charset="0"/>
                <a:ea typeface="宋体" pitchFamily="2" charset="-122"/>
                <a:cs typeface="宋体" pitchFamily="2" charset="-122"/>
              </a:rPr>
              <a:t>、</a:t>
            </a:r>
            <a:r>
              <a:rPr lang="en-US" altLang="zh-CN" dirty="0">
                <a:latin typeface="Arial" pitchFamily="34" charset="0"/>
                <a:ea typeface="宋体" pitchFamily="2" charset="-122"/>
                <a:cs typeface="宋体" pitchFamily="2" charset="-122"/>
              </a:rPr>
              <a:t>initial</a:t>
            </a:r>
            <a:r>
              <a:rPr lang="zh-CN" altLang="en-US" dirty="0">
                <a:latin typeface="Arial" pitchFamily="34" charset="0"/>
                <a:ea typeface="宋体" pitchFamily="2" charset="-122"/>
                <a:cs typeface="宋体" pitchFamily="2" charset="-122"/>
              </a:rPr>
              <a:t>）中，通过过程赋值语句赋值；在</a:t>
            </a:r>
            <a:r>
              <a:rPr lang="en-US" altLang="zh-CN" dirty="0">
                <a:latin typeface="Arial" pitchFamily="34" charset="0"/>
                <a:ea typeface="宋体" pitchFamily="2" charset="-122"/>
                <a:cs typeface="宋体" pitchFamily="2" charset="-122"/>
              </a:rPr>
              <a:t>always</a:t>
            </a:r>
            <a:r>
              <a:rPr lang="zh-CN" altLang="en-US" dirty="0">
                <a:latin typeface="Arial" pitchFamily="34" charset="0"/>
                <a:ea typeface="宋体" pitchFamily="2" charset="-122"/>
                <a:cs typeface="宋体" pitchFamily="2" charset="-122"/>
              </a:rPr>
              <a:t>、</a:t>
            </a:r>
            <a:r>
              <a:rPr lang="en-US" altLang="zh-CN" dirty="0">
                <a:latin typeface="Arial" pitchFamily="34" charset="0"/>
                <a:ea typeface="宋体" pitchFamily="2" charset="-122"/>
                <a:cs typeface="宋体" pitchFamily="2" charset="-122"/>
              </a:rPr>
              <a:t>initial</a:t>
            </a:r>
            <a:r>
              <a:rPr lang="zh-CN" altLang="en-US" dirty="0">
                <a:latin typeface="Arial" pitchFamily="34" charset="0"/>
                <a:ea typeface="宋体" pitchFamily="2" charset="-122"/>
                <a:cs typeface="宋体" pitchFamily="2" charset="-122"/>
              </a:rPr>
              <a:t>等过程语句中被赋值的信号也必须定义成</a:t>
            </a:r>
            <a:r>
              <a:rPr lang="en-US" altLang="zh-CN" dirty="0">
                <a:latin typeface="Arial" pitchFamily="34" charset="0"/>
                <a:ea typeface="宋体" pitchFamily="2" charset="-122"/>
                <a:cs typeface="宋体" pitchFamily="2" charset="-122"/>
              </a:rPr>
              <a:t>variable</a:t>
            </a:r>
            <a:r>
              <a:rPr lang="zh-CN" altLang="en-US" dirty="0">
                <a:latin typeface="Arial" pitchFamily="34" charset="0"/>
                <a:ea typeface="宋体" pitchFamily="2" charset="-122"/>
                <a:cs typeface="宋体" pitchFamily="2" charset="-122"/>
              </a:rPr>
              <a:t>型。</a:t>
            </a:r>
          </a:p>
          <a:p>
            <a:pPr lvl="0" indent="609600" fontAlgn="base">
              <a:lnSpc>
                <a:spcPct val="100000"/>
              </a:lnSpc>
              <a:spcBef>
                <a:spcPct val="0"/>
              </a:spcBef>
              <a:spcAft>
                <a:spcPct val="0"/>
              </a:spcAft>
              <a:tabLst>
                <a:tab pos="228600" algn="l"/>
              </a:tabLst>
            </a:pPr>
            <a:endParaRPr lang="zh-CN" altLang="en-US" dirty="0">
              <a:latin typeface="Arial" pitchFamily="34" charset="0"/>
              <a:ea typeface="宋体" pitchFamily="2" charset="-122"/>
              <a:cs typeface="宋体" pitchFamily="2" charset="-122"/>
            </a:endParaRPr>
          </a:p>
        </p:txBody>
      </p:sp>
      <p:sp>
        <p:nvSpPr>
          <p:cNvPr id="9" name="标题 2"/>
          <p:cNvSpPr txBox="1">
            <a:spLocks/>
          </p:cNvSpPr>
          <p:nvPr/>
        </p:nvSpPr>
        <p:spPr>
          <a:xfrm>
            <a:off x="172745" y="956601"/>
            <a:ext cx="6674515" cy="593682"/>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zh-CN" altLang="en-US" sz="2800" dirty="0" smtClean="0">
                <a:solidFill>
                  <a:schemeClr val="tx2"/>
                </a:solidFill>
              </a:rPr>
              <a:t>变量</a:t>
            </a:r>
            <a:endParaRPr lang="zh-CN" altLang="en-US" sz="2800" dirty="0">
              <a:solidFill>
                <a:schemeClr val="tx2"/>
              </a:solidFill>
            </a:endParaRPr>
          </a:p>
        </p:txBody>
      </p:sp>
      <p:sp>
        <p:nvSpPr>
          <p:cNvPr id="7" name="内容占位符 4"/>
          <p:cNvSpPr txBox="1">
            <a:spLocks/>
          </p:cNvSpPr>
          <p:nvPr/>
        </p:nvSpPr>
        <p:spPr>
          <a:xfrm>
            <a:off x="172745" y="1814966"/>
            <a:ext cx="8721224"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76225" eaLnBrk="0" fontAlgn="base" hangingPunct="0">
              <a:lnSpc>
                <a:spcPct val="100000"/>
              </a:lnSpc>
              <a:spcBef>
                <a:spcPct val="0"/>
              </a:spcBef>
              <a:spcAft>
                <a:spcPct val="0"/>
              </a:spcAft>
              <a:tabLst>
                <a:tab pos="228600" algn="l"/>
              </a:tabLst>
            </a:pPr>
            <a:endParaRPr lang="zh-CN" altLang="en-US" sz="900" dirty="0">
              <a:solidFill>
                <a:srgbClr val="C00000"/>
              </a:solidFill>
              <a:latin typeface="Arial" pitchFamily="34" charset="0"/>
              <a:ea typeface="宋体" pitchFamily="2" charset="-122"/>
              <a:cs typeface="宋体"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06394486"/>
              </p:ext>
            </p:extLst>
          </p:nvPr>
        </p:nvGraphicFramePr>
        <p:xfrm>
          <a:off x="1671963" y="3734254"/>
          <a:ext cx="5175297" cy="1097280"/>
        </p:xfrm>
        <a:graphic>
          <a:graphicData uri="http://schemas.openxmlformats.org/drawingml/2006/table">
            <a:tbl>
              <a:tblPr/>
              <a:tblGrid>
                <a:gridCol w="1686333">
                  <a:extLst>
                    <a:ext uri="{9D8B030D-6E8A-4147-A177-3AD203B41FA5}">
                      <a16:colId xmlns:a16="http://schemas.microsoft.com/office/drawing/2014/main" val="157909244"/>
                    </a:ext>
                  </a:extLst>
                </a:gridCol>
                <a:gridCol w="3488964">
                  <a:extLst>
                    <a:ext uri="{9D8B030D-6E8A-4147-A177-3AD203B41FA5}">
                      <a16:colId xmlns:a16="http://schemas.microsoft.com/office/drawing/2014/main" val="2801627507"/>
                    </a:ext>
                  </a:extLst>
                </a:gridCol>
              </a:tblGrid>
              <a:tr h="0">
                <a:tc>
                  <a:txBody>
                    <a:bodyPr/>
                    <a:lstStyle/>
                    <a:p>
                      <a:pPr indent="127000" algn="ctr">
                        <a:spcAft>
                          <a:spcPts val="0"/>
                        </a:spcAft>
                        <a:tabLst>
                          <a:tab pos="228600" algn="l"/>
                        </a:tabLst>
                      </a:pPr>
                      <a:r>
                        <a:rPr lang="zh-CN" sz="2400" kern="100" dirty="0">
                          <a:latin typeface="Times New Roman"/>
                          <a:ea typeface="宋体"/>
                        </a:rPr>
                        <a:t>类</a:t>
                      </a:r>
                      <a:r>
                        <a:rPr lang="en-US" sz="2400" kern="100" dirty="0">
                          <a:latin typeface="Times New Roman"/>
                          <a:ea typeface="宋体"/>
                        </a:rPr>
                        <a:t>  </a:t>
                      </a:r>
                      <a:r>
                        <a:rPr lang="zh-CN" sz="2400" kern="100" dirty="0">
                          <a:latin typeface="Times New Roman"/>
                          <a:ea typeface="宋体"/>
                        </a:rPr>
                        <a:t>型</a:t>
                      </a:r>
                      <a:endParaRPr lang="zh-CN" sz="1050" kern="100" dirty="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zh-CN" sz="2400" kern="100">
                          <a:latin typeface="Times New Roman"/>
                          <a:ea typeface="宋体"/>
                        </a:rPr>
                        <a:t>功</a:t>
                      </a:r>
                      <a:r>
                        <a:rPr lang="en-US" sz="2400" kern="100">
                          <a:latin typeface="Times New Roman"/>
                          <a:ea typeface="宋体"/>
                        </a:rPr>
                        <a:t>  </a:t>
                      </a:r>
                      <a:r>
                        <a:rPr lang="zh-CN" sz="2400" kern="100">
                          <a:latin typeface="Times New Roman"/>
                          <a:ea typeface="宋体"/>
                        </a:rPr>
                        <a:t>能</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1026663"/>
                  </a:ext>
                </a:extLst>
              </a:tr>
              <a:tr h="0">
                <a:tc>
                  <a:txBody>
                    <a:bodyPr/>
                    <a:lstStyle/>
                    <a:p>
                      <a:pPr indent="127000" algn="ctr">
                        <a:spcAft>
                          <a:spcPts val="0"/>
                        </a:spcAft>
                        <a:tabLst>
                          <a:tab pos="228600" algn="l"/>
                        </a:tabLst>
                      </a:pPr>
                      <a:r>
                        <a:rPr lang="en-US" sz="2400" kern="100">
                          <a:latin typeface="Times New Roman"/>
                          <a:ea typeface="宋体"/>
                        </a:rPr>
                        <a:t>reg</a:t>
                      </a:r>
                      <a:endParaRPr lang="zh-CN" sz="1050" kern="10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zh-CN" sz="2400" kern="100">
                          <a:latin typeface="Times New Roman"/>
                          <a:ea typeface="宋体"/>
                        </a:rPr>
                        <a:t>常用的</a:t>
                      </a:r>
                      <a:r>
                        <a:rPr lang="en-US" sz="2400" kern="100">
                          <a:latin typeface="Times New Roman"/>
                          <a:ea typeface="宋体"/>
                        </a:rPr>
                        <a:t>variable</a:t>
                      </a:r>
                      <a:r>
                        <a:rPr lang="zh-CN" sz="2400" kern="100">
                          <a:latin typeface="Times New Roman"/>
                          <a:ea typeface="宋体"/>
                        </a:rPr>
                        <a:t>型变量</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231196"/>
                  </a:ext>
                </a:extLst>
              </a:tr>
              <a:tr h="0">
                <a:tc>
                  <a:txBody>
                    <a:bodyPr/>
                    <a:lstStyle/>
                    <a:p>
                      <a:pPr indent="127000" algn="ctr">
                        <a:spcAft>
                          <a:spcPts val="0"/>
                        </a:spcAft>
                        <a:tabLst>
                          <a:tab pos="228600" algn="l"/>
                        </a:tabLst>
                      </a:pPr>
                      <a:r>
                        <a:rPr lang="en-US" sz="2400" kern="100">
                          <a:latin typeface="Times New Roman"/>
                          <a:ea typeface="宋体"/>
                        </a:rPr>
                        <a:t>integer</a:t>
                      </a:r>
                      <a:endParaRPr lang="zh-CN" sz="1050" kern="10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228600" algn="l"/>
                        </a:tabLst>
                      </a:pPr>
                      <a:r>
                        <a:rPr lang="en-US" sz="2400" kern="100" dirty="0">
                          <a:latin typeface="Times New Roman"/>
                          <a:ea typeface="宋体"/>
                        </a:rPr>
                        <a:t>32</a:t>
                      </a:r>
                      <a:r>
                        <a:rPr lang="zh-CN" sz="2400" kern="100" dirty="0">
                          <a:latin typeface="Times New Roman"/>
                          <a:ea typeface="宋体"/>
                        </a:rPr>
                        <a:t>位带符号整型变量</a:t>
                      </a:r>
                      <a:endParaRPr lang="zh-CN" sz="105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755817"/>
                  </a:ext>
                </a:extLst>
              </a:tr>
            </a:tbl>
          </a:graphicData>
        </a:graphic>
      </p:graphicFrame>
    </p:spTree>
    <p:extLst>
      <p:ext uri="{BB962C8B-B14F-4D97-AF65-F5344CB8AC3E}">
        <p14:creationId xmlns:p14="http://schemas.microsoft.com/office/powerpoint/2010/main" val="41028549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409FBBB-C588-4B8D-A7FF-E25C81CC24C8}" type="slidenum">
              <a:rPr lang="en-US" smtClean="0">
                <a:solidFill>
                  <a:srgbClr val="304F6F"/>
                </a:solidFill>
              </a:rPr>
              <a:pPr/>
              <a:t>6</a:t>
            </a:fld>
            <a:endParaRPr lang="en-US" dirty="0">
              <a:solidFill>
                <a:srgbClr val="304F6F"/>
              </a:solidFill>
            </a:endParaRPr>
          </a:p>
        </p:txBody>
      </p:sp>
      <p:sp>
        <p:nvSpPr>
          <p:cNvPr id="3" name="标题 2"/>
          <p:cNvSpPr>
            <a:spLocks noGrp="1"/>
          </p:cNvSpPr>
          <p:nvPr>
            <p:ph type="title"/>
          </p:nvPr>
        </p:nvSpPr>
        <p:spPr/>
        <p:txBody>
          <a:bodyPr/>
          <a:lstStyle/>
          <a:p>
            <a:r>
              <a:rPr lang="en-US" altLang="zh-CN" dirty="0" smtClean="0"/>
              <a:t>Verilog HDL</a:t>
            </a:r>
            <a:endParaRPr lang="zh-CN" altLang="en-US" dirty="0"/>
          </a:p>
        </p:txBody>
      </p:sp>
      <p:sp>
        <p:nvSpPr>
          <p:cNvPr id="5" name="内容占位符 4"/>
          <p:cNvSpPr>
            <a:spLocks noGrp="1"/>
          </p:cNvSpPr>
          <p:nvPr>
            <p:ph idx="1"/>
          </p:nvPr>
        </p:nvSpPr>
        <p:spPr>
          <a:xfrm>
            <a:off x="172745" y="1814965"/>
            <a:ext cx="8721224" cy="4400097"/>
          </a:xfrm>
        </p:spPr>
        <p:txBody>
          <a:bodyPr>
            <a:normAutofit fontScale="92500"/>
          </a:bodyPr>
          <a:lstStyle/>
          <a:p>
            <a:pPr lvl="0" fontAlgn="base">
              <a:lnSpc>
                <a:spcPct val="100000"/>
              </a:lnSpc>
              <a:spcBef>
                <a:spcPct val="0"/>
              </a:spcBef>
              <a:spcAft>
                <a:spcPct val="0"/>
              </a:spcAft>
              <a:tabLst>
                <a:tab pos="228600" algn="l"/>
                <a:tab pos="2057400" algn="l"/>
              </a:tabLst>
            </a:pPr>
            <a:r>
              <a:rPr lang="en-US" altLang="zh-CN" dirty="0" err="1">
                <a:latin typeface="Times New Roman" pitchFamily="18" charset="0"/>
                <a:ea typeface="宋体" pitchFamily="2" charset="-122"/>
                <a:cs typeface="Times New Roman" pitchFamily="18" charset="0"/>
              </a:rPr>
              <a:t>reg</a:t>
            </a:r>
            <a:r>
              <a:rPr lang="zh-CN" altLang="en-US" dirty="0">
                <a:latin typeface="Times New Roman" pitchFamily="18" charset="0"/>
                <a:ea typeface="宋体" pitchFamily="2" charset="-122"/>
                <a:cs typeface="Times New Roman" pitchFamily="18" charset="0"/>
              </a:rPr>
              <a:t>型数据的值通常被认为是无符号数，如果给</a:t>
            </a:r>
            <a:r>
              <a:rPr lang="en-US" altLang="zh-CN" dirty="0" err="1">
                <a:latin typeface="Times New Roman" pitchFamily="18" charset="0"/>
                <a:ea typeface="宋体" pitchFamily="2" charset="-122"/>
                <a:cs typeface="Times New Roman" pitchFamily="18" charset="0"/>
              </a:rPr>
              <a:t>reg</a:t>
            </a:r>
            <a:r>
              <a:rPr lang="zh-CN" altLang="en-US" dirty="0">
                <a:latin typeface="Times New Roman" pitchFamily="18" charset="0"/>
                <a:ea typeface="宋体" pitchFamily="2" charset="-122"/>
                <a:cs typeface="Times New Roman" pitchFamily="18" charset="0"/>
              </a:rPr>
              <a:t>型数据中存入一个负数，通常会被视为</a:t>
            </a:r>
            <a:r>
              <a:rPr lang="zh-CN" altLang="en-US" dirty="0" smtClean="0">
                <a:latin typeface="Times New Roman" pitchFamily="18" charset="0"/>
                <a:ea typeface="宋体" pitchFamily="2" charset="-122"/>
                <a:cs typeface="Times New Roman" pitchFamily="18" charset="0"/>
              </a:rPr>
              <a:t>整数。</a:t>
            </a:r>
            <a:endParaRPr lang="en-US" altLang="zh-CN" dirty="0" smtClean="0">
              <a:latin typeface="Times New Roman" pitchFamily="18" charset="0"/>
              <a:ea typeface="宋体" pitchFamily="2" charset="-122"/>
              <a:cs typeface="Times New Roman" pitchFamily="18" charset="0"/>
            </a:endParaRPr>
          </a:p>
          <a:p>
            <a:pPr lvl="0" fontAlgn="base">
              <a:lnSpc>
                <a:spcPct val="100000"/>
              </a:lnSpc>
              <a:spcBef>
                <a:spcPct val="0"/>
              </a:spcBef>
              <a:spcAft>
                <a:spcPct val="0"/>
              </a:spcAft>
              <a:tabLst>
                <a:tab pos="228600" algn="l"/>
                <a:tab pos="2057400" algn="l"/>
              </a:tabLst>
            </a:pPr>
            <a:r>
              <a:rPr lang="en-US" altLang="zh-CN" dirty="0" err="1" smtClean="0">
                <a:latin typeface="Times New Roman" pitchFamily="18" charset="0"/>
                <a:ea typeface="宋体" pitchFamily="2" charset="-122"/>
                <a:cs typeface="Times New Roman" pitchFamily="18" charset="0"/>
              </a:rPr>
              <a:t>reg</a:t>
            </a:r>
            <a:r>
              <a:rPr lang="zh-CN" altLang="en-US" dirty="0">
                <a:latin typeface="Times New Roman" pitchFamily="18" charset="0"/>
                <a:ea typeface="宋体" pitchFamily="2" charset="-122"/>
                <a:cs typeface="Times New Roman" pitchFamily="18" charset="0"/>
              </a:rPr>
              <a:t>型变量的定义格式：</a:t>
            </a:r>
            <a:endParaRPr lang="zh-CN" altLang="en-US" sz="900" dirty="0">
              <a:latin typeface="Arial" pitchFamily="34" charset="0"/>
              <a:ea typeface="宋体" pitchFamily="2" charset="-122"/>
              <a:cs typeface="宋体" pitchFamily="2" charset="-122"/>
            </a:endParaRPr>
          </a:p>
          <a:p>
            <a:pPr lvl="0" eaLnBrk="0" fontAlgn="base" hangingPunct="0">
              <a:lnSpc>
                <a:spcPct val="100000"/>
              </a:lnSpc>
              <a:spcBef>
                <a:spcPct val="0"/>
              </a:spcBef>
              <a:spcAft>
                <a:spcPct val="0"/>
              </a:spcAft>
              <a:tabLst>
                <a:tab pos="228600" algn="l"/>
                <a:tab pos="2057400" algn="l"/>
              </a:tabLst>
            </a:pPr>
            <a:r>
              <a:rPr lang="en-US" altLang="zh-CN" dirty="0" err="1">
                <a:latin typeface="Times New Roman" pitchFamily="18" charset="0"/>
                <a:ea typeface="宋体" pitchFamily="2" charset="-122"/>
                <a:cs typeface="Times New Roman" pitchFamily="18" charset="0"/>
              </a:rPr>
              <a:t>reg</a:t>
            </a:r>
            <a:r>
              <a:rPr lang="en-US" altLang="zh-CN" dirty="0">
                <a:latin typeface="Times New Roman" pitchFamily="18" charset="0"/>
                <a:ea typeface="宋体" pitchFamily="2" charset="-122"/>
                <a:cs typeface="Times New Roman" pitchFamily="18" charset="0"/>
              </a:rPr>
              <a:t>[n-1:0] </a:t>
            </a:r>
            <a:r>
              <a:rPr lang="zh-CN" altLang="en-US" dirty="0">
                <a:latin typeface="Times New Roman" pitchFamily="18" charset="0"/>
                <a:ea typeface="宋体" pitchFamily="2" charset="-122"/>
                <a:cs typeface="Times New Roman" pitchFamily="18" charset="0"/>
              </a:rPr>
              <a:t>数据名</a:t>
            </a:r>
            <a:r>
              <a:rPr lang="en-US" altLang="zh-CN" dirty="0">
                <a:latin typeface="Times New Roman" pitchFamily="18" charset="0"/>
                <a:ea typeface="宋体" pitchFamily="2" charset="-122"/>
                <a:cs typeface="Times New Roman" pitchFamily="18" charset="0"/>
              </a:rPr>
              <a:t>1</a:t>
            </a:r>
            <a:r>
              <a:rPr lang="zh-CN" altLang="en-US" dirty="0">
                <a:latin typeface="Times New Roman" pitchFamily="18" charset="0"/>
                <a:ea typeface="宋体" pitchFamily="2" charset="-122"/>
                <a:cs typeface="Times New Roman" pitchFamily="18" charset="0"/>
              </a:rPr>
              <a:t>，数据名</a:t>
            </a:r>
            <a:r>
              <a:rPr lang="en-US" altLang="zh-CN" dirty="0">
                <a:latin typeface="Times New Roman" pitchFamily="18" charset="0"/>
                <a:ea typeface="宋体" pitchFamily="2" charset="-122"/>
                <a:cs typeface="Times New Roman" pitchFamily="18" charset="0"/>
              </a:rPr>
              <a:t>2</a:t>
            </a:r>
            <a:r>
              <a:rPr lang="zh-CN" altLang="en-US" dirty="0" smtClean="0">
                <a:latin typeface="Times New Roman" pitchFamily="18" charset="0"/>
                <a:ea typeface="宋体" pitchFamily="2" charset="-122"/>
                <a:cs typeface="Times New Roman" pitchFamily="18" charset="0"/>
              </a:rPr>
              <a:t>，</a:t>
            </a:r>
            <a:r>
              <a:rPr lang="en-US" altLang="zh-CN" dirty="0" smtClean="0">
                <a:latin typeface="Times New Roman" pitchFamily="18" charset="0"/>
                <a:ea typeface="宋体" pitchFamily="2" charset="-122"/>
                <a:cs typeface="Times New Roman" pitchFamily="18" charset="0"/>
              </a:rPr>
              <a:t>……</a:t>
            </a:r>
            <a:r>
              <a:rPr lang="zh-CN" altLang="en-US" dirty="0">
                <a:latin typeface="Times New Roman" pitchFamily="18" charset="0"/>
                <a:ea typeface="宋体" pitchFamily="2" charset="-122"/>
                <a:cs typeface="Times New Roman" pitchFamily="18" charset="0"/>
              </a:rPr>
              <a:t>，数据名</a:t>
            </a:r>
            <a:r>
              <a:rPr lang="en-US" altLang="zh-CN" dirty="0">
                <a:latin typeface="Times New Roman" pitchFamily="18" charset="0"/>
                <a:ea typeface="宋体" pitchFamily="2" charset="-122"/>
                <a:cs typeface="Times New Roman" pitchFamily="18" charset="0"/>
              </a:rPr>
              <a:t>n</a:t>
            </a:r>
            <a:r>
              <a:rPr lang="zh-CN" altLang="en-US" dirty="0">
                <a:latin typeface="Times New Roman" pitchFamily="18" charset="0"/>
                <a:ea typeface="宋体" pitchFamily="2" charset="-122"/>
                <a:cs typeface="Times New Roman" pitchFamily="18" charset="0"/>
              </a:rPr>
              <a:t>；  </a:t>
            </a:r>
            <a:r>
              <a:rPr lang="en-US" altLang="zh-CN" dirty="0">
                <a:latin typeface="Times New Roman" pitchFamily="18" charset="0"/>
                <a:ea typeface="宋体" pitchFamily="2" charset="-122"/>
                <a:cs typeface="Times New Roman" pitchFamily="18" charset="0"/>
              </a:rPr>
              <a:t>//n</a:t>
            </a:r>
            <a:r>
              <a:rPr lang="zh-CN" altLang="en-US" dirty="0">
                <a:latin typeface="Times New Roman" pitchFamily="18" charset="0"/>
                <a:ea typeface="宋体" pitchFamily="2" charset="-122"/>
                <a:cs typeface="Times New Roman" pitchFamily="18" charset="0"/>
              </a:rPr>
              <a:t>位数据</a:t>
            </a:r>
            <a:endParaRPr lang="zh-CN" altLang="en-US" sz="900" dirty="0">
              <a:latin typeface="Arial" pitchFamily="34" charset="0"/>
              <a:ea typeface="宋体" pitchFamily="2" charset="-122"/>
              <a:cs typeface="宋体" pitchFamily="2" charset="-122"/>
            </a:endParaRPr>
          </a:p>
          <a:p>
            <a:pPr lvl="0" eaLnBrk="0" fontAlgn="base" hangingPunct="0">
              <a:lnSpc>
                <a:spcPct val="100000"/>
              </a:lnSpc>
              <a:spcBef>
                <a:spcPct val="0"/>
              </a:spcBef>
              <a:spcAft>
                <a:spcPct val="0"/>
              </a:spcAft>
              <a:tabLst>
                <a:tab pos="228600" algn="l"/>
                <a:tab pos="2057400" algn="l"/>
              </a:tabLst>
            </a:pPr>
            <a:r>
              <a:rPr lang="zh-CN" altLang="en-US" dirty="0">
                <a:latin typeface="Times New Roman" pitchFamily="18" charset="0"/>
                <a:ea typeface="宋体" pitchFamily="2" charset="-122"/>
                <a:cs typeface="Times New Roman" pitchFamily="18" charset="0"/>
              </a:rPr>
              <a:t>或</a:t>
            </a:r>
            <a:endParaRPr lang="zh-CN" altLang="en-US" sz="900" dirty="0">
              <a:latin typeface="Arial" pitchFamily="34" charset="0"/>
              <a:ea typeface="宋体" pitchFamily="2" charset="-122"/>
              <a:cs typeface="宋体" pitchFamily="2" charset="-122"/>
            </a:endParaRPr>
          </a:p>
          <a:p>
            <a:pPr lvl="0" eaLnBrk="0" fontAlgn="base" hangingPunct="0">
              <a:lnSpc>
                <a:spcPct val="100000"/>
              </a:lnSpc>
              <a:spcBef>
                <a:spcPct val="0"/>
              </a:spcBef>
              <a:spcAft>
                <a:spcPct val="0"/>
              </a:spcAft>
              <a:tabLst>
                <a:tab pos="228600" algn="l"/>
                <a:tab pos="2057400" algn="l"/>
              </a:tabLst>
            </a:pPr>
            <a:r>
              <a:rPr lang="en-US" altLang="zh-CN" dirty="0" err="1">
                <a:latin typeface="Times New Roman" pitchFamily="18" charset="0"/>
                <a:ea typeface="宋体" pitchFamily="2" charset="-122"/>
                <a:cs typeface="Times New Roman" pitchFamily="18" charset="0"/>
              </a:rPr>
              <a:t>reg</a:t>
            </a:r>
            <a:r>
              <a:rPr lang="en-US" altLang="zh-CN" dirty="0">
                <a:latin typeface="Times New Roman" pitchFamily="18" charset="0"/>
                <a:ea typeface="宋体" pitchFamily="2" charset="-122"/>
                <a:cs typeface="Times New Roman" pitchFamily="18" charset="0"/>
              </a:rPr>
              <a:t>[n:1] </a:t>
            </a:r>
            <a:r>
              <a:rPr lang="zh-CN" altLang="en-US" dirty="0">
                <a:latin typeface="Times New Roman" pitchFamily="18" charset="0"/>
                <a:ea typeface="宋体" pitchFamily="2" charset="-122"/>
                <a:cs typeface="Times New Roman" pitchFamily="18" charset="0"/>
              </a:rPr>
              <a:t>数据名</a:t>
            </a:r>
            <a:r>
              <a:rPr lang="en-US" altLang="zh-CN" dirty="0">
                <a:latin typeface="Times New Roman" pitchFamily="18" charset="0"/>
                <a:ea typeface="宋体" pitchFamily="2" charset="-122"/>
                <a:cs typeface="Times New Roman" pitchFamily="18" charset="0"/>
              </a:rPr>
              <a:t>1</a:t>
            </a:r>
            <a:r>
              <a:rPr lang="zh-CN" altLang="en-US" dirty="0">
                <a:latin typeface="Times New Roman" pitchFamily="18" charset="0"/>
                <a:ea typeface="宋体" pitchFamily="2" charset="-122"/>
                <a:cs typeface="Times New Roman" pitchFamily="18" charset="0"/>
              </a:rPr>
              <a:t>，数据名</a:t>
            </a:r>
            <a:r>
              <a:rPr lang="en-US" altLang="zh-CN" dirty="0">
                <a:latin typeface="Times New Roman" pitchFamily="18" charset="0"/>
                <a:ea typeface="宋体" pitchFamily="2" charset="-122"/>
                <a:cs typeface="Times New Roman" pitchFamily="18" charset="0"/>
              </a:rPr>
              <a:t>2</a:t>
            </a:r>
            <a:r>
              <a:rPr lang="zh-CN" altLang="en-US" dirty="0" smtClean="0">
                <a:latin typeface="Times New Roman" pitchFamily="18" charset="0"/>
                <a:ea typeface="宋体" pitchFamily="2" charset="-122"/>
                <a:cs typeface="Times New Roman" pitchFamily="18" charset="0"/>
              </a:rPr>
              <a:t>，</a:t>
            </a:r>
            <a:r>
              <a:rPr lang="en-US" altLang="zh-CN" dirty="0" smtClean="0">
                <a:latin typeface="Times New Roman" pitchFamily="18" charset="0"/>
                <a:ea typeface="宋体" pitchFamily="2" charset="-122"/>
                <a:cs typeface="Times New Roman" pitchFamily="18" charset="0"/>
              </a:rPr>
              <a:t>……</a:t>
            </a:r>
            <a:r>
              <a:rPr lang="zh-CN" altLang="en-US" dirty="0">
                <a:latin typeface="Times New Roman" pitchFamily="18" charset="0"/>
                <a:ea typeface="宋体" pitchFamily="2" charset="-122"/>
                <a:cs typeface="Times New Roman" pitchFamily="18" charset="0"/>
              </a:rPr>
              <a:t>，数据名</a:t>
            </a:r>
            <a:r>
              <a:rPr lang="en-US" altLang="zh-CN" dirty="0">
                <a:latin typeface="Times New Roman" pitchFamily="18" charset="0"/>
                <a:ea typeface="宋体" pitchFamily="2" charset="-122"/>
                <a:cs typeface="Times New Roman" pitchFamily="18" charset="0"/>
              </a:rPr>
              <a:t>n</a:t>
            </a:r>
            <a:r>
              <a:rPr lang="zh-CN" altLang="en-US" dirty="0">
                <a:latin typeface="Times New Roman" pitchFamily="18" charset="0"/>
                <a:ea typeface="宋体" pitchFamily="2" charset="-122"/>
                <a:cs typeface="Times New Roman" pitchFamily="18" charset="0"/>
              </a:rPr>
              <a:t>；   </a:t>
            </a:r>
            <a:r>
              <a:rPr lang="en-US" altLang="zh-CN" dirty="0">
                <a:latin typeface="Times New Roman" pitchFamily="18" charset="0"/>
                <a:ea typeface="宋体" pitchFamily="2" charset="-122"/>
                <a:cs typeface="Times New Roman" pitchFamily="18" charset="0"/>
              </a:rPr>
              <a:t>// n</a:t>
            </a:r>
            <a:r>
              <a:rPr lang="zh-CN" altLang="en-US" dirty="0">
                <a:latin typeface="Times New Roman" pitchFamily="18" charset="0"/>
                <a:ea typeface="宋体" pitchFamily="2" charset="-122"/>
                <a:cs typeface="Times New Roman" pitchFamily="18" charset="0"/>
              </a:rPr>
              <a:t>位</a:t>
            </a:r>
            <a:r>
              <a:rPr lang="zh-CN" altLang="en-US" dirty="0" smtClean="0">
                <a:latin typeface="Times New Roman" pitchFamily="18" charset="0"/>
                <a:ea typeface="宋体" pitchFamily="2" charset="-122"/>
                <a:cs typeface="Times New Roman" pitchFamily="18" charset="0"/>
              </a:rPr>
              <a:t>数据</a:t>
            </a:r>
            <a:endParaRPr lang="en-US" altLang="zh-CN" dirty="0" smtClean="0">
              <a:latin typeface="Times New Roman" pitchFamily="18" charset="0"/>
              <a:ea typeface="宋体" pitchFamily="2" charset="-122"/>
              <a:cs typeface="Times New Roman" pitchFamily="18" charset="0"/>
            </a:endParaRPr>
          </a:p>
          <a:p>
            <a:pPr lvl="0" eaLnBrk="0" fontAlgn="base" hangingPunct="0">
              <a:lnSpc>
                <a:spcPct val="100000"/>
              </a:lnSpc>
              <a:spcBef>
                <a:spcPct val="0"/>
              </a:spcBef>
              <a:spcAft>
                <a:spcPct val="0"/>
              </a:spcAft>
              <a:tabLst>
                <a:tab pos="228600" algn="l"/>
                <a:tab pos="2057400" algn="l"/>
              </a:tabLst>
            </a:pPr>
            <a:endParaRPr lang="en-US" altLang="zh-CN" sz="900" dirty="0">
              <a:latin typeface="Times New Roman" pitchFamily="18" charset="0"/>
              <a:ea typeface="宋体" pitchFamily="2" charset="-122"/>
              <a:cs typeface="Times New Roman" pitchFamily="18" charset="0"/>
            </a:endParaRPr>
          </a:p>
          <a:p>
            <a:pPr lvl="0" eaLnBrk="0" fontAlgn="base" hangingPunct="0">
              <a:lnSpc>
                <a:spcPct val="100000"/>
              </a:lnSpc>
              <a:spcBef>
                <a:spcPct val="0"/>
              </a:spcBef>
              <a:spcAft>
                <a:spcPct val="0"/>
              </a:spcAft>
              <a:tabLst>
                <a:tab pos="228600" algn="l"/>
                <a:tab pos="2057400" algn="l"/>
              </a:tabLst>
            </a:pPr>
            <a:endParaRPr lang="en-US" altLang="zh-CN" sz="900" dirty="0" smtClean="0">
              <a:latin typeface="Times New Roman" pitchFamily="18" charset="0"/>
              <a:ea typeface="宋体" pitchFamily="2" charset="-122"/>
              <a:cs typeface="Times New Roman" pitchFamily="18" charset="0"/>
            </a:endParaRPr>
          </a:p>
          <a:p>
            <a:pPr lvl="0" eaLnBrk="0" fontAlgn="base" hangingPunct="0">
              <a:lnSpc>
                <a:spcPct val="100000"/>
              </a:lnSpc>
              <a:spcBef>
                <a:spcPct val="0"/>
              </a:spcBef>
              <a:spcAft>
                <a:spcPct val="0"/>
              </a:spcAft>
              <a:tabLst>
                <a:tab pos="228600" algn="l"/>
                <a:tab pos="2057400" algn="l"/>
              </a:tabLst>
            </a:pPr>
            <a:endParaRPr lang="en-US" altLang="zh-CN" sz="900" dirty="0">
              <a:latin typeface="Times New Roman" pitchFamily="18" charset="0"/>
              <a:ea typeface="宋体" pitchFamily="2" charset="-122"/>
              <a:cs typeface="Times New Roman" pitchFamily="18" charset="0"/>
            </a:endParaRPr>
          </a:p>
          <a:p>
            <a:pPr lvl="0" eaLnBrk="0" fontAlgn="base" hangingPunct="0">
              <a:lnSpc>
                <a:spcPct val="100000"/>
              </a:lnSpc>
              <a:spcBef>
                <a:spcPct val="0"/>
              </a:spcBef>
              <a:spcAft>
                <a:spcPct val="0"/>
              </a:spcAft>
              <a:tabLst>
                <a:tab pos="228600" algn="l"/>
                <a:tab pos="2057400" algn="l"/>
              </a:tabLst>
            </a:pPr>
            <a:r>
              <a:rPr lang="en-US" altLang="zh-CN" dirty="0" err="1">
                <a:latin typeface="Times New Roman" pitchFamily="18" charset="0"/>
                <a:ea typeface="宋体" pitchFamily="2" charset="-122"/>
                <a:cs typeface="Times New Roman" pitchFamily="18" charset="0"/>
              </a:rPr>
              <a:t>reg</a:t>
            </a:r>
            <a:r>
              <a:rPr lang="en-US" altLang="zh-CN" dirty="0">
                <a:latin typeface="Times New Roman" pitchFamily="18" charset="0"/>
                <a:ea typeface="宋体" pitchFamily="2" charset="-122"/>
                <a:cs typeface="Times New Roman" pitchFamily="18" charset="0"/>
              </a:rPr>
              <a:t>[4:1] out </a:t>
            </a:r>
            <a:r>
              <a:rPr lang="en-US" altLang="zh-CN" dirty="0" smtClean="0">
                <a:latin typeface="Times New Roman" pitchFamily="18" charset="0"/>
                <a:ea typeface="宋体" pitchFamily="2" charset="-122"/>
                <a:cs typeface="Times New Roman" pitchFamily="18" charset="0"/>
              </a:rPr>
              <a:t>;</a:t>
            </a:r>
          </a:p>
          <a:p>
            <a:pPr lvl="0" eaLnBrk="0" fontAlgn="base" hangingPunct="0">
              <a:lnSpc>
                <a:spcPct val="100000"/>
              </a:lnSpc>
              <a:spcBef>
                <a:spcPct val="0"/>
              </a:spcBef>
              <a:spcAft>
                <a:spcPct val="0"/>
              </a:spcAft>
              <a:tabLst>
                <a:tab pos="228600" algn="l"/>
                <a:tab pos="2057400" algn="l"/>
              </a:tabLst>
            </a:pPr>
            <a:r>
              <a:rPr lang="en-US" altLang="zh-CN" dirty="0" smtClean="0">
                <a:latin typeface="Times New Roman" pitchFamily="18" charset="0"/>
                <a:ea typeface="宋体" pitchFamily="2" charset="-122"/>
                <a:cs typeface="Times New Roman" pitchFamily="18" charset="0"/>
              </a:rPr>
              <a:t>…</a:t>
            </a:r>
            <a:endParaRPr lang="en-US" altLang="zh-CN" dirty="0">
              <a:latin typeface="Times New Roman" pitchFamily="18" charset="0"/>
              <a:ea typeface="宋体" pitchFamily="2" charset="-122"/>
              <a:cs typeface="Times New Roman" pitchFamily="18" charset="0"/>
            </a:endParaRPr>
          </a:p>
          <a:p>
            <a:pPr lvl="0" eaLnBrk="0" fontAlgn="base" hangingPunct="0">
              <a:lnSpc>
                <a:spcPct val="100000"/>
              </a:lnSpc>
              <a:spcBef>
                <a:spcPct val="0"/>
              </a:spcBef>
              <a:spcAft>
                <a:spcPct val="0"/>
              </a:spcAft>
              <a:tabLst>
                <a:tab pos="228600" algn="l"/>
                <a:tab pos="2057400" algn="l"/>
              </a:tabLst>
            </a:pPr>
            <a:r>
              <a:rPr lang="en-US" altLang="zh-CN" dirty="0">
                <a:latin typeface="Times New Roman" pitchFamily="18" charset="0"/>
                <a:ea typeface="宋体" pitchFamily="2" charset="-122"/>
                <a:cs typeface="Times New Roman" pitchFamily="18" charset="0"/>
              </a:rPr>
              <a:t>out=-</a:t>
            </a:r>
            <a:r>
              <a:rPr lang="en-US" altLang="zh-CN" dirty="0" smtClean="0">
                <a:latin typeface="Times New Roman" pitchFamily="18" charset="0"/>
                <a:ea typeface="宋体" pitchFamily="2" charset="-122"/>
                <a:cs typeface="Times New Roman" pitchFamily="18" charset="0"/>
              </a:rPr>
              <a:t>2;</a:t>
            </a:r>
            <a:endParaRPr lang="zh-CN" altLang="en-US" dirty="0">
              <a:latin typeface="Times New Roman" pitchFamily="18" charset="0"/>
              <a:ea typeface="宋体" pitchFamily="2" charset="-122"/>
              <a:cs typeface="Times New Roman" pitchFamily="18" charset="0"/>
            </a:endParaRPr>
          </a:p>
          <a:p>
            <a:pPr lvl="0" indent="609600" fontAlgn="base">
              <a:lnSpc>
                <a:spcPct val="100000"/>
              </a:lnSpc>
              <a:spcBef>
                <a:spcPct val="0"/>
              </a:spcBef>
              <a:spcAft>
                <a:spcPct val="0"/>
              </a:spcAft>
              <a:tabLst>
                <a:tab pos="228600" algn="l"/>
              </a:tabLst>
            </a:pPr>
            <a:endParaRPr lang="zh-CN" altLang="en-US" dirty="0">
              <a:latin typeface="Arial" pitchFamily="34" charset="0"/>
              <a:ea typeface="宋体" pitchFamily="2" charset="-122"/>
              <a:cs typeface="宋体" pitchFamily="2" charset="-122"/>
            </a:endParaRPr>
          </a:p>
        </p:txBody>
      </p:sp>
      <p:sp>
        <p:nvSpPr>
          <p:cNvPr id="9" name="标题 2"/>
          <p:cNvSpPr txBox="1">
            <a:spLocks/>
          </p:cNvSpPr>
          <p:nvPr/>
        </p:nvSpPr>
        <p:spPr>
          <a:xfrm>
            <a:off x="172745" y="956601"/>
            <a:ext cx="6674515" cy="593682"/>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zh-CN" altLang="en-US" sz="2800" dirty="0" smtClean="0">
                <a:solidFill>
                  <a:schemeClr val="tx2"/>
                </a:solidFill>
              </a:rPr>
              <a:t>变量</a:t>
            </a:r>
            <a:endParaRPr lang="zh-CN" altLang="en-US" sz="2800" dirty="0">
              <a:solidFill>
                <a:schemeClr val="tx2"/>
              </a:solidFill>
            </a:endParaRPr>
          </a:p>
        </p:txBody>
      </p:sp>
      <p:sp>
        <p:nvSpPr>
          <p:cNvPr id="7" name="内容占位符 4"/>
          <p:cNvSpPr txBox="1">
            <a:spLocks/>
          </p:cNvSpPr>
          <p:nvPr/>
        </p:nvSpPr>
        <p:spPr>
          <a:xfrm>
            <a:off x="172745" y="1814966"/>
            <a:ext cx="8721224"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76225" eaLnBrk="0" fontAlgn="base" hangingPunct="0">
              <a:lnSpc>
                <a:spcPct val="100000"/>
              </a:lnSpc>
              <a:spcBef>
                <a:spcPct val="0"/>
              </a:spcBef>
              <a:spcAft>
                <a:spcPct val="0"/>
              </a:spcAft>
              <a:tabLst>
                <a:tab pos="228600" algn="l"/>
              </a:tabLst>
            </a:pPr>
            <a:endParaRPr lang="zh-CN" altLang="en-US" sz="900" dirty="0">
              <a:solidFill>
                <a:srgbClr val="C00000"/>
              </a:solidFill>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7091483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409FBBB-C588-4B8D-A7FF-E25C81CC24C8}" type="slidenum">
              <a:rPr lang="en-US" smtClean="0">
                <a:solidFill>
                  <a:srgbClr val="304F6F"/>
                </a:solidFill>
              </a:rPr>
              <a:pPr/>
              <a:t>7</a:t>
            </a:fld>
            <a:endParaRPr lang="en-US" dirty="0">
              <a:solidFill>
                <a:srgbClr val="304F6F"/>
              </a:solidFill>
            </a:endParaRPr>
          </a:p>
        </p:txBody>
      </p:sp>
      <p:sp>
        <p:nvSpPr>
          <p:cNvPr id="3" name="标题 2"/>
          <p:cNvSpPr>
            <a:spLocks noGrp="1"/>
          </p:cNvSpPr>
          <p:nvPr>
            <p:ph type="title"/>
          </p:nvPr>
        </p:nvSpPr>
        <p:spPr/>
        <p:txBody>
          <a:bodyPr/>
          <a:lstStyle/>
          <a:p>
            <a:r>
              <a:rPr lang="en-US" altLang="zh-CN" dirty="0" smtClean="0"/>
              <a:t>Verilog HDL</a:t>
            </a:r>
            <a:endParaRPr lang="zh-CN" altLang="en-US" dirty="0"/>
          </a:p>
        </p:txBody>
      </p:sp>
      <p:sp>
        <p:nvSpPr>
          <p:cNvPr id="5" name="内容占位符 4"/>
          <p:cNvSpPr>
            <a:spLocks noGrp="1"/>
          </p:cNvSpPr>
          <p:nvPr>
            <p:ph idx="1"/>
          </p:nvPr>
        </p:nvSpPr>
        <p:spPr>
          <a:xfrm>
            <a:off x="172745" y="1814965"/>
            <a:ext cx="8721224" cy="4400097"/>
          </a:xfrm>
        </p:spPr>
        <p:txBody>
          <a:bodyPr>
            <a:normAutofit/>
          </a:bodyPr>
          <a:lstStyle/>
          <a:p>
            <a:pPr lvl="0" indent="127000" eaLnBrk="0" fontAlgn="base" hangingPunct="0">
              <a:lnSpc>
                <a:spcPct val="100000"/>
              </a:lnSpc>
              <a:spcBef>
                <a:spcPct val="0"/>
              </a:spcBef>
              <a:spcAft>
                <a:spcPct val="0"/>
              </a:spcAft>
              <a:tabLst>
                <a:tab pos="228600" algn="l"/>
              </a:tabLst>
            </a:pPr>
            <a:r>
              <a:rPr lang="en-US" altLang="zh-CN" dirty="0">
                <a:latin typeface="Times New Roman" pitchFamily="18" charset="0"/>
                <a:ea typeface="宋体" pitchFamily="2" charset="-122"/>
                <a:cs typeface="Times New Roman" pitchFamily="18" charset="0"/>
              </a:rPr>
              <a:t>module </a:t>
            </a:r>
            <a:r>
              <a:rPr lang="en-US" altLang="zh-CN" dirty="0" smtClean="0">
                <a:latin typeface="Times New Roman" pitchFamily="18" charset="0"/>
                <a:ea typeface="宋体" pitchFamily="2" charset="-122"/>
                <a:cs typeface="Times New Roman" pitchFamily="18" charset="0"/>
              </a:rPr>
              <a:t>fun6(</a:t>
            </a:r>
            <a:r>
              <a:rPr lang="en-US" altLang="zh-CN" dirty="0" err="1" smtClean="0">
                <a:latin typeface="Times New Roman" pitchFamily="18" charset="0"/>
                <a:ea typeface="宋体" pitchFamily="2" charset="-122"/>
                <a:cs typeface="Times New Roman" pitchFamily="18" charset="0"/>
              </a:rPr>
              <a:t>a,b,c,d,e,f</a:t>
            </a:r>
            <a:r>
              <a:rPr lang="en-US" altLang="zh-CN" dirty="0" smtClean="0">
                <a:latin typeface="Times New Roman" pitchFamily="18" charset="0"/>
                <a:ea typeface="宋体" pitchFamily="2" charset="-122"/>
                <a:cs typeface="Times New Roman" pitchFamily="18" charset="0"/>
              </a:rPr>
              <a:t>);</a:t>
            </a:r>
            <a:endParaRPr lang="en-US" altLang="zh-CN" dirty="0">
              <a:latin typeface="Times New Roman" pitchFamily="18" charset="0"/>
              <a:ea typeface="宋体" pitchFamily="2" charset="-122"/>
              <a:cs typeface="Times New Roman" pitchFamily="18" charset="0"/>
            </a:endParaRPr>
          </a:p>
          <a:p>
            <a:pPr lvl="0" indent="127000" eaLnBrk="0" fontAlgn="base" hangingPunct="0">
              <a:lnSpc>
                <a:spcPct val="100000"/>
              </a:lnSpc>
              <a:spcBef>
                <a:spcPct val="0"/>
              </a:spcBef>
              <a:spcAft>
                <a:spcPct val="0"/>
              </a:spcAft>
              <a:tabLst>
                <a:tab pos="228600" algn="l"/>
              </a:tabLst>
            </a:pPr>
            <a:r>
              <a:rPr lang="en-US" altLang="zh-CN" dirty="0">
                <a:latin typeface="Times New Roman" pitchFamily="18" charset="0"/>
                <a:ea typeface="宋体" pitchFamily="2" charset="-122"/>
                <a:cs typeface="Times New Roman" pitchFamily="18" charset="0"/>
              </a:rPr>
              <a:t>    </a:t>
            </a:r>
            <a:r>
              <a:rPr lang="en-US" altLang="zh-CN" dirty="0" smtClean="0">
                <a:latin typeface="Times New Roman" pitchFamily="18" charset="0"/>
                <a:ea typeface="宋体" pitchFamily="2" charset="-122"/>
                <a:cs typeface="Times New Roman" pitchFamily="18" charset="0"/>
              </a:rPr>
              <a:t>output </a:t>
            </a:r>
            <a:r>
              <a:rPr lang="en-US" altLang="zh-CN" dirty="0" err="1" smtClean="0">
                <a:latin typeface="Times New Roman" pitchFamily="18" charset="0"/>
                <a:ea typeface="宋体" pitchFamily="2" charset="-122"/>
                <a:cs typeface="Times New Roman" pitchFamily="18" charset="0"/>
              </a:rPr>
              <a:t>e,f</a:t>
            </a:r>
            <a:r>
              <a:rPr lang="en-US" altLang="zh-CN" dirty="0" smtClean="0">
                <a:latin typeface="Times New Roman" pitchFamily="18" charset="0"/>
                <a:ea typeface="宋体" pitchFamily="2" charset="-122"/>
                <a:cs typeface="Times New Roman" pitchFamily="18" charset="0"/>
              </a:rPr>
              <a:t>;</a:t>
            </a:r>
            <a:endParaRPr lang="en-US" altLang="zh-CN" dirty="0">
              <a:latin typeface="Times New Roman" pitchFamily="18" charset="0"/>
              <a:ea typeface="宋体" pitchFamily="2" charset="-122"/>
              <a:cs typeface="Times New Roman" pitchFamily="18" charset="0"/>
            </a:endParaRPr>
          </a:p>
          <a:p>
            <a:pPr lvl="0" indent="127000" eaLnBrk="0" fontAlgn="base" hangingPunct="0">
              <a:lnSpc>
                <a:spcPct val="100000"/>
              </a:lnSpc>
              <a:spcBef>
                <a:spcPct val="0"/>
              </a:spcBef>
              <a:spcAft>
                <a:spcPct val="0"/>
              </a:spcAft>
              <a:tabLst>
                <a:tab pos="228600" algn="l"/>
              </a:tabLst>
            </a:pPr>
            <a:r>
              <a:rPr lang="en-US" altLang="zh-CN" dirty="0">
                <a:latin typeface="Times New Roman" pitchFamily="18" charset="0"/>
                <a:ea typeface="宋体" pitchFamily="2" charset="-122"/>
                <a:cs typeface="Times New Roman" pitchFamily="18" charset="0"/>
              </a:rPr>
              <a:t>    input </a:t>
            </a:r>
            <a:r>
              <a:rPr lang="en-US" altLang="zh-CN" dirty="0" err="1" smtClean="0">
                <a:latin typeface="Times New Roman" pitchFamily="18" charset="0"/>
                <a:ea typeface="宋体" pitchFamily="2" charset="-122"/>
                <a:cs typeface="Times New Roman" pitchFamily="18" charset="0"/>
              </a:rPr>
              <a:t>a,b,c,d,e,f</a:t>
            </a:r>
            <a:r>
              <a:rPr lang="en-US" altLang="zh-CN" dirty="0" smtClean="0">
                <a:latin typeface="Times New Roman" pitchFamily="18" charset="0"/>
                <a:ea typeface="宋体" pitchFamily="2" charset="-122"/>
                <a:cs typeface="Times New Roman" pitchFamily="18" charset="0"/>
              </a:rPr>
              <a:t>;</a:t>
            </a:r>
            <a:endParaRPr lang="en-US" altLang="zh-CN" dirty="0">
              <a:latin typeface="Times New Roman" pitchFamily="18" charset="0"/>
              <a:ea typeface="宋体" pitchFamily="2" charset="-122"/>
              <a:cs typeface="Times New Roman" pitchFamily="18" charset="0"/>
            </a:endParaRPr>
          </a:p>
          <a:p>
            <a:pPr lvl="0" indent="127000" eaLnBrk="0" fontAlgn="base" hangingPunct="0">
              <a:lnSpc>
                <a:spcPct val="100000"/>
              </a:lnSpc>
              <a:spcBef>
                <a:spcPct val="0"/>
              </a:spcBef>
              <a:spcAft>
                <a:spcPct val="0"/>
              </a:spcAft>
              <a:tabLst>
                <a:tab pos="228600" algn="l"/>
              </a:tabLst>
            </a:pPr>
            <a:r>
              <a:rPr lang="en-US" altLang="zh-CN" dirty="0">
                <a:latin typeface="Times New Roman" pitchFamily="18" charset="0"/>
                <a:ea typeface="宋体" pitchFamily="2" charset="-122"/>
                <a:cs typeface="Times New Roman" pitchFamily="18" charset="0"/>
              </a:rPr>
              <a:t>    </a:t>
            </a:r>
            <a:r>
              <a:rPr lang="en-US" altLang="zh-CN" dirty="0" err="1" smtClean="0">
                <a:latin typeface="Times New Roman" pitchFamily="18" charset="0"/>
                <a:ea typeface="宋体" pitchFamily="2" charset="-122"/>
                <a:cs typeface="Times New Roman" pitchFamily="18" charset="0"/>
              </a:rPr>
              <a:t>reg</a:t>
            </a:r>
            <a:r>
              <a:rPr lang="en-US" altLang="zh-CN" dirty="0">
                <a:latin typeface="Times New Roman" pitchFamily="18" charset="0"/>
                <a:ea typeface="宋体" pitchFamily="2" charset="-122"/>
                <a:cs typeface="Times New Roman" pitchFamily="18" charset="0"/>
              </a:rPr>
              <a:t> </a:t>
            </a:r>
            <a:r>
              <a:rPr lang="en-US" altLang="zh-CN" dirty="0" err="1" smtClean="0">
                <a:latin typeface="Times New Roman" pitchFamily="18" charset="0"/>
                <a:ea typeface="宋体" pitchFamily="2" charset="-122"/>
                <a:cs typeface="Times New Roman" pitchFamily="18" charset="0"/>
              </a:rPr>
              <a:t>e,f</a:t>
            </a:r>
            <a:r>
              <a:rPr lang="en-US" altLang="zh-CN" dirty="0" smtClean="0">
                <a:latin typeface="Times New Roman" pitchFamily="18" charset="0"/>
                <a:ea typeface="宋体" pitchFamily="2" charset="-122"/>
                <a:cs typeface="Times New Roman" pitchFamily="18" charset="0"/>
              </a:rPr>
              <a:t>;</a:t>
            </a:r>
            <a:endParaRPr lang="en-US" altLang="zh-CN" dirty="0">
              <a:latin typeface="Times New Roman" pitchFamily="18" charset="0"/>
              <a:ea typeface="宋体" pitchFamily="2" charset="-122"/>
              <a:cs typeface="Times New Roman" pitchFamily="18" charset="0"/>
            </a:endParaRPr>
          </a:p>
          <a:p>
            <a:pPr lvl="0" indent="127000" eaLnBrk="0" fontAlgn="base" hangingPunct="0">
              <a:lnSpc>
                <a:spcPct val="100000"/>
              </a:lnSpc>
              <a:spcBef>
                <a:spcPct val="0"/>
              </a:spcBef>
              <a:spcAft>
                <a:spcPct val="0"/>
              </a:spcAft>
              <a:tabLst>
                <a:tab pos="228600" algn="l"/>
              </a:tabLst>
            </a:pPr>
            <a:r>
              <a:rPr lang="en-US" altLang="zh-CN" dirty="0" smtClean="0">
                <a:latin typeface="Times New Roman" pitchFamily="18" charset="0"/>
                <a:ea typeface="宋体" pitchFamily="2" charset="-122"/>
                <a:cs typeface="Times New Roman" pitchFamily="18" charset="0"/>
              </a:rPr>
              <a:t>always@(a or b or c)</a:t>
            </a:r>
            <a:endParaRPr lang="en-US" altLang="zh-CN" sz="900" dirty="0" smtClean="0">
              <a:latin typeface="Arial" pitchFamily="34" charset="0"/>
              <a:ea typeface="宋体" pitchFamily="2" charset="-122"/>
              <a:cs typeface="宋体" pitchFamily="2" charset="-122"/>
            </a:endParaRPr>
          </a:p>
          <a:p>
            <a:pPr lvl="0" indent="127000" eaLnBrk="0" fontAlgn="base" hangingPunct="0">
              <a:lnSpc>
                <a:spcPct val="100000"/>
              </a:lnSpc>
              <a:spcBef>
                <a:spcPct val="0"/>
              </a:spcBef>
              <a:spcAft>
                <a:spcPct val="0"/>
              </a:spcAft>
              <a:tabLst>
                <a:tab pos="228600" algn="l"/>
              </a:tabLst>
            </a:pPr>
            <a:r>
              <a:rPr lang="en-US" altLang="zh-CN" dirty="0" smtClean="0">
                <a:latin typeface="Times New Roman" pitchFamily="18" charset="0"/>
                <a:ea typeface="宋体" pitchFamily="2" charset="-122"/>
                <a:cs typeface="Times New Roman" pitchFamily="18" charset="0"/>
              </a:rPr>
              <a:t>    </a:t>
            </a:r>
            <a:r>
              <a:rPr lang="en-US" altLang="zh-CN" dirty="0">
                <a:latin typeface="Times New Roman" pitchFamily="18" charset="0"/>
                <a:ea typeface="宋体" pitchFamily="2" charset="-122"/>
                <a:cs typeface="Times New Roman" pitchFamily="18" charset="0"/>
              </a:rPr>
              <a:t>begin</a:t>
            </a:r>
            <a:endParaRPr lang="en-US" altLang="zh-CN" sz="900" dirty="0">
              <a:latin typeface="Arial" pitchFamily="34" charset="0"/>
              <a:ea typeface="宋体" pitchFamily="2" charset="-122"/>
              <a:cs typeface="宋体" pitchFamily="2" charset="-122"/>
            </a:endParaRPr>
          </a:p>
          <a:p>
            <a:pPr lvl="0" indent="127000" eaLnBrk="0" fontAlgn="base" hangingPunct="0">
              <a:lnSpc>
                <a:spcPct val="100000"/>
              </a:lnSpc>
              <a:spcBef>
                <a:spcPct val="0"/>
              </a:spcBef>
              <a:spcAft>
                <a:spcPct val="0"/>
              </a:spcAft>
              <a:tabLst>
                <a:tab pos="228600" algn="l"/>
              </a:tabLst>
            </a:pPr>
            <a:r>
              <a:rPr lang="en-US" altLang="zh-CN" dirty="0">
                <a:latin typeface="Times New Roman" pitchFamily="18" charset="0"/>
                <a:ea typeface="宋体" pitchFamily="2" charset="-122"/>
                <a:cs typeface="Times New Roman" pitchFamily="18" charset="0"/>
              </a:rPr>
              <a:t>      e=</a:t>
            </a:r>
            <a:r>
              <a:rPr lang="en-US" altLang="zh-CN" dirty="0" err="1">
                <a:latin typeface="Times New Roman" pitchFamily="18" charset="0"/>
                <a:ea typeface="宋体" pitchFamily="2" charset="-122"/>
                <a:cs typeface="Times New Roman" pitchFamily="18" charset="0"/>
              </a:rPr>
              <a:t>a|b</a:t>
            </a:r>
            <a:r>
              <a:rPr lang="zh-CN" altLang="en-US" dirty="0">
                <a:latin typeface="Times New Roman" pitchFamily="18" charset="0"/>
                <a:ea typeface="宋体" pitchFamily="2" charset="-122"/>
                <a:cs typeface="Times New Roman" pitchFamily="18" charset="0"/>
              </a:rPr>
              <a:t>；</a:t>
            </a:r>
            <a:endParaRPr lang="zh-CN" altLang="en-US" sz="900" dirty="0">
              <a:latin typeface="Arial" pitchFamily="34" charset="0"/>
              <a:ea typeface="宋体" pitchFamily="2" charset="-122"/>
              <a:cs typeface="宋体" pitchFamily="2" charset="-122"/>
            </a:endParaRPr>
          </a:p>
          <a:p>
            <a:pPr lvl="0" indent="127000" eaLnBrk="0" fontAlgn="base" hangingPunct="0">
              <a:lnSpc>
                <a:spcPct val="100000"/>
              </a:lnSpc>
              <a:spcBef>
                <a:spcPct val="0"/>
              </a:spcBef>
              <a:spcAft>
                <a:spcPct val="0"/>
              </a:spcAft>
              <a:tabLst>
                <a:tab pos="228600" algn="l"/>
              </a:tabLst>
            </a:pPr>
            <a:r>
              <a:rPr lang="zh-CN" altLang="en-US" dirty="0">
                <a:latin typeface="Times New Roman" pitchFamily="18" charset="0"/>
                <a:ea typeface="宋体" pitchFamily="2" charset="-122"/>
                <a:cs typeface="Times New Roman" pitchFamily="18" charset="0"/>
              </a:rPr>
              <a:t>      </a:t>
            </a:r>
            <a:r>
              <a:rPr lang="en-US" altLang="zh-CN" dirty="0">
                <a:latin typeface="Times New Roman" pitchFamily="18" charset="0"/>
                <a:ea typeface="宋体" pitchFamily="2" charset="-122"/>
                <a:cs typeface="Times New Roman" pitchFamily="18" charset="0"/>
              </a:rPr>
              <a:t>f=</a:t>
            </a:r>
            <a:r>
              <a:rPr lang="en-US" altLang="zh-CN" dirty="0" err="1">
                <a:latin typeface="Times New Roman" pitchFamily="18" charset="0"/>
                <a:ea typeface="宋体" pitchFamily="2" charset="-122"/>
                <a:cs typeface="Times New Roman" pitchFamily="18" charset="0"/>
              </a:rPr>
              <a:t>e&amp;c</a:t>
            </a:r>
            <a:r>
              <a:rPr lang="zh-CN" altLang="en-US" dirty="0">
                <a:latin typeface="Times New Roman" pitchFamily="18" charset="0"/>
                <a:ea typeface="宋体" pitchFamily="2" charset="-122"/>
                <a:cs typeface="Times New Roman" pitchFamily="18" charset="0"/>
              </a:rPr>
              <a:t>；</a:t>
            </a:r>
            <a:endParaRPr lang="zh-CN" altLang="en-US" sz="900" dirty="0">
              <a:latin typeface="Arial" pitchFamily="34" charset="0"/>
              <a:ea typeface="宋体" pitchFamily="2" charset="-122"/>
              <a:cs typeface="宋体" pitchFamily="2" charset="-122"/>
            </a:endParaRPr>
          </a:p>
          <a:p>
            <a:pPr lvl="0" indent="127000" eaLnBrk="0" fontAlgn="base" hangingPunct="0">
              <a:lnSpc>
                <a:spcPct val="100000"/>
              </a:lnSpc>
              <a:spcBef>
                <a:spcPct val="0"/>
              </a:spcBef>
              <a:spcAft>
                <a:spcPct val="0"/>
              </a:spcAft>
              <a:tabLst>
                <a:tab pos="228600" algn="l"/>
              </a:tabLst>
            </a:pPr>
            <a:r>
              <a:rPr lang="zh-CN" altLang="en-US" dirty="0">
                <a:latin typeface="Times New Roman" pitchFamily="18" charset="0"/>
                <a:ea typeface="宋体" pitchFamily="2" charset="-122"/>
                <a:cs typeface="Times New Roman" pitchFamily="18" charset="0"/>
              </a:rPr>
              <a:t>    </a:t>
            </a:r>
            <a:r>
              <a:rPr lang="en-US" altLang="zh-CN" dirty="0">
                <a:latin typeface="Times New Roman" pitchFamily="18" charset="0"/>
                <a:ea typeface="宋体" pitchFamily="2" charset="-122"/>
                <a:cs typeface="Times New Roman" pitchFamily="18" charset="0"/>
              </a:rPr>
              <a:t>end</a:t>
            </a:r>
            <a:endParaRPr lang="en-US" altLang="zh-CN" sz="900" dirty="0">
              <a:latin typeface="Arial" pitchFamily="34" charset="0"/>
              <a:ea typeface="宋体" pitchFamily="2" charset="-122"/>
              <a:cs typeface="宋体" pitchFamily="2" charset="-122"/>
            </a:endParaRPr>
          </a:p>
          <a:p>
            <a:pPr lvl="0" indent="127000" eaLnBrk="0" fontAlgn="base" hangingPunct="0">
              <a:lnSpc>
                <a:spcPct val="100000"/>
              </a:lnSpc>
              <a:spcBef>
                <a:spcPct val="0"/>
              </a:spcBef>
              <a:spcAft>
                <a:spcPct val="0"/>
              </a:spcAft>
              <a:tabLst>
                <a:tab pos="228600" algn="l"/>
              </a:tabLst>
            </a:pPr>
            <a:r>
              <a:rPr lang="en-US" altLang="zh-CN" dirty="0" err="1">
                <a:latin typeface="Times New Roman" pitchFamily="18" charset="0"/>
                <a:ea typeface="宋体" pitchFamily="2" charset="-122"/>
                <a:cs typeface="Times New Roman" pitchFamily="18" charset="0"/>
              </a:rPr>
              <a:t>endmodule</a:t>
            </a:r>
            <a:endParaRPr lang="en-US" altLang="zh-CN" sz="900" dirty="0">
              <a:latin typeface="Arial" pitchFamily="34" charset="0"/>
              <a:ea typeface="宋体" pitchFamily="2" charset="-122"/>
              <a:cs typeface="宋体" pitchFamily="2" charset="-122"/>
            </a:endParaRPr>
          </a:p>
          <a:p>
            <a:pPr lvl="0" indent="609600" fontAlgn="base">
              <a:lnSpc>
                <a:spcPct val="100000"/>
              </a:lnSpc>
              <a:spcBef>
                <a:spcPct val="0"/>
              </a:spcBef>
              <a:spcAft>
                <a:spcPct val="0"/>
              </a:spcAft>
              <a:tabLst>
                <a:tab pos="228600" algn="l"/>
              </a:tabLst>
            </a:pPr>
            <a:endParaRPr lang="zh-CN" altLang="en-US" dirty="0">
              <a:latin typeface="Arial" pitchFamily="34" charset="0"/>
              <a:ea typeface="宋体" pitchFamily="2" charset="-122"/>
              <a:cs typeface="宋体" pitchFamily="2" charset="-122"/>
            </a:endParaRPr>
          </a:p>
        </p:txBody>
      </p:sp>
      <p:sp>
        <p:nvSpPr>
          <p:cNvPr id="9" name="标题 2"/>
          <p:cNvSpPr txBox="1">
            <a:spLocks/>
          </p:cNvSpPr>
          <p:nvPr/>
        </p:nvSpPr>
        <p:spPr>
          <a:xfrm>
            <a:off x="172745" y="956601"/>
            <a:ext cx="6674515" cy="593682"/>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zh-CN" altLang="en-US" sz="2800" dirty="0" smtClean="0">
                <a:solidFill>
                  <a:schemeClr val="tx2"/>
                </a:solidFill>
              </a:rPr>
              <a:t>变量</a:t>
            </a:r>
            <a:endParaRPr lang="zh-CN" altLang="en-US" sz="2800" dirty="0">
              <a:solidFill>
                <a:schemeClr val="tx2"/>
              </a:solidFill>
            </a:endParaRPr>
          </a:p>
        </p:txBody>
      </p:sp>
      <p:sp>
        <p:nvSpPr>
          <p:cNvPr id="7" name="内容占位符 4"/>
          <p:cNvSpPr txBox="1">
            <a:spLocks/>
          </p:cNvSpPr>
          <p:nvPr/>
        </p:nvSpPr>
        <p:spPr>
          <a:xfrm>
            <a:off x="172745" y="1814966"/>
            <a:ext cx="8721224"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76225" eaLnBrk="0" fontAlgn="base" hangingPunct="0">
              <a:lnSpc>
                <a:spcPct val="100000"/>
              </a:lnSpc>
              <a:spcBef>
                <a:spcPct val="0"/>
              </a:spcBef>
              <a:spcAft>
                <a:spcPct val="0"/>
              </a:spcAft>
              <a:tabLst>
                <a:tab pos="228600" algn="l"/>
              </a:tabLst>
            </a:pPr>
            <a:endParaRPr lang="zh-CN" altLang="en-US" sz="900" dirty="0">
              <a:solidFill>
                <a:srgbClr val="C00000"/>
              </a:solidFill>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75341144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409FBBB-C588-4B8D-A7FF-E25C81CC24C8}" type="slidenum">
              <a:rPr lang="en-US" smtClean="0">
                <a:solidFill>
                  <a:srgbClr val="304F6F"/>
                </a:solidFill>
              </a:rPr>
              <a:pPr/>
              <a:t>8</a:t>
            </a:fld>
            <a:endParaRPr lang="en-US" dirty="0">
              <a:solidFill>
                <a:srgbClr val="304F6F"/>
              </a:solidFill>
            </a:endParaRPr>
          </a:p>
        </p:txBody>
      </p:sp>
      <p:sp>
        <p:nvSpPr>
          <p:cNvPr id="3" name="标题 2"/>
          <p:cNvSpPr>
            <a:spLocks noGrp="1"/>
          </p:cNvSpPr>
          <p:nvPr>
            <p:ph type="title"/>
          </p:nvPr>
        </p:nvSpPr>
        <p:spPr/>
        <p:txBody>
          <a:bodyPr/>
          <a:lstStyle/>
          <a:p>
            <a:r>
              <a:rPr lang="en-US" altLang="zh-CN" dirty="0" smtClean="0"/>
              <a:t>Verilog HDL</a:t>
            </a:r>
            <a:endParaRPr lang="zh-CN" altLang="en-US" dirty="0"/>
          </a:p>
        </p:txBody>
      </p:sp>
      <p:sp>
        <p:nvSpPr>
          <p:cNvPr id="5" name="内容占位符 4"/>
          <p:cNvSpPr>
            <a:spLocks noGrp="1"/>
          </p:cNvSpPr>
          <p:nvPr>
            <p:ph idx="1"/>
          </p:nvPr>
        </p:nvSpPr>
        <p:spPr>
          <a:xfrm>
            <a:off x="172745" y="1814965"/>
            <a:ext cx="8721224" cy="4400097"/>
          </a:xfrm>
        </p:spPr>
        <p:txBody>
          <a:bodyPr>
            <a:normAutofit/>
          </a:bodyPr>
          <a:lstStyle/>
          <a:p>
            <a:pPr lvl="0" eaLnBrk="0" fontAlgn="base" hangingPunct="0">
              <a:lnSpc>
                <a:spcPct val="100000"/>
              </a:lnSpc>
              <a:spcBef>
                <a:spcPct val="0"/>
              </a:spcBef>
              <a:spcAft>
                <a:spcPct val="0"/>
              </a:spcAft>
              <a:tabLst>
                <a:tab pos="228600" algn="l"/>
              </a:tabLst>
            </a:pPr>
            <a:r>
              <a:rPr lang="en-US" altLang="zh-CN" dirty="0" smtClean="0">
                <a:latin typeface="Times New Roman" pitchFamily="18" charset="0"/>
                <a:ea typeface="宋体" pitchFamily="2" charset="-122"/>
                <a:cs typeface="Times New Roman" pitchFamily="18" charset="0"/>
              </a:rPr>
              <a:t>        integer</a:t>
            </a:r>
            <a:r>
              <a:rPr lang="zh-CN" altLang="en-US" dirty="0">
                <a:latin typeface="Times New Roman" pitchFamily="18" charset="0"/>
                <a:ea typeface="宋体" pitchFamily="2" charset="-122"/>
                <a:cs typeface="Times New Roman" pitchFamily="18" charset="0"/>
              </a:rPr>
              <a:t>是整数寄存器，也是</a:t>
            </a:r>
            <a:r>
              <a:rPr lang="en-US" altLang="zh-CN" dirty="0">
                <a:latin typeface="Times New Roman" pitchFamily="18" charset="0"/>
                <a:ea typeface="宋体" pitchFamily="2" charset="-122"/>
                <a:cs typeface="Times New Roman" pitchFamily="18" charset="0"/>
              </a:rPr>
              <a:t>Verilog HDL</a:t>
            </a:r>
            <a:r>
              <a:rPr lang="zh-CN" altLang="en-US" dirty="0">
                <a:latin typeface="Times New Roman" pitchFamily="18" charset="0"/>
                <a:ea typeface="宋体" pitchFamily="2" charset="-122"/>
                <a:cs typeface="Times New Roman" pitchFamily="18" charset="0"/>
              </a:rPr>
              <a:t>中最常用的变量类型。</a:t>
            </a:r>
            <a:endParaRPr lang="zh-CN" altLang="en-US" sz="900" dirty="0">
              <a:latin typeface="Arial" pitchFamily="34" charset="0"/>
              <a:ea typeface="宋体" pitchFamily="2" charset="-122"/>
              <a:cs typeface="宋体" pitchFamily="2" charset="-122"/>
            </a:endParaRPr>
          </a:p>
          <a:p>
            <a:pPr lvl="0" eaLnBrk="0" fontAlgn="base" hangingPunct="0">
              <a:lnSpc>
                <a:spcPct val="100000"/>
              </a:lnSpc>
              <a:spcBef>
                <a:spcPct val="0"/>
              </a:spcBef>
              <a:spcAft>
                <a:spcPct val="0"/>
              </a:spcAft>
              <a:tabLst>
                <a:tab pos="228600" algn="l"/>
              </a:tabLst>
            </a:pPr>
            <a:r>
              <a:rPr lang="en-US" altLang="zh-CN" dirty="0">
                <a:latin typeface="Times New Roman" pitchFamily="18" charset="0"/>
                <a:ea typeface="宋体" pitchFamily="2" charset="-122"/>
                <a:cs typeface="Times New Roman" pitchFamily="18" charset="0"/>
              </a:rPr>
              <a:t>integer</a:t>
            </a:r>
            <a:r>
              <a:rPr lang="zh-CN" altLang="en-US" dirty="0">
                <a:latin typeface="Times New Roman" pitchFamily="18" charset="0"/>
                <a:ea typeface="宋体" pitchFamily="2" charset="-122"/>
                <a:cs typeface="Times New Roman" pitchFamily="18" charset="0"/>
              </a:rPr>
              <a:t>型变量的定义格式</a:t>
            </a:r>
            <a:r>
              <a:rPr lang="zh-CN" altLang="en-US" dirty="0" smtClean="0">
                <a:latin typeface="Times New Roman" pitchFamily="18" charset="0"/>
                <a:ea typeface="宋体" pitchFamily="2" charset="-122"/>
                <a:cs typeface="Times New Roman" pitchFamily="18" charset="0"/>
              </a:rPr>
              <a:t>：</a:t>
            </a:r>
            <a:endParaRPr lang="en-US" altLang="zh-CN" sz="900" dirty="0" smtClean="0">
              <a:latin typeface="Arial" pitchFamily="34" charset="0"/>
              <a:ea typeface="宋体" pitchFamily="2" charset="-122"/>
              <a:cs typeface="Times New Roman" pitchFamily="18" charset="0"/>
            </a:endParaRPr>
          </a:p>
          <a:p>
            <a:pPr lvl="0" eaLnBrk="0" fontAlgn="base" hangingPunct="0">
              <a:lnSpc>
                <a:spcPct val="100000"/>
              </a:lnSpc>
              <a:spcBef>
                <a:spcPct val="0"/>
              </a:spcBef>
              <a:spcAft>
                <a:spcPct val="0"/>
              </a:spcAft>
              <a:tabLst>
                <a:tab pos="228600" algn="l"/>
              </a:tabLst>
            </a:pPr>
            <a:r>
              <a:rPr lang="en-US" altLang="zh-CN" dirty="0" smtClean="0">
                <a:latin typeface="Times New Roman" pitchFamily="18" charset="0"/>
                <a:ea typeface="宋体" pitchFamily="2" charset="-122"/>
                <a:cs typeface="Times New Roman" pitchFamily="18" charset="0"/>
              </a:rPr>
              <a:t>integer </a:t>
            </a:r>
            <a:r>
              <a:rPr lang="en-US" altLang="zh-CN" dirty="0">
                <a:latin typeface="Times New Roman" pitchFamily="18" charset="0"/>
                <a:ea typeface="宋体" pitchFamily="2" charset="-122"/>
                <a:cs typeface="Times New Roman" pitchFamily="18" charset="0"/>
              </a:rPr>
              <a:t>integer1</a:t>
            </a:r>
            <a:r>
              <a:rPr lang="zh-CN" altLang="en-US" dirty="0">
                <a:latin typeface="Times New Roman" pitchFamily="18" charset="0"/>
                <a:ea typeface="宋体" pitchFamily="2" charset="-122"/>
                <a:cs typeface="Times New Roman" pitchFamily="18" charset="0"/>
              </a:rPr>
              <a:t>，</a:t>
            </a:r>
            <a:r>
              <a:rPr lang="en-US" altLang="zh-CN" dirty="0">
                <a:latin typeface="Times New Roman" pitchFamily="18" charset="0"/>
                <a:ea typeface="宋体" pitchFamily="2" charset="-122"/>
                <a:cs typeface="Times New Roman" pitchFamily="18" charset="0"/>
              </a:rPr>
              <a:t>integer2</a:t>
            </a:r>
            <a:r>
              <a:rPr lang="zh-CN" altLang="en-US" dirty="0" smtClean="0">
                <a:latin typeface="Times New Roman" pitchFamily="18" charset="0"/>
                <a:ea typeface="宋体" pitchFamily="2" charset="-122"/>
                <a:cs typeface="Times New Roman" pitchFamily="18" charset="0"/>
              </a:rPr>
              <a:t>，</a:t>
            </a:r>
            <a:r>
              <a:rPr lang="en-US" altLang="zh-CN" dirty="0" smtClean="0">
                <a:latin typeface="Times New Roman" pitchFamily="18" charset="0"/>
                <a:ea typeface="宋体" pitchFamily="2" charset="-122"/>
                <a:cs typeface="Times New Roman" pitchFamily="18" charset="0"/>
              </a:rPr>
              <a:t>……</a:t>
            </a:r>
            <a:r>
              <a:rPr lang="zh-CN" altLang="en-US" dirty="0">
                <a:latin typeface="Times New Roman" pitchFamily="18" charset="0"/>
                <a:ea typeface="宋体" pitchFamily="2" charset="-122"/>
                <a:cs typeface="Times New Roman" pitchFamily="18" charset="0"/>
              </a:rPr>
              <a:t>，</a:t>
            </a:r>
            <a:r>
              <a:rPr lang="en-US" altLang="zh-CN" dirty="0" err="1">
                <a:latin typeface="Times New Roman" pitchFamily="18" charset="0"/>
                <a:ea typeface="宋体" pitchFamily="2" charset="-122"/>
                <a:cs typeface="Times New Roman" pitchFamily="18" charset="0"/>
              </a:rPr>
              <a:t>integerN</a:t>
            </a:r>
            <a:r>
              <a:rPr lang="en-US" altLang="zh-CN" dirty="0">
                <a:latin typeface="Times New Roman" pitchFamily="18" charset="0"/>
                <a:ea typeface="宋体" pitchFamily="2" charset="-122"/>
                <a:cs typeface="Times New Roman" pitchFamily="18" charset="0"/>
              </a:rPr>
              <a:t>[</a:t>
            </a:r>
            <a:r>
              <a:rPr lang="en-US" altLang="zh-CN" dirty="0" err="1">
                <a:latin typeface="Times New Roman" pitchFamily="18" charset="0"/>
                <a:ea typeface="宋体" pitchFamily="2" charset="-122"/>
                <a:cs typeface="Times New Roman" pitchFamily="18" charset="0"/>
              </a:rPr>
              <a:t>msb:lsb</a:t>
            </a:r>
            <a:r>
              <a:rPr lang="en-US" altLang="zh-CN" dirty="0">
                <a:latin typeface="Times New Roman" pitchFamily="18" charset="0"/>
                <a:ea typeface="宋体" pitchFamily="2" charset="-122"/>
                <a:cs typeface="Times New Roman" pitchFamily="18" charset="0"/>
              </a:rPr>
              <a:t>]</a:t>
            </a:r>
            <a:r>
              <a:rPr lang="zh-CN" altLang="en-US" dirty="0">
                <a:latin typeface="Times New Roman" pitchFamily="18" charset="0"/>
                <a:ea typeface="宋体" pitchFamily="2" charset="-122"/>
                <a:cs typeface="Times New Roman" pitchFamily="18" charset="0"/>
              </a:rPr>
              <a:t>；</a:t>
            </a:r>
            <a:endParaRPr lang="zh-CN" altLang="en-US" sz="900" dirty="0">
              <a:latin typeface="Arial" pitchFamily="34" charset="0"/>
              <a:ea typeface="宋体" pitchFamily="2" charset="-122"/>
              <a:cs typeface="宋体" pitchFamily="2" charset="-122"/>
            </a:endParaRPr>
          </a:p>
          <a:p>
            <a:pPr lvl="0" indent="609600" fontAlgn="base">
              <a:lnSpc>
                <a:spcPct val="100000"/>
              </a:lnSpc>
              <a:spcBef>
                <a:spcPct val="0"/>
              </a:spcBef>
              <a:spcAft>
                <a:spcPct val="0"/>
              </a:spcAft>
              <a:tabLst>
                <a:tab pos="228600" algn="l"/>
              </a:tabLst>
            </a:pPr>
            <a:endParaRPr lang="zh-CN" altLang="en-US" dirty="0">
              <a:latin typeface="Arial" pitchFamily="34" charset="0"/>
              <a:ea typeface="宋体" pitchFamily="2" charset="-122"/>
              <a:cs typeface="宋体" pitchFamily="2" charset="-122"/>
            </a:endParaRPr>
          </a:p>
        </p:txBody>
      </p:sp>
      <p:sp>
        <p:nvSpPr>
          <p:cNvPr id="9" name="标题 2"/>
          <p:cNvSpPr txBox="1">
            <a:spLocks/>
          </p:cNvSpPr>
          <p:nvPr/>
        </p:nvSpPr>
        <p:spPr>
          <a:xfrm>
            <a:off x="172745" y="956601"/>
            <a:ext cx="6674515" cy="593682"/>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zh-CN" altLang="en-US" sz="2800" dirty="0" smtClean="0">
                <a:solidFill>
                  <a:schemeClr val="tx2"/>
                </a:solidFill>
              </a:rPr>
              <a:t>变量</a:t>
            </a:r>
            <a:endParaRPr lang="zh-CN" altLang="en-US" sz="2800" dirty="0">
              <a:solidFill>
                <a:schemeClr val="tx2"/>
              </a:solidFill>
            </a:endParaRPr>
          </a:p>
        </p:txBody>
      </p:sp>
      <p:sp>
        <p:nvSpPr>
          <p:cNvPr id="7" name="内容占位符 4"/>
          <p:cNvSpPr txBox="1">
            <a:spLocks/>
          </p:cNvSpPr>
          <p:nvPr/>
        </p:nvSpPr>
        <p:spPr>
          <a:xfrm>
            <a:off x="172745" y="1814966"/>
            <a:ext cx="8721224"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76225" eaLnBrk="0" fontAlgn="base" hangingPunct="0">
              <a:lnSpc>
                <a:spcPct val="100000"/>
              </a:lnSpc>
              <a:spcBef>
                <a:spcPct val="0"/>
              </a:spcBef>
              <a:spcAft>
                <a:spcPct val="0"/>
              </a:spcAft>
              <a:tabLst>
                <a:tab pos="228600" algn="l"/>
              </a:tabLst>
            </a:pPr>
            <a:endParaRPr lang="zh-CN" altLang="en-US" sz="900" dirty="0">
              <a:solidFill>
                <a:srgbClr val="C00000"/>
              </a:solidFill>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6686163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409FBBB-C588-4B8D-A7FF-E25C81CC24C8}" type="slidenum">
              <a:rPr lang="en-US" smtClean="0">
                <a:solidFill>
                  <a:srgbClr val="304F6F"/>
                </a:solidFill>
              </a:rPr>
              <a:pPr/>
              <a:t>9</a:t>
            </a:fld>
            <a:endParaRPr lang="en-US" dirty="0">
              <a:solidFill>
                <a:srgbClr val="304F6F"/>
              </a:solidFill>
            </a:endParaRPr>
          </a:p>
        </p:txBody>
      </p:sp>
      <p:sp>
        <p:nvSpPr>
          <p:cNvPr id="3" name="标题 2"/>
          <p:cNvSpPr>
            <a:spLocks noGrp="1"/>
          </p:cNvSpPr>
          <p:nvPr>
            <p:ph type="title"/>
          </p:nvPr>
        </p:nvSpPr>
        <p:spPr/>
        <p:txBody>
          <a:bodyPr/>
          <a:lstStyle/>
          <a:p>
            <a:r>
              <a:rPr lang="en-US" altLang="zh-CN" dirty="0" smtClean="0"/>
              <a:t>Verilog HDL</a:t>
            </a:r>
            <a:endParaRPr lang="zh-CN" altLang="en-US" dirty="0"/>
          </a:p>
        </p:txBody>
      </p:sp>
      <p:sp>
        <p:nvSpPr>
          <p:cNvPr id="5" name="内容占位符 4"/>
          <p:cNvSpPr>
            <a:spLocks noGrp="1"/>
          </p:cNvSpPr>
          <p:nvPr>
            <p:ph idx="1"/>
          </p:nvPr>
        </p:nvSpPr>
        <p:spPr>
          <a:xfrm>
            <a:off x="172745" y="1814965"/>
            <a:ext cx="8721224" cy="4400097"/>
          </a:xfrm>
        </p:spPr>
        <p:txBody>
          <a:bodyPr>
            <a:normAutofit/>
          </a:bodyPr>
          <a:lstStyle/>
          <a:p>
            <a:pPr eaLnBrk="0" fontAlgn="base" hangingPunct="0">
              <a:lnSpc>
                <a:spcPct val="100000"/>
              </a:lnSpc>
              <a:spcBef>
                <a:spcPct val="0"/>
              </a:spcBef>
              <a:spcAft>
                <a:spcPct val="0"/>
              </a:spcAft>
              <a:tabLst>
                <a:tab pos="228600" algn="l"/>
              </a:tabLst>
            </a:pPr>
            <a:r>
              <a:rPr lang="en-US" altLang="zh-CN" dirty="0" smtClean="0">
                <a:latin typeface="Times New Roman" pitchFamily="18" charset="0"/>
                <a:ea typeface="宋体" pitchFamily="2" charset="-122"/>
                <a:cs typeface="Times New Roman" pitchFamily="18" charset="0"/>
              </a:rPr>
              <a:t>real</a:t>
            </a:r>
            <a:r>
              <a:rPr lang="zh-CN" altLang="en-US" dirty="0" smtClean="0">
                <a:latin typeface="Times New Roman" pitchFamily="18" charset="0"/>
                <a:ea typeface="宋体" pitchFamily="2" charset="-122"/>
                <a:cs typeface="Times New Roman" pitchFamily="18" charset="0"/>
              </a:rPr>
              <a:t>用于</a:t>
            </a:r>
            <a:r>
              <a:rPr lang="zh-CN" altLang="en-US" dirty="0">
                <a:latin typeface="Times New Roman" pitchFamily="18" charset="0"/>
                <a:ea typeface="宋体" pitchFamily="2" charset="-122"/>
                <a:cs typeface="Times New Roman" pitchFamily="18" charset="0"/>
              </a:rPr>
              <a:t>测试模板中存储仿真</a:t>
            </a:r>
            <a:r>
              <a:rPr lang="zh-CN" altLang="en-US" dirty="0" smtClean="0">
                <a:latin typeface="Times New Roman" pitchFamily="18" charset="0"/>
                <a:ea typeface="宋体" pitchFamily="2" charset="-122"/>
                <a:cs typeface="Times New Roman" pitchFamily="18" charset="0"/>
              </a:rPr>
              <a:t>时间。</a:t>
            </a:r>
            <a:endParaRPr lang="zh-CN" altLang="en-US" sz="900" dirty="0">
              <a:latin typeface="Arial" pitchFamily="34" charset="0"/>
              <a:ea typeface="宋体" pitchFamily="2" charset="-122"/>
              <a:cs typeface="宋体" pitchFamily="2" charset="-122"/>
            </a:endParaRPr>
          </a:p>
          <a:p>
            <a:pPr lvl="0" eaLnBrk="0" fontAlgn="base" hangingPunct="0">
              <a:lnSpc>
                <a:spcPct val="100000"/>
              </a:lnSpc>
              <a:spcBef>
                <a:spcPct val="0"/>
              </a:spcBef>
              <a:spcAft>
                <a:spcPct val="0"/>
              </a:spcAft>
              <a:tabLst>
                <a:tab pos="228600" algn="l"/>
              </a:tabLst>
            </a:pPr>
            <a:r>
              <a:rPr lang="en-US" altLang="zh-CN" dirty="0">
                <a:latin typeface="Times New Roman" pitchFamily="18" charset="0"/>
                <a:ea typeface="宋体" pitchFamily="2" charset="-122"/>
                <a:cs typeface="Times New Roman" pitchFamily="18" charset="0"/>
              </a:rPr>
              <a:t>integer</a:t>
            </a:r>
            <a:r>
              <a:rPr lang="zh-CN" altLang="en-US" dirty="0">
                <a:latin typeface="Times New Roman" pitchFamily="18" charset="0"/>
                <a:ea typeface="宋体" pitchFamily="2" charset="-122"/>
                <a:cs typeface="Times New Roman" pitchFamily="18" charset="0"/>
              </a:rPr>
              <a:t>型变量的定义格式</a:t>
            </a:r>
            <a:r>
              <a:rPr lang="zh-CN" altLang="en-US" dirty="0" smtClean="0">
                <a:latin typeface="Times New Roman" pitchFamily="18" charset="0"/>
                <a:ea typeface="宋体" pitchFamily="2" charset="-122"/>
                <a:cs typeface="Times New Roman" pitchFamily="18" charset="0"/>
              </a:rPr>
              <a:t>：</a:t>
            </a:r>
            <a:endParaRPr lang="en-US" altLang="zh-CN" sz="900" dirty="0" smtClean="0">
              <a:latin typeface="Arial" pitchFamily="34" charset="0"/>
              <a:ea typeface="宋体" pitchFamily="2" charset="-122"/>
              <a:cs typeface="Times New Roman" pitchFamily="18" charset="0"/>
            </a:endParaRPr>
          </a:p>
          <a:p>
            <a:pPr eaLnBrk="0" fontAlgn="base" hangingPunct="0">
              <a:lnSpc>
                <a:spcPct val="100000"/>
              </a:lnSpc>
              <a:spcBef>
                <a:spcPct val="0"/>
              </a:spcBef>
              <a:spcAft>
                <a:spcPct val="0"/>
              </a:spcAft>
              <a:tabLst>
                <a:tab pos="228600" algn="l"/>
              </a:tabLst>
            </a:pPr>
            <a:r>
              <a:rPr lang="en-US" altLang="zh-CN" dirty="0">
                <a:latin typeface="Times New Roman" pitchFamily="18" charset="0"/>
                <a:ea typeface="宋体" pitchFamily="2" charset="-122"/>
                <a:cs typeface="Times New Roman" pitchFamily="18" charset="0"/>
              </a:rPr>
              <a:t>real real_reg1</a:t>
            </a:r>
            <a:r>
              <a:rPr lang="zh-CN" altLang="en-US" dirty="0">
                <a:latin typeface="Times New Roman" pitchFamily="18" charset="0"/>
                <a:ea typeface="宋体" pitchFamily="2" charset="-122"/>
                <a:cs typeface="Times New Roman" pitchFamily="18" charset="0"/>
              </a:rPr>
              <a:t>，</a:t>
            </a:r>
            <a:r>
              <a:rPr lang="en-US" altLang="zh-CN" dirty="0" err="1">
                <a:latin typeface="Times New Roman" pitchFamily="18" charset="0"/>
                <a:ea typeface="宋体" pitchFamily="2" charset="-122"/>
                <a:cs typeface="Times New Roman" pitchFamily="18" charset="0"/>
              </a:rPr>
              <a:t>real_reg</a:t>
            </a:r>
            <a:r>
              <a:rPr lang="en-US" altLang="zh-CN" dirty="0">
                <a:latin typeface="Times New Roman" pitchFamily="18" charset="0"/>
                <a:ea typeface="宋体" pitchFamily="2" charset="-122"/>
                <a:cs typeface="Times New Roman" pitchFamily="18" charset="0"/>
              </a:rPr>
              <a:t> 2</a:t>
            </a:r>
            <a:r>
              <a:rPr lang="zh-CN" altLang="en-US" dirty="0">
                <a:latin typeface="Times New Roman" pitchFamily="18" charset="0"/>
                <a:ea typeface="宋体" pitchFamily="2" charset="-122"/>
                <a:cs typeface="Times New Roman" pitchFamily="18" charset="0"/>
              </a:rPr>
              <a:t>，</a:t>
            </a:r>
            <a:r>
              <a:rPr lang="en-US" altLang="zh-CN" dirty="0" err="1">
                <a:latin typeface="Times New Roman" pitchFamily="18" charset="0"/>
                <a:ea typeface="宋体" pitchFamily="2" charset="-122"/>
                <a:cs typeface="Times New Roman" pitchFamily="18" charset="0"/>
              </a:rPr>
              <a:t>real_reg</a:t>
            </a:r>
            <a:r>
              <a:rPr lang="en-US" altLang="zh-CN" dirty="0">
                <a:latin typeface="Times New Roman" pitchFamily="18" charset="0"/>
                <a:ea typeface="宋体" pitchFamily="2" charset="-122"/>
                <a:cs typeface="Times New Roman" pitchFamily="18" charset="0"/>
              </a:rPr>
              <a:t> 3</a:t>
            </a:r>
            <a:r>
              <a:rPr lang="zh-CN" altLang="en-US" dirty="0">
                <a:latin typeface="Times New Roman" pitchFamily="18" charset="0"/>
                <a:ea typeface="宋体" pitchFamily="2" charset="-122"/>
                <a:cs typeface="Times New Roman" pitchFamily="18" charset="0"/>
              </a:rPr>
              <a:t>，</a:t>
            </a:r>
            <a:r>
              <a:rPr lang="en-US" altLang="zh-CN" dirty="0">
                <a:latin typeface="Times New Roman" pitchFamily="18" charset="0"/>
                <a:ea typeface="宋体" pitchFamily="2" charset="-122"/>
                <a:cs typeface="Times New Roman" pitchFamily="18" charset="0"/>
              </a:rPr>
              <a:t>…</a:t>
            </a:r>
            <a:r>
              <a:rPr lang="zh-CN" altLang="en-US" dirty="0">
                <a:latin typeface="Times New Roman" pitchFamily="18" charset="0"/>
                <a:ea typeface="宋体" pitchFamily="2" charset="-122"/>
                <a:cs typeface="Times New Roman" pitchFamily="18" charset="0"/>
              </a:rPr>
              <a:t>，</a:t>
            </a:r>
            <a:r>
              <a:rPr lang="en-US" altLang="zh-CN" dirty="0" err="1">
                <a:latin typeface="Times New Roman" pitchFamily="18" charset="0"/>
                <a:ea typeface="宋体" pitchFamily="2" charset="-122"/>
                <a:cs typeface="Times New Roman" pitchFamily="18" charset="0"/>
              </a:rPr>
              <a:t>real_reg</a:t>
            </a:r>
            <a:r>
              <a:rPr lang="en-US" altLang="zh-CN" dirty="0">
                <a:latin typeface="Times New Roman" pitchFamily="18" charset="0"/>
                <a:ea typeface="宋体" pitchFamily="2" charset="-122"/>
                <a:cs typeface="Times New Roman" pitchFamily="18" charset="0"/>
              </a:rPr>
              <a:t> N</a:t>
            </a:r>
            <a:r>
              <a:rPr lang="zh-CN" altLang="en-US" dirty="0" smtClean="0">
                <a:latin typeface="Times New Roman" pitchFamily="18" charset="0"/>
                <a:ea typeface="宋体" pitchFamily="2" charset="-122"/>
                <a:cs typeface="Times New Roman" pitchFamily="18" charset="0"/>
              </a:rPr>
              <a:t>；</a:t>
            </a:r>
            <a:endParaRPr lang="zh-CN" altLang="en-US" sz="900" dirty="0">
              <a:latin typeface="Arial" pitchFamily="34" charset="0"/>
              <a:ea typeface="宋体" pitchFamily="2" charset="-122"/>
              <a:cs typeface="宋体" pitchFamily="2" charset="-122"/>
            </a:endParaRPr>
          </a:p>
          <a:p>
            <a:pPr lvl="0" indent="609600" fontAlgn="base">
              <a:lnSpc>
                <a:spcPct val="100000"/>
              </a:lnSpc>
              <a:spcBef>
                <a:spcPct val="0"/>
              </a:spcBef>
              <a:spcAft>
                <a:spcPct val="0"/>
              </a:spcAft>
              <a:tabLst>
                <a:tab pos="228600" algn="l"/>
              </a:tabLst>
            </a:pPr>
            <a:endParaRPr lang="zh-CN" altLang="en-US" dirty="0">
              <a:latin typeface="Arial" pitchFamily="34" charset="0"/>
              <a:ea typeface="宋体" pitchFamily="2" charset="-122"/>
              <a:cs typeface="宋体" pitchFamily="2" charset="-122"/>
            </a:endParaRPr>
          </a:p>
        </p:txBody>
      </p:sp>
      <p:sp>
        <p:nvSpPr>
          <p:cNvPr id="9" name="标题 2"/>
          <p:cNvSpPr txBox="1">
            <a:spLocks/>
          </p:cNvSpPr>
          <p:nvPr/>
        </p:nvSpPr>
        <p:spPr>
          <a:xfrm>
            <a:off x="172745" y="956601"/>
            <a:ext cx="6674515" cy="593682"/>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bg2">
                    <a:lumMod val="75000"/>
                  </a:schemeClr>
                </a:solidFill>
                <a:latin typeface="+mj-lt"/>
                <a:ea typeface="+mj-ea"/>
                <a:cs typeface="+mj-cs"/>
              </a:defRPr>
            </a:lvl1pPr>
          </a:lstStyle>
          <a:p>
            <a:r>
              <a:rPr lang="zh-CN" altLang="en-US" sz="2800" dirty="0" smtClean="0">
                <a:solidFill>
                  <a:schemeClr val="tx2"/>
                </a:solidFill>
              </a:rPr>
              <a:t>变量</a:t>
            </a:r>
            <a:endParaRPr lang="zh-CN" altLang="en-US" sz="2800" dirty="0">
              <a:solidFill>
                <a:schemeClr val="tx2"/>
              </a:solidFill>
            </a:endParaRPr>
          </a:p>
        </p:txBody>
      </p:sp>
      <p:sp>
        <p:nvSpPr>
          <p:cNvPr id="7" name="内容占位符 4"/>
          <p:cNvSpPr txBox="1">
            <a:spLocks/>
          </p:cNvSpPr>
          <p:nvPr/>
        </p:nvSpPr>
        <p:spPr>
          <a:xfrm>
            <a:off x="172745" y="1814966"/>
            <a:ext cx="8721224"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76225" eaLnBrk="0" fontAlgn="base" hangingPunct="0">
              <a:lnSpc>
                <a:spcPct val="100000"/>
              </a:lnSpc>
              <a:spcBef>
                <a:spcPct val="0"/>
              </a:spcBef>
              <a:spcAft>
                <a:spcPct val="0"/>
              </a:spcAft>
              <a:tabLst>
                <a:tab pos="228600" algn="l"/>
              </a:tabLst>
            </a:pPr>
            <a:endParaRPr lang="zh-CN" altLang="en-US" sz="900" dirty="0">
              <a:solidFill>
                <a:srgbClr val="C00000"/>
              </a:solidFill>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01864118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heme/theme1.xml><?xml version="1.0" encoding="utf-8"?>
<a:theme xmlns:a="http://schemas.openxmlformats.org/drawingml/2006/main" name="1_Office Theme">
  <a:themeElements>
    <a:clrScheme name="015_2">
      <a:dk1>
        <a:sysClr val="windowText" lastClr="000000"/>
      </a:dk1>
      <a:lt1>
        <a:srgbClr val="3D485D"/>
      </a:lt1>
      <a:dk2>
        <a:srgbClr val="FFFFFF"/>
      </a:dk2>
      <a:lt2>
        <a:srgbClr val="85898F"/>
      </a:lt2>
      <a:accent1>
        <a:srgbClr val="2C479E"/>
      </a:accent1>
      <a:accent2>
        <a:srgbClr val="EF4056"/>
      </a:accent2>
      <a:accent3>
        <a:srgbClr val="B5B5B5"/>
      </a:accent3>
      <a:accent4>
        <a:srgbClr val="B5B5B5"/>
      </a:accent4>
      <a:accent5>
        <a:srgbClr val="B5B5B5"/>
      </a:accent5>
      <a:accent6>
        <a:srgbClr val="B5B5B5"/>
      </a:accent6>
      <a:hlink>
        <a:srgbClr val="B5B5B5"/>
      </a:hlink>
      <a:folHlink>
        <a:srgbClr val="B5B5B5"/>
      </a:folHlink>
    </a:clrScheme>
    <a:fontScheme name="Style_Awesome">
      <a:majorFont>
        <a:latin typeface="Arial"/>
        <a:ea typeface="arial"/>
        <a:cs typeface=""/>
      </a:majorFont>
      <a:minorFont>
        <a:latin typeface="Arial"/>
        <a:ea typeface="arial"/>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2904</TotalTime>
  <Words>1224</Words>
  <Application>Microsoft Office PowerPoint</Application>
  <PresentationFormat>全屏显示(4:3)</PresentationFormat>
  <Paragraphs>226</Paragraphs>
  <Slides>25</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宋体</vt:lpstr>
      <vt:lpstr>微软雅黑</vt:lpstr>
      <vt:lpstr>Arial</vt:lpstr>
      <vt:lpstr>Arial</vt:lpstr>
      <vt:lpstr>Calibri</vt:lpstr>
      <vt:lpstr>Times New Roman</vt:lpstr>
      <vt:lpstr>Wingdings</vt:lpstr>
      <vt:lpstr>1_Office Theme</vt:lpstr>
      <vt:lpstr>PowerPoint 演示文稿</vt:lpstr>
      <vt:lpstr>Verilog HDL</vt:lpstr>
      <vt:lpstr>Verilog HDL</vt:lpstr>
      <vt:lpstr>Verilog HDL</vt:lpstr>
      <vt:lpstr>Verilog HDL</vt:lpstr>
      <vt:lpstr>Verilog HDL</vt:lpstr>
      <vt:lpstr>Verilog HDL</vt:lpstr>
      <vt:lpstr>Verilog HDL</vt:lpstr>
      <vt:lpstr>Verilog HDL</vt:lpstr>
      <vt:lpstr>Verilog HDL</vt:lpstr>
      <vt:lpstr>Verilog HDL</vt:lpstr>
      <vt:lpstr>Verilog HDL</vt:lpstr>
      <vt:lpstr>Verilog HDL</vt:lpstr>
      <vt:lpstr>Verilog HDL</vt:lpstr>
      <vt:lpstr>Verilog HDL</vt:lpstr>
      <vt:lpstr>Verilog HDL</vt:lpstr>
      <vt:lpstr>Verilog HDL</vt:lpstr>
      <vt:lpstr>Verilog HDL</vt:lpstr>
      <vt:lpstr>Verilog HDL</vt:lpstr>
      <vt:lpstr>Verilog HDL</vt:lpstr>
      <vt:lpstr>Verilog HDL</vt:lpstr>
      <vt:lpstr>Verilog HDL</vt:lpstr>
      <vt:lpstr>Verilog HDL</vt:lpstr>
      <vt:lpstr>Verilog HDL</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Lunik</dc:creator>
  <cp:lastModifiedBy>e</cp:lastModifiedBy>
  <cp:revision>451</cp:revision>
  <dcterms:created xsi:type="dcterms:W3CDTF">2016-02-11T06:09:00Z</dcterms:created>
  <dcterms:modified xsi:type="dcterms:W3CDTF">2021-09-06T00:22:33Z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ies>
</file>