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57" r:id="rId5"/>
    <p:sldId id="258" r:id="rId6"/>
    <p:sldId id="259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Hardware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Fetch-decode-execute cycle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The CIR is in charge of the </a:t>
            </a:r>
            <a:r>
              <a:rPr lang="en-US" altLang="zh-CN" b="1"/>
              <a:t>DECODE</a:t>
            </a:r>
            <a:r>
              <a:rPr lang="en-US" altLang="zh-CN"/>
              <a:t> process.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 a computer system, instructions are a set of operations which are decoded in sequence. An operation is made up of an </a:t>
            </a:r>
            <a:r>
              <a:rPr lang="en-US" altLang="zh-CN" b="1">
                <a:solidFill>
                  <a:srgbClr val="FF0000"/>
                </a:solidFill>
              </a:rPr>
              <a:t>opcode</a:t>
            </a:r>
            <a:r>
              <a:rPr lang="en-US" altLang="zh-CN">
                <a:solidFill>
                  <a:schemeClr val="tx1"/>
                </a:solidFill>
              </a:rPr>
              <a:t>(what operation needs to be done)</a:t>
            </a:r>
            <a:r>
              <a:rPr lang="en-US" altLang="zh-CN"/>
              <a:t> and an </a:t>
            </a:r>
            <a:r>
              <a:rPr lang="en-US" altLang="zh-CN" b="1">
                <a:solidFill>
                  <a:srgbClr val="FF0000"/>
                </a:solidFill>
              </a:rPr>
              <a:t>operand</a:t>
            </a:r>
            <a:r>
              <a:rPr lang="en-US" altLang="zh-CN">
                <a:solidFill>
                  <a:schemeClr val="tx1"/>
                </a:solidFill>
              </a:rPr>
              <a:t>(the data which needs to be acted)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limited number of opcodes that can be used; this is known as the instruction set.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Fetch-decode-execute cycle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667500" cy="4351655"/>
          </a:xfrm>
        </p:spPr>
        <p:txBody>
          <a:bodyPr>
            <a:normAutofit lnSpcReduction="10000"/>
          </a:bodyPr>
          <a:p>
            <a:r>
              <a:rPr lang="en-US" altLang="zh-CN"/>
              <a:t>After the decode process, there’re two types of situation in </a:t>
            </a:r>
            <a:r>
              <a:rPr lang="en-US" altLang="zh-CN" b="1">
                <a:solidFill>
                  <a:schemeClr val="tx1"/>
                </a:solidFill>
              </a:rPr>
              <a:t>EXECUTE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If it’s an addressing instruction, then we’ll go back to MAR and follow this part of the process to get the data: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If it’s a calculation instruction, then the </a:t>
            </a:r>
            <a:r>
              <a:rPr lang="en-US" altLang="zh-CN" b="1">
                <a:solidFill>
                  <a:srgbClr val="FF0000"/>
                </a:solidFill>
              </a:rPr>
              <a:t>ALU and AC will cooperate</a:t>
            </a:r>
            <a:r>
              <a:rPr lang="en-US" altLang="zh-CN"/>
              <a:t> to finish the task.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4595" y="2136140"/>
            <a:ext cx="4239895" cy="3128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Clocks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Like a clock, the computer needs to follow some time rules to do the FE cycle, in order to synchronize computer operations.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 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Increase the width of </a:t>
            </a:r>
            <a:r>
              <a:rPr lang="en-US" altLang="zh-CN" b="1">
                <a:solidFill>
                  <a:srgbClr val="FF0000"/>
                </a:solidFill>
              </a:rPr>
              <a:t>address and data</a:t>
            </a:r>
            <a:r>
              <a:rPr lang="en-US" altLang="zh-CN"/>
              <a:t> buses.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Multi-cores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Increase </a:t>
            </a:r>
            <a:r>
              <a:rPr lang="en-US" altLang="zh-CN" b="1">
                <a:solidFill>
                  <a:srgbClr val="FF0000"/>
                </a:solidFill>
              </a:rPr>
              <a:t>clock speed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of </a:t>
            </a:r>
            <a:r>
              <a:rPr lang="en-US" altLang="zh-CN" b="1">
                <a:solidFill>
                  <a:srgbClr val="FF0000"/>
                </a:solidFill>
              </a:rPr>
              <a:t>cache</a:t>
            </a:r>
            <a:r>
              <a:rPr lang="en-US" altLang="zh-CN"/>
              <a:t> memory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Embedded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 embedded system is a combination of hardware and software which is</a:t>
            </a:r>
            <a:r>
              <a:rPr lang="en-US" altLang="zh-CN"/>
              <a:t> </a:t>
            </a:r>
            <a:r>
              <a:rPr lang="zh-CN" altLang="en-US"/>
              <a:t>designed to carry out a specific set of functions.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37155" y="2633980"/>
            <a:ext cx="635317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xamples of embedded systems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Set-top box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GPS 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Airbags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 and output devices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Scanner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Monitor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Touchscreen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Earphone with a microphone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Barcode 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barcode is a series of dark and light parallel lines of varying thickness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pattern on the left/right of the guard bar is different, in order to </a:t>
            </a:r>
            <a:r>
              <a:rPr lang="en-US" altLang="zh-CN" b="1">
                <a:solidFill>
                  <a:srgbClr val="FF0000"/>
                </a:solidFill>
              </a:rPr>
              <a:t>allow the barcode to be scanned in all directions.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barcode is known as the </a:t>
            </a:r>
            <a:r>
              <a:rPr lang="en-US" altLang="zh-CN" b="1">
                <a:solidFill>
                  <a:srgbClr val="FF0000"/>
                </a:solidFill>
              </a:rPr>
              <a:t>key field</a:t>
            </a:r>
            <a:r>
              <a:rPr lang="en-US" altLang="zh-CN"/>
              <a:t> in the stock item record.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QR 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It’s a matrix of filled-in dark squares on a light background.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 QR code consists of a block of small squares (light and dark) known as pixels.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three large squares at the corners of the code function as a form of alignment; the remaining small corner square is used to ensure the correct size and correct angle of the camera shot when the QR code is read.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QR </a:t>
            </a:r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the app will now process the image taken by the camera, converting the</a:t>
            </a:r>
            <a:r>
              <a:rPr lang="en-US" altLang="zh-CN"/>
              <a:t> </a:t>
            </a:r>
            <a:r>
              <a:rPr lang="zh-CN" altLang="en-US"/>
              <a:t>squares into readable data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browser software on the mobile phone or tablet automatically reads the</a:t>
            </a:r>
            <a:r>
              <a:rPr lang="en-US" altLang="zh-CN"/>
              <a:t> </a:t>
            </a:r>
            <a:r>
              <a:rPr lang="zh-CN" altLang="en-US"/>
              <a:t>data generated by the app; it will also decode any web addresses contained</a:t>
            </a:r>
            <a:r>
              <a:rPr lang="en-US" altLang="zh-CN"/>
              <a:t> </a:t>
            </a:r>
            <a:r>
              <a:rPr lang="zh-CN" altLang="en-US"/>
              <a:t>within the QR code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user will then be sent to a website automatically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central processing unit (CPU) (also known as a microprocessor or processor)</a:t>
            </a:r>
            <a:r>
              <a:rPr lang="en-US" altLang="zh-CN"/>
              <a:t> </a:t>
            </a:r>
            <a:r>
              <a:rPr lang="zh-CN" altLang="en-US"/>
              <a:t>is central to all modern computer systems (including tablets and smartphones)</a:t>
            </a:r>
            <a:r>
              <a:rPr lang="en-US" altLang="zh-CN"/>
              <a:t>, which is installed as an IC(Integrated Circuit) inside the microchips.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CPU includes: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-ALU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-CU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-registers and buses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Barcode VS QR 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p>
            <a:r>
              <a:rPr lang="zh-CN" altLang="en-US"/>
              <a:t>Advantages of QR codes compared to traditional barcodes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They can hold much more information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There will be fewer errors; the higher capacity of the QR code allows the use</a:t>
            </a:r>
            <a:r>
              <a:rPr lang="en-US" altLang="zh-CN"/>
              <a:t> </a:t>
            </a:r>
            <a:r>
              <a:rPr lang="zh-CN" altLang="en-US"/>
              <a:t>of built-in error-checking systems . normal barcodes contain almost no data</a:t>
            </a:r>
            <a:r>
              <a:rPr lang="en-US" altLang="zh-CN"/>
              <a:t> </a:t>
            </a:r>
            <a:r>
              <a:rPr lang="zh-CN" altLang="en-US"/>
              <a:t>redundancy (data which is duplicated) therefore it isn’t possible to guard</a:t>
            </a:r>
            <a:r>
              <a:rPr lang="en-US" altLang="zh-CN"/>
              <a:t> </a:t>
            </a:r>
            <a:r>
              <a:rPr lang="zh-CN" altLang="en-US"/>
              <a:t>against badly printed or damaged barcodes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QR codes are easier to read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It is easy to transmit QR codes either as text messages or images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It is also possible to encrypt QR codes which gives them greater protection</a:t>
            </a:r>
            <a:r>
              <a:rPr lang="en-US" altLang="zh-CN"/>
              <a:t> </a:t>
            </a:r>
            <a:r>
              <a:rPr lang="zh-CN" altLang="en-US"/>
              <a:t>than traditional barcodes.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Disadvantages of QR codes compared to traditional barcodes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More than one QR format is available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 </a:t>
            </a:r>
            <a:r>
              <a:rPr lang="zh-CN" altLang="en-US"/>
              <a:t>QR codes can be used to transmit malicious codes . known as attagging. Since</a:t>
            </a:r>
            <a:r>
              <a:rPr lang="en-US" altLang="zh-CN"/>
              <a:t> </a:t>
            </a:r>
            <a:r>
              <a:rPr lang="zh-CN" altLang="en-US"/>
              <a:t>there are a large number of free apps available to a user for generating QR</a:t>
            </a:r>
            <a:r>
              <a:rPr lang="en-US" altLang="zh-CN"/>
              <a:t> </a:t>
            </a:r>
            <a:r>
              <a:rPr lang="zh-CN" altLang="en-US"/>
              <a:t>codes, that means anyone can do this. It is relatively easy to write malicious</a:t>
            </a:r>
            <a:r>
              <a:rPr lang="en-US" altLang="zh-CN"/>
              <a:t> </a:t>
            </a:r>
            <a:r>
              <a:rPr lang="zh-CN" altLang="en-US"/>
              <a:t>code and embed this within the QR code. When the code is scanned, it is</a:t>
            </a:r>
            <a:r>
              <a:rPr lang="en-US" altLang="zh-CN"/>
              <a:t> </a:t>
            </a:r>
            <a:r>
              <a:rPr lang="zh-CN" altLang="en-US"/>
              <a:t>possible the creator of the malicious code could gain access to everything on</a:t>
            </a:r>
            <a:r>
              <a:rPr lang="en-US" altLang="zh-CN"/>
              <a:t> </a:t>
            </a:r>
            <a:r>
              <a:rPr lang="zh-CN" altLang="en-US"/>
              <a:t>the user’s phone (for example, photographs, address book, stored passwords,</a:t>
            </a:r>
            <a:r>
              <a:rPr lang="en-US" altLang="zh-CN"/>
              <a:t> </a:t>
            </a:r>
            <a:r>
              <a:rPr lang="zh-CN" altLang="en-US"/>
              <a:t>and so on). The user could also be sent to a fake website or it is even possible</a:t>
            </a:r>
            <a:r>
              <a:rPr lang="en-US" altLang="zh-CN"/>
              <a:t> </a:t>
            </a:r>
            <a:r>
              <a:rPr lang="zh-CN" altLang="en-US"/>
              <a:t>for a virus to be downloaded.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</a:t>
            </a:r>
            <a:r>
              <a:rPr lang="en-US" altLang="zh-CN"/>
              <a:t>igital 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image is captured when light passes through the lens onto a light-sensitive</a:t>
            </a:r>
            <a:r>
              <a:rPr lang="en-US" altLang="zh-CN"/>
              <a:t> </a:t>
            </a:r>
            <a:r>
              <a:rPr lang="zh-CN" altLang="en-US"/>
              <a:t>cell</a:t>
            </a:r>
            <a:r>
              <a:rPr lang="en-US" altLang="zh-CN"/>
              <a:t>. Each cell is a pixel which contains a sensor. The light is transfered to digital signals by ADC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ADC converts the electric charges from each pixel into levels of brightness and RGB color code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Light-&gt; Sensor-&gt; ADC-&gt; Store and show the image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</a:t>
            </a:r>
            <a:r>
              <a:rPr lang="en-US" altLang="zh-CN"/>
              <a:t>eyboards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There is a membrane or circuit board at the base of the keys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CPU in the computer can then determine which key has been pressed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The CPU refers to an index file to identify which character the key press represents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Microphone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When sound is created, it causes the air to vibrate.</a:t>
            </a:r>
            <a:endParaRPr lang="zh-CN" altLang="en-US"/>
          </a:p>
          <a:p>
            <a:r>
              <a:rPr lang="zh-CN" altLang="en-US"/>
              <a:t>When a diaphragm in the microphone picks up the air vibrations, the</a:t>
            </a:r>
            <a:r>
              <a:rPr lang="en-US" altLang="zh-CN"/>
              <a:t> </a:t>
            </a:r>
            <a:r>
              <a:rPr lang="zh-CN" altLang="en-US"/>
              <a:t>diaphragm also begins to vibrate.</a:t>
            </a:r>
            <a:endParaRPr lang="zh-CN" altLang="en-US"/>
          </a:p>
          <a:p>
            <a:r>
              <a:rPr lang="zh-CN" altLang="en-US"/>
              <a:t>A copper coil is wrapped around the cone which is connected to the</a:t>
            </a:r>
            <a:r>
              <a:rPr lang="en-US" altLang="zh-CN"/>
              <a:t> </a:t>
            </a:r>
            <a:r>
              <a:rPr lang="zh-CN" altLang="en-US"/>
              <a:t>diaphragm. As the diaphragm vibrates, the cone moves in and out causing the</a:t>
            </a:r>
            <a:r>
              <a:rPr lang="en-US" altLang="zh-CN"/>
              <a:t> </a:t>
            </a:r>
            <a:r>
              <a:rPr lang="zh-CN" altLang="en-US"/>
              <a:t>copper coil to move backwards and forwards.</a:t>
            </a:r>
            <a:endParaRPr lang="zh-CN" altLang="en-US"/>
          </a:p>
          <a:p>
            <a:r>
              <a:rPr lang="zh-CN" altLang="en-US"/>
              <a:t>This forwards and backwards motion causes the coil to cut through the</a:t>
            </a:r>
            <a:r>
              <a:rPr lang="en-US" altLang="zh-CN"/>
              <a:t> </a:t>
            </a:r>
            <a:r>
              <a:rPr lang="zh-CN" altLang="en-US"/>
              <a:t>magnetic field around the permanent magnet, inducing an electric current.</a:t>
            </a:r>
            <a:endParaRPr lang="zh-CN" altLang="en-US"/>
          </a:p>
          <a:p>
            <a:r>
              <a:rPr lang="zh-CN" altLang="en-US"/>
              <a:t>The electric current is then either amplified or sent to a recording device. The</a:t>
            </a:r>
            <a:r>
              <a:rPr lang="en-US" altLang="zh-CN"/>
              <a:t> </a:t>
            </a:r>
            <a:r>
              <a:rPr lang="zh-CN" altLang="en-US"/>
              <a:t>electric current is analogue in nature.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</a:t>
            </a:r>
            <a:r>
              <a:rPr lang="en-US" altLang="zh-CN"/>
              <a:t>ptical Mouse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</a:t>
            </a:r>
            <a:r>
              <a:rPr lang="zh-CN" altLang="en-US"/>
              <a:t>he red light is bounced off</a:t>
            </a:r>
            <a:r>
              <a:rPr lang="en-US" altLang="zh-CN"/>
              <a:t> </a:t>
            </a:r>
            <a:r>
              <a:rPr lang="zh-CN" altLang="en-US"/>
              <a:t>the surface and the reflection is picked up b</a:t>
            </a:r>
            <a:r>
              <a:rPr lang="en-US" altLang="zh-CN"/>
              <a:t>y </a:t>
            </a:r>
            <a:r>
              <a:rPr lang="en-US" altLang="zh-CN" b="1">
                <a:solidFill>
                  <a:srgbClr val="FF0000"/>
                </a:solidFill>
              </a:rPr>
              <a:t>CMOS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The processor can now work out the coordinates of the mouse based on the changing image patterns as it is moved about on the surface.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computer can then move the on-screen cursor to the coordinates sent by the mouse.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2D-scanner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Computers equipped with </a:t>
            </a:r>
            <a:r>
              <a:rPr lang="zh-CN" altLang="en-US" b="1">
                <a:solidFill>
                  <a:srgbClr val="FF0000"/>
                </a:solidFill>
              </a:rPr>
              <a:t>optical character recognition (OCR) </a:t>
            </a:r>
            <a:r>
              <a:rPr lang="zh-CN" altLang="en-US"/>
              <a:t>software allow the scanned text from the document to be converted into a text file format.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And then the scanned image is edited and manipulated in a </a:t>
            </a:r>
            <a:r>
              <a:rPr lang="en-US" altLang="zh-CN" b="1">
                <a:solidFill>
                  <a:srgbClr val="FF0000"/>
                </a:solidFill>
              </a:rPr>
              <a:t>word processor.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 example is the airport passport scanner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3D-scanner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Since solid objects have x, y and z coordinates, these scanners take images at several points along these </a:t>
            </a:r>
            <a:r>
              <a:rPr lang="zh-CN" altLang="en-US" b="1">
                <a:solidFill>
                  <a:srgbClr val="FF0000"/>
                </a:solidFill>
              </a:rPr>
              <a:t>three coordinates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 digital image which represents the solid object is formed.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An example is the tomography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Touchscreens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>
                <a:solidFill>
                  <a:srgbClr val="FF0000"/>
                </a:solidFill>
              </a:rPr>
              <a:t>Capacitive</a:t>
            </a:r>
            <a:r>
              <a:rPr lang="zh-CN" altLang="en-US"/>
              <a:t> touch screens are composed of a layer of glass (protective layer), a transparent electrode (conductive) layer and a glass substrate.</a:t>
            </a:r>
            <a:r>
              <a:rPr lang="en-US" altLang="zh-CN"/>
              <a:t> Human touch will change the electric field in the glass surface.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Infrared</a:t>
            </a:r>
            <a:r>
              <a:rPr lang="en-US" altLang="zh-CN"/>
              <a:t> touch screens use a glass screen with an array of sensors and infrared transmitters.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Resistive</a:t>
            </a:r>
            <a:r>
              <a:rPr lang="en-US" altLang="zh-CN"/>
              <a:t> touch screens are made up of two layers of electrically resistive material with a voltage applied across them.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en-US" altLang="zh-CN"/>
              <a:t>cutator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</a:t>
            </a:r>
            <a:r>
              <a:rPr lang="zh-CN" altLang="en-US"/>
              <a:t>onverts an electrical signal into a magnetic field producing linear</a:t>
            </a:r>
            <a:r>
              <a:rPr lang="en-US" altLang="zh-CN"/>
              <a:t> </a:t>
            </a:r>
            <a:r>
              <a:rPr lang="zh-CN" altLang="en-US"/>
              <a:t>motion</a:t>
            </a:r>
            <a:r>
              <a:rPr lang="en-US" altLang="zh-CN"/>
              <a:t>. If a plunger (for example, a magnetised metal bar) is placed inside the coil, it will move.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Light Projector-DLP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</a:t>
            </a:r>
            <a:r>
              <a:rPr lang="en-US" altLang="zh-CN"/>
              <a:t>se micro mirrors.</a:t>
            </a:r>
            <a:endParaRPr lang="en-US" altLang="zh-CN"/>
          </a:p>
          <a:p>
            <a:r>
              <a:rPr lang="en-US" altLang="zh-CN"/>
              <a:t>The ON/OFF state of the micromirrors determines the pixel brightness.</a:t>
            </a:r>
            <a:endParaRPr lang="en-US" altLang="zh-CN"/>
          </a:p>
          <a:p>
            <a:r>
              <a:rPr lang="en-US" altLang="zh-CN"/>
              <a:t>It can generate over 16 million colors using RGB system.</a:t>
            </a:r>
            <a:endParaRPr lang="en-US" altLang="zh-CN"/>
          </a:p>
          <a:p>
            <a:r>
              <a:rPr lang="en-US" altLang="zh-CN"/>
              <a:t>It utilizes Micro-Opto-Electro-Mechanical Systems (MOEMS) technology.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 the name tells, ALU is in charge of </a:t>
            </a:r>
            <a:r>
              <a:rPr lang="en-US" altLang="zh-CN" b="1">
                <a:solidFill>
                  <a:srgbClr val="FF0000"/>
                </a:solidFill>
              </a:rPr>
              <a:t>Arithmetic and Logic</a:t>
            </a:r>
            <a:r>
              <a:rPr lang="en-US" altLang="zh-CN"/>
              <a:t> calculations.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 example: 1+2, True &amp; False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Light Projector-LCD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light first passes through the LCD screens before being projected to form an image.</a:t>
            </a:r>
            <a:endParaRPr lang="zh-CN" altLang="en-US"/>
          </a:p>
          <a:p>
            <a:r>
              <a:rPr lang="zh-CN" altLang="en-US"/>
              <a:t>Three LCD panels are used to separately process red, green, and blue.</a:t>
            </a:r>
            <a:endParaRPr lang="zh-CN" altLang="en-US"/>
          </a:p>
          <a:p>
            <a:r>
              <a:rPr lang="zh-CN" altLang="en-US"/>
              <a:t>A prism is used to combine the colors into a full-color image.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en-US" altLang="zh-CN"/>
              <a:t>ight Projector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DLP: last longer, more colors, but might have blinkness, and the energy consumption is higher.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LCD: more stable, cheaper, but larger, and might have LCD screen problems. 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en-US" altLang="zh-CN"/>
              <a:t>rinter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Inkjet: Use </a:t>
            </a:r>
            <a:r>
              <a:rPr lang="en-US" altLang="zh-CN" b="1">
                <a:solidFill>
                  <a:srgbClr val="FF0000"/>
                </a:solidFill>
              </a:rPr>
              <a:t>liquid ink</a:t>
            </a:r>
            <a:r>
              <a:rPr lang="en-US" altLang="zh-CN"/>
              <a:t>, including </a:t>
            </a:r>
            <a:r>
              <a:rPr lang="en-US" altLang="zh-CN" b="1">
                <a:solidFill>
                  <a:srgbClr val="FF0000"/>
                </a:solidFill>
              </a:rPr>
              <a:t>Thermal bubble and Piezoelectric</a:t>
            </a:r>
            <a:r>
              <a:rPr lang="en-US" altLang="zh-CN"/>
              <a:t> tech.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Laser: Use </a:t>
            </a:r>
            <a:r>
              <a:rPr lang="en-US" altLang="zh-CN" b="1">
                <a:solidFill>
                  <a:srgbClr val="FF0000"/>
                </a:solidFill>
              </a:rPr>
              <a:t>powder ink</a:t>
            </a:r>
            <a:r>
              <a:rPr lang="en-US" altLang="zh-CN"/>
              <a:t> and </a:t>
            </a:r>
            <a:r>
              <a:rPr lang="en-US" altLang="zh-CN" b="1">
                <a:solidFill>
                  <a:srgbClr val="FF0000"/>
                </a:solidFill>
              </a:rPr>
              <a:t>rotating drum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3D: Use solid materials like </a:t>
            </a:r>
            <a:r>
              <a:rPr lang="en-US" altLang="zh-CN" b="1">
                <a:solidFill>
                  <a:srgbClr val="FF0000"/>
                </a:solidFill>
              </a:rPr>
              <a:t>plastic and resin.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creen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/>
              <a:t>LED</a:t>
            </a:r>
            <a:endParaRPr lang="en-US" altLang="zh-CN"/>
          </a:p>
          <a:p>
            <a:r>
              <a:rPr lang="zh-CN" altLang="en-US"/>
              <a:t>Brightness control achieved by varying electric current.</a:t>
            </a:r>
            <a:endParaRPr lang="zh-CN" altLang="en-US"/>
          </a:p>
          <a:p>
            <a:r>
              <a:rPr lang="zh-CN" altLang="en-US">
                <a:sym typeface="+mn-ea"/>
              </a:rPr>
              <a:t>Composed of tiny red, green, and blue LEDs that emit light.</a:t>
            </a:r>
            <a:endParaRPr lang="zh-CN" altLang="en-US"/>
          </a:p>
          <a:p>
            <a:r>
              <a:rPr lang="zh-CN" altLang="en-US"/>
              <a:t>Mainly used for large outdoor displays due to high brightness.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Faster brightness adjustment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Sharper colors, higher contrast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Longer lifespan &amp; lower power consumption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LCD</a:t>
            </a:r>
            <a:endParaRPr lang="en-US" altLang="zh-CN"/>
          </a:p>
          <a:p>
            <a:r>
              <a:rPr lang="zh-CN" altLang="en-US">
                <a:sym typeface="+mn-ea"/>
              </a:rPr>
              <a:t>Made up of liquid crystal pixels that require backlighting.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Mainly used for large outdoor displays due to high brightness.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Loudspeaker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Amplifier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Lorentz Force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CU ensures </a:t>
            </a:r>
            <a:r>
              <a:rPr lang="en-US" altLang="zh-CN" b="1">
                <a:solidFill>
                  <a:srgbClr val="FF0000"/>
                </a:solidFill>
              </a:rPr>
              <a:t>synchronisation</a:t>
            </a:r>
            <a:r>
              <a:rPr lang="en-US" altLang="zh-CN"/>
              <a:t> of data flow and programs throughout the computer by sending out </a:t>
            </a:r>
            <a:r>
              <a:rPr lang="en-US" altLang="zh-CN" b="1">
                <a:solidFill>
                  <a:srgbClr val="FF0000"/>
                </a:solidFill>
              </a:rPr>
              <a:t>control signals</a:t>
            </a:r>
            <a:r>
              <a:rPr lang="en-US" altLang="zh-CN"/>
              <a:t> along the control bus.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Von Neumann 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541770" cy="4351655"/>
          </a:xfrm>
        </p:spPr>
        <p:txBody>
          <a:bodyPr/>
          <a:p>
            <a:r>
              <a:rPr lang="en-US" altLang="zh-CN"/>
              <a:t>There are two famous people in the CS history that you cannot forget: Von Neumann and Alan Turing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John von Neumann developed the concept of the ‘stored program computer’, which has been the basis of computer architecture ever since.</a:t>
            </a:r>
            <a:endParaRPr lang="en-US" altLang="zh-CN"/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7367905" y="1584325"/>
            <a:ext cx="340423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Von Neumann Architecture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zh-CN" altLang="en-US"/>
              <a:t>he concept of a central processing unit (CPU or processor)</a:t>
            </a:r>
            <a:endParaRPr lang="zh-CN" altLang="en-US"/>
          </a:p>
          <a:p>
            <a:r>
              <a:rPr lang="en-US" altLang="zh-CN"/>
              <a:t>T</a:t>
            </a:r>
            <a:r>
              <a:rPr lang="zh-CN" altLang="en-US"/>
              <a:t>he CPU was able to access the memory directly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C</a:t>
            </a:r>
            <a:r>
              <a:rPr lang="zh-CN" altLang="en-US"/>
              <a:t>omputer memories could store programs as well as data</a:t>
            </a:r>
            <a:endParaRPr lang="zh-CN" altLang="en-US"/>
          </a:p>
          <a:p>
            <a:r>
              <a:rPr lang="en-US" altLang="zh-CN"/>
              <a:t>S</a:t>
            </a:r>
            <a:r>
              <a:rPr lang="zh-CN" altLang="en-US"/>
              <a:t>tored programs were made up of instructions which could be executed in</a:t>
            </a:r>
            <a:r>
              <a:rPr lang="en-US" altLang="zh-CN"/>
              <a:t> </a:t>
            </a:r>
            <a:r>
              <a:rPr lang="zh-CN" altLang="en-US"/>
              <a:t>sequential order.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Registers and buses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389870" cy="4351655"/>
          </a:xfrm>
        </p:spPr>
        <p:txBody>
          <a:bodyPr>
            <a:normAutofit fontScale="70000"/>
          </a:bodyPr>
          <a:p>
            <a:r>
              <a:rPr lang="en-US" altLang="zh-CN"/>
              <a:t>PC: Program Counter(the </a:t>
            </a:r>
            <a:r>
              <a:rPr lang="en-US" altLang="zh-CN" b="1">
                <a:solidFill>
                  <a:srgbClr val="FF0000"/>
                </a:solidFill>
              </a:rPr>
              <a:t>address</a:t>
            </a:r>
            <a:r>
              <a:rPr lang="en-US" altLang="zh-CN"/>
              <a:t> where the </a:t>
            </a:r>
            <a:r>
              <a:rPr lang="en-US" altLang="zh-CN" b="1">
                <a:solidFill>
                  <a:srgbClr val="FF0000"/>
                </a:solidFill>
              </a:rPr>
              <a:t>next instruction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to be read</a:t>
            </a:r>
            <a:r>
              <a:rPr lang="en-US" altLang="zh-CN"/>
              <a:t>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MAR: Memory Address Register(the </a:t>
            </a:r>
            <a:r>
              <a:rPr lang="en-US" altLang="zh-CN" b="1">
                <a:solidFill>
                  <a:srgbClr val="FF0000"/>
                </a:solidFill>
              </a:rPr>
              <a:t>address</a:t>
            </a:r>
            <a:r>
              <a:rPr lang="en-US" altLang="zh-CN"/>
              <a:t> of the location </a:t>
            </a:r>
            <a:r>
              <a:rPr lang="en-US" altLang="zh-CN" b="1">
                <a:solidFill>
                  <a:srgbClr val="FF0000"/>
                </a:solidFill>
              </a:rPr>
              <a:t>currently being used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MDR: Memory Data Register(the </a:t>
            </a:r>
            <a:r>
              <a:rPr lang="en-US" altLang="zh-CN" b="1">
                <a:solidFill>
                  <a:srgbClr val="FF0000"/>
                </a:solidFill>
              </a:rPr>
              <a:t>data</a:t>
            </a:r>
            <a:r>
              <a:rPr lang="en-US" altLang="zh-CN"/>
              <a:t> which </a:t>
            </a:r>
            <a:r>
              <a:rPr lang="en-US" altLang="zh-CN" b="1">
                <a:solidFill>
                  <a:srgbClr val="FF0000"/>
                </a:solidFill>
              </a:rPr>
              <a:t>has just been read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CIR: Current Instruction Register(the </a:t>
            </a:r>
            <a:r>
              <a:rPr lang="en-US" altLang="zh-CN" b="1">
                <a:solidFill>
                  <a:srgbClr val="FF0000"/>
                </a:solidFill>
              </a:rPr>
              <a:t>current instruction</a:t>
            </a:r>
            <a:r>
              <a:rPr lang="en-US" altLang="zh-CN"/>
              <a:t> that is </a:t>
            </a:r>
            <a:r>
              <a:rPr lang="en-US" altLang="zh-CN" b="1">
                <a:solidFill>
                  <a:srgbClr val="FF0000"/>
                </a:solidFill>
              </a:rPr>
              <a:t>being decoded and executed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ACC: Accumulator(Used when carrying </a:t>
            </a:r>
            <a:r>
              <a:rPr lang="en-US" altLang="zh-CN" b="1">
                <a:solidFill>
                  <a:srgbClr val="FF0000"/>
                </a:solidFill>
              </a:rPr>
              <a:t>ALU calculations</a:t>
            </a:r>
            <a:r>
              <a:rPr lang="en-US" altLang="zh-CN"/>
              <a:t>. Temporarily </a:t>
            </a:r>
            <a:r>
              <a:rPr lang="en-US" altLang="zh-CN" b="1">
                <a:solidFill>
                  <a:srgbClr val="FF0000"/>
                </a:solidFill>
              </a:rPr>
              <a:t>stores the data during calculation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Registers and buses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Address buses: Unidirectional, carries the </a:t>
            </a:r>
            <a:r>
              <a:rPr lang="en-US" altLang="zh-CN" b="1">
                <a:solidFill>
                  <a:srgbClr val="FF0000"/>
                </a:solidFill>
              </a:rPr>
              <a:t>address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Control buses: Bi-directional, carries the </a:t>
            </a:r>
            <a:r>
              <a:rPr lang="en-US" altLang="zh-CN" b="1">
                <a:solidFill>
                  <a:srgbClr val="FF0000"/>
                </a:solidFill>
              </a:rPr>
              <a:t>control signals</a:t>
            </a:r>
            <a:r>
              <a:rPr lang="en-US" altLang="zh-CN"/>
              <a:t> for CU, 8 bits.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Data buses: Bi-directional, carries the </a:t>
            </a:r>
            <a:r>
              <a:rPr lang="en-US" altLang="zh-CN" b="1">
                <a:solidFill>
                  <a:srgbClr val="FF0000"/>
                </a:solidFill>
              </a:rPr>
              <a:t>data.</a:t>
            </a:r>
            <a:r>
              <a:rPr lang="en-US" altLang="zh-CN"/>
              <a:t> Wider data bus could allow several bit blocks(or we call it word) to be transported at the same time(or we call it higher word length).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Fetch-decode-execute cycle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4090" y="1943100"/>
            <a:ext cx="914400" cy="1325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1888490" y="2606040"/>
            <a:ext cx="1204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93085" y="1942465"/>
            <a:ext cx="913765" cy="1327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MAR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083685" y="2620010"/>
            <a:ext cx="1391285" cy="539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5474970" y="2903220"/>
          <a:ext cx="3382010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05"/>
                <a:gridCol w="169100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Address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Instructions/data</a:t>
                      </a:r>
                      <a:endParaRPr lang="en-US" altLang="zh-CN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5123815" y="4600575"/>
            <a:ext cx="1278890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57625" y="4600575"/>
            <a:ext cx="1216025" cy="12915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MDR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654300" y="5252720"/>
            <a:ext cx="1128395" cy="30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39570" y="4951095"/>
            <a:ext cx="1014730" cy="12922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402705" y="2534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824355" y="1840865"/>
            <a:ext cx="1192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Address Bus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4396105" y="2092960"/>
            <a:ext cx="1192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Address Bus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309235" y="463804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Bus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2665095" y="500634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Bus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726170" y="1706245"/>
            <a:ext cx="2308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 i="1"/>
              <a:t>FETCH</a:t>
            </a:r>
            <a:endParaRPr lang="en-US" altLang="zh-CN" sz="4000" b="1" i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266*116"/>
  <p:tag name="TABLE_ENDDRAG_RECT" val="431*228*266*116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9160</Words>
  <Application>WPS 文字</Application>
  <PresentationFormat>宽屏</PresentationFormat>
  <Paragraphs>281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Apple Color Emoji</vt:lpstr>
      <vt:lpstr>WPS</vt:lpstr>
      <vt:lpstr>Hardware</vt:lpstr>
      <vt:lpstr>CPU</vt:lpstr>
      <vt:lpstr>ALU</vt:lpstr>
      <vt:lpstr>CU</vt:lpstr>
      <vt:lpstr>Von Neumann Architecture</vt:lpstr>
      <vt:lpstr>Von Neumann Architecture</vt:lpstr>
      <vt:lpstr>Registers and buses</vt:lpstr>
      <vt:lpstr>Registers and buses</vt:lpstr>
      <vt:lpstr>Fetch-decode-execute cycle</vt:lpstr>
      <vt:lpstr>Fetch-decode-execute cycle</vt:lpstr>
      <vt:lpstr>Fetch-decode-execute cycle</vt:lpstr>
      <vt:lpstr>System Clocks</vt:lpstr>
      <vt:lpstr>CPU performance</vt:lpstr>
      <vt:lpstr>Embedded system</vt:lpstr>
      <vt:lpstr>Examples of embedded systems</vt:lpstr>
      <vt:lpstr>Input and output devices</vt:lpstr>
      <vt:lpstr>Barcode Scanner</vt:lpstr>
      <vt:lpstr>QR code</vt:lpstr>
      <vt:lpstr>QR code</vt:lpstr>
      <vt:lpstr>Barcode VS QR code</vt:lpstr>
      <vt:lpstr>Digital Camera</vt:lpstr>
      <vt:lpstr>Keyboards</vt:lpstr>
      <vt:lpstr>Microphone</vt:lpstr>
      <vt:lpstr>Optical Mouse</vt:lpstr>
      <vt:lpstr>2D-scanner</vt:lpstr>
      <vt:lpstr>3D-scanner</vt:lpstr>
      <vt:lpstr>Touchscreens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12</cp:revision>
  <dcterms:created xsi:type="dcterms:W3CDTF">2025-03-19T05:12:53Z</dcterms:created>
  <dcterms:modified xsi:type="dcterms:W3CDTF">2025-03-19T05:12:53Z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83675619B5DBDDDA1895C76729CC2E24_41</vt:lpwstr>
  </property>
</Properties>
</file>