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11.svg" ContentType="image/svg+xml"/>
  <Override PartName="/ppt/media/image15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6" r:id="rId5"/>
    <p:sldId id="267" r:id="rId6"/>
    <p:sldId id="268" r:id="rId7"/>
    <p:sldId id="270" r:id="rId8"/>
    <p:sldId id="258" r:id="rId9"/>
    <p:sldId id="262" r:id="rId10"/>
    <p:sldId id="260" r:id="rId11"/>
    <p:sldId id="265" r:id="rId12"/>
  </p:sldIdLst>
  <p:sldSz cx="18288000" cy="10287000"/>
  <p:notesSz cx="6858000" cy="9144000"/>
  <p:embeddedFontLst>
    <p:embeddedFont>
      <p:font typeface="Montserrat" panose="00000500000000000000"/>
      <p:regular r:id="rId16"/>
    </p:embeddedFont>
    <p:embeddedFont>
      <p:font typeface="Montserrat Bold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8.sv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1286" y="1673009"/>
            <a:ext cx="5250343" cy="7347808"/>
          </a:xfrm>
          <a:custGeom>
            <a:avLst/>
            <a:gdLst/>
            <a:ahLst/>
            <a:cxnLst/>
            <a:rect l="l" t="t" r="r" b="b"/>
            <a:pathLst>
              <a:path w="5250343" h="7347808">
                <a:moveTo>
                  <a:pt x="0" y="0"/>
                </a:moveTo>
                <a:lnTo>
                  <a:pt x="5250342" y="0"/>
                </a:lnTo>
                <a:lnTo>
                  <a:pt x="5250342" y="7347808"/>
                </a:lnTo>
                <a:lnTo>
                  <a:pt x="0" y="7347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0374" y="1493885"/>
            <a:ext cx="10658024" cy="8003207"/>
          </a:xfrm>
          <a:custGeom>
            <a:avLst/>
            <a:gdLst/>
            <a:ahLst/>
            <a:cxnLst/>
            <a:rect l="l" t="t" r="r" b="b"/>
            <a:pathLst>
              <a:path w="10658024" h="8003207">
                <a:moveTo>
                  <a:pt x="0" y="0"/>
                </a:moveTo>
                <a:lnTo>
                  <a:pt x="10658024" y="0"/>
                </a:lnTo>
                <a:lnTo>
                  <a:pt x="10658024" y="8003207"/>
                </a:lnTo>
                <a:lnTo>
                  <a:pt x="0" y="8003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2421162" y="2531756"/>
            <a:ext cx="4507742" cy="5630313"/>
            <a:chOff x="0" y="0"/>
            <a:chExt cx="718122" cy="8969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8122" cy="896958"/>
            </a:xfrm>
            <a:custGeom>
              <a:avLst/>
              <a:gdLst/>
              <a:ahLst/>
              <a:cxnLst/>
              <a:rect l="l" t="t" r="r" b="b"/>
              <a:pathLst>
                <a:path w="718122" h="896958">
                  <a:moveTo>
                    <a:pt x="0" y="0"/>
                  </a:moveTo>
                  <a:lnTo>
                    <a:pt x="718122" y="0"/>
                  </a:lnTo>
                  <a:lnTo>
                    <a:pt x="718122" y="896958"/>
                  </a:lnTo>
                  <a:lnTo>
                    <a:pt x="0" y="896958"/>
                  </a:lnTo>
                  <a:close/>
                </a:path>
              </a:pathLst>
            </a:custGeom>
            <a:blipFill>
              <a:blip r:embed="rId6"/>
              <a:stretch>
                <a:fillRect l="-43648" r="-43648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137460" y="3898842"/>
            <a:ext cx="6665271" cy="11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COMPUTER 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37460" y="4945815"/>
            <a:ext cx="7728920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SCIENCE</a:t>
            </a:r>
            <a:endParaRPr lang="en-US" sz="6875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66843" y="6317336"/>
            <a:ext cx="7470155" cy="61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186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The foundation of modern innovation, connecting the world through digital systems.</a:t>
            </a:r>
            <a:endParaRPr lang="en-US" sz="186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BACK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605030" y="3286418"/>
            <a:ext cx="13277429" cy="4417763"/>
          </a:xfrm>
          <a:custGeom>
            <a:avLst/>
            <a:gdLst/>
            <a:ahLst/>
            <a:cxnLst/>
            <a:rect l="l" t="t" r="r" b="b"/>
            <a:pathLst>
              <a:path w="13277429" h="4417763">
                <a:moveTo>
                  <a:pt x="0" y="0"/>
                </a:moveTo>
                <a:lnTo>
                  <a:pt x="13277429" y="0"/>
                </a:lnTo>
                <a:lnTo>
                  <a:pt x="13277429" y="4417762"/>
                </a:lnTo>
                <a:lnTo>
                  <a:pt x="0" y="441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04541" y="4227242"/>
            <a:ext cx="8678407" cy="1456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5"/>
              </a:lnSpc>
            </a:pPr>
            <a:r>
              <a:rPr lang="en-US" sz="895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  <a:endParaRPr lang="en-US" sz="895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376197" y="2123434"/>
            <a:ext cx="6131526" cy="7134866"/>
            <a:chOff x="0" y="0"/>
            <a:chExt cx="6985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37272" r="-37272"/>
              </a:stretch>
            </a:blipFill>
            <a:ln w="28575" cap="sq">
              <a:gradFill>
                <a:gsLst>
                  <a:gs pos="0">
                    <a:srgbClr val="FFF5E9">
                      <a:alpha val="100000"/>
                    </a:srgbClr>
                  </a:gs>
                  <a:gs pos="50000">
                    <a:srgbClr val="E7E8E4">
                      <a:alpha val="100000"/>
                    </a:srgbClr>
                  </a:gs>
                  <a:gs pos="100000">
                    <a:srgbClr val="E7E8E4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</p:grpSp>
      <p:grpSp>
        <p:nvGrpSpPr>
          <p:cNvPr id="6" name="Group 6"/>
          <p:cNvGrpSpPr/>
          <p:nvPr/>
        </p:nvGrpSpPr>
        <p:grpSpPr>
          <a:xfrm rot="0">
            <a:off x="9807780" y="2971616"/>
            <a:ext cx="1611823" cy="1875576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5647477" y="6636644"/>
            <a:ext cx="1611823" cy="1875576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1600" y="3238500"/>
            <a:ext cx="8602980" cy="3463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</a:t>
            </a: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hat do you know about Computer Science?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376197" y="2123434"/>
            <a:ext cx="6131526" cy="7134866"/>
            <a:chOff x="0" y="0"/>
            <a:chExt cx="6985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37272" r="-37272"/>
              </a:stretch>
            </a:blipFill>
            <a:ln w="28575" cap="sq">
              <a:gradFill>
                <a:gsLst>
                  <a:gs pos="0">
                    <a:srgbClr val="FFF5E9">
                      <a:alpha val="100000"/>
                    </a:srgbClr>
                  </a:gs>
                  <a:gs pos="50000">
                    <a:srgbClr val="E7E8E4">
                      <a:alpha val="100000"/>
                    </a:srgbClr>
                  </a:gs>
                  <a:gs pos="100000">
                    <a:srgbClr val="E7E8E4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</p:grpSp>
      <p:grpSp>
        <p:nvGrpSpPr>
          <p:cNvPr id="6" name="Group 6"/>
          <p:cNvGrpSpPr/>
          <p:nvPr/>
        </p:nvGrpSpPr>
        <p:grpSpPr>
          <a:xfrm rot="0">
            <a:off x="9807780" y="2971616"/>
            <a:ext cx="1611823" cy="1875576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5647477" y="6636644"/>
            <a:ext cx="1611823" cy="1875576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8860" y="2151069"/>
            <a:ext cx="6665271" cy="11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ABOUT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78860" y="3055167"/>
            <a:ext cx="7728920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CS</a:t>
            </a:r>
            <a:endParaRPr lang="en-US" sz="6875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78860" y="4558031"/>
            <a:ext cx="6792758" cy="104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156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The study of computers, computing systems, and computational processes. It involves the theory, design, development, and application of software and systems to solve problems and perform tasks</a:t>
            </a:r>
            <a:endParaRPr lang="en-US" sz="156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2527" y="384236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200" y="2230755"/>
            <a:ext cx="13956030" cy="1154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What’s Computer Science? 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22545" y="3922371"/>
            <a:ext cx="2391548" cy="75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Algorithms&amp; Data Structures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6477227" y="384236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688545" y="37718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Programming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1429834" y="378394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5" y="0"/>
                </a:lnTo>
                <a:lnTo>
                  <a:pt x="724615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420807" y="377568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Freeform 4"/>
          <p:cNvSpPr/>
          <p:nvPr>
            <p:custDataLst>
              <p:tags r:id="rId6"/>
            </p:custDataLst>
          </p:nvPr>
        </p:nvSpPr>
        <p:spPr>
          <a:xfrm>
            <a:off x="1752527" y="5600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3"/>
          <p:cNvSpPr txBox="1"/>
          <p:nvPr>
            <p:custDataLst>
              <p:tags r:id="rId7"/>
            </p:custDataLst>
          </p:nvPr>
        </p:nvSpPr>
        <p:spPr>
          <a:xfrm>
            <a:off x="2819700" y="5676876"/>
            <a:ext cx="239154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Hardware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0" name="Freeform 4"/>
          <p:cNvSpPr/>
          <p:nvPr>
            <p:custDataLst>
              <p:tags r:id="rId8"/>
            </p:custDataLst>
          </p:nvPr>
        </p:nvSpPr>
        <p:spPr>
          <a:xfrm>
            <a:off x="6476927" y="5727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15"/>
          <p:cNvSpPr txBox="1"/>
          <p:nvPr>
            <p:custDataLst>
              <p:tags r:id="rId9"/>
            </p:custDataLst>
          </p:nvPr>
        </p:nvSpPr>
        <p:spPr>
          <a:xfrm>
            <a:off x="7815545" y="57530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AI&amp; ML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Freeform 4"/>
          <p:cNvSpPr/>
          <p:nvPr>
            <p:custDataLst>
              <p:tags r:id="rId10"/>
            </p:custDataLst>
          </p:nvPr>
        </p:nvSpPr>
        <p:spPr>
          <a:xfrm>
            <a:off x="11455327" y="5600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15"/>
          <p:cNvSpPr txBox="1"/>
          <p:nvPr>
            <p:custDataLst>
              <p:tags r:id="rId11"/>
            </p:custDataLst>
          </p:nvPr>
        </p:nvSpPr>
        <p:spPr>
          <a:xfrm>
            <a:off x="12420565" y="57530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0" name="Freeform 4"/>
          <p:cNvSpPr/>
          <p:nvPr>
            <p:custDataLst>
              <p:tags r:id="rId12"/>
            </p:custDataLst>
          </p:nvPr>
        </p:nvSpPr>
        <p:spPr>
          <a:xfrm>
            <a:off x="1828727" y="70611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13"/>
          <p:cNvSpPr txBox="1"/>
          <p:nvPr>
            <p:custDataLst>
              <p:tags r:id="rId13"/>
            </p:custDataLst>
          </p:nvPr>
        </p:nvSpPr>
        <p:spPr>
          <a:xfrm>
            <a:off x="2743500" y="7117056"/>
            <a:ext cx="2391548" cy="75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Human-computer Interaction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2" name="Freeform 4"/>
          <p:cNvSpPr/>
          <p:nvPr>
            <p:custDataLst>
              <p:tags r:id="rId14"/>
            </p:custDataLst>
          </p:nvPr>
        </p:nvSpPr>
        <p:spPr>
          <a:xfrm>
            <a:off x="6603927" y="71881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15"/>
          <p:cNvSpPr txBox="1"/>
          <p:nvPr>
            <p:custDataLst>
              <p:tags r:id="rId15"/>
            </p:custDataLst>
          </p:nvPr>
        </p:nvSpPr>
        <p:spPr>
          <a:xfrm>
            <a:off x="7942545" y="72135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Embedded System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4" name="Freeform 4"/>
          <p:cNvSpPr/>
          <p:nvPr>
            <p:custDataLst>
              <p:tags r:id="rId16"/>
            </p:custDataLst>
          </p:nvPr>
        </p:nvSpPr>
        <p:spPr>
          <a:xfrm>
            <a:off x="11582327" y="70611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15"/>
          <p:cNvSpPr txBox="1"/>
          <p:nvPr>
            <p:custDataLst>
              <p:tags r:id="rId17"/>
            </p:custDataLst>
          </p:nvPr>
        </p:nvSpPr>
        <p:spPr>
          <a:xfrm>
            <a:off x="12547565" y="72135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Distributed System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6" name="Freeform 4"/>
          <p:cNvSpPr/>
          <p:nvPr>
            <p:custDataLst>
              <p:tags r:id="rId18"/>
            </p:custDataLst>
          </p:nvPr>
        </p:nvSpPr>
        <p:spPr>
          <a:xfrm>
            <a:off x="1904927" y="85724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13"/>
          <p:cNvSpPr txBox="1"/>
          <p:nvPr>
            <p:custDataLst>
              <p:tags r:id="rId19"/>
            </p:custDataLst>
          </p:nvPr>
        </p:nvSpPr>
        <p:spPr>
          <a:xfrm>
            <a:off x="2870200" y="8674100"/>
            <a:ext cx="12842240" cy="379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Theory of Computation, Computer Network, Operating System...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2527" y="384236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40865" y="2230755"/>
            <a:ext cx="15057755" cy="1154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could you do in the future?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22245" y="3922395"/>
            <a:ext cx="3246120" cy="758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Theory Computer Scientist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6477227" y="384236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688545" y="3922371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Engineer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1429834" y="3783941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5" y="0"/>
                </a:lnTo>
                <a:lnTo>
                  <a:pt x="724615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420600" y="3775710"/>
            <a:ext cx="3248025" cy="758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Data&amp; Research Scientist 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Freeform 4"/>
          <p:cNvSpPr/>
          <p:nvPr>
            <p:custDataLst>
              <p:tags r:id="rId6"/>
            </p:custDataLst>
          </p:nvPr>
        </p:nvSpPr>
        <p:spPr>
          <a:xfrm>
            <a:off x="1752527" y="5600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3"/>
          <p:cNvSpPr txBox="1"/>
          <p:nvPr>
            <p:custDataLst>
              <p:tags r:id="rId7"/>
            </p:custDataLst>
          </p:nvPr>
        </p:nvSpPr>
        <p:spPr>
          <a:xfrm>
            <a:off x="2819700" y="5676876"/>
            <a:ext cx="2391548" cy="75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Machine Learning Engineer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0" name="Freeform 4"/>
          <p:cNvSpPr/>
          <p:nvPr>
            <p:custDataLst>
              <p:tags r:id="rId8"/>
            </p:custDataLst>
          </p:nvPr>
        </p:nvSpPr>
        <p:spPr>
          <a:xfrm>
            <a:off x="6476927" y="5727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15"/>
          <p:cNvSpPr txBox="1"/>
          <p:nvPr>
            <p:custDataLst>
              <p:tags r:id="rId9"/>
            </p:custDataLst>
          </p:nvPr>
        </p:nvSpPr>
        <p:spPr>
          <a:xfrm>
            <a:off x="7815545" y="57530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Staff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Freeform 4"/>
          <p:cNvSpPr/>
          <p:nvPr>
            <p:custDataLst>
              <p:tags r:id="rId10"/>
            </p:custDataLst>
          </p:nvPr>
        </p:nvSpPr>
        <p:spPr>
          <a:xfrm>
            <a:off x="11455327" y="5600676"/>
            <a:ext cx="724615" cy="711441"/>
          </a:xfrm>
          <a:custGeom>
            <a:avLst/>
            <a:gdLst/>
            <a:ahLst/>
            <a:cxnLst/>
            <a:rect l="l" t="t" r="r" b="b"/>
            <a:pathLst>
              <a:path w="724615" h="711441">
                <a:moveTo>
                  <a:pt x="0" y="0"/>
                </a:moveTo>
                <a:lnTo>
                  <a:pt x="724616" y="0"/>
                </a:lnTo>
                <a:lnTo>
                  <a:pt x="724616" y="711441"/>
                </a:lnTo>
                <a:lnTo>
                  <a:pt x="0" y="71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15"/>
          <p:cNvSpPr txBox="1"/>
          <p:nvPr>
            <p:custDataLst>
              <p:tags r:id="rId11"/>
            </p:custDataLst>
          </p:nvPr>
        </p:nvSpPr>
        <p:spPr>
          <a:xfrm>
            <a:off x="12420565" y="5753076"/>
            <a:ext cx="2786618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Game Developer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376197" y="2123434"/>
            <a:ext cx="6131526" cy="7134866"/>
            <a:chOff x="0" y="0"/>
            <a:chExt cx="6985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37272" r="-37272"/>
              </a:stretch>
            </a:blipFill>
            <a:ln w="28575" cap="sq">
              <a:gradFill>
                <a:gsLst>
                  <a:gs pos="0">
                    <a:srgbClr val="FFF5E9">
                      <a:alpha val="100000"/>
                    </a:srgbClr>
                  </a:gs>
                  <a:gs pos="50000">
                    <a:srgbClr val="E7E8E4">
                      <a:alpha val="100000"/>
                    </a:srgbClr>
                  </a:gs>
                  <a:gs pos="100000">
                    <a:srgbClr val="E7E8E4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</p:grpSp>
      <p:grpSp>
        <p:nvGrpSpPr>
          <p:cNvPr id="6" name="Group 6"/>
          <p:cNvGrpSpPr/>
          <p:nvPr/>
        </p:nvGrpSpPr>
        <p:grpSpPr>
          <a:xfrm rot="0">
            <a:off x="9807780" y="2971616"/>
            <a:ext cx="1611823" cy="1875576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5647477" y="6636644"/>
            <a:ext cx="1611823" cy="1875576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8860" y="2151069"/>
            <a:ext cx="6665271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Your first HW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78860" y="4558031"/>
            <a:ext cx="6792758" cy="209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Try to search for P=NP 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problem.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time please explain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 me what’s that.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22192" y="1807039"/>
            <a:ext cx="5238415" cy="7331115"/>
          </a:xfrm>
          <a:custGeom>
            <a:avLst/>
            <a:gdLst/>
            <a:ahLst/>
            <a:cxnLst/>
            <a:rect l="l" t="t" r="r" b="b"/>
            <a:pathLst>
              <a:path w="5238415" h="7331115">
                <a:moveTo>
                  <a:pt x="0" y="0"/>
                </a:moveTo>
                <a:lnTo>
                  <a:pt x="5238415" y="0"/>
                </a:lnTo>
                <a:lnTo>
                  <a:pt x="5238415" y="7331115"/>
                </a:lnTo>
                <a:lnTo>
                  <a:pt x="0" y="7331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3078069" y="3075828"/>
            <a:ext cx="4793538" cy="47935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24976" r="-24976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6701" y="1637989"/>
            <a:ext cx="6665271" cy="346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</a:t>
            </a: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hat will you learn in IGCSE CS 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991301" y="5143598"/>
            <a:ext cx="6919869" cy="393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Data Systems, Data Compression, Data Storage, Database, Logic Gate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Data Transmission, Encryption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Hardware&amp; Software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Internet, Cyber security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Emerging Tech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Pseudocode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Programming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11365" y="2230513"/>
            <a:ext cx="6665271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IGCSE CS 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146397" y="4362682"/>
            <a:ext cx="6266285" cy="4705411"/>
          </a:xfrm>
          <a:custGeom>
            <a:avLst/>
            <a:gdLst/>
            <a:ahLst/>
            <a:cxnLst/>
            <a:rect l="l" t="t" r="r" b="b"/>
            <a:pathLst>
              <a:path w="6266285" h="4705411">
                <a:moveTo>
                  <a:pt x="0" y="0"/>
                </a:moveTo>
                <a:lnTo>
                  <a:pt x="6266286" y="0"/>
                </a:lnTo>
                <a:lnTo>
                  <a:pt x="6266286" y="4705411"/>
                </a:lnTo>
                <a:lnTo>
                  <a:pt x="0" y="4705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743862" y="4362682"/>
            <a:ext cx="6266285" cy="4705411"/>
          </a:xfrm>
          <a:custGeom>
            <a:avLst/>
            <a:gdLst/>
            <a:ahLst/>
            <a:cxnLst/>
            <a:rect l="l" t="t" r="r" b="b"/>
            <a:pathLst>
              <a:path w="6266285" h="4705411">
                <a:moveTo>
                  <a:pt x="0" y="0"/>
                </a:moveTo>
                <a:lnTo>
                  <a:pt x="6266286" y="0"/>
                </a:lnTo>
                <a:lnTo>
                  <a:pt x="6266286" y="4705411"/>
                </a:lnTo>
                <a:lnTo>
                  <a:pt x="0" y="4705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137460" y="6362647"/>
            <a:ext cx="4397916" cy="26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Mostly theory, some calculation.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37460" y="5448835"/>
            <a:ext cx="4518846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Paper I: 75 points, 105 mins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49037" y="6286447"/>
            <a:ext cx="4397916" cy="26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Mostly coding, some theory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749037" y="5448835"/>
            <a:ext cx="4518846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26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Paper II: 75 points, 105 mins</a:t>
            </a:r>
            <a:endParaRPr lang="en-US" sz="2260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85" r="-1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8860" y="697774"/>
            <a:ext cx="643333" cy="643333"/>
          </a:xfrm>
          <a:custGeom>
            <a:avLst/>
            <a:gdLst/>
            <a:ahLst/>
            <a:cxnLst/>
            <a:rect l="l" t="t" r="r" b="b"/>
            <a:pathLst>
              <a:path w="643333" h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010148" y="863275"/>
            <a:ext cx="1249152" cy="2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NEXT SLIDE</a:t>
            </a:r>
            <a:endParaRPr lang="en-US" sz="158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78860" y="2151069"/>
            <a:ext cx="6665271" cy="577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Any questions?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9005"/>
              </a:lnSpc>
            </a:pP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9005"/>
              </a:lnSpc>
            </a:pPr>
            <a:r>
              <a:rPr lang="en-US" sz="687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Or which part do you find interesting? </a:t>
            </a:r>
            <a:endParaRPr lang="en-US" sz="687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0">
            <a:off x="10012058" y="1700877"/>
            <a:ext cx="7247242" cy="7247242"/>
            <a:chOff x="0" y="0"/>
            <a:chExt cx="14840029" cy="14840029"/>
          </a:xfrm>
        </p:grpSpPr>
        <p:sp>
          <p:nvSpPr>
            <p:cNvPr id="16" name="Freeform 16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2C2F6F">
                    <a:alpha val="100000"/>
                  </a:srgbClr>
                </a:gs>
                <a:gs pos="100000">
                  <a:srgbClr val="490F3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Freeform 17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r="-24712"/>
              </a:stretch>
            </a:blipFill>
          </p:spPr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WPS 文字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Montserrat</vt:lpstr>
      <vt:lpstr>Montserrat Bold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Yunfan Zhang (RS)</cp:lastModifiedBy>
  <cp:revision>2</cp:revision>
  <dcterms:created xsi:type="dcterms:W3CDTF">2025-02-13T08:18:11Z</dcterms:created>
  <dcterms:modified xsi:type="dcterms:W3CDTF">2025-02-13T08:18:11Z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914DE85771C9D025C3AAAD6745A6EB47_42</vt:lpwstr>
  </property>
  <property fmtid="{D5CDD505-2E9C-101B-9397-08002B2CF9AE}" pid="3" name="KSOProductBuildVer">
    <vt:lpwstr>2052-6.10.2.8876</vt:lpwstr>
  </property>
</Properties>
</file>