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9" r:id="rId4"/>
    <p:sldId id="276" r:id="rId5"/>
    <p:sldId id="257" r:id="rId6"/>
    <p:sldId id="258" r:id="rId7"/>
    <p:sldId id="268" r:id="rId8"/>
    <p:sldId id="264" r:id="rId9"/>
    <p:sldId id="270" r:id="rId10"/>
    <p:sldId id="271" r:id="rId11"/>
    <p:sldId id="272" r:id="rId12"/>
    <p:sldId id="274" r:id="rId13"/>
    <p:sldId id="260" r:id="rId14"/>
    <p:sldId id="269" r:id="rId15"/>
    <p:sldId id="261" r:id="rId16"/>
    <p:sldId id="265" r:id="rId17"/>
  </p:sldIdLst>
  <p:sldSz cx="18288000" cy="10287000"/>
  <p:notesSz cx="6858000" cy="9144000"/>
  <p:embeddedFontLst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196132" y="1181100"/>
            <a:ext cx="10492532" cy="8229600"/>
            <a:chOff x="0" y="0"/>
            <a:chExt cx="2763465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3465" cy="2167467"/>
            </a:xfrm>
            <a:custGeom>
              <a:avLst/>
              <a:gdLst/>
              <a:ahLst/>
              <a:cxnLst/>
              <a:rect l="l" t="t" r="r" b="b"/>
              <a:pathLst>
                <a:path w="2763465" h="2167467">
                  <a:moveTo>
                    <a:pt x="11068" y="0"/>
                  </a:moveTo>
                  <a:lnTo>
                    <a:pt x="2752397" y="0"/>
                  </a:lnTo>
                  <a:cubicBezTo>
                    <a:pt x="2755333" y="0"/>
                    <a:pt x="2758148" y="1166"/>
                    <a:pt x="2760223" y="3242"/>
                  </a:cubicBezTo>
                  <a:cubicBezTo>
                    <a:pt x="2762299" y="5317"/>
                    <a:pt x="2763465" y="8132"/>
                    <a:pt x="2763465" y="11068"/>
                  </a:cubicBezTo>
                  <a:lnTo>
                    <a:pt x="2763465" y="2156399"/>
                  </a:lnTo>
                  <a:cubicBezTo>
                    <a:pt x="2763465" y="2162512"/>
                    <a:pt x="2758510" y="2167467"/>
                    <a:pt x="2752397" y="2167467"/>
                  </a:cubicBezTo>
                  <a:lnTo>
                    <a:pt x="11068" y="2167467"/>
                  </a:lnTo>
                  <a:cubicBezTo>
                    <a:pt x="8132" y="2167467"/>
                    <a:pt x="5317" y="2166301"/>
                    <a:pt x="3242" y="2164225"/>
                  </a:cubicBezTo>
                  <a:cubicBezTo>
                    <a:pt x="1166" y="2162149"/>
                    <a:pt x="0" y="2159334"/>
                    <a:pt x="0" y="2156399"/>
                  </a:cubicBezTo>
                  <a:lnTo>
                    <a:pt x="0" y="11068"/>
                  </a:lnTo>
                  <a:cubicBezTo>
                    <a:pt x="0" y="8132"/>
                    <a:pt x="1166" y="5317"/>
                    <a:pt x="3242" y="3242"/>
                  </a:cubicBezTo>
                  <a:cubicBezTo>
                    <a:pt x="5317" y="1166"/>
                    <a:pt x="8132" y="0"/>
                    <a:pt x="11068" y="0"/>
                  </a:cubicBezTo>
                  <a:close/>
                </a:path>
              </a:pathLst>
            </a:custGeom>
            <a:solidFill>
              <a:srgbClr val="1109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63465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1348532" y="1028700"/>
            <a:ext cx="10492532" cy="8229600"/>
            <a:chOff x="0" y="0"/>
            <a:chExt cx="2763465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63465" cy="2167467"/>
            </a:xfrm>
            <a:custGeom>
              <a:avLst/>
              <a:gdLst/>
              <a:ahLst/>
              <a:cxnLst/>
              <a:rect l="l" t="t" r="r" b="b"/>
              <a:pathLst>
                <a:path w="2763465" h="2167467">
                  <a:moveTo>
                    <a:pt x="11068" y="0"/>
                  </a:moveTo>
                  <a:lnTo>
                    <a:pt x="2752397" y="0"/>
                  </a:lnTo>
                  <a:cubicBezTo>
                    <a:pt x="2755333" y="0"/>
                    <a:pt x="2758148" y="1166"/>
                    <a:pt x="2760223" y="3242"/>
                  </a:cubicBezTo>
                  <a:cubicBezTo>
                    <a:pt x="2762299" y="5317"/>
                    <a:pt x="2763465" y="8132"/>
                    <a:pt x="2763465" y="11068"/>
                  </a:cubicBezTo>
                  <a:lnTo>
                    <a:pt x="2763465" y="2156399"/>
                  </a:lnTo>
                  <a:cubicBezTo>
                    <a:pt x="2763465" y="2162512"/>
                    <a:pt x="2758510" y="2167467"/>
                    <a:pt x="2752397" y="2167467"/>
                  </a:cubicBezTo>
                  <a:lnTo>
                    <a:pt x="11068" y="2167467"/>
                  </a:lnTo>
                  <a:cubicBezTo>
                    <a:pt x="8132" y="2167467"/>
                    <a:pt x="5317" y="2166301"/>
                    <a:pt x="3242" y="2164225"/>
                  </a:cubicBezTo>
                  <a:cubicBezTo>
                    <a:pt x="1166" y="2162149"/>
                    <a:pt x="0" y="2159334"/>
                    <a:pt x="0" y="2156399"/>
                  </a:cubicBezTo>
                  <a:lnTo>
                    <a:pt x="0" y="11068"/>
                  </a:lnTo>
                  <a:cubicBezTo>
                    <a:pt x="0" y="8132"/>
                    <a:pt x="1166" y="5317"/>
                    <a:pt x="3242" y="3242"/>
                  </a:cubicBezTo>
                  <a:cubicBezTo>
                    <a:pt x="5317" y="1166"/>
                    <a:pt x="8132" y="0"/>
                    <a:pt x="11068" y="0"/>
                  </a:cubicBezTo>
                  <a:close/>
                </a:path>
              </a:pathLst>
            </a:custGeom>
            <a:solidFill>
              <a:srgbClr val="CAC0A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63465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9629775" y="-1219294"/>
            <a:ext cx="9892879" cy="13030388"/>
            <a:chOff x="0" y="0"/>
            <a:chExt cx="3282950" cy="43241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82950" cy="4324131"/>
            </a:xfrm>
            <a:custGeom>
              <a:avLst/>
              <a:gdLst/>
              <a:ahLst/>
              <a:cxnLst/>
              <a:rect l="l" t="t" r="r" b="b"/>
              <a:pathLst>
                <a:path w="3282950" h="4324131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443286"/>
                    <a:pt x="3282950" y="988612"/>
                  </a:cubicBezTo>
                  <a:lnTo>
                    <a:pt x="3282950" y="4324131"/>
                  </a:lnTo>
                  <a:lnTo>
                    <a:pt x="0" y="4324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0907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 rot="0">
            <a:off x="9794114" y="-1371694"/>
            <a:ext cx="9892879" cy="13030388"/>
            <a:chOff x="0" y="0"/>
            <a:chExt cx="3282950" cy="432413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82950" cy="4324131"/>
            </a:xfrm>
            <a:custGeom>
              <a:avLst/>
              <a:gdLst/>
              <a:ahLst/>
              <a:cxnLst/>
              <a:rect l="l" t="t" r="r" b="b"/>
              <a:pathLst>
                <a:path w="3282950" h="4324131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443286"/>
                    <a:pt x="3282950" y="988612"/>
                  </a:cubicBezTo>
                  <a:lnTo>
                    <a:pt x="3282950" y="4324131"/>
                  </a:lnTo>
                  <a:lnTo>
                    <a:pt x="0" y="4324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l="-48847" r="-48847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-652664" y="2705100"/>
            <a:ext cx="9949064" cy="3427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65"/>
              </a:lnSpc>
            </a:pPr>
            <a:r>
              <a:rPr lang="en-US" sz="15910">
                <a:solidFill>
                  <a:srgbClr val="110907"/>
                </a:solidFill>
                <a:latin typeface="Times New Roman Regular" panose="02020503050405090304" charset="0"/>
                <a:ea typeface="儷宋 Pro" panose="02020300000000000000" charset="-120"/>
                <a:cs typeface="Times New Roman Regular" panose="02020503050405090304" charset="0"/>
                <a:sym typeface="儷宋 Pro" panose="02020300000000000000" charset="-120"/>
              </a:rPr>
              <a:t>IGCSE</a:t>
            </a:r>
            <a:endParaRPr lang="en-US" sz="15910">
              <a:solidFill>
                <a:srgbClr val="110907"/>
              </a:solidFill>
              <a:latin typeface="Times New Roman Regular" panose="02020503050405090304" charset="0"/>
              <a:ea typeface="儷宋 Pro" panose="02020300000000000000" charset="-120"/>
              <a:cs typeface="Times New Roman Regular" panose="02020503050405090304" charset="0"/>
              <a:sym typeface="儷宋 Pro" panose="02020300000000000000" charset="-120"/>
            </a:endParaRPr>
          </a:p>
          <a:p>
            <a:pPr algn="ctr">
              <a:lnSpc>
                <a:spcPts val="13365"/>
              </a:lnSpc>
            </a:pPr>
            <a:r>
              <a:rPr lang="en-US" sz="15910">
                <a:solidFill>
                  <a:srgbClr val="110907"/>
                </a:solidFill>
                <a:latin typeface="Times New Roman Regular" panose="02020503050405090304" charset="0"/>
                <a:ea typeface="儷宋 Pro" panose="02020300000000000000" charset="-120"/>
                <a:cs typeface="Times New Roman Regular" panose="02020503050405090304" charset="0"/>
                <a:sym typeface="儷宋 Pro" panose="02020300000000000000" charset="-120"/>
              </a:rPr>
              <a:t>CS</a:t>
            </a:r>
            <a:r>
              <a:rPr lang="en-US" sz="15910">
                <a:solidFill>
                  <a:srgbClr val="110907"/>
                </a:solidFill>
                <a:latin typeface="儷宋 Pro" panose="02020300000000000000" charset="-120"/>
                <a:ea typeface="儷宋 Pro" panose="02020300000000000000" charset="-120"/>
                <a:cs typeface="儷宋 Pro" panose="02020300000000000000" charset="-120"/>
                <a:sym typeface="儷宋 Pro" panose="02020300000000000000" charset="-120"/>
              </a:rPr>
              <a:t> </a:t>
            </a:r>
            <a:endParaRPr lang="en-US" sz="15910">
              <a:solidFill>
                <a:srgbClr val="110907"/>
              </a:solidFill>
              <a:latin typeface="儷宋 Pro" panose="02020300000000000000" charset="-120"/>
              <a:ea typeface="儷宋 Pro" panose="02020300000000000000" charset="-120"/>
              <a:cs typeface="儷宋 Pro" panose="02020300000000000000" charset="-120"/>
              <a:sym typeface="儷宋 Pro" panose="02020300000000000000" charset="-120"/>
            </a:endParaRPr>
          </a:p>
        </p:txBody>
      </p:sp>
      <p:sp>
        <p:nvSpPr>
          <p:cNvPr id="16" name="Freeform 16"/>
          <p:cNvSpPr/>
          <p:nvPr/>
        </p:nvSpPr>
        <p:spPr>
          <a:xfrm flipH="1" flipV="1">
            <a:off x="-358688" y="6489894"/>
            <a:ext cx="2717626" cy="2673156"/>
          </a:xfrm>
          <a:custGeom>
            <a:avLst/>
            <a:gdLst/>
            <a:ahLst/>
            <a:cxnLst/>
            <a:rect l="l" t="t" r="r" b="b"/>
            <a:pathLst>
              <a:path w="2717626" h="2673156">
                <a:moveTo>
                  <a:pt x="2717626" y="2673156"/>
                </a:moveTo>
                <a:lnTo>
                  <a:pt x="0" y="2673156"/>
                </a:lnTo>
                <a:lnTo>
                  <a:pt x="0" y="0"/>
                </a:lnTo>
                <a:lnTo>
                  <a:pt x="2717626" y="0"/>
                </a:lnTo>
                <a:lnTo>
                  <a:pt x="2717626" y="26731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1789683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5482" y="1180311"/>
            <a:ext cx="16302115" cy="8187015"/>
            <a:chOff x="0" y="0"/>
            <a:chExt cx="4830665" cy="24259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1109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8700" y="1028700"/>
            <a:ext cx="16302115" cy="8187015"/>
            <a:chOff x="0" y="0"/>
            <a:chExt cx="4830665" cy="24259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DBDB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4888691" y="1301765"/>
            <a:ext cx="8510618" cy="1773555"/>
            <a:chOff x="0" y="0"/>
            <a:chExt cx="2521878" cy="5255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5041091" y="1454165"/>
            <a:ext cx="8510618" cy="1773555"/>
            <a:chOff x="0" y="0"/>
            <a:chExt cx="2521878" cy="5255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0702155" y="3419859"/>
            <a:ext cx="5394309" cy="5418069"/>
            <a:chOff x="0" y="0"/>
            <a:chExt cx="823130" cy="8267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23130" cy="826755"/>
            </a:xfrm>
            <a:custGeom>
              <a:avLst/>
              <a:gdLst/>
              <a:ahLst/>
              <a:cxnLst/>
              <a:rect l="l" t="t" r="r" b="b"/>
              <a:pathLst>
                <a:path w="823130" h="826755">
                  <a:moveTo>
                    <a:pt x="0" y="0"/>
                  </a:moveTo>
                  <a:lnTo>
                    <a:pt x="823130" y="0"/>
                  </a:lnTo>
                  <a:lnTo>
                    <a:pt x="823130" y="826755"/>
                  </a:lnTo>
                  <a:lnTo>
                    <a:pt x="0" y="826755"/>
                  </a:lnTo>
                  <a:close/>
                </a:path>
              </a:pathLst>
            </a:custGeom>
            <a:solidFill>
              <a:srgbClr val="5D483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6" name="Group 16"/>
          <p:cNvGrpSpPr/>
          <p:nvPr/>
        </p:nvGrpSpPr>
        <p:grpSpPr>
          <a:xfrm rot="0">
            <a:off x="10776124" y="3505709"/>
            <a:ext cx="5246370" cy="524637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1"/>
              <a:stretch>
                <a:fillRect l="-12500" r="-12500"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4888691" y="1820877"/>
            <a:ext cx="8510618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4800">
                <a:solidFill>
                  <a:srgbClr val="110907"/>
                </a:solidFill>
                <a:latin typeface="Times New Roman Regular" panose="02020503050405090304" charset="0"/>
                <a:ea typeface="儷宋 Pro" panose="02020300000000000000" charset="-120"/>
                <a:cs typeface="Times New Roman Regular" panose="02020503050405090304" charset="0"/>
                <a:sym typeface="儷宋 Pro" panose="02020300000000000000" charset="-120"/>
              </a:rPr>
              <a:t>Extended Response Questions</a:t>
            </a:r>
            <a:endParaRPr lang="en-US" sz="4800">
              <a:solidFill>
                <a:srgbClr val="110907"/>
              </a:solidFill>
              <a:latin typeface="Times New Roman Regular" panose="02020503050405090304" charset="0"/>
              <a:ea typeface="儷宋 Pro" panose="02020300000000000000" charset="-120"/>
              <a:cs typeface="Times New Roman Regular" panose="02020503050405090304" charset="0"/>
              <a:sym typeface="儷宋 Pro" panose="02020300000000000000" charset="-12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074536" y="3466974"/>
            <a:ext cx="7967443" cy="6894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Longer version of a short-answer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e.g.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What are the characteristics of a Von Neumann Architecture?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Assume there is a fish tank with constant temperature and constant oxygen content. Explain which sensors are present and how they can be implemented.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 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2542457" y="-136841"/>
            <a:ext cx="5745543" cy="1946114"/>
          </a:xfrm>
          <a:custGeom>
            <a:avLst/>
            <a:gdLst/>
            <a:ahLst/>
            <a:cxnLst/>
            <a:rect l="l" t="t" r="r" b="b"/>
            <a:pathLst>
              <a:path w="5745543" h="1946114">
                <a:moveTo>
                  <a:pt x="0" y="0"/>
                </a:moveTo>
                <a:lnTo>
                  <a:pt x="5745543" y="0"/>
                </a:lnTo>
                <a:lnTo>
                  <a:pt x="5745543" y="1946114"/>
                </a:lnTo>
                <a:lnTo>
                  <a:pt x="0" y="194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5482" y="1180311"/>
            <a:ext cx="16302115" cy="8187015"/>
            <a:chOff x="0" y="0"/>
            <a:chExt cx="4830665" cy="24259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1109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8700" y="1028700"/>
            <a:ext cx="16302115" cy="8187015"/>
            <a:chOff x="0" y="0"/>
            <a:chExt cx="4830665" cy="24259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DBDB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4888691" y="1301765"/>
            <a:ext cx="8510618" cy="1773555"/>
            <a:chOff x="0" y="0"/>
            <a:chExt cx="2521878" cy="5255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5041091" y="1454165"/>
            <a:ext cx="8510618" cy="1773555"/>
            <a:chOff x="0" y="0"/>
            <a:chExt cx="2521878" cy="5255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0702155" y="3419859"/>
            <a:ext cx="5394309" cy="5418069"/>
            <a:chOff x="0" y="0"/>
            <a:chExt cx="823130" cy="8267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23130" cy="826755"/>
            </a:xfrm>
            <a:custGeom>
              <a:avLst/>
              <a:gdLst/>
              <a:ahLst/>
              <a:cxnLst/>
              <a:rect l="l" t="t" r="r" b="b"/>
              <a:pathLst>
                <a:path w="823130" h="826755">
                  <a:moveTo>
                    <a:pt x="0" y="0"/>
                  </a:moveTo>
                  <a:lnTo>
                    <a:pt x="823130" y="0"/>
                  </a:lnTo>
                  <a:lnTo>
                    <a:pt x="823130" y="826755"/>
                  </a:lnTo>
                  <a:lnTo>
                    <a:pt x="0" y="826755"/>
                  </a:lnTo>
                  <a:close/>
                </a:path>
              </a:pathLst>
            </a:custGeom>
            <a:solidFill>
              <a:srgbClr val="5D483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6" name="Group 16"/>
          <p:cNvGrpSpPr/>
          <p:nvPr/>
        </p:nvGrpSpPr>
        <p:grpSpPr>
          <a:xfrm rot="0">
            <a:off x="10776124" y="3505709"/>
            <a:ext cx="5246370" cy="524637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1"/>
              <a:stretch>
                <a:fillRect l="-12500" r="-12500"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4888691" y="1820877"/>
            <a:ext cx="8510618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4800">
                <a:solidFill>
                  <a:srgbClr val="110907"/>
                </a:solidFill>
                <a:latin typeface="Times New Roman Regular" panose="02020503050405090304" charset="0"/>
                <a:ea typeface="儷宋 Pro" panose="02020300000000000000" charset="-120"/>
                <a:cs typeface="Times New Roman Regular" panose="02020503050405090304" charset="0"/>
                <a:sym typeface="儷宋 Pro" panose="02020300000000000000" charset="-120"/>
              </a:rPr>
              <a:t>Paper 2</a:t>
            </a:r>
            <a:endParaRPr lang="en-US" sz="4800">
              <a:solidFill>
                <a:srgbClr val="110907"/>
              </a:solidFill>
              <a:latin typeface="Times New Roman Regular" panose="02020503050405090304" charset="0"/>
              <a:ea typeface="儷宋 Pro" panose="02020300000000000000" charset="-120"/>
              <a:cs typeface="Times New Roman Regular" panose="02020503050405090304" charset="0"/>
              <a:sym typeface="儷宋 Pro" panose="02020300000000000000" charset="-12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074536" y="3466974"/>
            <a:ext cx="7967443" cy="172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Logic and Algorithm Questions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 Programming Questions(Pseudocode)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2542457" y="-136841"/>
            <a:ext cx="5745543" cy="1946114"/>
          </a:xfrm>
          <a:custGeom>
            <a:avLst/>
            <a:gdLst/>
            <a:ahLst/>
            <a:cxnLst/>
            <a:rect l="l" t="t" r="r" b="b"/>
            <a:pathLst>
              <a:path w="5745543" h="1946114">
                <a:moveTo>
                  <a:pt x="0" y="0"/>
                </a:moveTo>
                <a:lnTo>
                  <a:pt x="5745543" y="0"/>
                </a:lnTo>
                <a:lnTo>
                  <a:pt x="5745543" y="1946114"/>
                </a:lnTo>
                <a:lnTo>
                  <a:pt x="0" y="194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5482" y="1180311"/>
            <a:ext cx="16302115" cy="8187015"/>
            <a:chOff x="0" y="0"/>
            <a:chExt cx="4830665" cy="24259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1109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8700" y="1028700"/>
            <a:ext cx="16302115" cy="8187015"/>
            <a:chOff x="0" y="0"/>
            <a:chExt cx="4830665" cy="24259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DBDB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4888691" y="1301765"/>
            <a:ext cx="8510618" cy="1773555"/>
            <a:chOff x="0" y="0"/>
            <a:chExt cx="2521878" cy="5255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5041091" y="1454165"/>
            <a:ext cx="8510618" cy="1773555"/>
            <a:chOff x="0" y="0"/>
            <a:chExt cx="2521878" cy="5255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888691" y="1820877"/>
            <a:ext cx="8510618" cy="1938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6600">
                <a:solidFill>
                  <a:srgbClr val="110907"/>
                </a:solidFill>
                <a:latin typeface="Times New Roman Regular" panose="02020503050405090304" charset="0"/>
                <a:ea typeface="儷宋 Pro" panose="02020300000000000000" charset="-120"/>
                <a:cs typeface="Times New Roman Regular" panose="02020503050405090304" charset="0"/>
                <a:sym typeface="儷宋 Pro" panose="02020300000000000000" charset="-120"/>
              </a:rPr>
              <a:t>High-frequency questions</a:t>
            </a:r>
            <a:endParaRPr lang="en-US" sz="6600">
              <a:solidFill>
                <a:srgbClr val="110907"/>
              </a:solidFill>
              <a:latin typeface="Times New Roman Regular" panose="02020503050405090304" charset="0"/>
              <a:ea typeface="儷宋 Pro" panose="02020300000000000000" charset="-120"/>
              <a:cs typeface="Times New Roman Regular" panose="02020503050405090304" charset="0"/>
              <a:sym typeface="儷宋 Pro" panose="02020300000000000000" charset="-120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2999040" y="3409550"/>
            <a:ext cx="13559654" cy="1647602"/>
            <a:chOff x="0" y="0"/>
            <a:chExt cx="4591435" cy="55789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591436" cy="557894"/>
            </a:xfrm>
            <a:custGeom>
              <a:avLst/>
              <a:gdLst/>
              <a:ahLst/>
              <a:cxnLst/>
              <a:rect l="l" t="t" r="r" b="b"/>
              <a:pathLst>
                <a:path w="4591436" h="557894">
                  <a:moveTo>
                    <a:pt x="8564" y="0"/>
                  </a:moveTo>
                  <a:lnTo>
                    <a:pt x="4582871" y="0"/>
                  </a:lnTo>
                  <a:cubicBezTo>
                    <a:pt x="4585143" y="0"/>
                    <a:pt x="4587321" y="902"/>
                    <a:pt x="4588927" y="2508"/>
                  </a:cubicBezTo>
                  <a:cubicBezTo>
                    <a:pt x="4590533" y="4115"/>
                    <a:pt x="4591436" y="6293"/>
                    <a:pt x="4591436" y="8564"/>
                  </a:cubicBezTo>
                  <a:lnTo>
                    <a:pt x="4591436" y="549330"/>
                  </a:lnTo>
                  <a:cubicBezTo>
                    <a:pt x="4591436" y="554060"/>
                    <a:pt x="4587601" y="557894"/>
                    <a:pt x="4582871" y="557894"/>
                  </a:cubicBezTo>
                  <a:lnTo>
                    <a:pt x="8564" y="557894"/>
                  </a:lnTo>
                  <a:cubicBezTo>
                    <a:pt x="6293" y="557894"/>
                    <a:pt x="4115" y="556992"/>
                    <a:pt x="2508" y="555386"/>
                  </a:cubicBezTo>
                  <a:cubicBezTo>
                    <a:pt x="902" y="553780"/>
                    <a:pt x="0" y="551602"/>
                    <a:pt x="0" y="549330"/>
                  </a:cubicBezTo>
                  <a:lnTo>
                    <a:pt x="0" y="8564"/>
                  </a:lnTo>
                  <a:cubicBezTo>
                    <a:pt x="0" y="6293"/>
                    <a:pt x="902" y="4115"/>
                    <a:pt x="2508" y="2508"/>
                  </a:cubicBezTo>
                  <a:cubicBezTo>
                    <a:pt x="4115" y="902"/>
                    <a:pt x="6293" y="0"/>
                    <a:pt x="85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591435" cy="595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528185" y="3547631"/>
            <a:ext cx="12501364" cy="1319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sz="245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Difference/benefits&amp;drawbacks</a:t>
            </a:r>
            <a:endParaRPr lang="en-US" sz="245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430"/>
              </a:lnSpc>
            </a:pPr>
            <a:r>
              <a:rPr lang="en-US" sz="245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HDD&amp;SSD, lossless&amp;lossy, simplex/half-duplex/full-duplex, internet/WWW, MAC address/IP address</a:t>
            </a:r>
            <a:endParaRPr lang="en-US" sz="245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2999040" y="5298879"/>
            <a:ext cx="13559654" cy="1647602"/>
            <a:chOff x="0" y="0"/>
            <a:chExt cx="4591435" cy="55789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591436" cy="557894"/>
            </a:xfrm>
            <a:custGeom>
              <a:avLst/>
              <a:gdLst/>
              <a:ahLst/>
              <a:cxnLst/>
              <a:rect l="l" t="t" r="r" b="b"/>
              <a:pathLst>
                <a:path w="4591436" h="557894">
                  <a:moveTo>
                    <a:pt x="8564" y="0"/>
                  </a:moveTo>
                  <a:lnTo>
                    <a:pt x="4582871" y="0"/>
                  </a:lnTo>
                  <a:cubicBezTo>
                    <a:pt x="4585143" y="0"/>
                    <a:pt x="4587321" y="902"/>
                    <a:pt x="4588927" y="2508"/>
                  </a:cubicBezTo>
                  <a:cubicBezTo>
                    <a:pt x="4590533" y="4115"/>
                    <a:pt x="4591436" y="6293"/>
                    <a:pt x="4591436" y="8564"/>
                  </a:cubicBezTo>
                  <a:lnTo>
                    <a:pt x="4591436" y="549330"/>
                  </a:lnTo>
                  <a:cubicBezTo>
                    <a:pt x="4591436" y="554060"/>
                    <a:pt x="4587601" y="557894"/>
                    <a:pt x="4582871" y="557894"/>
                  </a:cubicBezTo>
                  <a:lnTo>
                    <a:pt x="8564" y="557894"/>
                  </a:lnTo>
                  <a:cubicBezTo>
                    <a:pt x="6293" y="557894"/>
                    <a:pt x="4115" y="556992"/>
                    <a:pt x="2508" y="555386"/>
                  </a:cubicBezTo>
                  <a:cubicBezTo>
                    <a:pt x="902" y="553780"/>
                    <a:pt x="0" y="551602"/>
                    <a:pt x="0" y="549330"/>
                  </a:cubicBezTo>
                  <a:lnTo>
                    <a:pt x="0" y="8564"/>
                  </a:lnTo>
                  <a:cubicBezTo>
                    <a:pt x="0" y="6293"/>
                    <a:pt x="902" y="4115"/>
                    <a:pt x="2508" y="2508"/>
                  </a:cubicBezTo>
                  <a:cubicBezTo>
                    <a:pt x="4115" y="902"/>
                    <a:pt x="6293" y="0"/>
                    <a:pt x="85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4591435" cy="595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528185" y="5436960"/>
            <a:ext cx="12501364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sz="245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Characteristics</a:t>
            </a:r>
            <a:endParaRPr lang="en-US" sz="245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430"/>
              </a:lnSpc>
            </a:pPr>
            <a:r>
              <a:rPr lang="en-US" sz="245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Characteristics of IDE, Characteristics of Von Neumann Architecture</a:t>
            </a:r>
            <a:endParaRPr lang="en-US" sz="245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grpSp>
        <p:nvGrpSpPr>
          <p:cNvPr id="23" name="Group 23"/>
          <p:cNvGrpSpPr/>
          <p:nvPr/>
        </p:nvGrpSpPr>
        <p:grpSpPr>
          <a:xfrm rot="0">
            <a:off x="2999040" y="7188208"/>
            <a:ext cx="13559654" cy="1647602"/>
            <a:chOff x="0" y="0"/>
            <a:chExt cx="4591435" cy="55789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591436" cy="557894"/>
            </a:xfrm>
            <a:custGeom>
              <a:avLst/>
              <a:gdLst/>
              <a:ahLst/>
              <a:cxnLst/>
              <a:rect l="l" t="t" r="r" b="b"/>
              <a:pathLst>
                <a:path w="4591436" h="557894">
                  <a:moveTo>
                    <a:pt x="8564" y="0"/>
                  </a:moveTo>
                  <a:lnTo>
                    <a:pt x="4582871" y="0"/>
                  </a:lnTo>
                  <a:cubicBezTo>
                    <a:pt x="4585143" y="0"/>
                    <a:pt x="4587321" y="902"/>
                    <a:pt x="4588927" y="2508"/>
                  </a:cubicBezTo>
                  <a:cubicBezTo>
                    <a:pt x="4590533" y="4115"/>
                    <a:pt x="4591436" y="6293"/>
                    <a:pt x="4591436" y="8564"/>
                  </a:cubicBezTo>
                  <a:lnTo>
                    <a:pt x="4591436" y="549330"/>
                  </a:lnTo>
                  <a:cubicBezTo>
                    <a:pt x="4591436" y="554060"/>
                    <a:pt x="4587601" y="557894"/>
                    <a:pt x="4582871" y="557894"/>
                  </a:cubicBezTo>
                  <a:lnTo>
                    <a:pt x="8564" y="557894"/>
                  </a:lnTo>
                  <a:cubicBezTo>
                    <a:pt x="6293" y="557894"/>
                    <a:pt x="4115" y="556992"/>
                    <a:pt x="2508" y="555386"/>
                  </a:cubicBezTo>
                  <a:cubicBezTo>
                    <a:pt x="902" y="553780"/>
                    <a:pt x="0" y="551602"/>
                    <a:pt x="0" y="549330"/>
                  </a:cubicBezTo>
                  <a:lnTo>
                    <a:pt x="0" y="8564"/>
                  </a:lnTo>
                  <a:cubicBezTo>
                    <a:pt x="0" y="6293"/>
                    <a:pt x="902" y="4115"/>
                    <a:pt x="2508" y="2508"/>
                  </a:cubicBezTo>
                  <a:cubicBezTo>
                    <a:pt x="4115" y="902"/>
                    <a:pt x="6293" y="0"/>
                    <a:pt x="85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4591435" cy="595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3528185" y="7326289"/>
            <a:ext cx="12501364" cy="1319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0"/>
              </a:lnSpc>
            </a:pPr>
            <a:r>
              <a:rPr lang="en-US" sz="2450" b="1" i="1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Types</a:t>
            </a:r>
            <a:endParaRPr lang="en-US" sz="2450" b="1" i="1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430"/>
              </a:lnSpc>
            </a:pPr>
            <a:r>
              <a:rPr lang="en-US" sz="245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List different types of data transmission</a:t>
            </a:r>
            <a:r>
              <a:rPr lang="zh-CN" altLang="en-US" sz="2450">
                <a:solidFill>
                  <a:srgbClr val="110907"/>
                </a:solidFill>
                <a:latin typeface="Times New Roman Regular" panose="02020503050405090304" charset="0"/>
                <a:ea typeface="宋体" charset="0"/>
                <a:cs typeface="Times New Roman Regular" panose="02020503050405090304" charset="0"/>
                <a:sym typeface="Times New Roman" panose="02020503050405090304" charset="0"/>
              </a:rPr>
              <a:t>，</a:t>
            </a:r>
            <a:r>
              <a:rPr lang="en-US" altLang="zh-CN" sz="2450">
                <a:solidFill>
                  <a:srgbClr val="110907"/>
                </a:solidFill>
                <a:latin typeface="Times New Roman Regular" panose="02020503050405090304" charset="0"/>
                <a:ea typeface="宋体" charset="0"/>
                <a:cs typeface="Times New Roman Regular" panose="02020503050405090304" charset="0"/>
                <a:sym typeface="Times New Roman" panose="02020503050405090304" charset="0"/>
              </a:rPr>
              <a:t>list 3 types of sensors, list different methods of error detections</a:t>
            </a:r>
            <a:endParaRPr lang="en-US" altLang="zh-CN" sz="2450">
              <a:solidFill>
                <a:srgbClr val="110907"/>
              </a:solidFill>
              <a:latin typeface="Times New Roman Regular" panose="02020503050405090304" charset="0"/>
              <a:ea typeface="宋体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grpSp>
        <p:nvGrpSpPr>
          <p:cNvPr id="27" name="Group 27"/>
          <p:cNvGrpSpPr/>
          <p:nvPr/>
        </p:nvGrpSpPr>
        <p:grpSpPr>
          <a:xfrm rot="0">
            <a:off x="1009650" y="3486315"/>
            <a:ext cx="1665540" cy="1366080"/>
            <a:chOff x="0" y="0"/>
            <a:chExt cx="2220720" cy="1821440"/>
          </a:xfrm>
        </p:grpSpPr>
        <p:grpSp>
          <p:nvGrpSpPr>
            <p:cNvPr id="28" name="Group 28"/>
            <p:cNvGrpSpPr/>
            <p:nvPr/>
          </p:nvGrpSpPr>
          <p:grpSpPr>
            <a:xfrm rot="-5400000">
              <a:off x="353451" y="-45829"/>
              <a:ext cx="1674103" cy="2060434"/>
              <a:chOff x="0" y="0"/>
              <a:chExt cx="6604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>
                    <a:moveTo>
                      <a:pt x="220252" y="793731"/>
                    </a:moveTo>
                    <a:cubicBezTo>
                      <a:pt x="254109" y="805245"/>
                      <a:pt x="292600" y="812800"/>
                      <a:pt x="330378" y="812800"/>
                    </a:cubicBezTo>
                    <a:cubicBezTo>
                      <a:pt x="368157" y="812800"/>
                      <a:pt x="404509" y="806323"/>
                      <a:pt x="438009" y="794809"/>
                    </a:cubicBezTo>
                    <a:cubicBezTo>
                      <a:pt x="438723" y="794450"/>
                      <a:pt x="439435" y="794450"/>
                      <a:pt x="440148" y="794090"/>
                    </a:cubicBezTo>
                    <a:cubicBezTo>
                      <a:pt x="565955" y="748035"/>
                      <a:pt x="658618" y="626421"/>
                      <a:pt x="660400" y="48429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782" y="627140"/>
                      <a:pt x="93019" y="748755"/>
                      <a:pt x="220252" y="79373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660400" cy="723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0" y="314325"/>
              <a:ext cx="2220720" cy="1504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560"/>
                </a:lnSpc>
              </a:pPr>
              <a:r>
                <a:rPr lang="en-US" sz="9000">
                  <a:solidFill>
                    <a:srgbClr val="DBDBD5"/>
                  </a:solidFill>
                  <a:latin typeface="儷宋 Pro" panose="02020300000000000000" charset="-120"/>
                  <a:ea typeface="儷宋 Pro" panose="02020300000000000000" charset="-120"/>
                  <a:cs typeface="儷宋 Pro" panose="02020300000000000000" charset="-120"/>
                  <a:sym typeface="儷宋 Pro" panose="02020300000000000000" charset="-120"/>
                </a:rPr>
                <a:t>1</a:t>
              </a:r>
              <a:endParaRPr lang="en-US" sz="9000">
                <a:solidFill>
                  <a:srgbClr val="DBDBD5"/>
                </a:solidFill>
                <a:latin typeface="儷宋 Pro" panose="02020300000000000000" charset="-120"/>
                <a:ea typeface="儷宋 Pro" panose="02020300000000000000" charset="-120"/>
                <a:cs typeface="儷宋 Pro" panose="02020300000000000000" charset="-120"/>
                <a:sym typeface="儷宋 Pro" panose="02020300000000000000" charset="-120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 rot="0">
            <a:off x="1009650" y="5368342"/>
            <a:ext cx="1665540" cy="1363980"/>
            <a:chOff x="0" y="0"/>
            <a:chExt cx="2220720" cy="1818640"/>
          </a:xfrm>
        </p:grpSpPr>
        <p:grpSp>
          <p:nvGrpSpPr>
            <p:cNvPr id="33" name="Group 33"/>
            <p:cNvGrpSpPr/>
            <p:nvPr/>
          </p:nvGrpSpPr>
          <p:grpSpPr>
            <a:xfrm rot="-5400000">
              <a:off x="353451" y="-48629"/>
              <a:ext cx="1674103" cy="2060434"/>
              <a:chOff x="0" y="0"/>
              <a:chExt cx="6604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>
                    <a:moveTo>
                      <a:pt x="220252" y="793731"/>
                    </a:moveTo>
                    <a:cubicBezTo>
                      <a:pt x="254109" y="805245"/>
                      <a:pt x="292600" y="812800"/>
                      <a:pt x="330378" y="812800"/>
                    </a:cubicBezTo>
                    <a:cubicBezTo>
                      <a:pt x="368157" y="812800"/>
                      <a:pt x="404509" y="806323"/>
                      <a:pt x="438009" y="794809"/>
                    </a:cubicBezTo>
                    <a:cubicBezTo>
                      <a:pt x="438723" y="794450"/>
                      <a:pt x="439435" y="794450"/>
                      <a:pt x="440148" y="794090"/>
                    </a:cubicBezTo>
                    <a:cubicBezTo>
                      <a:pt x="565955" y="748035"/>
                      <a:pt x="658618" y="626421"/>
                      <a:pt x="660400" y="48429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782" y="627140"/>
                      <a:pt x="93019" y="748755"/>
                      <a:pt x="220252" y="79373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38100"/>
                <a:ext cx="660400" cy="723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0" y="314325"/>
              <a:ext cx="2220720" cy="1504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560"/>
                </a:lnSpc>
              </a:pPr>
              <a:r>
                <a:rPr lang="en-US" sz="9000">
                  <a:solidFill>
                    <a:srgbClr val="DBDBD5"/>
                  </a:solidFill>
                  <a:latin typeface="儷宋 Pro" panose="02020300000000000000" charset="-120"/>
                  <a:ea typeface="儷宋 Pro" panose="02020300000000000000" charset="-120"/>
                  <a:cs typeface="儷宋 Pro" panose="02020300000000000000" charset="-120"/>
                  <a:sym typeface="儷宋 Pro" panose="02020300000000000000" charset="-120"/>
                </a:rPr>
                <a:t>2</a:t>
              </a:r>
              <a:endParaRPr lang="en-US" sz="9000">
                <a:solidFill>
                  <a:srgbClr val="DBDBD5"/>
                </a:solidFill>
                <a:latin typeface="儷宋 Pro" panose="02020300000000000000" charset="-120"/>
                <a:ea typeface="儷宋 Pro" panose="02020300000000000000" charset="-120"/>
                <a:cs typeface="儷宋 Pro" panose="02020300000000000000" charset="-120"/>
                <a:sym typeface="儷宋 Pro" panose="02020300000000000000" charset="-120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 rot="0">
            <a:off x="1009650" y="7330019"/>
            <a:ext cx="1665540" cy="1363980"/>
            <a:chOff x="0" y="0"/>
            <a:chExt cx="2220720" cy="1818640"/>
          </a:xfrm>
        </p:grpSpPr>
        <p:grpSp>
          <p:nvGrpSpPr>
            <p:cNvPr id="38" name="Group 38"/>
            <p:cNvGrpSpPr/>
            <p:nvPr/>
          </p:nvGrpSpPr>
          <p:grpSpPr>
            <a:xfrm rot="-5400000">
              <a:off x="353451" y="-120897"/>
              <a:ext cx="1674103" cy="2060434"/>
              <a:chOff x="0" y="0"/>
              <a:chExt cx="6604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>
                    <a:moveTo>
                      <a:pt x="220252" y="793731"/>
                    </a:moveTo>
                    <a:cubicBezTo>
                      <a:pt x="254109" y="805245"/>
                      <a:pt x="292600" y="812800"/>
                      <a:pt x="330378" y="812800"/>
                    </a:cubicBezTo>
                    <a:cubicBezTo>
                      <a:pt x="368157" y="812800"/>
                      <a:pt x="404509" y="806323"/>
                      <a:pt x="438009" y="794809"/>
                    </a:cubicBezTo>
                    <a:cubicBezTo>
                      <a:pt x="438723" y="794450"/>
                      <a:pt x="439435" y="794450"/>
                      <a:pt x="440148" y="794090"/>
                    </a:cubicBezTo>
                    <a:cubicBezTo>
                      <a:pt x="565955" y="748035"/>
                      <a:pt x="658618" y="626421"/>
                      <a:pt x="660400" y="48429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782" y="627140"/>
                      <a:pt x="93019" y="748755"/>
                      <a:pt x="220252" y="79373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38100"/>
                <a:ext cx="660400" cy="723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41" name="TextBox 41"/>
            <p:cNvSpPr txBox="1"/>
            <p:nvPr/>
          </p:nvSpPr>
          <p:spPr>
            <a:xfrm>
              <a:off x="0" y="314325"/>
              <a:ext cx="2220720" cy="1504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560"/>
                </a:lnSpc>
              </a:pPr>
              <a:r>
                <a:rPr lang="en-US" sz="9000">
                  <a:solidFill>
                    <a:srgbClr val="DBDBD5"/>
                  </a:solidFill>
                  <a:latin typeface="儷宋 Pro" panose="02020300000000000000" charset="-120"/>
                  <a:ea typeface="儷宋 Pro" panose="02020300000000000000" charset="-120"/>
                  <a:cs typeface="儷宋 Pro" panose="02020300000000000000" charset="-120"/>
                  <a:sym typeface="儷宋 Pro" panose="02020300000000000000" charset="-120"/>
                </a:rPr>
                <a:t>3</a:t>
              </a:r>
              <a:endParaRPr lang="en-US" sz="9000">
                <a:solidFill>
                  <a:srgbClr val="DBDBD5"/>
                </a:solidFill>
                <a:latin typeface="儷宋 Pro" panose="02020300000000000000" charset="-120"/>
                <a:ea typeface="儷宋 Pro" panose="02020300000000000000" charset="-120"/>
                <a:cs typeface="儷宋 Pro" panose="02020300000000000000" charset="-120"/>
                <a:sym typeface="儷宋 Pro" panose="02020300000000000000" charset="-120"/>
              </a:endParaRPr>
            </a:p>
          </p:txBody>
        </p:sp>
      </p:grpSp>
      <p:sp>
        <p:nvSpPr>
          <p:cNvPr id="42" name="Freeform 42"/>
          <p:cNvSpPr/>
          <p:nvPr/>
        </p:nvSpPr>
        <p:spPr>
          <a:xfrm flipH="1">
            <a:off x="126269" y="242429"/>
            <a:ext cx="5745543" cy="1946114"/>
          </a:xfrm>
          <a:custGeom>
            <a:avLst/>
            <a:gdLst/>
            <a:ahLst/>
            <a:cxnLst/>
            <a:rect l="l" t="t" r="r" b="b"/>
            <a:pathLst>
              <a:path w="5745543" h="1946114">
                <a:moveTo>
                  <a:pt x="5745542" y="0"/>
                </a:moveTo>
                <a:lnTo>
                  <a:pt x="0" y="0"/>
                </a:lnTo>
                <a:lnTo>
                  <a:pt x="0" y="1946113"/>
                </a:lnTo>
                <a:lnTo>
                  <a:pt x="5745542" y="1946113"/>
                </a:lnTo>
                <a:lnTo>
                  <a:pt x="5745542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5482" y="1180311"/>
            <a:ext cx="16302115" cy="8187015"/>
            <a:chOff x="0" y="0"/>
            <a:chExt cx="4830665" cy="24259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1109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8700" y="1028700"/>
            <a:ext cx="16302115" cy="8187015"/>
            <a:chOff x="0" y="0"/>
            <a:chExt cx="4830665" cy="24259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DBDB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4888691" y="1301765"/>
            <a:ext cx="8510618" cy="1773555"/>
            <a:chOff x="0" y="0"/>
            <a:chExt cx="2521878" cy="5255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5041091" y="1454165"/>
            <a:ext cx="8510618" cy="1773555"/>
            <a:chOff x="0" y="0"/>
            <a:chExt cx="2521878" cy="5255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2074536" y="3419859"/>
            <a:ext cx="5394309" cy="5418069"/>
            <a:chOff x="0" y="0"/>
            <a:chExt cx="823130" cy="8267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23130" cy="826755"/>
            </a:xfrm>
            <a:custGeom>
              <a:avLst/>
              <a:gdLst/>
              <a:ahLst/>
              <a:cxnLst/>
              <a:rect l="l" t="t" r="r" b="b"/>
              <a:pathLst>
                <a:path w="823130" h="826755">
                  <a:moveTo>
                    <a:pt x="0" y="0"/>
                  </a:moveTo>
                  <a:lnTo>
                    <a:pt x="823130" y="0"/>
                  </a:lnTo>
                  <a:lnTo>
                    <a:pt x="823130" y="826755"/>
                  </a:lnTo>
                  <a:lnTo>
                    <a:pt x="0" y="826755"/>
                  </a:lnTo>
                  <a:close/>
                </a:path>
              </a:pathLst>
            </a:custGeom>
            <a:solidFill>
              <a:srgbClr val="5D483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6" name="Group 16"/>
          <p:cNvGrpSpPr/>
          <p:nvPr/>
        </p:nvGrpSpPr>
        <p:grpSpPr>
          <a:xfrm rot="0">
            <a:off x="2148506" y="3505709"/>
            <a:ext cx="5246370" cy="524637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1"/>
              <a:stretch>
                <a:fillRect l="-16666" r="-16666"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4888691" y="1820877"/>
            <a:ext cx="8510618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6000">
                <a:solidFill>
                  <a:srgbClr val="110907"/>
                </a:solidFill>
                <a:latin typeface="Times New Roman Regular" panose="02020503050405090304" charset="0"/>
                <a:ea typeface="儷宋 Pro" panose="02020300000000000000" charset="-120"/>
                <a:cs typeface="Times New Roman Regular" panose="02020503050405090304" charset="0"/>
                <a:sym typeface="儷宋 Pro" panose="02020300000000000000" charset="-120"/>
              </a:rPr>
              <a:t>Scenario-based question</a:t>
            </a:r>
            <a:endParaRPr lang="en-US" sz="6000">
              <a:solidFill>
                <a:srgbClr val="110907"/>
              </a:solidFill>
              <a:latin typeface="Times New Roman Regular" panose="02020503050405090304" charset="0"/>
              <a:ea typeface="儷宋 Pro" panose="02020300000000000000" charset="-120"/>
              <a:cs typeface="Times New Roman Regular" panose="02020503050405090304" charset="0"/>
              <a:sym typeface="儷宋 Pro" panose="02020300000000000000" charset="-12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236490" y="3845434"/>
            <a:ext cx="7967443" cy="3446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-Think about a daily system.List some of the input(output)devices/sensors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-When you type in a command(open some program), what would the computer do.(storage/fetch-decode-execute cycle) 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2542457" y="-136841"/>
            <a:ext cx="5745543" cy="1946114"/>
          </a:xfrm>
          <a:custGeom>
            <a:avLst/>
            <a:gdLst/>
            <a:ahLst/>
            <a:cxnLst/>
            <a:rect l="l" t="t" r="r" b="b"/>
            <a:pathLst>
              <a:path w="5745543" h="1946114">
                <a:moveTo>
                  <a:pt x="0" y="0"/>
                </a:moveTo>
                <a:lnTo>
                  <a:pt x="5745543" y="0"/>
                </a:lnTo>
                <a:lnTo>
                  <a:pt x="5745543" y="1946114"/>
                </a:lnTo>
                <a:lnTo>
                  <a:pt x="0" y="194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5482" y="1180311"/>
            <a:ext cx="16302115" cy="8187015"/>
            <a:chOff x="0" y="0"/>
            <a:chExt cx="4830665" cy="24259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1109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8700" y="1028700"/>
            <a:ext cx="16302115" cy="8187015"/>
            <a:chOff x="0" y="0"/>
            <a:chExt cx="4830665" cy="24259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DBDB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4888691" y="1301765"/>
            <a:ext cx="8510618" cy="1773555"/>
            <a:chOff x="0" y="0"/>
            <a:chExt cx="2521878" cy="5255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5041091" y="1454165"/>
            <a:ext cx="8510618" cy="1773555"/>
            <a:chOff x="0" y="0"/>
            <a:chExt cx="2521878" cy="5255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984184" y="1820877"/>
            <a:ext cx="10319632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9000">
                <a:solidFill>
                  <a:srgbClr val="110907"/>
                </a:solidFill>
                <a:latin typeface="Times New Roman Regular" panose="02020503050405090304" charset="0"/>
                <a:ea typeface="儷宋 Pro" panose="02020300000000000000" charset="-120"/>
                <a:cs typeface="Times New Roman Regular" panose="02020503050405090304" charset="0"/>
                <a:sym typeface="儷宋 Pro" panose="02020300000000000000" charset="-120"/>
              </a:rPr>
              <a:t>Methodology</a:t>
            </a:r>
            <a:endParaRPr lang="en-US" sz="9000">
              <a:solidFill>
                <a:srgbClr val="110907"/>
              </a:solidFill>
              <a:latin typeface="Times New Roman Regular" panose="02020503050405090304" charset="0"/>
              <a:ea typeface="儷宋 Pro" panose="02020300000000000000" charset="-120"/>
              <a:cs typeface="Times New Roman Regular" panose="02020503050405090304" charset="0"/>
              <a:sym typeface="儷宋 Pro" panose="02020300000000000000" charset="-120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1659510" y="3762757"/>
            <a:ext cx="15237291" cy="1851447"/>
            <a:chOff x="0" y="0"/>
            <a:chExt cx="4591435" cy="55789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591436" cy="557894"/>
            </a:xfrm>
            <a:custGeom>
              <a:avLst/>
              <a:gdLst/>
              <a:ahLst/>
              <a:cxnLst/>
              <a:rect l="l" t="t" r="r" b="b"/>
              <a:pathLst>
                <a:path w="4591436" h="557894">
                  <a:moveTo>
                    <a:pt x="7621" y="0"/>
                  </a:moveTo>
                  <a:lnTo>
                    <a:pt x="4583814" y="0"/>
                  </a:lnTo>
                  <a:cubicBezTo>
                    <a:pt x="4585836" y="0"/>
                    <a:pt x="4587774" y="803"/>
                    <a:pt x="4589203" y="2232"/>
                  </a:cubicBezTo>
                  <a:cubicBezTo>
                    <a:pt x="4590633" y="3662"/>
                    <a:pt x="4591436" y="5600"/>
                    <a:pt x="4591436" y="7621"/>
                  </a:cubicBezTo>
                  <a:lnTo>
                    <a:pt x="4591436" y="550273"/>
                  </a:lnTo>
                  <a:cubicBezTo>
                    <a:pt x="4591436" y="554482"/>
                    <a:pt x="4588023" y="557894"/>
                    <a:pt x="4583814" y="557894"/>
                  </a:cubicBezTo>
                  <a:lnTo>
                    <a:pt x="7621" y="557894"/>
                  </a:lnTo>
                  <a:cubicBezTo>
                    <a:pt x="5600" y="557894"/>
                    <a:pt x="3662" y="557092"/>
                    <a:pt x="2232" y="555662"/>
                  </a:cubicBezTo>
                  <a:cubicBezTo>
                    <a:pt x="803" y="554233"/>
                    <a:pt x="0" y="552294"/>
                    <a:pt x="0" y="550273"/>
                  </a:cubicBezTo>
                  <a:lnTo>
                    <a:pt x="0" y="7621"/>
                  </a:lnTo>
                  <a:cubicBezTo>
                    <a:pt x="0" y="5600"/>
                    <a:pt x="803" y="3662"/>
                    <a:pt x="2232" y="2232"/>
                  </a:cubicBezTo>
                  <a:cubicBezTo>
                    <a:pt x="3662" y="803"/>
                    <a:pt x="5600" y="0"/>
                    <a:pt x="76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591435" cy="595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80158" y="4276056"/>
            <a:ext cx="14048066" cy="49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5"/>
              </a:lnSpc>
            </a:pPr>
            <a:r>
              <a:rPr lang="en-US" sz="66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About the Book</a:t>
            </a:r>
            <a:endParaRPr lang="en-US" sz="66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1659510" y="6295810"/>
            <a:ext cx="15237291" cy="1851447"/>
            <a:chOff x="0" y="0"/>
            <a:chExt cx="4591435" cy="55789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591436" cy="557894"/>
            </a:xfrm>
            <a:custGeom>
              <a:avLst/>
              <a:gdLst/>
              <a:ahLst/>
              <a:cxnLst/>
              <a:rect l="l" t="t" r="r" b="b"/>
              <a:pathLst>
                <a:path w="4591436" h="557894">
                  <a:moveTo>
                    <a:pt x="7621" y="0"/>
                  </a:moveTo>
                  <a:lnTo>
                    <a:pt x="4583814" y="0"/>
                  </a:lnTo>
                  <a:cubicBezTo>
                    <a:pt x="4585836" y="0"/>
                    <a:pt x="4587774" y="803"/>
                    <a:pt x="4589203" y="2232"/>
                  </a:cubicBezTo>
                  <a:cubicBezTo>
                    <a:pt x="4590633" y="3662"/>
                    <a:pt x="4591436" y="5600"/>
                    <a:pt x="4591436" y="7621"/>
                  </a:cubicBezTo>
                  <a:lnTo>
                    <a:pt x="4591436" y="550273"/>
                  </a:lnTo>
                  <a:cubicBezTo>
                    <a:pt x="4591436" y="554482"/>
                    <a:pt x="4588023" y="557894"/>
                    <a:pt x="4583814" y="557894"/>
                  </a:cubicBezTo>
                  <a:lnTo>
                    <a:pt x="7621" y="557894"/>
                  </a:lnTo>
                  <a:cubicBezTo>
                    <a:pt x="5600" y="557894"/>
                    <a:pt x="3662" y="557092"/>
                    <a:pt x="2232" y="555662"/>
                  </a:cubicBezTo>
                  <a:cubicBezTo>
                    <a:pt x="803" y="554233"/>
                    <a:pt x="0" y="552294"/>
                    <a:pt x="0" y="550273"/>
                  </a:cubicBezTo>
                  <a:lnTo>
                    <a:pt x="0" y="7621"/>
                  </a:lnTo>
                  <a:cubicBezTo>
                    <a:pt x="0" y="5600"/>
                    <a:pt x="803" y="3662"/>
                    <a:pt x="2232" y="2232"/>
                  </a:cubicBezTo>
                  <a:cubicBezTo>
                    <a:pt x="3662" y="803"/>
                    <a:pt x="5600" y="0"/>
                    <a:pt x="76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4591435" cy="595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209673" y="6932299"/>
            <a:ext cx="14048066" cy="49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5"/>
              </a:lnSpc>
            </a:pPr>
            <a:r>
              <a:rPr lang="en-US" sz="66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About the Syllabus</a:t>
            </a:r>
            <a:endParaRPr lang="en-US" sz="66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280586" y="3294923"/>
            <a:ext cx="3407197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DBDBD5"/>
                </a:solidFill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  <a:sym typeface="Times New Roman" panose="02020503050405090304" charset="0"/>
              </a:rPr>
              <a:t>Qualitative Method</a:t>
            </a:r>
            <a:endParaRPr lang="en-US" sz="3200">
              <a:solidFill>
                <a:srgbClr val="DBDBD5"/>
              </a:solidFill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  <a:sym typeface="Times New Roman" panose="0202050305040509030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280586" y="5825601"/>
            <a:ext cx="3665562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DBDBD5"/>
                </a:solidFill>
                <a:latin typeface="Times New Roman" panose="02020503050405090304" charset="0"/>
                <a:ea typeface="Times New Roman" panose="02020503050405090304" charset="0"/>
                <a:cs typeface="Times New Roman" panose="02020503050405090304" charset="0"/>
                <a:sym typeface="Times New Roman" panose="02020503050405090304" charset="0"/>
              </a:rPr>
              <a:t>Quantitative Method</a:t>
            </a:r>
            <a:endParaRPr lang="en-US" sz="3200">
              <a:solidFill>
                <a:srgbClr val="DBDBD5"/>
              </a:solidFill>
              <a:latin typeface="Times New Roman" panose="02020503050405090304" charset="0"/>
              <a:ea typeface="Times New Roman" panose="02020503050405090304" charset="0"/>
              <a:cs typeface="Times New Roman" panose="02020503050405090304" charset="0"/>
              <a:sym typeface="Times New Roman" panose="02020503050405090304" charset="0"/>
            </a:endParaRPr>
          </a:p>
        </p:txBody>
      </p:sp>
      <p:sp>
        <p:nvSpPr>
          <p:cNvPr id="25" name="Freeform 25"/>
          <p:cNvSpPr/>
          <p:nvPr/>
        </p:nvSpPr>
        <p:spPr>
          <a:xfrm>
            <a:off x="422361" y="1028700"/>
            <a:ext cx="3716449" cy="1344679"/>
          </a:xfrm>
          <a:custGeom>
            <a:avLst/>
            <a:gdLst/>
            <a:ahLst/>
            <a:cxnLst/>
            <a:rect l="l" t="t" r="r" b="b"/>
            <a:pathLst>
              <a:path w="3716449" h="1344679">
                <a:moveTo>
                  <a:pt x="0" y="0"/>
                </a:moveTo>
                <a:lnTo>
                  <a:pt x="3716449" y="0"/>
                </a:lnTo>
                <a:lnTo>
                  <a:pt x="3716449" y="1344679"/>
                </a:lnTo>
                <a:lnTo>
                  <a:pt x="0" y="134467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196132" y="1181100"/>
            <a:ext cx="10492532" cy="8229600"/>
            <a:chOff x="0" y="0"/>
            <a:chExt cx="2763465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63465" cy="2167467"/>
            </a:xfrm>
            <a:custGeom>
              <a:avLst/>
              <a:gdLst/>
              <a:ahLst/>
              <a:cxnLst/>
              <a:rect l="l" t="t" r="r" b="b"/>
              <a:pathLst>
                <a:path w="2763465" h="2167467">
                  <a:moveTo>
                    <a:pt x="11068" y="0"/>
                  </a:moveTo>
                  <a:lnTo>
                    <a:pt x="2752397" y="0"/>
                  </a:lnTo>
                  <a:cubicBezTo>
                    <a:pt x="2755333" y="0"/>
                    <a:pt x="2758148" y="1166"/>
                    <a:pt x="2760223" y="3242"/>
                  </a:cubicBezTo>
                  <a:cubicBezTo>
                    <a:pt x="2762299" y="5317"/>
                    <a:pt x="2763465" y="8132"/>
                    <a:pt x="2763465" y="11068"/>
                  </a:cubicBezTo>
                  <a:lnTo>
                    <a:pt x="2763465" y="2156399"/>
                  </a:lnTo>
                  <a:cubicBezTo>
                    <a:pt x="2763465" y="2162512"/>
                    <a:pt x="2758510" y="2167467"/>
                    <a:pt x="2752397" y="2167467"/>
                  </a:cubicBezTo>
                  <a:lnTo>
                    <a:pt x="11068" y="2167467"/>
                  </a:lnTo>
                  <a:cubicBezTo>
                    <a:pt x="8132" y="2167467"/>
                    <a:pt x="5317" y="2166301"/>
                    <a:pt x="3242" y="2164225"/>
                  </a:cubicBezTo>
                  <a:cubicBezTo>
                    <a:pt x="1166" y="2162149"/>
                    <a:pt x="0" y="2159334"/>
                    <a:pt x="0" y="2156399"/>
                  </a:cubicBezTo>
                  <a:lnTo>
                    <a:pt x="0" y="11068"/>
                  </a:lnTo>
                  <a:cubicBezTo>
                    <a:pt x="0" y="8132"/>
                    <a:pt x="1166" y="5317"/>
                    <a:pt x="3242" y="3242"/>
                  </a:cubicBezTo>
                  <a:cubicBezTo>
                    <a:pt x="5317" y="1166"/>
                    <a:pt x="8132" y="0"/>
                    <a:pt x="11068" y="0"/>
                  </a:cubicBezTo>
                  <a:close/>
                </a:path>
              </a:pathLst>
            </a:custGeom>
            <a:solidFill>
              <a:srgbClr val="1109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63465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1348532" y="1028700"/>
            <a:ext cx="10492532" cy="8229600"/>
            <a:chOff x="0" y="0"/>
            <a:chExt cx="2763465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63465" cy="2167467"/>
            </a:xfrm>
            <a:custGeom>
              <a:avLst/>
              <a:gdLst/>
              <a:ahLst/>
              <a:cxnLst/>
              <a:rect l="l" t="t" r="r" b="b"/>
              <a:pathLst>
                <a:path w="2763465" h="2167467">
                  <a:moveTo>
                    <a:pt x="11068" y="0"/>
                  </a:moveTo>
                  <a:lnTo>
                    <a:pt x="2752397" y="0"/>
                  </a:lnTo>
                  <a:cubicBezTo>
                    <a:pt x="2755333" y="0"/>
                    <a:pt x="2758148" y="1166"/>
                    <a:pt x="2760223" y="3242"/>
                  </a:cubicBezTo>
                  <a:cubicBezTo>
                    <a:pt x="2762299" y="5317"/>
                    <a:pt x="2763465" y="8132"/>
                    <a:pt x="2763465" y="11068"/>
                  </a:cubicBezTo>
                  <a:lnTo>
                    <a:pt x="2763465" y="2156399"/>
                  </a:lnTo>
                  <a:cubicBezTo>
                    <a:pt x="2763465" y="2162512"/>
                    <a:pt x="2758510" y="2167467"/>
                    <a:pt x="2752397" y="2167467"/>
                  </a:cubicBezTo>
                  <a:lnTo>
                    <a:pt x="11068" y="2167467"/>
                  </a:lnTo>
                  <a:cubicBezTo>
                    <a:pt x="8132" y="2167467"/>
                    <a:pt x="5317" y="2166301"/>
                    <a:pt x="3242" y="2164225"/>
                  </a:cubicBezTo>
                  <a:cubicBezTo>
                    <a:pt x="1166" y="2162149"/>
                    <a:pt x="0" y="2159334"/>
                    <a:pt x="0" y="2156399"/>
                  </a:cubicBezTo>
                  <a:lnTo>
                    <a:pt x="0" y="11068"/>
                  </a:lnTo>
                  <a:cubicBezTo>
                    <a:pt x="0" y="8132"/>
                    <a:pt x="1166" y="5317"/>
                    <a:pt x="3242" y="3242"/>
                  </a:cubicBezTo>
                  <a:cubicBezTo>
                    <a:pt x="5317" y="1166"/>
                    <a:pt x="8132" y="0"/>
                    <a:pt x="11068" y="0"/>
                  </a:cubicBezTo>
                  <a:close/>
                </a:path>
              </a:pathLst>
            </a:custGeom>
            <a:solidFill>
              <a:srgbClr val="CAC0A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63465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9629775" y="-1219294"/>
            <a:ext cx="9892879" cy="13030388"/>
            <a:chOff x="0" y="0"/>
            <a:chExt cx="3282950" cy="43241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82950" cy="4324131"/>
            </a:xfrm>
            <a:custGeom>
              <a:avLst/>
              <a:gdLst/>
              <a:ahLst/>
              <a:cxnLst/>
              <a:rect l="l" t="t" r="r" b="b"/>
              <a:pathLst>
                <a:path w="3282950" h="4324131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443286"/>
                    <a:pt x="3282950" y="988612"/>
                  </a:cubicBezTo>
                  <a:lnTo>
                    <a:pt x="3282950" y="4324131"/>
                  </a:lnTo>
                  <a:lnTo>
                    <a:pt x="0" y="4324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0907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 rot="0">
            <a:off x="9794114" y="-1371694"/>
            <a:ext cx="9892879" cy="13030388"/>
            <a:chOff x="0" y="0"/>
            <a:chExt cx="3282950" cy="432413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82950" cy="4324131"/>
            </a:xfrm>
            <a:custGeom>
              <a:avLst/>
              <a:gdLst/>
              <a:ahLst/>
              <a:cxnLst/>
              <a:rect l="l" t="t" r="r" b="b"/>
              <a:pathLst>
                <a:path w="3282950" h="4324131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443286"/>
                    <a:pt x="3282950" y="988612"/>
                  </a:cubicBezTo>
                  <a:lnTo>
                    <a:pt x="3282950" y="4324131"/>
                  </a:lnTo>
                  <a:lnTo>
                    <a:pt x="0" y="4324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l="-48847" r="-48847"/>
              </a:stretch>
            </a:blipFill>
          </p:spPr>
        </p:sp>
      </p:grpSp>
      <p:sp>
        <p:nvSpPr>
          <p:cNvPr id="12" name="Freeform 12"/>
          <p:cNvSpPr/>
          <p:nvPr/>
        </p:nvSpPr>
        <p:spPr>
          <a:xfrm flipH="1" flipV="1">
            <a:off x="-358688" y="6489894"/>
            <a:ext cx="2717626" cy="2673156"/>
          </a:xfrm>
          <a:custGeom>
            <a:avLst/>
            <a:gdLst/>
            <a:ahLst/>
            <a:cxnLst/>
            <a:rect l="l" t="t" r="r" b="b"/>
            <a:pathLst>
              <a:path w="2717626" h="2673156">
                <a:moveTo>
                  <a:pt x="2717626" y="2673156"/>
                </a:moveTo>
                <a:lnTo>
                  <a:pt x="0" y="2673156"/>
                </a:lnTo>
                <a:lnTo>
                  <a:pt x="0" y="0"/>
                </a:lnTo>
                <a:lnTo>
                  <a:pt x="2717626" y="0"/>
                </a:lnTo>
                <a:lnTo>
                  <a:pt x="2717626" y="26731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789683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04857" y="2552700"/>
            <a:ext cx="8196582" cy="3427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65"/>
              </a:lnSpc>
            </a:pPr>
            <a:r>
              <a:rPr lang="en-US" sz="15910">
                <a:solidFill>
                  <a:srgbClr val="110907"/>
                </a:solidFill>
                <a:latin typeface="Times New Roman Regular" panose="02020503050405090304" charset="0"/>
                <a:ea typeface="儷宋 Pro" panose="02020300000000000000" charset="-120"/>
                <a:cs typeface="Times New Roman Regular" panose="02020503050405090304" charset="0"/>
                <a:sym typeface="儷宋 Pro" panose="02020300000000000000" charset="-120"/>
              </a:rPr>
              <a:t>Thank You</a:t>
            </a:r>
            <a:endParaRPr lang="en-US" sz="15910">
              <a:solidFill>
                <a:srgbClr val="110907"/>
              </a:solidFill>
              <a:latin typeface="Times New Roman Regular" panose="02020503050405090304" charset="0"/>
              <a:ea typeface="儷宋 Pro" panose="02020300000000000000" charset="-120"/>
              <a:cs typeface="Times New Roman Regular" panose="02020503050405090304" charset="0"/>
              <a:sym typeface="儷宋 Pro" panose="02020300000000000000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5482" y="1180311"/>
            <a:ext cx="16302115" cy="8187015"/>
            <a:chOff x="0" y="0"/>
            <a:chExt cx="4830665" cy="24259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1109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8700" y="1028700"/>
            <a:ext cx="16302115" cy="8187015"/>
            <a:chOff x="0" y="0"/>
            <a:chExt cx="4830665" cy="24259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DBDB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4888691" y="1301765"/>
            <a:ext cx="8510618" cy="1773555"/>
            <a:chOff x="0" y="0"/>
            <a:chExt cx="2521878" cy="5255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5041091" y="1454165"/>
            <a:ext cx="8510618" cy="1773555"/>
            <a:chOff x="0" y="0"/>
            <a:chExt cx="2521878" cy="5255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888691" y="1820877"/>
            <a:ext cx="8510618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9000">
                <a:solidFill>
                  <a:srgbClr val="110907"/>
                </a:solidFill>
                <a:latin typeface="Times New Roman Regular" panose="02020503050405090304" charset="0"/>
                <a:ea typeface="儷宋 Pro" panose="02020300000000000000" charset="-120"/>
                <a:cs typeface="Times New Roman Regular" panose="02020503050405090304" charset="0"/>
                <a:sym typeface="儷宋 Pro" panose="02020300000000000000" charset="-120"/>
              </a:rPr>
              <a:t>Paper 1&amp;2 </a:t>
            </a:r>
            <a:endParaRPr lang="en-US" sz="9000">
              <a:solidFill>
                <a:srgbClr val="110907"/>
              </a:solidFill>
              <a:latin typeface="Times New Roman Regular" panose="02020503050405090304" charset="0"/>
              <a:ea typeface="儷宋 Pro" panose="02020300000000000000" charset="-120"/>
              <a:cs typeface="Times New Roman Regular" panose="02020503050405090304" charset="0"/>
              <a:sym typeface="儷宋 Pro" panose="02020300000000000000" charset="-120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1397059" y="3505709"/>
            <a:ext cx="7613591" cy="5246370"/>
            <a:chOff x="0" y="0"/>
            <a:chExt cx="2256069" cy="155461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256069" cy="1554611"/>
            </a:xfrm>
            <a:custGeom>
              <a:avLst/>
              <a:gdLst/>
              <a:ahLst/>
              <a:cxnLst/>
              <a:rect l="l" t="t" r="r" b="b"/>
              <a:pathLst>
                <a:path w="2256069" h="1554611">
                  <a:moveTo>
                    <a:pt x="15253" y="0"/>
                  </a:moveTo>
                  <a:lnTo>
                    <a:pt x="2240817" y="0"/>
                  </a:lnTo>
                  <a:cubicBezTo>
                    <a:pt x="2244862" y="0"/>
                    <a:pt x="2248742" y="1607"/>
                    <a:pt x="2251602" y="4467"/>
                  </a:cubicBezTo>
                  <a:cubicBezTo>
                    <a:pt x="2254462" y="7328"/>
                    <a:pt x="2256069" y="11208"/>
                    <a:pt x="2256069" y="15253"/>
                  </a:cubicBezTo>
                  <a:lnTo>
                    <a:pt x="2256069" y="1539359"/>
                  </a:lnTo>
                  <a:cubicBezTo>
                    <a:pt x="2256069" y="1543404"/>
                    <a:pt x="2254462" y="1547283"/>
                    <a:pt x="2251602" y="1550144"/>
                  </a:cubicBezTo>
                  <a:cubicBezTo>
                    <a:pt x="2248742" y="1553004"/>
                    <a:pt x="2244862" y="1554611"/>
                    <a:pt x="2240817" y="1554611"/>
                  </a:cubicBezTo>
                  <a:lnTo>
                    <a:pt x="15253" y="1554611"/>
                  </a:lnTo>
                  <a:cubicBezTo>
                    <a:pt x="11208" y="1554611"/>
                    <a:pt x="7328" y="1553004"/>
                    <a:pt x="4467" y="1550144"/>
                  </a:cubicBezTo>
                  <a:cubicBezTo>
                    <a:pt x="1607" y="1547283"/>
                    <a:pt x="0" y="1543404"/>
                    <a:pt x="0" y="1539359"/>
                  </a:cubicBezTo>
                  <a:lnTo>
                    <a:pt x="0" y="15253"/>
                  </a:lnTo>
                  <a:cubicBezTo>
                    <a:pt x="0" y="11208"/>
                    <a:pt x="1607" y="7328"/>
                    <a:pt x="4467" y="4467"/>
                  </a:cubicBezTo>
                  <a:cubicBezTo>
                    <a:pt x="7328" y="1607"/>
                    <a:pt x="11208" y="0"/>
                    <a:pt x="152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256069" cy="15927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904968" y="3772100"/>
            <a:ext cx="6540622" cy="402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1 hour 45 minutes </a:t>
            </a: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75 marks </a:t>
            </a: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Short-answer and structured questions </a:t>
            </a: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Questions will be based on Topics 1–6 of the subject content</a:t>
            </a: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grpSp>
        <p:nvGrpSpPr>
          <p:cNvPr id="20" name="Group 20"/>
          <p:cNvGrpSpPr/>
          <p:nvPr/>
        </p:nvGrpSpPr>
        <p:grpSpPr>
          <a:xfrm rot="0">
            <a:off x="9296400" y="3505709"/>
            <a:ext cx="7613591" cy="5246370"/>
            <a:chOff x="0" y="0"/>
            <a:chExt cx="2256069" cy="155461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56069" cy="1554611"/>
            </a:xfrm>
            <a:custGeom>
              <a:avLst/>
              <a:gdLst/>
              <a:ahLst/>
              <a:cxnLst/>
              <a:rect l="l" t="t" r="r" b="b"/>
              <a:pathLst>
                <a:path w="2256069" h="1554611">
                  <a:moveTo>
                    <a:pt x="15253" y="0"/>
                  </a:moveTo>
                  <a:lnTo>
                    <a:pt x="2240817" y="0"/>
                  </a:lnTo>
                  <a:cubicBezTo>
                    <a:pt x="2244862" y="0"/>
                    <a:pt x="2248742" y="1607"/>
                    <a:pt x="2251602" y="4467"/>
                  </a:cubicBezTo>
                  <a:cubicBezTo>
                    <a:pt x="2254462" y="7328"/>
                    <a:pt x="2256069" y="11208"/>
                    <a:pt x="2256069" y="15253"/>
                  </a:cubicBezTo>
                  <a:lnTo>
                    <a:pt x="2256069" y="1539359"/>
                  </a:lnTo>
                  <a:cubicBezTo>
                    <a:pt x="2256069" y="1543404"/>
                    <a:pt x="2254462" y="1547283"/>
                    <a:pt x="2251602" y="1550144"/>
                  </a:cubicBezTo>
                  <a:cubicBezTo>
                    <a:pt x="2248742" y="1553004"/>
                    <a:pt x="2244862" y="1554611"/>
                    <a:pt x="2240817" y="1554611"/>
                  </a:cubicBezTo>
                  <a:lnTo>
                    <a:pt x="15253" y="1554611"/>
                  </a:lnTo>
                  <a:cubicBezTo>
                    <a:pt x="11208" y="1554611"/>
                    <a:pt x="7328" y="1553004"/>
                    <a:pt x="4467" y="1550144"/>
                  </a:cubicBezTo>
                  <a:cubicBezTo>
                    <a:pt x="1607" y="1547283"/>
                    <a:pt x="0" y="1543404"/>
                    <a:pt x="0" y="1539359"/>
                  </a:cubicBezTo>
                  <a:lnTo>
                    <a:pt x="0" y="15253"/>
                  </a:lnTo>
                  <a:cubicBezTo>
                    <a:pt x="0" y="11208"/>
                    <a:pt x="1607" y="7328"/>
                    <a:pt x="4467" y="4467"/>
                  </a:cubicBezTo>
                  <a:cubicBezTo>
                    <a:pt x="7328" y="1607"/>
                    <a:pt x="11208" y="0"/>
                    <a:pt x="152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256069" cy="15927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753509" y="3619700"/>
            <a:ext cx="6540622" cy="5026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1 hours 45 minutes </a:t>
            </a: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Algorithms, Programming and Logic </a:t>
            </a: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75 marks </a:t>
            </a: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Short-answer and structured questions and a scenario-based question </a:t>
            </a: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Questions will be based on Topics 7–10 of the subject content</a:t>
            </a: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25" name="Freeform 25"/>
          <p:cNvSpPr/>
          <p:nvPr/>
        </p:nvSpPr>
        <p:spPr>
          <a:xfrm>
            <a:off x="14515282" y="161874"/>
            <a:ext cx="3716449" cy="1344679"/>
          </a:xfrm>
          <a:custGeom>
            <a:avLst/>
            <a:gdLst/>
            <a:ahLst/>
            <a:cxnLst/>
            <a:rect l="l" t="t" r="r" b="b"/>
            <a:pathLst>
              <a:path w="3716449" h="1344679">
                <a:moveTo>
                  <a:pt x="0" y="0"/>
                </a:moveTo>
                <a:lnTo>
                  <a:pt x="3716449" y="0"/>
                </a:lnTo>
                <a:lnTo>
                  <a:pt x="3716449" y="1344678"/>
                </a:lnTo>
                <a:lnTo>
                  <a:pt x="0" y="134467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flipH="1">
            <a:off x="0" y="55643"/>
            <a:ext cx="5745543" cy="1946114"/>
          </a:xfrm>
          <a:custGeom>
            <a:avLst/>
            <a:gdLst/>
            <a:ahLst/>
            <a:cxnLst/>
            <a:rect l="l" t="t" r="r" b="b"/>
            <a:pathLst>
              <a:path w="5745543" h="1946114">
                <a:moveTo>
                  <a:pt x="5745543" y="0"/>
                </a:moveTo>
                <a:lnTo>
                  <a:pt x="0" y="0"/>
                </a:lnTo>
                <a:lnTo>
                  <a:pt x="0" y="1946114"/>
                </a:lnTo>
                <a:lnTo>
                  <a:pt x="5745543" y="1946114"/>
                </a:lnTo>
                <a:lnTo>
                  <a:pt x="57455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5482" y="1180311"/>
            <a:ext cx="16302115" cy="8187015"/>
            <a:chOff x="0" y="0"/>
            <a:chExt cx="4830665" cy="24259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1109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8700" y="1028700"/>
            <a:ext cx="16302115" cy="8187015"/>
            <a:chOff x="0" y="0"/>
            <a:chExt cx="4830665" cy="24259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DBDB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4888691" y="1301765"/>
            <a:ext cx="8510618" cy="1773555"/>
            <a:chOff x="0" y="0"/>
            <a:chExt cx="2521878" cy="5255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5041091" y="1454165"/>
            <a:ext cx="8510618" cy="1773555"/>
            <a:chOff x="0" y="0"/>
            <a:chExt cx="2521878" cy="5255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888691" y="1820877"/>
            <a:ext cx="8510618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9000">
                <a:solidFill>
                  <a:srgbClr val="110907"/>
                </a:solidFill>
                <a:latin typeface="Times New Roman Regular" panose="02020503050405090304" charset="0"/>
                <a:ea typeface="儷宋 Pro" panose="02020300000000000000" charset="-120"/>
                <a:cs typeface="Times New Roman Regular" panose="02020503050405090304" charset="0"/>
                <a:sym typeface="儷宋 Pro" panose="02020300000000000000" charset="-120"/>
              </a:rPr>
              <a:t>Paper 1&amp;2 </a:t>
            </a:r>
            <a:endParaRPr lang="en-US" sz="9000">
              <a:solidFill>
                <a:srgbClr val="110907"/>
              </a:solidFill>
              <a:latin typeface="Times New Roman Regular" panose="02020503050405090304" charset="0"/>
              <a:ea typeface="儷宋 Pro" panose="02020300000000000000" charset="-120"/>
              <a:cs typeface="Times New Roman Regular" panose="02020503050405090304" charset="0"/>
              <a:sym typeface="儷宋 Pro" panose="02020300000000000000" charset="-120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1397059" y="3505709"/>
            <a:ext cx="7613591" cy="5246370"/>
            <a:chOff x="0" y="0"/>
            <a:chExt cx="2256069" cy="155461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256069" cy="1554611"/>
            </a:xfrm>
            <a:custGeom>
              <a:avLst/>
              <a:gdLst/>
              <a:ahLst/>
              <a:cxnLst/>
              <a:rect l="l" t="t" r="r" b="b"/>
              <a:pathLst>
                <a:path w="2256069" h="1554611">
                  <a:moveTo>
                    <a:pt x="15253" y="0"/>
                  </a:moveTo>
                  <a:lnTo>
                    <a:pt x="2240817" y="0"/>
                  </a:lnTo>
                  <a:cubicBezTo>
                    <a:pt x="2244862" y="0"/>
                    <a:pt x="2248742" y="1607"/>
                    <a:pt x="2251602" y="4467"/>
                  </a:cubicBezTo>
                  <a:cubicBezTo>
                    <a:pt x="2254462" y="7328"/>
                    <a:pt x="2256069" y="11208"/>
                    <a:pt x="2256069" y="15253"/>
                  </a:cubicBezTo>
                  <a:lnTo>
                    <a:pt x="2256069" y="1539359"/>
                  </a:lnTo>
                  <a:cubicBezTo>
                    <a:pt x="2256069" y="1543404"/>
                    <a:pt x="2254462" y="1547283"/>
                    <a:pt x="2251602" y="1550144"/>
                  </a:cubicBezTo>
                  <a:cubicBezTo>
                    <a:pt x="2248742" y="1553004"/>
                    <a:pt x="2244862" y="1554611"/>
                    <a:pt x="2240817" y="1554611"/>
                  </a:cubicBezTo>
                  <a:lnTo>
                    <a:pt x="15253" y="1554611"/>
                  </a:lnTo>
                  <a:cubicBezTo>
                    <a:pt x="11208" y="1554611"/>
                    <a:pt x="7328" y="1553004"/>
                    <a:pt x="4467" y="1550144"/>
                  </a:cubicBezTo>
                  <a:cubicBezTo>
                    <a:pt x="1607" y="1547283"/>
                    <a:pt x="0" y="1543404"/>
                    <a:pt x="0" y="1539359"/>
                  </a:cubicBezTo>
                  <a:lnTo>
                    <a:pt x="0" y="15253"/>
                  </a:lnTo>
                  <a:cubicBezTo>
                    <a:pt x="0" y="11208"/>
                    <a:pt x="1607" y="7328"/>
                    <a:pt x="4467" y="4467"/>
                  </a:cubicBezTo>
                  <a:cubicBezTo>
                    <a:pt x="7328" y="1607"/>
                    <a:pt x="11208" y="0"/>
                    <a:pt x="152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256069" cy="15927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904968" y="3772100"/>
            <a:ext cx="6540622" cy="251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To get an A*, you’ll need around 110 mark.</a:t>
            </a: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To get an A, you’ll need around 85 mark.</a:t>
            </a: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It may vary year by year.</a:t>
            </a: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grpSp>
        <p:nvGrpSpPr>
          <p:cNvPr id="20" name="Group 20"/>
          <p:cNvGrpSpPr/>
          <p:nvPr/>
        </p:nvGrpSpPr>
        <p:grpSpPr>
          <a:xfrm rot="0">
            <a:off x="9296400" y="3505709"/>
            <a:ext cx="7613591" cy="5246370"/>
            <a:chOff x="0" y="0"/>
            <a:chExt cx="2256069" cy="155461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256069" cy="1554611"/>
            </a:xfrm>
            <a:custGeom>
              <a:avLst/>
              <a:gdLst/>
              <a:ahLst/>
              <a:cxnLst/>
              <a:rect l="l" t="t" r="r" b="b"/>
              <a:pathLst>
                <a:path w="2256069" h="1554611">
                  <a:moveTo>
                    <a:pt x="15253" y="0"/>
                  </a:moveTo>
                  <a:lnTo>
                    <a:pt x="2240817" y="0"/>
                  </a:lnTo>
                  <a:cubicBezTo>
                    <a:pt x="2244862" y="0"/>
                    <a:pt x="2248742" y="1607"/>
                    <a:pt x="2251602" y="4467"/>
                  </a:cubicBezTo>
                  <a:cubicBezTo>
                    <a:pt x="2254462" y="7328"/>
                    <a:pt x="2256069" y="11208"/>
                    <a:pt x="2256069" y="15253"/>
                  </a:cubicBezTo>
                  <a:lnTo>
                    <a:pt x="2256069" y="1539359"/>
                  </a:lnTo>
                  <a:cubicBezTo>
                    <a:pt x="2256069" y="1543404"/>
                    <a:pt x="2254462" y="1547283"/>
                    <a:pt x="2251602" y="1550144"/>
                  </a:cubicBezTo>
                  <a:cubicBezTo>
                    <a:pt x="2248742" y="1553004"/>
                    <a:pt x="2244862" y="1554611"/>
                    <a:pt x="2240817" y="1554611"/>
                  </a:cubicBezTo>
                  <a:lnTo>
                    <a:pt x="15253" y="1554611"/>
                  </a:lnTo>
                  <a:cubicBezTo>
                    <a:pt x="11208" y="1554611"/>
                    <a:pt x="7328" y="1553004"/>
                    <a:pt x="4467" y="1550144"/>
                  </a:cubicBezTo>
                  <a:cubicBezTo>
                    <a:pt x="1607" y="1547283"/>
                    <a:pt x="0" y="1543404"/>
                    <a:pt x="0" y="1539359"/>
                  </a:cubicBezTo>
                  <a:lnTo>
                    <a:pt x="0" y="15253"/>
                  </a:lnTo>
                  <a:cubicBezTo>
                    <a:pt x="0" y="11208"/>
                    <a:pt x="1607" y="7328"/>
                    <a:pt x="4467" y="4467"/>
                  </a:cubicBezTo>
                  <a:cubicBezTo>
                    <a:pt x="7328" y="1607"/>
                    <a:pt x="11208" y="0"/>
                    <a:pt x="152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256069" cy="15927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5" name="Freeform 25"/>
          <p:cNvSpPr/>
          <p:nvPr/>
        </p:nvSpPr>
        <p:spPr>
          <a:xfrm>
            <a:off x="14515282" y="161874"/>
            <a:ext cx="3716449" cy="1344679"/>
          </a:xfrm>
          <a:custGeom>
            <a:avLst/>
            <a:gdLst/>
            <a:ahLst/>
            <a:cxnLst/>
            <a:rect l="l" t="t" r="r" b="b"/>
            <a:pathLst>
              <a:path w="3716449" h="1344679">
                <a:moveTo>
                  <a:pt x="0" y="0"/>
                </a:moveTo>
                <a:lnTo>
                  <a:pt x="3716449" y="0"/>
                </a:lnTo>
                <a:lnTo>
                  <a:pt x="3716449" y="1344678"/>
                </a:lnTo>
                <a:lnTo>
                  <a:pt x="0" y="134467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flipH="1">
            <a:off x="0" y="55643"/>
            <a:ext cx="5745543" cy="1946114"/>
          </a:xfrm>
          <a:custGeom>
            <a:avLst/>
            <a:gdLst/>
            <a:ahLst/>
            <a:cxnLst/>
            <a:rect l="l" t="t" r="r" b="b"/>
            <a:pathLst>
              <a:path w="5745543" h="1946114">
                <a:moveTo>
                  <a:pt x="5745543" y="0"/>
                </a:moveTo>
                <a:lnTo>
                  <a:pt x="0" y="0"/>
                </a:lnTo>
                <a:lnTo>
                  <a:pt x="0" y="1946114"/>
                </a:lnTo>
                <a:lnTo>
                  <a:pt x="5745543" y="1946114"/>
                </a:lnTo>
                <a:lnTo>
                  <a:pt x="57455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/>
          <p:cNvSpPr txBox="1"/>
          <p:nvPr>
            <p:custDataLst>
              <p:tags r:id="rId5"/>
            </p:custDataLst>
          </p:nvPr>
        </p:nvSpPr>
        <p:spPr>
          <a:xfrm>
            <a:off x="9601168" y="3924500"/>
            <a:ext cx="6540622" cy="402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Keywords</a:t>
            </a: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Points</a:t>
            </a: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Please ensure neat handwriting.</a:t>
            </a: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It's not about writing more; writing well is what matters.</a:t>
            </a:r>
            <a:endParaRPr lang="en-US" sz="28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5482" y="1180311"/>
            <a:ext cx="16302115" cy="8187015"/>
            <a:chOff x="0" y="0"/>
            <a:chExt cx="4830665" cy="24259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1109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8700" y="1028700"/>
            <a:ext cx="16302115" cy="8187015"/>
            <a:chOff x="0" y="0"/>
            <a:chExt cx="4830665" cy="24259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DBDB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4888691" y="1301765"/>
            <a:ext cx="8510618" cy="1773555"/>
            <a:chOff x="0" y="0"/>
            <a:chExt cx="2521878" cy="5255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5041091" y="1454165"/>
            <a:ext cx="8510618" cy="1773555"/>
            <a:chOff x="0" y="0"/>
            <a:chExt cx="2521878" cy="5255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4" name="Freeform 14"/>
          <p:cNvSpPr/>
          <p:nvPr/>
        </p:nvSpPr>
        <p:spPr>
          <a:xfrm>
            <a:off x="1392466" y="3664696"/>
            <a:ext cx="6518342" cy="5439853"/>
          </a:xfrm>
          <a:custGeom>
            <a:avLst/>
            <a:gdLst/>
            <a:ahLst/>
            <a:cxnLst/>
            <a:rect l="l" t="t" r="r" b="b"/>
            <a:pathLst>
              <a:path w="6518342" h="5439853">
                <a:moveTo>
                  <a:pt x="0" y="0"/>
                </a:moveTo>
                <a:lnTo>
                  <a:pt x="6518342" y="0"/>
                </a:lnTo>
                <a:lnTo>
                  <a:pt x="6518342" y="5439853"/>
                </a:lnTo>
                <a:lnTo>
                  <a:pt x="0" y="54398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140138" y="3664696"/>
            <a:ext cx="6518342" cy="5439853"/>
          </a:xfrm>
          <a:custGeom>
            <a:avLst/>
            <a:gdLst/>
            <a:ahLst/>
            <a:cxnLst/>
            <a:rect l="l" t="t" r="r" b="b"/>
            <a:pathLst>
              <a:path w="6518342" h="5439853">
                <a:moveTo>
                  <a:pt x="0" y="0"/>
                </a:moveTo>
                <a:lnTo>
                  <a:pt x="6518342" y="0"/>
                </a:lnTo>
                <a:lnTo>
                  <a:pt x="6518342" y="5439853"/>
                </a:lnTo>
                <a:lnTo>
                  <a:pt x="0" y="54398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>
            <a:off x="0" y="0"/>
            <a:ext cx="5745543" cy="1946114"/>
          </a:xfrm>
          <a:custGeom>
            <a:avLst/>
            <a:gdLst/>
            <a:ahLst/>
            <a:cxnLst/>
            <a:rect l="l" t="t" r="r" b="b"/>
            <a:pathLst>
              <a:path w="5745543" h="1946114">
                <a:moveTo>
                  <a:pt x="5745543" y="0"/>
                </a:moveTo>
                <a:lnTo>
                  <a:pt x="0" y="0"/>
                </a:lnTo>
                <a:lnTo>
                  <a:pt x="0" y="1946114"/>
                </a:lnTo>
                <a:lnTo>
                  <a:pt x="5745543" y="1946114"/>
                </a:lnTo>
                <a:lnTo>
                  <a:pt x="57455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378116" y="3845671"/>
            <a:ext cx="6547040" cy="80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spc="225">
                <a:solidFill>
                  <a:srgbClr val="DBDBD5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Chapter1 </a:t>
            </a:r>
            <a:r>
              <a:rPr lang="en-US" sz="4500" spc="225">
                <a:solidFill>
                  <a:srgbClr val="FFFF00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10mark</a:t>
            </a:r>
            <a:r>
              <a:rPr lang="en-US" sz="4500" spc="225">
                <a:solidFill>
                  <a:srgbClr val="DBDBD5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 </a:t>
            </a:r>
            <a:endParaRPr lang="en-US" sz="4500" spc="225">
              <a:solidFill>
                <a:srgbClr val="DBDBD5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888691" y="1820877"/>
            <a:ext cx="8510618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9000">
                <a:solidFill>
                  <a:srgbClr val="110907"/>
                </a:solidFill>
                <a:latin typeface="Times New Roman Regular" panose="02020503050405090304" charset="0"/>
                <a:ea typeface="儷宋 Pro" panose="02020300000000000000" charset="-120"/>
                <a:cs typeface="Times New Roman Regular" panose="02020503050405090304" charset="0"/>
                <a:sym typeface="儷宋 Pro" panose="02020300000000000000" charset="-120"/>
              </a:rPr>
              <a:t>Paper 1</a:t>
            </a:r>
            <a:endParaRPr lang="en-US" sz="9000">
              <a:solidFill>
                <a:srgbClr val="110907"/>
              </a:solidFill>
              <a:latin typeface="Times New Roman Regular" panose="02020503050405090304" charset="0"/>
              <a:ea typeface="儷宋 Pro" panose="02020300000000000000" charset="-120"/>
              <a:cs typeface="Times New Roman Regular" panose="02020503050405090304" charset="0"/>
              <a:sym typeface="儷宋 Pro" panose="02020300000000000000" charset="-12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92466" y="5236321"/>
            <a:ext cx="6547040" cy="80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spc="225">
                <a:solidFill>
                  <a:srgbClr val="DBDBD5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Chapter3 </a:t>
            </a:r>
            <a:r>
              <a:rPr lang="en-US" sz="4500" spc="225">
                <a:solidFill>
                  <a:srgbClr val="FFFF00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8mark</a:t>
            </a:r>
            <a:endParaRPr lang="en-US" sz="4500" spc="225">
              <a:solidFill>
                <a:srgbClr val="FFFF00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63767" y="6626971"/>
            <a:ext cx="6547040" cy="80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spc="225">
                <a:solidFill>
                  <a:srgbClr val="DBDBD5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Chapter5 </a:t>
            </a:r>
            <a:r>
              <a:rPr lang="en-US" sz="4500" spc="225">
                <a:solidFill>
                  <a:srgbClr val="FFFF00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10mark</a:t>
            </a:r>
            <a:r>
              <a:rPr lang="en-US" sz="4500" spc="225">
                <a:solidFill>
                  <a:srgbClr val="DBDBD5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 </a:t>
            </a:r>
            <a:endParaRPr lang="en-US" sz="4500" spc="225">
              <a:solidFill>
                <a:srgbClr val="DBDBD5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615171" y="7950946"/>
            <a:ext cx="6547040" cy="80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spc="225">
                <a:solidFill>
                  <a:srgbClr val="DBDBD5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Cross-chapter</a:t>
            </a:r>
            <a:endParaRPr lang="en-US" sz="4500" spc="225">
              <a:solidFill>
                <a:srgbClr val="DBDBD5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278189" y="3845671"/>
            <a:ext cx="6547040" cy="80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spc="225">
                <a:solidFill>
                  <a:srgbClr val="DBDBD5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Chapter2 </a:t>
            </a:r>
            <a:r>
              <a:rPr lang="en-US" sz="4500" spc="225">
                <a:solidFill>
                  <a:srgbClr val="FFFF00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10mark</a:t>
            </a:r>
            <a:endParaRPr lang="en-US" sz="4500" spc="225">
              <a:solidFill>
                <a:srgbClr val="FFFF00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111440" y="5245846"/>
            <a:ext cx="6547040" cy="80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spc="225">
                <a:solidFill>
                  <a:srgbClr val="DBDBD5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Chapter4 </a:t>
            </a:r>
            <a:r>
              <a:rPr lang="en-US" sz="4500" spc="225">
                <a:solidFill>
                  <a:srgbClr val="FFFF00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8mark</a:t>
            </a:r>
            <a:endParaRPr lang="en-US" sz="4500" spc="225">
              <a:solidFill>
                <a:srgbClr val="FFFF00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0140138" y="6626971"/>
            <a:ext cx="6547040" cy="80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spc="225">
                <a:solidFill>
                  <a:srgbClr val="DBDBD5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Chapter6 </a:t>
            </a:r>
            <a:r>
              <a:rPr lang="en-US" sz="4500" spc="225">
                <a:solidFill>
                  <a:srgbClr val="FFFF00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10mark</a:t>
            </a:r>
            <a:endParaRPr lang="en-US" sz="4500" spc="225">
              <a:solidFill>
                <a:srgbClr val="FFFF00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111440" y="7950946"/>
            <a:ext cx="6547040" cy="80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spc="225">
                <a:solidFill>
                  <a:srgbClr val="DBDBD5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Teacher’s preference </a:t>
            </a:r>
            <a:endParaRPr lang="en-US" sz="4500" spc="225">
              <a:solidFill>
                <a:srgbClr val="DBDBD5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5482" y="1180311"/>
            <a:ext cx="16302115" cy="8187015"/>
            <a:chOff x="0" y="0"/>
            <a:chExt cx="4830665" cy="24259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1109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8700" y="1028700"/>
            <a:ext cx="16302115" cy="8187015"/>
            <a:chOff x="0" y="0"/>
            <a:chExt cx="4830665" cy="24259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DBDB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4888691" y="1301765"/>
            <a:ext cx="8510618" cy="1773555"/>
            <a:chOff x="0" y="0"/>
            <a:chExt cx="2521878" cy="5255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5041091" y="1454165"/>
            <a:ext cx="8510618" cy="1773555"/>
            <a:chOff x="0" y="0"/>
            <a:chExt cx="2521878" cy="5255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0702155" y="3419859"/>
            <a:ext cx="5394309" cy="5418069"/>
            <a:chOff x="0" y="0"/>
            <a:chExt cx="823130" cy="8267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23130" cy="826755"/>
            </a:xfrm>
            <a:custGeom>
              <a:avLst/>
              <a:gdLst/>
              <a:ahLst/>
              <a:cxnLst/>
              <a:rect l="l" t="t" r="r" b="b"/>
              <a:pathLst>
                <a:path w="823130" h="826755">
                  <a:moveTo>
                    <a:pt x="0" y="0"/>
                  </a:moveTo>
                  <a:lnTo>
                    <a:pt x="823130" y="0"/>
                  </a:lnTo>
                  <a:lnTo>
                    <a:pt x="823130" y="826755"/>
                  </a:lnTo>
                  <a:lnTo>
                    <a:pt x="0" y="826755"/>
                  </a:lnTo>
                  <a:close/>
                </a:path>
              </a:pathLst>
            </a:custGeom>
            <a:solidFill>
              <a:srgbClr val="5D483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6" name="Group 16"/>
          <p:cNvGrpSpPr/>
          <p:nvPr/>
        </p:nvGrpSpPr>
        <p:grpSpPr>
          <a:xfrm rot="0">
            <a:off x="10776124" y="3505709"/>
            <a:ext cx="5246370" cy="524637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1"/>
              <a:stretch>
                <a:fillRect l="-12500" r="-12500"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4888691" y="1820877"/>
            <a:ext cx="8510618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9000">
                <a:solidFill>
                  <a:srgbClr val="110907"/>
                </a:solidFill>
                <a:latin typeface="Times New Roman Regular" panose="02020503050405090304" charset="0"/>
                <a:ea typeface="儷宋 Pro" panose="02020300000000000000" charset="-120"/>
                <a:cs typeface="Times New Roman Regular" panose="02020503050405090304" charset="0"/>
                <a:sym typeface="儷宋 Pro" panose="02020300000000000000" charset="-120"/>
              </a:rPr>
              <a:t>Short-answer </a:t>
            </a:r>
            <a:endParaRPr lang="en-US" sz="9000">
              <a:solidFill>
                <a:srgbClr val="110907"/>
              </a:solidFill>
              <a:latin typeface="Times New Roman Regular" panose="02020503050405090304" charset="0"/>
              <a:ea typeface="儷宋 Pro" panose="02020300000000000000" charset="-120"/>
              <a:cs typeface="Times New Roman Regular" panose="02020503050405090304" charset="0"/>
              <a:sym typeface="儷宋 Pro" panose="02020300000000000000" charset="-12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074536" y="3845434"/>
            <a:ext cx="7967443" cy="574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Ask you the definition of a key term/the explaination of a technology.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e.g. What’s an expert system?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Explain the term image resolution.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What’s the process of parity check?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2542457" y="-136841"/>
            <a:ext cx="5745543" cy="1946114"/>
          </a:xfrm>
          <a:custGeom>
            <a:avLst/>
            <a:gdLst/>
            <a:ahLst/>
            <a:cxnLst/>
            <a:rect l="l" t="t" r="r" b="b"/>
            <a:pathLst>
              <a:path w="5745543" h="1946114">
                <a:moveTo>
                  <a:pt x="0" y="0"/>
                </a:moveTo>
                <a:lnTo>
                  <a:pt x="5745543" y="0"/>
                </a:lnTo>
                <a:lnTo>
                  <a:pt x="5745543" y="1946114"/>
                </a:lnTo>
                <a:lnTo>
                  <a:pt x="0" y="194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5482" y="1180311"/>
            <a:ext cx="16302115" cy="8187015"/>
            <a:chOff x="0" y="0"/>
            <a:chExt cx="4830665" cy="24259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1109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8700" y="1028700"/>
            <a:ext cx="16302115" cy="8187015"/>
            <a:chOff x="0" y="0"/>
            <a:chExt cx="4830665" cy="24259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DBDB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4888691" y="1301765"/>
            <a:ext cx="8510618" cy="1773555"/>
            <a:chOff x="0" y="0"/>
            <a:chExt cx="2521878" cy="5255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5041091" y="1454165"/>
            <a:ext cx="8510618" cy="1773555"/>
            <a:chOff x="0" y="0"/>
            <a:chExt cx="2521878" cy="5255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0702155" y="3419859"/>
            <a:ext cx="5394309" cy="5418069"/>
            <a:chOff x="0" y="0"/>
            <a:chExt cx="823130" cy="8267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23130" cy="826755"/>
            </a:xfrm>
            <a:custGeom>
              <a:avLst/>
              <a:gdLst/>
              <a:ahLst/>
              <a:cxnLst/>
              <a:rect l="l" t="t" r="r" b="b"/>
              <a:pathLst>
                <a:path w="823130" h="826755">
                  <a:moveTo>
                    <a:pt x="0" y="0"/>
                  </a:moveTo>
                  <a:lnTo>
                    <a:pt x="823130" y="0"/>
                  </a:lnTo>
                  <a:lnTo>
                    <a:pt x="823130" y="826755"/>
                  </a:lnTo>
                  <a:lnTo>
                    <a:pt x="0" y="826755"/>
                  </a:lnTo>
                  <a:close/>
                </a:path>
              </a:pathLst>
            </a:custGeom>
            <a:solidFill>
              <a:srgbClr val="5D483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6" name="Group 16"/>
          <p:cNvGrpSpPr/>
          <p:nvPr/>
        </p:nvGrpSpPr>
        <p:grpSpPr>
          <a:xfrm rot="0">
            <a:off x="10776124" y="3505709"/>
            <a:ext cx="5246370" cy="524637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1"/>
              <a:stretch>
                <a:fillRect l="-12500" r="-12500"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4888691" y="1820877"/>
            <a:ext cx="8510618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9000">
                <a:solidFill>
                  <a:srgbClr val="110907"/>
                </a:solidFill>
                <a:latin typeface="Times New Roman Regular" panose="02020503050405090304" charset="0"/>
                <a:ea typeface="儷宋 Pro" panose="02020300000000000000" charset="-120"/>
                <a:cs typeface="Times New Roman Regular" panose="02020503050405090304" charset="0"/>
                <a:sym typeface="儷宋 Pro" panose="02020300000000000000" charset="-120"/>
              </a:rPr>
              <a:t>Short-answer </a:t>
            </a:r>
            <a:endParaRPr lang="en-US" sz="9000">
              <a:solidFill>
                <a:srgbClr val="110907"/>
              </a:solidFill>
              <a:latin typeface="Times New Roman Regular" panose="02020503050405090304" charset="0"/>
              <a:ea typeface="儷宋 Pro" panose="02020300000000000000" charset="-120"/>
              <a:cs typeface="Times New Roman Regular" panose="02020503050405090304" charset="0"/>
              <a:sym typeface="儷宋 Pro" panose="02020300000000000000" charset="-12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074536" y="3845434"/>
            <a:ext cx="7967443" cy="2872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Memorize the definition!!!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Be able to write it in English.(Key word is important. Grammer error might be tolerated. But we need to chase for perfection)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2542457" y="-136841"/>
            <a:ext cx="5745543" cy="1946114"/>
          </a:xfrm>
          <a:custGeom>
            <a:avLst/>
            <a:gdLst/>
            <a:ahLst/>
            <a:cxnLst/>
            <a:rect l="l" t="t" r="r" b="b"/>
            <a:pathLst>
              <a:path w="5745543" h="1946114">
                <a:moveTo>
                  <a:pt x="0" y="0"/>
                </a:moveTo>
                <a:lnTo>
                  <a:pt x="5745543" y="0"/>
                </a:lnTo>
                <a:lnTo>
                  <a:pt x="5745543" y="1946114"/>
                </a:lnTo>
                <a:lnTo>
                  <a:pt x="0" y="194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5482" y="1180311"/>
            <a:ext cx="16302115" cy="8187015"/>
            <a:chOff x="0" y="0"/>
            <a:chExt cx="4830665" cy="24259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1109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8700" y="1028700"/>
            <a:ext cx="16302115" cy="8187015"/>
            <a:chOff x="0" y="0"/>
            <a:chExt cx="4830665" cy="24259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DBDB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4888691" y="1301765"/>
            <a:ext cx="8510618" cy="1773555"/>
            <a:chOff x="0" y="0"/>
            <a:chExt cx="2521878" cy="5255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5041091" y="1454165"/>
            <a:ext cx="8510618" cy="1773555"/>
            <a:chOff x="0" y="0"/>
            <a:chExt cx="2521878" cy="5255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2074536" y="3419859"/>
            <a:ext cx="5394309" cy="5418069"/>
            <a:chOff x="0" y="0"/>
            <a:chExt cx="823130" cy="8267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23130" cy="826755"/>
            </a:xfrm>
            <a:custGeom>
              <a:avLst/>
              <a:gdLst/>
              <a:ahLst/>
              <a:cxnLst/>
              <a:rect l="l" t="t" r="r" b="b"/>
              <a:pathLst>
                <a:path w="823130" h="826755">
                  <a:moveTo>
                    <a:pt x="0" y="0"/>
                  </a:moveTo>
                  <a:lnTo>
                    <a:pt x="823130" y="0"/>
                  </a:lnTo>
                  <a:lnTo>
                    <a:pt x="823130" y="826755"/>
                  </a:lnTo>
                  <a:lnTo>
                    <a:pt x="0" y="826755"/>
                  </a:lnTo>
                  <a:close/>
                </a:path>
              </a:pathLst>
            </a:custGeom>
            <a:solidFill>
              <a:srgbClr val="5D483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6" name="Group 16"/>
          <p:cNvGrpSpPr/>
          <p:nvPr/>
        </p:nvGrpSpPr>
        <p:grpSpPr>
          <a:xfrm rot="0">
            <a:off x="2148506" y="3505709"/>
            <a:ext cx="5246370" cy="524637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1"/>
              <a:stretch>
                <a:fillRect l="-16666" r="-16666"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4888691" y="1820877"/>
            <a:ext cx="8510618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9000">
                <a:solidFill>
                  <a:srgbClr val="110907"/>
                </a:solidFill>
                <a:latin typeface="Times New Roman Regular" panose="02020503050405090304" charset="0"/>
                <a:ea typeface="儷宋 Pro" panose="02020300000000000000" charset="-120"/>
                <a:cs typeface="Times New Roman Regular" panose="02020503050405090304" charset="0"/>
                <a:sym typeface="儷宋 Pro" panose="02020300000000000000" charset="-120"/>
              </a:rPr>
              <a:t>Calculation</a:t>
            </a:r>
            <a:endParaRPr lang="en-US" sz="9000">
              <a:solidFill>
                <a:srgbClr val="110907"/>
              </a:solidFill>
              <a:latin typeface="Times New Roman Regular" panose="02020503050405090304" charset="0"/>
              <a:ea typeface="儷宋 Pro" panose="02020300000000000000" charset="-120"/>
              <a:cs typeface="Times New Roman Regular" panose="02020503050405090304" charset="0"/>
              <a:sym typeface="儷宋 Pro" panose="02020300000000000000" charset="-12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236585" y="3314700"/>
            <a:ext cx="8648065" cy="5170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It will DEFINITELY be in the exam.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Conversion between binary/denary/hexadecimal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Addition of binary(8-bit,overflow)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logical shift(8-bit)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two’s complement(8-bit)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2542457" y="-136841"/>
            <a:ext cx="5745543" cy="1946114"/>
          </a:xfrm>
          <a:custGeom>
            <a:avLst/>
            <a:gdLst/>
            <a:ahLst/>
            <a:cxnLst/>
            <a:rect l="l" t="t" r="r" b="b"/>
            <a:pathLst>
              <a:path w="5745543" h="1946114">
                <a:moveTo>
                  <a:pt x="0" y="0"/>
                </a:moveTo>
                <a:lnTo>
                  <a:pt x="5745543" y="0"/>
                </a:lnTo>
                <a:lnTo>
                  <a:pt x="5745543" y="1946114"/>
                </a:lnTo>
                <a:lnTo>
                  <a:pt x="0" y="194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5482" y="1180311"/>
            <a:ext cx="16302115" cy="8187015"/>
            <a:chOff x="0" y="0"/>
            <a:chExt cx="4830665" cy="24259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1109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8700" y="1028700"/>
            <a:ext cx="16302115" cy="8187015"/>
            <a:chOff x="0" y="0"/>
            <a:chExt cx="4830665" cy="24259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DBDB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4888691" y="1301765"/>
            <a:ext cx="8510618" cy="1773555"/>
            <a:chOff x="0" y="0"/>
            <a:chExt cx="2521878" cy="5255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5041091" y="1454165"/>
            <a:ext cx="8510618" cy="1773555"/>
            <a:chOff x="0" y="0"/>
            <a:chExt cx="2521878" cy="5255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0702155" y="3419859"/>
            <a:ext cx="5394309" cy="5418069"/>
            <a:chOff x="0" y="0"/>
            <a:chExt cx="823130" cy="8267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23130" cy="826755"/>
            </a:xfrm>
            <a:custGeom>
              <a:avLst/>
              <a:gdLst/>
              <a:ahLst/>
              <a:cxnLst/>
              <a:rect l="l" t="t" r="r" b="b"/>
              <a:pathLst>
                <a:path w="823130" h="826755">
                  <a:moveTo>
                    <a:pt x="0" y="0"/>
                  </a:moveTo>
                  <a:lnTo>
                    <a:pt x="823130" y="0"/>
                  </a:lnTo>
                  <a:lnTo>
                    <a:pt x="823130" y="826755"/>
                  </a:lnTo>
                  <a:lnTo>
                    <a:pt x="0" y="826755"/>
                  </a:lnTo>
                  <a:close/>
                </a:path>
              </a:pathLst>
            </a:custGeom>
            <a:solidFill>
              <a:srgbClr val="5D483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6" name="Group 16"/>
          <p:cNvGrpSpPr/>
          <p:nvPr/>
        </p:nvGrpSpPr>
        <p:grpSpPr>
          <a:xfrm rot="0">
            <a:off x="10776124" y="3505709"/>
            <a:ext cx="5246370" cy="524637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1"/>
              <a:stretch>
                <a:fillRect l="-12500" r="-12500"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4888691" y="1820877"/>
            <a:ext cx="8510618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9000">
                <a:solidFill>
                  <a:srgbClr val="110907"/>
                </a:solidFill>
                <a:latin typeface="Times New Roman Regular" panose="02020503050405090304" charset="0"/>
                <a:ea typeface="儷宋 Pro" panose="02020300000000000000" charset="-120"/>
                <a:cs typeface="Times New Roman Regular" panose="02020503050405090304" charset="0"/>
                <a:sym typeface="儷宋 Pro" panose="02020300000000000000" charset="-120"/>
              </a:rPr>
              <a:t>Fill-in-the-blank </a:t>
            </a:r>
            <a:endParaRPr lang="en-US" sz="9000">
              <a:solidFill>
                <a:srgbClr val="110907"/>
              </a:solidFill>
              <a:latin typeface="Times New Roman Regular" panose="02020503050405090304" charset="0"/>
              <a:ea typeface="儷宋 Pro" panose="02020300000000000000" charset="-120"/>
              <a:cs typeface="Times New Roman Regular" panose="02020503050405090304" charset="0"/>
              <a:sym typeface="儷宋 Pro" panose="02020300000000000000" charset="-12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074536" y="3845434"/>
            <a:ext cx="7967443" cy="172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Simply version of a Short-answer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KEY WORDS!!!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2542457" y="-136841"/>
            <a:ext cx="5745543" cy="1946114"/>
          </a:xfrm>
          <a:custGeom>
            <a:avLst/>
            <a:gdLst/>
            <a:ahLst/>
            <a:cxnLst/>
            <a:rect l="l" t="t" r="r" b="b"/>
            <a:pathLst>
              <a:path w="5745543" h="1946114">
                <a:moveTo>
                  <a:pt x="0" y="0"/>
                </a:moveTo>
                <a:lnTo>
                  <a:pt x="5745543" y="0"/>
                </a:lnTo>
                <a:lnTo>
                  <a:pt x="5745543" y="1946114"/>
                </a:lnTo>
                <a:lnTo>
                  <a:pt x="0" y="194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5482" y="1180311"/>
            <a:ext cx="16302115" cy="8187015"/>
            <a:chOff x="0" y="0"/>
            <a:chExt cx="4830665" cy="24259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1109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8700" y="1028700"/>
            <a:ext cx="16302115" cy="8187015"/>
            <a:chOff x="0" y="0"/>
            <a:chExt cx="4830665" cy="24259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30664" cy="2425987"/>
            </a:xfrm>
            <a:custGeom>
              <a:avLst/>
              <a:gdLst/>
              <a:ahLst/>
              <a:cxnLst/>
              <a:rect l="l" t="t" r="r" b="b"/>
              <a:pathLst>
                <a:path w="4830664" h="2425987">
                  <a:moveTo>
                    <a:pt x="7124" y="0"/>
                  </a:moveTo>
                  <a:lnTo>
                    <a:pt x="4823541" y="0"/>
                  </a:lnTo>
                  <a:cubicBezTo>
                    <a:pt x="4827475" y="0"/>
                    <a:pt x="4830664" y="3189"/>
                    <a:pt x="4830664" y="7124"/>
                  </a:cubicBezTo>
                  <a:lnTo>
                    <a:pt x="4830664" y="2418864"/>
                  </a:lnTo>
                  <a:cubicBezTo>
                    <a:pt x="4830664" y="2420753"/>
                    <a:pt x="4829914" y="2422565"/>
                    <a:pt x="4828578" y="2423901"/>
                  </a:cubicBezTo>
                  <a:cubicBezTo>
                    <a:pt x="4827242" y="2425237"/>
                    <a:pt x="4825430" y="2425987"/>
                    <a:pt x="4823541" y="2425987"/>
                  </a:cubicBezTo>
                  <a:lnTo>
                    <a:pt x="7124" y="2425987"/>
                  </a:lnTo>
                  <a:cubicBezTo>
                    <a:pt x="5234" y="2425987"/>
                    <a:pt x="3422" y="2425237"/>
                    <a:pt x="2086" y="2423901"/>
                  </a:cubicBezTo>
                  <a:cubicBezTo>
                    <a:pt x="751" y="2422565"/>
                    <a:pt x="0" y="2420753"/>
                    <a:pt x="0" y="2418864"/>
                  </a:cubicBezTo>
                  <a:lnTo>
                    <a:pt x="0" y="7124"/>
                  </a:lnTo>
                  <a:cubicBezTo>
                    <a:pt x="0" y="5234"/>
                    <a:pt x="751" y="3422"/>
                    <a:pt x="2086" y="2086"/>
                  </a:cubicBezTo>
                  <a:cubicBezTo>
                    <a:pt x="3422" y="751"/>
                    <a:pt x="5234" y="0"/>
                    <a:pt x="7124" y="0"/>
                  </a:cubicBezTo>
                  <a:close/>
                </a:path>
              </a:pathLst>
            </a:custGeom>
            <a:solidFill>
              <a:srgbClr val="DBDB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30665" cy="24640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4888691" y="1301765"/>
            <a:ext cx="8510618" cy="1773555"/>
            <a:chOff x="0" y="0"/>
            <a:chExt cx="2521878" cy="5255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5041091" y="1454165"/>
            <a:ext cx="8510618" cy="1773555"/>
            <a:chOff x="0" y="0"/>
            <a:chExt cx="2521878" cy="5255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21878" cy="525542"/>
            </a:xfrm>
            <a:custGeom>
              <a:avLst/>
              <a:gdLst/>
              <a:ahLst/>
              <a:cxnLst/>
              <a:rect l="l" t="t" r="r" b="b"/>
              <a:pathLst>
                <a:path w="2521878" h="525542">
                  <a:moveTo>
                    <a:pt x="13645" y="0"/>
                  </a:moveTo>
                  <a:lnTo>
                    <a:pt x="2508233" y="0"/>
                  </a:lnTo>
                  <a:cubicBezTo>
                    <a:pt x="2511852" y="0"/>
                    <a:pt x="2515322" y="1438"/>
                    <a:pt x="2517881" y="3997"/>
                  </a:cubicBezTo>
                  <a:cubicBezTo>
                    <a:pt x="2520440" y="6556"/>
                    <a:pt x="2521878" y="10026"/>
                    <a:pt x="2521878" y="13645"/>
                  </a:cubicBezTo>
                  <a:lnTo>
                    <a:pt x="2521878" y="511897"/>
                  </a:lnTo>
                  <a:cubicBezTo>
                    <a:pt x="2521878" y="515516"/>
                    <a:pt x="2520440" y="518987"/>
                    <a:pt x="2517881" y="521546"/>
                  </a:cubicBezTo>
                  <a:cubicBezTo>
                    <a:pt x="2515322" y="524105"/>
                    <a:pt x="2511852" y="525542"/>
                    <a:pt x="2508233" y="525542"/>
                  </a:cubicBezTo>
                  <a:lnTo>
                    <a:pt x="13645" y="525542"/>
                  </a:lnTo>
                  <a:cubicBezTo>
                    <a:pt x="10026" y="525542"/>
                    <a:pt x="6556" y="524105"/>
                    <a:pt x="3997" y="521546"/>
                  </a:cubicBezTo>
                  <a:cubicBezTo>
                    <a:pt x="1438" y="518987"/>
                    <a:pt x="0" y="515516"/>
                    <a:pt x="0" y="511897"/>
                  </a:cubicBezTo>
                  <a:lnTo>
                    <a:pt x="0" y="13645"/>
                  </a:lnTo>
                  <a:cubicBezTo>
                    <a:pt x="0" y="10026"/>
                    <a:pt x="1438" y="6556"/>
                    <a:pt x="3997" y="3997"/>
                  </a:cubicBezTo>
                  <a:cubicBezTo>
                    <a:pt x="6556" y="1438"/>
                    <a:pt x="10026" y="0"/>
                    <a:pt x="13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10907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21878" cy="563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0702155" y="3419859"/>
            <a:ext cx="5394309" cy="5418069"/>
            <a:chOff x="0" y="0"/>
            <a:chExt cx="823130" cy="8267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23130" cy="826755"/>
            </a:xfrm>
            <a:custGeom>
              <a:avLst/>
              <a:gdLst/>
              <a:ahLst/>
              <a:cxnLst/>
              <a:rect l="l" t="t" r="r" b="b"/>
              <a:pathLst>
                <a:path w="823130" h="826755">
                  <a:moveTo>
                    <a:pt x="0" y="0"/>
                  </a:moveTo>
                  <a:lnTo>
                    <a:pt x="823130" y="0"/>
                  </a:lnTo>
                  <a:lnTo>
                    <a:pt x="823130" y="826755"/>
                  </a:lnTo>
                  <a:lnTo>
                    <a:pt x="0" y="826755"/>
                  </a:lnTo>
                  <a:close/>
                </a:path>
              </a:pathLst>
            </a:custGeom>
            <a:solidFill>
              <a:srgbClr val="5D4831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6" name="Group 16"/>
          <p:cNvGrpSpPr/>
          <p:nvPr/>
        </p:nvGrpSpPr>
        <p:grpSpPr>
          <a:xfrm rot="0">
            <a:off x="10776124" y="3505709"/>
            <a:ext cx="5246370" cy="524637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1"/>
              <a:stretch>
                <a:fillRect l="-12500" r="-12500"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4888691" y="1820877"/>
            <a:ext cx="8510618" cy="969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4800">
                <a:solidFill>
                  <a:srgbClr val="110907"/>
                </a:solidFill>
                <a:latin typeface="Times New Roman Regular" panose="02020503050405090304" charset="0"/>
                <a:ea typeface="儷宋 Pro" panose="02020300000000000000" charset="-120"/>
                <a:cs typeface="Times New Roman Regular" panose="02020503050405090304" charset="0"/>
                <a:sym typeface="儷宋 Pro" panose="02020300000000000000" charset="-120"/>
              </a:rPr>
              <a:t>Descriptive/Explanation </a:t>
            </a:r>
            <a:endParaRPr lang="en-US" sz="4800">
              <a:solidFill>
                <a:srgbClr val="110907"/>
              </a:solidFill>
              <a:latin typeface="Times New Roman Regular" panose="02020503050405090304" charset="0"/>
              <a:ea typeface="儷宋 Pro" panose="02020300000000000000" charset="-120"/>
              <a:cs typeface="Times New Roman Regular" panose="02020503050405090304" charset="0"/>
              <a:sym typeface="儷宋 Pro" panose="02020300000000000000" charset="-12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074536" y="3845434"/>
            <a:ext cx="7967443" cy="3446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Explain a whole process in detail.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e.g. What’s the process of fetch-decode-execute cycle?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110907"/>
                </a:solidFill>
                <a:latin typeface="Times New Roman Regular" panose="02020503050405090304" charset="0"/>
                <a:ea typeface="Times New Roman" panose="02020503050405090304" charset="0"/>
                <a:cs typeface="Times New Roman Regular" panose="02020503050405090304" charset="0"/>
                <a:sym typeface="Times New Roman" panose="02020503050405090304" charset="0"/>
              </a:rPr>
              <a:t>How do the CPU run a program?</a:t>
            </a:r>
            <a:endParaRPr lang="en-US" sz="3200">
              <a:solidFill>
                <a:srgbClr val="110907"/>
              </a:solidFill>
              <a:latin typeface="Times New Roman Regular" panose="02020503050405090304" charset="0"/>
              <a:ea typeface="Times New Roman" panose="02020503050405090304" charset="0"/>
              <a:cs typeface="Times New Roman Regular" panose="02020503050405090304" charset="0"/>
              <a:sym typeface="Times New Roman" panose="02020503050405090304" charset="0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2542457" y="-136841"/>
            <a:ext cx="5745543" cy="1946114"/>
          </a:xfrm>
          <a:custGeom>
            <a:avLst/>
            <a:gdLst/>
            <a:ahLst/>
            <a:cxnLst/>
            <a:rect l="l" t="t" r="r" b="b"/>
            <a:pathLst>
              <a:path w="5745543" h="1946114">
                <a:moveTo>
                  <a:pt x="0" y="0"/>
                </a:moveTo>
                <a:lnTo>
                  <a:pt x="5745543" y="0"/>
                </a:lnTo>
                <a:lnTo>
                  <a:pt x="5745543" y="1946114"/>
                </a:lnTo>
                <a:lnTo>
                  <a:pt x="0" y="194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jkzN2UzZmEyMDJkMjMxNzE4NWJlYzg0YzRmMzQ1Yz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2384</Words>
  <Application>WPS 文字</Application>
  <PresentationFormat>On-screen Show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Arial</vt:lpstr>
      <vt:lpstr>宋体</vt:lpstr>
      <vt:lpstr>Wingdings</vt:lpstr>
      <vt:lpstr>EFCO Brookshire</vt:lpstr>
      <vt:lpstr>Roboto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EFCO Brookshire</vt:lpstr>
      <vt:lpstr>Roboto</vt:lpstr>
      <vt:lpstr>汉仪仿宋KW</vt:lpstr>
      <vt:lpstr>Times New Roman Regular</vt:lpstr>
      <vt:lpstr>Trebuchet MS Regular</vt:lpstr>
      <vt:lpstr>儷宋 Pro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Yunfan Zhang (RS)</cp:lastModifiedBy>
  <cp:revision>3</cp:revision>
  <dcterms:created xsi:type="dcterms:W3CDTF">2025-03-03T07:51:36Z</dcterms:created>
  <dcterms:modified xsi:type="dcterms:W3CDTF">2025-03-03T07:51:36Z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9D69E8A2B2A8C0872EFEEF663E57A91A_42</vt:lpwstr>
  </property>
  <property fmtid="{D5CDD505-2E9C-101B-9397-08002B2CF9AE}" pid="3" name="KSOProductBuildVer">
    <vt:lpwstr>2052-6.10.2.8876</vt:lpwstr>
  </property>
</Properties>
</file>