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8"/>
  </p:handoutMasterIdLst>
  <p:sldIdLst>
    <p:sldId id="256" r:id="rId3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2" r:id="rId15"/>
    <p:sldId id="278" r:id="rId16"/>
    <p:sldId id="267" r:id="rId17"/>
    <p:sldId id="268" r:id="rId18"/>
    <p:sldId id="277" r:id="rId19"/>
    <p:sldId id="273" r:id="rId20"/>
    <p:sldId id="274" r:id="rId21"/>
    <p:sldId id="275" r:id="rId22"/>
    <p:sldId id="276" r:id="rId23"/>
    <p:sldId id="269" r:id="rId24"/>
    <p:sldId id="283" r:id="rId25"/>
    <p:sldId id="287" r:id="rId26"/>
    <p:sldId id="286" r:id="rId27"/>
    <p:sldId id="288" r:id="rId28"/>
    <p:sldId id="289" r:id="rId29"/>
    <p:sldId id="271" r:id="rId30"/>
    <p:sldId id="285" r:id="rId31"/>
    <p:sldId id="279" r:id="rId32"/>
    <p:sldId id="280" r:id="rId33"/>
    <p:sldId id="284" r:id="rId34"/>
    <p:sldId id="292" r:id="rId35"/>
    <p:sldId id="293" r:id="rId36"/>
    <p:sldId id="294" r:id="rId37"/>
  </p:sldIdLst>
  <p:sldSz cx="12192000" cy="6858000"/>
  <p:notesSz cx="7103745" cy="10234295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gs" Target="tags/tag7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A</a:t>
            </a:r>
            <a:r>
              <a:rPr lang="en-US" altLang="zh-CN" dirty="0">
                <a:effectLst/>
              </a:rPr>
              <a:t>lgorithm Design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Jamie Zhang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Structure diagrams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Structure diagrams are hierarchical, showing how a computer system</a:t>
            </a:r>
            <a:r>
              <a:rPr lang="en-US" altLang="zh-CN"/>
              <a:t> </a:t>
            </a:r>
            <a:r>
              <a:rPr lang="zh-CN" altLang="en-US"/>
              <a:t>solution can be divided into sub-systems with each level giving a more detailed</a:t>
            </a:r>
            <a:r>
              <a:rPr lang="en-US" altLang="zh-CN"/>
              <a:t> </a:t>
            </a:r>
            <a:r>
              <a:rPr lang="zh-CN" altLang="en-US"/>
              <a:t>breakdown.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It’s on the Syllabus but not in the exam for several years.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134617"/>
            <a:ext cx="9144000" cy="2187001"/>
          </a:xfrm>
        </p:spPr>
        <p:txBody>
          <a:bodyPr>
            <a:normAutofit fontScale="90000"/>
          </a:bodyPr>
          <a:p>
            <a:r>
              <a:rPr lang="en-US" altLang="zh-CN"/>
              <a:t>Where do this type of solution commonly used and what might be the possible flaws?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In-class 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Use the structure diagram to draw a online shopping system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In-class 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User management</a:t>
            </a:r>
            <a:r>
              <a:rPr lang="zh-CN" altLang="en-US"/>
              <a:t>（</a:t>
            </a:r>
            <a:r>
              <a:rPr lang="en-US" altLang="zh-CN"/>
              <a:t>Registration/Login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Shopping item viewer</a:t>
            </a:r>
            <a:endParaRPr lang="zh-CN" altLang="en-US"/>
          </a:p>
          <a:p>
            <a:r>
              <a:rPr lang="en-US" altLang="zh-CN"/>
              <a:t>Cart Management</a:t>
            </a:r>
            <a:r>
              <a:rPr lang="zh-CN" altLang="en-US"/>
              <a:t>（</a:t>
            </a:r>
            <a:r>
              <a:rPr lang="en-US" altLang="zh-CN"/>
              <a:t>Adding/Deleting goods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Order Management</a:t>
            </a:r>
            <a:r>
              <a:rPr lang="zh-CN" altLang="en-US"/>
              <a:t>（</a:t>
            </a:r>
            <a:r>
              <a:rPr lang="en-US" altLang="zh-CN"/>
              <a:t>View/Cancel Orders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Payment(Wechat/Alipay)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For the structure diagram, understanding the concepts of dividing the tasks is enough for the exam.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Flowchart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 flowchart shows diagrammatically the steps required to complete a task and</a:t>
            </a:r>
            <a:r>
              <a:rPr lang="en-US" altLang="zh-CN"/>
              <a:t> </a:t>
            </a:r>
            <a:r>
              <a:rPr lang="zh-CN" altLang="en-US"/>
              <a:t>the order that they are to be performed. These steps, together with the order, are</a:t>
            </a:r>
            <a:r>
              <a:rPr lang="en-US" altLang="zh-CN"/>
              <a:t> </a:t>
            </a:r>
            <a:r>
              <a:rPr lang="zh-CN" altLang="en-US"/>
              <a:t>called an algorithm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Flowchart flow lines use arrows to show the direction of flow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Flowcharts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altLang="zh-CN"/>
              <a:t>Begin/Stop: Used at the beginning and end of each flowchart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Process: Show actions, for example, when values are assigned to variables.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Input/Output: Used to show the input of data and output of information.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Decision: Used to decide which action is to be taken next; these can be used for selection and repetition/iteration.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Paper 21, Nov 2022, q4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9475" y="1388110"/>
            <a:ext cx="619760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Paper 21,Nov 2023, q8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 programmer is designing an algorithm to calculate the cost of a length of rope. The program requirements are: </a:t>
            </a:r>
            <a:endParaRPr lang="zh-CN" altLang="en-US"/>
          </a:p>
          <a:p>
            <a:r>
              <a:rPr lang="zh-CN" altLang="en-US"/>
              <a:t>input two values: the length of rope in metres Length and the cost of one metre Cost </a:t>
            </a:r>
            <a:endParaRPr lang="zh-CN" altLang="en-US"/>
          </a:p>
          <a:p>
            <a:r>
              <a:rPr lang="zh-CN" altLang="en-US"/>
              <a:t>perform a validation check on the length to ensure that the value is between 0.5 and 6.0 inclusive</a:t>
            </a:r>
            <a:endParaRPr lang="zh-CN" altLang="en-US"/>
          </a:p>
          <a:p>
            <a:r>
              <a:rPr lang="zh-CN" altLang="en-US"/>
              <a:t>calculate the price Price</a:t>
            </a:r>
            <a:endParaRPr lang="zh-CN" altLang="en-US"/>
          </a:p>
          <a:p>
            <a:r>
              <a:rPr lang="zh-CN" altLang="en-US"/>
              <a:t>output the price rounded to two decimal places.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In-class work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7700" y="1431925"/>
            <a:ext cx="9156700" cy="477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Paper 22, Nov 2023, q6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11630" y="1306195"/>
            <a:ext cx="4629150" cy="52743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What’s your programming background?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Give you a set of random numbers: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2,6,15,3,7,1,19 for example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Could you give me a program/algorithm to sum all the numbers lower than 10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Paper 23, June 2023, q7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97700" y="590550"/>
            <a:ext cx="4165600" cy="56769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Pseudocode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Pseudocode is a simple method of showing an algorithm.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It describes what the</a:t>
            </a:r>
            <a:r>
              <a:rPr lang="en-US" altLang="zh-CN"/>
              <a:t> </a:t>
            </a:r>
            <a:r>
              <a:rPr lang="zh-CN" altLang="en-US"/>
              <a:t>algorithm does by using English key words that are very similar to those used in</a:t>
            </a:r>
            <a:r>
              <a:rPr lang="en-US" altLang="zh-CN"/>
              <a:t> </a:t>
            </a:r>
            <a:r>
              <a:rPr lang="zh-CN" altLang="en-US"/>
              <a:t>a high-level programming language.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P</a:t>
            </a:r>
            <a:r>
              <a:rPr lang="zh-CN" altLang="en-US"/>
              <a:t>seudocode is not bound by the</a:t>
            </a:r>
            <a:r>
              <a:rPr lang="en-US" altLang="zh-CN"/>
              <a:t> </a:t>
            </a:r>
            <a:r>
              <a:rPr lang="zh-CN" altLang="en-US"/>
              <a:t>strict syntax rules of a programming language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84072"/>
            <a:ext cx="9144000" cy="2187001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如果在我讲</a:t>
            </a:r>
            <a:r>
              <a:rPr lang="zh-CN" altLang="en-US">
                <a:sym typeface="+mn-ea"/>
              </a:rPr>
              <a:t>任何伪代码过程中有任何你觉得我写错了的地方，请直接纠正我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Pseudocode basics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&lt;- assign a number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Pseudocode basics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+ Add</a:t>
            </a:r>
            <a:endParaRPr lang="zh-CN" altLang="en-US"/>
          </a:p>
          <a:p>
            <a:r>
              <a:rPr lang="zh-CN" altLang="en-US"/>
              <a:t>− Subtract</a:t>
            </a:r>
            <a:endParaRPr lang="zh-CN" altLang="en-US"/>
          </a:p>
          <a:p>
            <a:r>
              <a:rPr lang="zh-CN" altLang="en-US"/>
              <a:t>* Multiply</a:t>
            </a:r>
            <a:endParaRPr lang="zh-CN" altLang="en-US"/>
          </a:p>
          <a:p>
            <a:r>
              <a:rPr lang="zh-CN" altLang="en-US"/>
              <a:t>/ Divide</a:t>
            </a:r>
            <a:endParaRPr lang="zh-CN" altLang="en-US"/>
          </a:p>
          <a:p>
            <a:r>
              <a:rPr lang="zh-CN" altLang="en-US"/>
              <a:t>^ Raise to the power</a:t>
            </a:r>
            <a:endParaRPr lang="zh-CN" altLang="en-US"/>
          </a:p>
          <a:p>
            <a:r>
              <a:rPr lang="zh-CN" altLang="en-US"/>
              <a:t>( ) Group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What’s DIV?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Pseudocode basics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&gt; </a:t>
            </a:r>
            <a:r>
              <a:rPr lang="en-US" altLang="zh-CN"/>
              <a:t>  </a:t>
            </a:r>
            <a:r>
              <a:rPr lang="zh-CN" altLang="en-US"/>
              <a:t>Greater than</a:t>
            </a:r>
            <a:endParaRPr lang="zh-CN" altLang="en-US"/>
          </a:p>
          <a:p>
            <a:r>
              <a:rPr lang="zh-CN" altLang="en-US"/>
              <a:t>&lt; </a:t>
            </a:r>
            <a:r>
              <a:rPr lang="en-US" altLang="zh-CN"/>
              <a:t>  </a:t>
            </a:r>
            <a:r>
              <a:rPr lang="zh-CN" altLang="en-US"/>
              <a:t>Less than</a:t>
            </a:r>
            <a:endParaRPr lang="zh-CN" altLang="en-US"/>
          </a:p>
          <a:p>
            <a:r>
              <a:rPr lang="zh-CN" altLang="en-US"/>
              <a:t>= </a:t>
            </a:r>
            <a:r>
              <a:rPr lang="en-US" altLang="zh-CN"/>
              <a:t>   </a:t>
            </a:r>
            <a:r>
              <a:rPr lang="zh-CN" altLang="en-US"/>
              <a:t>Equal</a:t>
            </a:r>
            <a:endParaRPr lang="zh-CN" altLang="en-US"/>
          </a:p>
          <a:p>
            <a:r>
              <a:rPr lang="zh-CN" altLang="en-US"/>
              <a:t>&gt;= </a:t>
            </a:r>
            <a:r>
              <a:rPr lang="en-US" altLang="zh-CN"/>
              <a:t>   </a:t>
            </a:r>
            <a:r>
              <a:rPr lang="zh-CN" altLang="en-US"/>
              <a:t>Greater than or equal</a:t>
            </a:r>
            <a:endParaRPr lang="zh-CN" altLang="en-US"/>
          </a:p>
          <a:p>
            <a:r>
              <a:rPr lang="zh-CN" altLang="en-US"/>
              <a:t>&lt;= </a:t>
            </a:r>
            <a:r>
              <a:rPr lang="en-US" altLang="zh-CN"/>
              <a:t>    </a:t>
            </a:r>
            <a:r>
              <a:rPr lang="zh-CN" altLang="en-US"/>
              <a:t>Less than or equal</a:t>
            </a:r>
            <a:endParaRPr lang="zh-CN" altLang="en-US"/>
          </a:p>
          <a:p>
            <a:r>
              <a:rPr lang="zh-CN" altLang="en-US"/>
              <a:t>&lt;&gt; </a:t>
            </a:r>
            <a:r>
              <a:rPr lang="en-US" altLang="zh-CN"/>
              <a:t>   </a:t>
            </a:r>
            <a:r>
              <a:rPr lang="zh-CN" altLang="en-US"/>
              <a:t>Not equal</a:t>
            </a:r>
            <a:endParaRPr lang="zh-CN" altLang="en-US"/>
          </a:p>
          <a:p>
            <a:r>
              <a:rPr lang="zh-CN" altLang="en-US"/>
              <a:t>AND </a:t>
            </a:r>
            <a:r>
              <a:rPr lang="en-US" altLang="zh-CN"/>
              <a:t>   </a:t>
            </a:r>
            <a:r>
              <a:rPr lang="zh-CN" altLang="en-US"/>
              <a:t>Both</a:t>
            </a:r>
            <a:endParaRPr lang="zh-CN" altLang="en-US"/>
          </a:p>
          <a:p>
            <a:r>
              <a:rPr lang="zh-CN" altLang="en-US"/>
              <a:t>OR </a:t>
            </a:r>
            <a:r>
              <a:rPr lang="en-US" altLang="zh-CN"/>
              <a:t>    </a:t>
            </a:r>
            <a:r>
              <a:rPr lang="zh-CN" altLang="en-US"/>
              <a:t>Either</a:t>
            </a:r>
            <a:endParaRPr lang="zh-CN" altLang="en-US"/>
          </a:p>
          <a:p>
            <a:r>
              <a:rPr lang="zh-CN" altLang="en-US"/>
              <a:t>NOT </a:t>
            </a:r>
            <a:r>
              <a:rPr lang="en-US" altLang="zh-CN"/>
              <a:t>  </a:t>
            </a:r>
            <a:r>
              <a:rPr lang="zh-CN" altLang="en-US"/>
              <a:t>Not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Pseudocode basics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INPUT</a:t>
            </a:r>
            <a:endParaRPr lang="en-US"/>
          </a:p>
          <a:p>
            <a:endParaRPr lang="en-US"/>
          </a:p>
          <a:p>
            <a:r>
              <a:rPr lang="en-US"/>
              <a:t>OUTPUT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Conditional Statement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IF...THEN...ELSE...ENDIF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CASE OF...OTHERWISE...ENDCASE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Nested if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“IF IN IF”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/>
              <a:t>IF ...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THEN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IF....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 very famous poem by Pushkin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假如生活欺骗了你，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不要悲伤，不要心急！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忧郁的日子里须要镇静：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相信吧，快乐的日子将会来临！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心儿永远向往着未来；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现在却常是忧郁：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一切都是瞬息，一切都将会过去；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而那过去了的，就会成为亲切的怀恋。</a:t>
            </a:r>
            <a:endParaRPr lang="zh-CN" altLang="en-US"/>
          </a:p>
        </p:txBody>
      </p:sp>
      <p:pic>
        <p:nvPicPr>
          <p:cNvPr id="4" name="图片 3"/>
          <p:cNvPicPr/>
          <p:nvPr>
            <p:custDataLst>
              <p:tags r:id="rId1"/>
            </p:custDataLst>
          </p:nvPr>
        </p:nvPicPr>
        <p:blipFill>
          <a:blip r:embed="rId2"/>
        </p:blipFill>
        <p:spPr>
          <a:xfrm>
            <a:off x="7074535" y="1671955"/>
            <a:ext cx="4364990" cy="41567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 program development life cycle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</a:t>
            </a:r>
            <a:r>
              <a:rPr lang="zh-CN" altLang="en-US"/>
              <a:t>nalysis</a:t>
            </a:r>
            <a:endParaRPr lang="zh-CN" altLang="en-US"/>
          </a:p>
          <a:p>
            <a:r>
              <a:rPr lang="en-US" altLang="zh-CN"/>
              <a:t>D</a:t>
            </a:r>
            <a:r>
              <a:rPr lang="zh-CN" altLang="en-US"/>
              <a:t>esign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oding</a:t>
            </a:r>
            <a:endParaRPr lang="zh-CN" altLang="en-US"/>
          </a:p>
          <a:p>
            <a:r>
              <a:rPr lang="en-US" altLang="zh-CN"/>
              <a:t>T</a:t>
            </a:r>
            <a:r>
              <a:rPr lang="zh-CN" altLang="en-US"/>
              <a:t>esting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766060"/>
            <a:ext cx="10515600" cy="1325563"/>
          </a:xfrm>
        </p:spPr>
        <p:txBody>
          <a:bodyPr>
            <a:normAutofit fontScale="90000"/>
          </a:bodyPr>
          <a:p>
            <a:r>
              <a:rPr lang="en-US" altLang="zh-CN"/>
              <a:t>What’s the conditional statement in this poem?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in-class 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Write a conditional statement using the concept of </a:t>
            </a:r>
            <a:r>
              <a:rPr lang="zh-CN" altLang="en-US"/>
              <a:t>假如给我三天</a:t>
            </a:r>
            <a:r>
              <a:rPr lang="zh-CN" altLang="en-US"/>
              <a:t>光明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Write a pseudocode to determine if a student's grade is passing. A grade of 60 or higher is considered a pass; otherwise, it is a fail.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Write a pseudocode to check if an integer is positive, negative, or zero and output the corresponding message.</a:t>
            </a: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</a:t>
            </a:r>
            <a:r>
              <a:rPr lang="en-US" altLang="zh-CN"/>
              <a:t>oops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FOR … TO … NEXT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REPEAT … UNTIL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WHILE … DO … ENDWHILE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 poem case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What’s the possible loop statement based on the previous poem?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What’s the possible loop statement of </a:t>
            </a:r>
            <a:r>
              <a:rPr lang="zh-CN" altLang="en-US"/>
              <a:t>假如给我三天光明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What’s the logic difference between REPEAT and WHILE</a:t>
            </a:r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in-class 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Add from 1 to number n , which is an input from user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Give you a int, return whether it’s a prime number or not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 program development life cycle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t>– </a:t>
            </a:r>
            <a:r>
              <a:rPr lang="en-US"/>
              <a:t>A</a:t>
            </a:r>
            <a:r>
              <a:t>nalysis: </a:t>
            </a:r>
            <a:r>
              <a:rPr b="1" i="1"/>
              <a:t>abstraction, decomposition of the problem, identification of the problem and requirements</a:t>
            </a:r>
            <a:endParaRPr b="1" i="1"/>
          </a:p>
          <a:p>
            <a:pPr marL="0" indent="0">
              <a:buNone/>
            </a:pPr>
          </a:p>
          <a:p>
            <a:pPr marL="0" indent="0">
              <a:buNone/>
            </a:pPr>
            <a:r>
              <a:t>– </a:t>
            </a:r>
            <a:r>
              <a:rPr lang="en-US"/>
              <a:t>D</a:t>
            </a:r>
            <a:r>
              <a:t>esign: decomposition, structure diagrams, flowcharts, pseudocode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– </a:t>
            </a:r>
            <a:r>
              <a:rPr lang="en-US"/>
              <a:t>C</a:t>
            </a:r>
            <a:r>
              <a:t>oding: writing program code and iterative testing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– </a:t>
            </a:r>
            <a:r>
              <a:rPr lang="en-US"/>
              <a:t>T</a:t>
            </a:r>
            <a:r>
              <a:t>esting: testing program code with the use of test data</a:t>
            </a:r>
            <a:r>
              <a:rPr lang="en-US"/>
              <a:t>(maybe </a:t>
            </a:r>
            <a:r>
              <a:rPr lang="en-US" b="1" i="1"/>
              <a:t>iterative testing</a:t>
            </a:r>
            <a:r>
              <a:rPr lang="en-US"/>
              <a:t>)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Analysis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 computer system is</a:t>
            </a:r>
            <a:r>
              <a:rPr lang="zh-CN" altLang="en-US" b="1" i="1"/>
              <a:t> made up of software, data, hardware, communications</a:t>
            </a:r>
            <a:r>
              <a:rPr lang="en-US" altLang="zh-CN" b="1" i="1"/>
              <a:t> </a:t>
            </a:r>
            <a:r>
              <a:rPr lang="zh-CN" altLang="en-US" b="1" i="1"/>
              <a:t>and people</a:t>
            </a:r>
            <a:r>
              <a:rPr lang="zh-CN" altLang="en-US"/>
              <a:t>; each computer system can be divided up into a set of sub-systems.</a:t>
            </a:r>
            <a:r>
              <a:rPr lang="en-US" altLang="zh-CN"/>
              <a:t> </a:t>
            </a:r>
            <a:r>
              <a:rPr lang="zh-CN" altLang="en-US"/>
              <a:t>Each sub-system can be further divided into sub-systems and so on until each</a:t>
            </a:r>
            <a:r>
              <a:rPr lang="en-US" altLang="zh-CN"/>
              <a:t> </a:t>
            </a:r>
            <a:r>
              <a:rPr lang="zh-CN" altLang="en-US"/>
              <a:t>sub-system just performs a single action.</a:t>
            </a:r>
            <a:endParaRPr lang="zh-CN" altLang="en-US"/>
          </a:p>
        </p:txBody>
      </p:sp>
      <p:pic>
        <p:nvPicPr>
          <p:cNvPr id="4" name="图片 3"/>
          <p:cNvPicPr/>
          <p:nvPr>
            <p:custDataLst>
              <p:tags r:id="rId1"/>
            </p:custDataLst>
          </p:nvPr>
        </p:nvPicPr>
        <p:blipFill>
          <a:blip r:embed="rId2"/>
        </p:blipFill>
        <p:spPr>
          <a:xfrm>
            <a:off x="7353300" y="3522980"/>
            <a:ext cx="38100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176402"/>
            <a:ext cx="9144000" cy="2187001"/>
          </a:xfrm>
        </p:spPr>
        <p:txBody>
          <a:bodyPr>
            <a:normAutofit fontScale="90000"/>
          </a:bodyPr>
          <a:p>
            <a:r>
              <a:rPr lang="en-US" altLang="zh-CN"/>
              <a:t>Do all computer systems have similar sizes?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Decomposition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 b="1" i="1"/>
              <a:t>Top-down design is the decomposition of a computer system into a set of subsystems,</a:t>
            </a:r>
            <a:r>
              <a:rPr lang="en-US" altLang="zh-CN" b="1" i="1"/>
              <a:t> </a:t>
            </a:r>
            <a:r>
              <a:rPr lang="zh-CN" altLang="en-US" b="1" i="1"/>
              <a:t>then breaking each sub-system down into a set of smaller sub-systems,</a:t>
            </a:r>
            <a:r>
              <a:rPr lang="en-US" altLang="zh-CN" b="1" i="1"/>
              <a:t> </a:t>
            </a:r>
            <a:r>
              <a:rPr lang="zh-CN" altLang="en-US" b="1" i="1"/>
              <a:t>until each sub-system just performs a single action.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This is an effective way</a:t>
            </a:r>
            <a:r>
              <a:rPr lang="en-US" altLang="zh-CN"/>
              <a:t> </a:t>
            </a:r>
            <a:r>
              <a:rPr lang="zh-CN" altLang="en-US"/>
              <a:t>of designing a computer system to provide a solution to a problem, </a:t>
            </a:r>
            <a:r>
              <a:rPr lang="zh-CN" altLang="en-US" b="1" i="1"/>
              <a:t>since each</a:t>
            </a:r>
            <a:r>
              <a:rPr lang="en-US" altLang="zh-CN" b="1" i="1"/>
              <a:t> </a:t>
            </a:r>
            <a:r>
              <a:rPr lang="zh-CN" altLang="en-US" b="1" i="1"/>
              <a:t>part of the problem is broken down into smaller more manageable problems</a:t>
            </a:r>
            <a:r>
              <a:rPr lang="zh-CN" altLang="en-US"/>
              <a:t>. </a:t>
            </a:r>
            <a:endParaRPr lang="zh-CN" altLang="en-US"/>
          </a:p>
          <a:p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process of breaking down into smaller sub-systems is called stepwise refinement.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Decomposition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I</a:t>
            </a:r>
            <a:r>
              <a:rPr lang="zh-CN" altLang="en-US"/>
              <a:t>nputs – the data used by the system that needs to be entered while the</a:t>
            </a:r>
            <a:r>
              <a:rPr lang="en-US" altLang="zh-CN"/>
              <a:t> </a:t>
            </a:r>
            <a:r>
              <a:rPr lang="zh-CN" altLang="en-US"/>
              <a:t>system is active</a:t>
            </a:r>
            <a:endParaRPr lang="zh-CN" altLang="en-US"/>
          </a:p>
          <a:p>
            <a:r>
              <a:rPr lang="en-US" altLang="zh-CN"/>
              <a:t>P</a:t>
            </a:r>
            <a:r>
              <a:rPr lang="zh-CN" altLang="en-US"/>
              <a:t>rocesses – the tasks that need to be performed using the input data and any</a:t>
            </a:r>
            <a:r>
              <a:rPr lang="en-US" altLang="zh-CN"/>
              <a:t> </a:t>
            </a:r>
            <a:r>
              <a:rPr lang="zh-CN" altLang="en-US"/>
              <a:t>other previously stored data</a:t>
            </a:r>
            <a:endParaRPr lang="zh-CN" altLang="en-US"/>
          </a:p>
          <a:p>
            <a:r>
              <a:rPr lang="en-US" altLang="zh-CN"/>
              <a:t>O</a:t>
            </a:r>
            <a:r>
              <a:rPr lang="zh-CN" altLang="en-US"/>
              <a:t>utputs – information that needs to be displayed or printed for the users of</a:t>
            </a:r>
            <a:r>
              <a:rPr lang="en-US" altLang="zh-CN"/>
              <a:t> </a:t>
            </a:r>
            <a:r>
              <a:rPr lang="zh-CN" altLang="en-US"/>
              <a:t>the system</a:t>
            </a:r>
            <a:endParaRPr lang="zh-CN" altLang="en-US"/>
          </a:p>
          <a:p>
            <a:r>
              <a:rPr lang="en-US" altLang="zh-CN"/>
              <a:t>S</a:t>
            </a:r>
            <a:r>
              <a:rPr lang="zh-CN" altLang="en-US"/>
              <a:t>torage – data that needs to be stored in files on an appropriate medium for</a:t>
            </a:r>
            <a:r>
              <a:rPr lang="en-US" altLang="zh-CN"/>
              <a:t> </a:t>
            </a:r>
            <a:r>
              <a:rPr lang="zh-CN" altLang="en-US"/>
              <a:t>use in the future.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Design a 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</a:t>
            </a:r>
            <a:r>
              <a:rPr lang="zh-CN" altLang="en-US"/>
              <a:t>tructure diagrams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F</a:t>
            </a:r>
            <a:r>
              <a:rPr lang="zh-CN" altLang="en-US"/>
              <a:t>lowcharts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P</a:t>
            </a:r>
            <a:r>
              <a:rPr lang="zh-CN" altLang="en-US"/>
              <a:t>seudocode.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commondata" val="eyJoZGlkIjoiNjkzN2UzZmEyMDJkMjMxNzE4NWJlYzg0YzRmMzQ1Yz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5115</Words>
  <Application>WPS 演示</Application>
  <PresentationFormat>宽屏</PresentationFormat>
  <Paragraphs>213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WPS</vt:lpstr>
      <vt:lpstr>Algorithm Design</vt:lpstr>
      <vt:lpstr>What’s your programming background?</vt:lpstr>
      <vt:lpstr>The program development life cycle </vt:lpstr>
      <vt:lpstr>The program development life cycle </vt:lpstr>
      <vt:lpstr>Analysis</vt:lpstr>
      <vt:lpstr>Do all computer systems have similar sizes?</vt:lpstr>
      <vt:lpstr>Decomposition</vt:lpstr>
      <vt:lpstr>Decomposition</vt:lpstr>
      <vt:lpstr>Design a solution</vt:lpstr>
      <vt:lpstr>Structure diagrams</vt:lpstr>
      <vt:lpstr>Where do this type of solution commonly used and what might be the possible flaws?</vt:lpstr>
      <vt:lpstr>PowerPoint 演示文稿</vt:lpstr>
      <vt:lpstr>PowerPoint 演示文稿</vt:lpstr>
      <vt:lpstr>Flowchart</vt:lpstr>
      <vt:lpstr>Flowcharts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Pseudocode</vt:lpstr>
      <vt:lpstr>PowerPoint 演示文稿</vt:lpstr>
      <vt:lpstr>Pseudocode basics</vt:lpstr>
      <vt:lpstr>PowerPoint 演示文稿</vt:lpstr>
      <vt:lpstr>Pseudocode basics</vt:lpstr>
      <vt:lpstr>Pseudocode basics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Yunfan Zhang (RS)</cp:lastModifiedBy>
  <cp:revision>10</cp:revision>
  <dcterms:created xsi:type="dcterms:W3CDTF">2024-11-13T16:44:39Z</dcterms:created>
  <dcterms:modified xsi:type="dcterms:W3CDTF">2024-11-13T16:44:39Z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2052-6.10.2.8876</vt:lpwstr>
  </property>
  <property fmtid="{D5CDD505-2E9C-101B-9397-08002B2CF9AE}" pid="3" name="ICV">
    <vt:lpwstr>28C964B40F60B1E542E53067A4713C2B_41</vt:lpwstr>
  </property>
</Properties>
</file>