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5"/>
  </p:handoutMasterIdLst>
  <p:sldIdLst>
    <p:sldId id="256" r:id="rId3"/>
    <p:sldId id="274" r:id="rId5"/>
    <p:sldId id="276" r:id="rId6"/>
    <p:sldId id="277" r:id="rId7"/>
    <p:sldId id="278" r:id="rId8"/>
    <p:sldId id="257" r:id="rId9"/>
    <p:sldId id="258" r:id="rId10"/>
    <p:sldId id="259" r:id="rId11"/>
    <p:sldId id="260" r:id="rId12"/>
    <p:sldId id="262" r:id="rId13"/>
    <p:sldId id="263" r:id="rId14"/>
    <p:sldId id="264" r:id="rId15"/>
    <p:sldId id="265" r:id="rId16"/>
    <p:sldId id="280" r:id="rId17"/>
    <p:sldId id="266" r:id="rId18"/>
    <p:sldId id="279" r:id="rId19"/>
    <p:sldId id="267" r:id="rId20"/>
    <p:sldId id="268" r:id="rId21"/>
    <p:sldId id="269" r:id="rId22"/>
    <p:sldId id="272" r:id="rId23"/>
    <p:sldId id="303" r:id="rId24"/>
    <p:sldId id="296" r:id="rId25"/>
    <p:sldId id="271" r:id="rId26"/>
    <p:sldId id="297" r:id="rId27"/>
    <p:sldId id="304" r:id="rId28"/>
    <p:sldId id="305" r:id="rId29"/>
    <p:sldId id="298" r:id="rId30"/>
    <p:sldId id="321" r:id="rId31"/>
    <p:sldId id="306" r:id="rId32"/>
    <p:sldId id="309" r:id="rId33"/>
    <p:sldId id="307" r:id="rId34"/>
    <p:sldId id="299" r:id="rId35"/>
    <p:sldId id="300" r:id="rId36"/>
    <p:sldId id="301" r:id="rId37"/>
    <p:sldId id="302" r:id="rId38"/>
    <p:sldId id="308" r:id="rId39"/>
    <p:sldId id="310" r:id="rId40"/>
    <p:sldId id="311" r:id="rId41"/>
    <p:sldId id="312" r:id="rId42"/>
    <p:sldId id="322" r:id="rId43"/>
    <p:sldId id="334" r:id="rId44"/>
  </p:sldIdLst>
  <p:sldSz cx="12192000" cy="6858000"/>
  <p:notesSz cx="7103745" cy="10234295"/>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1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tags" Target="../tags/tag1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ym typeface="+mn-ea"/>
              </a:rPr>
              <a:t>Algorithm Design II</a:t>
            </a:r>
            <a:endParaRPr lang="zh-CN" altLang="en-US" dirty="0">
              <a:effectLst/>
            </a:endParaRPr>
          </a:p>
        </p:txBody>
      </p:sp>
      <p:sp>
        <p:nvSpPr>
          <p:cNvPr id="5" name="副标题 4"/>
          <p:cNvSpPr>
            <a:spLocks noGrp="1"/>
          </p:cNvSpPr>
          <p:nvPr>
            <p:ph type="subTitle" idx="1"/>
          </p:nvPr>
        </p:nvSpPr>
        <p:spPr/>
        <p:txBody>
          <a:bodyPr/>
          <a:lstStyle/>
          <a:p>
            <a:r>
              <a:rPr lang="en-US" altLang="zh-CN" dirty="0">
                <a:latin typeface="+mn-lt"/>
              </a:rPr>
              <a:t>Jamie Zhang</a:t>
            </a:r>
            <a:endParaRPr lang="en-US" altLang="zh-CN"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What does this algorithm do?</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778510" y="1283335"/>
            <a:ext cx="5900420" cy="52838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highlight>
                  <a:srgbClr val="FFFF00"/>
                </a:highlight>
              </a:rPr>
              <a:t>Errors in this algorithm</a:t>
            </a:r>
            <a:endParaRPr lang="en-US" altLang="zh-CN">
              <a:highlight>
                <a:srgbClr val="FFFF00"/>
              </a:highlight>
            </a:endParaRPr>
          </a:p>
        </p:txBody>
      </p:sp>
      <p:pic>
        <p:nvPicPr>
          <p:cNvPr id="5" name="图片 4"/>
          <p:cNvPicPr>
            <a:picLocks noChangeAspect="1"/>
          </p:cNvPicPr>
          <p:nvPr>
            <p:custDataLst>
              <p:tags r:id="rId1"/>
            </p:custDataLst>
          </p:nvPr>
        </p:nvPicPr>
        <p:blipFill>
          <a:blip r:embed="rId2"/>
          <a:stretch>
            <a:fillRect/>
          </a:stretch>
        </p:blipFill>
        <p:spPr>
          <a:xfrm>
            <a:off x="381635" y="1848485"/>
            <a:ext cx="9088120" cy="40195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highlight>
                  <a:srgbClr val="FFFF00"/>
                </a:highlight>
              </a:rPr>
              <a:t>E</a:t>
            </a:r>
            <a:r>
              <a:rPr lang="en-US" altLang="zh-CN">
                <a:highlight>
                  <a:srgbClr val="FFFF00"/>
                </a:highlight>
              </a:rPr>
              <a:t>rrors in this algorithm</a:t>
            </a:r>
            <a:endParaRPr lang="en-US" altLang="zh-CN">
              <a:highlight>
                <a:srgbClr val="FFFF00"/>
              </a:highlight>
            </a:endParaRPr>
          </a:p>
        </p:txBody>
      </p:sp>
      <p:pic>
        <p:nvPicPr>
          <p:cNvPr id="4" name="图片 3"/>
          <p:cNvPicPr>
            <a:picLocks noChangeAspect="1"/>
          </p:cNvPicPr>
          <p:nvPr>
            <p:custDataLst>
              <p:tags r:id="rId1"/>
            </p:custDataLst>
          </p:nvPr>
        </p:nvPicPr>
        <p:blipFill>
          <a:blip r:embed="rId2"/>
          <a:stretch>
            <a:fillRect/>
          </a:stretch>
        </p:blipFill>
        <p:spPr>
          <a:xfrm>
            <a:off x="647700" y="1408430"/>
            <a:ext cx="8364855" cy="51238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Errors in this algorithm</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647700" y="1304290"/>
            <a:ext cx="9455785" cy="47694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Ans</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571500" y="370205"/>
            <a:ext cx="10051415" cy="62636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Errors in this algorithm</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744855" y="796925"/>
            <a:ext cx="8813800" cy="5676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Ans</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429895" y="2216785"/>
            <a:ext cx="13376910" cy="24244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Totalling</a:t>
            </a:r>
            <a:endParaRPr lang="en-US" altLang="zh-CN"/>
          </a:p>
        </p:txBody>
      </p:sp>
      <p:sp>
        <p:nvSpPr>
          <p:cNvPr id="3" name="内容占位符 2"/>
          <p:cNvSpPr>
            <a:spLocks noGrp="1"/>
          </p:cNvSpPr>
          <p:nvPr>
            <p:ph idx="1"/>
          </p:nvPr>
        </p:nvSpPr>
        <p:spPr/>
        <p:txBody>
          <a:bodyPr/>
          <a:p>
            <a:pPr marL="0" indent="0">
              <a:buNone/>
            </a:pPr>
            <a:r>
              <a:rPr lang="zh-CN" altLang="en-US"/>
              <a:t>定义一个值来存，给值赋</a:t>
            </a:r>
            <a:r>
              <a:rPr lang="en-US" altLang="zh-CN"/>
              <a:t>0</a:t>
            </a:r>
            <a:endParaRPr lang="en-US" altLang="zh-CN"/>
          </a:p>
          <a:p>
            <a:pPr marL="0" indent="0">
              <a:buNone/>
            </a:pPr>
            <a:endParaRPr lang="en-US" altLang="zh-CN"/>
          </a:p>
          <a:p>
            <a:pPr marL="0" indent="0">
              <a:buNone/>
            </a:pPr>
            <a:r>
              <a:rPr lang="zh-CN" altLang="en-US"/>
              <a:t>循环</a:t>
            </a:r>
            <a:r>
              <a:rPr lang="en-US" altLang="zh-CN"/>
              <a:t> </a:t>
            </a:r>
            <a:r>
              <a:rPr lang="zh-CN" altLang="en-US"/>
              <a:t>每次循环加上那个数组的第</a:t>
            </a:r>
            <a:r>
              <a:rPr lang="en-US" altLang="zh-CN"/>
              <a:t>i</a:t>
            </a:r>
            <a:r>
              <a:rPr lang="zh-CN" altLang="en-US"/>
              <a:t>个数</a:t>
            </a:r>
            <a:endParaRPr lang="zh-CN" altLang="en-US"/>
          </a:p>
          <a:p>
            <a:pPr marL="0" indent="0">
              <a:buNone/>
            </a:pPr>
            <a:endParaRPr lang="en-US" altLang="zh-CN"/>
          </a:p>
          <a:p>
            <a:pPr marL="0" indent="0">
              <a:buNone/>
            </a:pPr>
            <a:r>
              <a:rPr lang="zh-CN" altLang="en-US"/>
              <a:t>更新</a:t>
            </a:r>
            <a:r>
              <a:rPr lang="en-US" altLang="zh-CN"/>
              <a:t>i</a:t>
            </a:r>
            <a:r>
              <a:rPr lang="zh-CN" altLang="en-US"/>
              <a:t>，每次循环</a:t>
            </a:r>
            <a:r>
              <a:rPr lang="en-US" altLang="zh-CN"/>
              <a:t>+1</a:t>
            </a:r>
            <a:endParaRPr lang="en-US" altLang="zh-CN"/>
          </a:p>
          <a:p>
            <a:pPr marL="0" indent="0">
              <a:buNone/>
            </a:pPr>
            <a:endParaRPr lang="en-US" altLang="zh-CN"/>
          </a:p>
          <a:p>
            <a:pPr marL="0" indent="0">
              <a:buNone/>
            </a:pPr>
            <a:r>
              <a:rPr lang="zh-CN" altLang="en-US"/>
              <a:t>直到</a:t>
            </a:r>
            <a:r>
              <a:rPr lang="en-US" altLang="zh-CN"/>
              <a:t>i</a:t>
            </a:r>
            <a:r>
              <a:rPr lang="zh-CN" altLang="en-US"/>
              <a:t>长度大于数组长度，循环</a:t>
            </a:r>
            <a:r>
              <a:rPr lang="zh-CN" altLang="en-US"/>
              <a:t>结束</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t>
            </a:r>
            <a:r>
              <a:rPr lang="en-US" altLang="zh-CN"/>
              <a:t>otalling</a:t>
            </a:r>
            <a:endParaRPr lang="en-US" altLang="zh-CN"/>
          </a:p>
        </p:txBody>
      </p:sp>
      <p:sp>
        <p:nvSpPr>
          <p:cNvPr id="3" name="内容占位符 2"/>
          <p:cNvSpPr/>
          <p:nvPr>
            <p:ph idx="1"/>
          </p:nvPr>
        </p:nvSpPr>
        <p:spPr/>
        <p:txBody>
          <a:bodyPr/>
          <a:p>
            <a:pPr marL="0" indent="0">
              <a:buNone/>
            </a:pPr>
            <a:r>
              <a:rPr lang="zh-CN" altLang="en-US"/>
              <a:t>Total ← 0</a:t>
            </a:r>
            <a:endParaRPr lang="zh-CN" altLang="en-US"/>
          </a:p>
          <a:p>
            <a:pPr marL="0" indent="0">
              <a:buNone/>
            </a:pPr>
            <a:r>
              <a:rPr lang="zh-CN" altLang="en-US"/>
              <a:t>FOR Counter ← 1 TO ClassSize</a:t>
            </a:r>
            <a:endParaRPr lang="zh-CN" altLang="en-US"/>
          </a:p>
          <a:p>
            <a:pPr marL="0" indent="457200">
              <a:buNone/>
            </a:pPr>
            <a:r>
              <a:rPr lang="zh-CN" altLang="en-US"/>
              <a:t>Total ← Total + StudentMark[Counter]</a:t>
            </a:r>
            <a:endParaRPr lang="zh-CN" altLang="en-US"/>
          </a:p>
          <a:p>
            <a:pPr marL="0" indent="0">
              <a:buNone/>
            </a:pPr>
            <a:r>
              <a:rPr lang="zh-CN" altLang="en-US"/>
              <a:t>NEXT Counter</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t>
            </a:r>
            <a:r>
              <a:rPr lang="en-US" altLang="zh-CN"/>
              <a:t>otalling</a:t>
            </a:r>
            <a:endParaRPr lang="en-US" altLang="zh-CN"/>
          </a:p>
        </p:txBody>
      </p:sp>
      <p:sp>
        <p:nvSpPr>
          <p:cNvPr id="3" name="内容占位符 2"/>
          <p:cNvSpPr>
            <a:spLocks noGrp="1"/>
          </p:cNvSpPr>
          <p:nvPr>
            <p:ph idx="1"/>
          </p:nvPr>
        </p:nvSpPr>
        <p:spPr/>
        <p:txBody>
          <a:bodyPr/>
          <a:p>
            <a:r>
              <a:t>Write pseudocode to calculate the sum of multiple integers entered by the user. Stop accepting input when the user enters -1 or when the number of inputs reaches 100, and then output the sum (-1 is not included in the sum).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Review</a:t>
            </a:r>
            <a:endParaRPr lang="en-US" altLang="zh-CN"/>
          </a:p>
        </p:txBody>
      </p:sp>
      <p:sp>
        <p:nvSpPr>
          <p:cNvPr id="3" name="内容占位符 2"/>
          <p:cNvSpPr>
            <a:spLocks noGrp="1"/>
          </p:cNvSpPr>
          <p:nvPr>
            <p:ph idx="1"/>
          </p:nvPr>
        </p:nvSpPr>
        <p:spPr/>
        <p:txBody>
          <a:bodyPr/>
          <a:p>
            <a:r>
              <a:rPr lang="en-US" altLang="zh-CN"/>
              <a:t> Write pseudocode to check if a person is eligible to vote. The user should input their age, and the program should output whether they are eligible (age &gt;= 18) or not.</a:t>
            </a:r>
            <a:endParaRPr lang="en-US" altLang="zh-CN"/>
          </a:p>
          <a:p>
            <a:endParaRPr lang="en-US" altLang="zh-CN"/>
          </a:p>
          <a:p>
            <a:r>
              <a:rPr lang="en-US" altLang="zh-CN">
                <a:highlight>
                  <a:srgbClr val="FFFF00"/>
                </a:highlight>
              </a:rPr>
              <a:t>Write pseudocode to check if a year entered by the user is a leap year. A year is a leap year if: It is divisible by 4, but not divisible by 100 unless it is also divisible by 400</a:t>
            </a:r>
            <a:endParaRPr lang="en-US" altLang="zh-CN">
              <a:highlight>
                <a:srgbClr val="FFFF0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en-US" altLang="zh-CN"/>
              <a:t>ounting</a:t>
            </a:r>
            <a:endParaRPr lang="en-US" altLang="zh-CN"/>
          </a:p>
        </p:txBody>
      </p:sp>
      <p:sp>
        <p:nvSpPr>
          <p:cNvPr id="3" name="内容占位符 2"/>
          <p:cNvSpPr>
            <a:spLocks noGrp="1"/>
          </p:cNvSpPr>
          <p:nvPr>
            <p:ph idx="1"/>
          </p:nvPr>
        </p:nvSpPr>
        <p:spPr/>
        <p:txBody>
          <a:bodyPr>
            <a:normAutofit lnSpcReduction="10000"/>
          </a:bodyPr>
          <a:p>
            <a:pPr marL="0" indent="0">
              <a:buNone/>
            </a:pPr>
            <a:r>
              <a:rPr lang="zh-CN" altLang="en-US"/>
              <a:t>定义一个值来存，</a:t>
            </a:r>
            <a:endParaRPr lang="en-US" altLang="zh-CN"/>
          </a:p>
          <a:p>
            <a:pPr marL="0" indent="0">
              <a:buNone/>
            </a:pPr>
            <a:endParaRPr lang="en-US" altLang="zh-CN"/>
          </a:p>
          <a:p>
            <a:pPr marL="0" indent="0">
              <a:buNone/>
            </a:pPr>
            <a:r>
              <a:rPr lang="zh-CN" altLang="en-US"/>
              <a:t>循环</a:t>
            </a:r>
            <a:r>
              <a:rPr lang="en-US" altLang="zh-CN"/>
              <a:t> </a:t>
            </a:r>
            <a:r>
              <a:rPr lang="zh-CN" altLang="en-US"/>
              <a:t>每次循环判断是否满足</a:t>
            </a:r>
            <a:r>
              <a:rPr lang="zh-CN" altLang="en-US"/>
              <a:t>条件</a:t>
            </a:r>
            <a:endParaRPr lang="zh-CN" altLang="en-US"/>
          </a:p>
          <a:p>
            <a:pPr marL="0" indent="0">
              <a:buNone/>
            </a:pPr>
            <a:endParaRPr lang="zh-CN" altLang="en-US"/>
          </a:p>
          <a:p>
            <a:pPr marL="0" indent="0">
              <a:buNone/>
            </a:pPr>
            <a:r>
              <a:rPr lang="zh-CN" altLang="en-US"/>
              <a:t>满足的话在值上</a:t>
            </a:r>
            <a:r>
              <a:rPr lang="en-US" altLang="zh-CN"/>
              <a:t>+1(-1)</a:t>
            </a:r>
            <a:endParaRPr lang="zh-CN" altLang="en-US"/>
          </a:p>
          <a:p>
            <a:pPr marL="0" indent="0">
              <a:buNone/>
            </a:pPr>
            <a:endParaRPr lang="en-US" altLang="zh-CN"/>
          </a:p>
          <a:p>
            <a:pPr marL="0" indent="0">
              <a:buNone/>
            </a:pPr>
            <a:r>
              <a:rPr lang="zh-CN" altLang="en-US"/>
              <a:t>更新</a:t>
            </a:r>
            <a:r>
              <a:rPr lang="en-US" altLang="zh-CN"/>
              <a:t>i</a:t>
            </a:r>
            <a:r>
              <a:rPr lang="zh-CN" altLang="en-US"/>
              <a:t>，每次循环</a:t>
            </a:r>
            <a:r>
              <a:rPr lang="en-US" altLang="zh-CN"/>
              <a:t>+1</a:t>
            </a:r>
            <a:endParaRPr lang="en-US" altLang="zh-CN"/>
          </a:p>
          <a:p>
            <a:pPr marL="0" indent="0">
              <a:buNone/>
            </a:pPr>
            <a:endParaRPr lang="en-US" altLang="zh-CN"/>
          </a:p>
          <a:p>
            <a:pPr marL="0" indent="0">
              <a:buNone/>
            </a:pPr>
            <a:r>
              <a:rPr lang="zh-CN" altLang="en-US"/>
              <a:t>直到</a:t>
            </a:r>
            <a:r>
              <a:rPr lang="en-US" altLang="zh-CN"/>
              <a:t>i</a:t>
            </a:r>
            <a:r>
              <a:rPr lang="zh-CN" altLang="en-US"/>
              <a:t>长度大于数组长度，循环</a:t>
            </a:r>
            <a:r>
              <a:rPr lang="zh-CN" altLang="en-US"/>
              <a:t>结束</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 </a:t>
            </a:r>
            <a:r>
              <a:rPr lang="en-US" altLang="zh-CN"/>
              <a:t>very interesting math question</a:t>
            </a:r>
            <a:endParaRPr lang="en-US" altLang="zh-CN"/>
          </a:p>
        </p:txBody>
      </p:sp>
      <p:sp>
        <p:nvSpPr>
          <p:cNvPr id="3" name="内容占位符 2"/>
          <p:cNvSpPr>
            <a:spLocks noGrp="1"/>
          </p:cNvSpPr>
          <p:nvPr>
            <p:ph idx="1"/>
          </p:nvPr>
        </p:nvSpPr>
        <p:spPr/>
        <p:txBody>
          <a:bodyPr>
            <a:normAutofit lnSpcReduction="10000"/>
          </a:bodyPr>
          <a:p>
            <a:r>
              <a:rPr lang="en-US" altLang="zh-CN"/>
              <a:t>You have two choices to transform a number:</a:t>
            </a:r>
            <a:endParaRPr lang="en-US" altLang="zh-CN"/>
          </a:p>
          <a:p>
            <a:pPr marL="0" indent="0">
              <a:buNone/>
            </a:pPr>
            <a:r>
              <a:rPr lang="en-US" altLang="zh-CN"/>
              <a:t>1. Add 1 to the number (+1).</a:t>
            </a:r>
            <a:endParaRPr lang="en-US" altLang="zh-CN"/>
          </a:p>
          <a:p>
            <a:pPr marL="0" indent="0">
              <a:buNone/>
            </a:pPr>
            <a:r>
              <a:rPr lang="en-US" altLang="zh-CN"/>
              <a:t>2. Multiply the number by 2 </a:t>
            </a:r>
            <a:endParaRPr lang="en-US" altLang="zh-CN"/>
          </a:p>
          <a:p>
            <a:endParaRPr lang="en-US" altLang="zh-CN"/>
          </a:p>
          <a:p>
            <a:r>
              <a:rPr lang="en-US" altLang="zh-CN"/>
              <a:t>You start with the number 0. What’s the </a:t>
            </a:r>
            <a:r>
              <a:rPr lang="en-US" altLang="zh-CN" b="1"/>
              <a:t>minimum number of steps</a:t>
            </a:r>
            <a:r>
              <a:rPr lang="en-US" altLang="zh-CN"/>
              <a:t> it takes to transform the number 0 to 293817?</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en-US" altLang="zh-CN"/>
              <a:t>ounting</a:t>
            </a:r>
            <a:endParaRPr lang="en-US" altLang="zh-CN"/>
          </a:p>
        </p:txBody>
      </p:sp>
      <p:sp>
        <p:nvSpPr>
          <p:cNvPr id="3" name="内容占位符 2"/>
          <p:cNvSpPr>
            <a:spLocks noGrp="1"/>
          </p:cNvSpPr>
          <p:nvPr>
            <p:ph idx="1"/>
          </p:nvPr>
        </p:nvSpPr>
        <p:spPr/>
        <p:txBody>
          <a:bodyPr/>
          <a:p>
            <a:r>
              <a:rPr lang="zh-CN" altLang="en-US"/>
              <a:t>Write pseudocode to simulate counting stock in a warehouse. The user starts with an initial stock count N, which is a positive integer representing the number of items available. For each iteration, the user can specify the number of items they wish to remove from the stock. The process stops if the stock reaches 0 or if the user inputs -1 to indicate they are done. After each iteration, display the current stock count.</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ax/Min/Average</a:t>
            </a:r>
            <a:endParaRPr lang="en-US" altLang="zh-CN"/>
          </a:p>
        </p:txBody>
      </p:sp>
      <p:sp>
        <p:nvSpPr>
          <p:cNvPr id="3" name="内容占位符 2"/>
          <p:cNvSpPr>
            <a:spLocks noGrp="1"/>
          </p:cNvSpPr>
          <p:nvPr>
            <p:ph idx="1"/>
          </p:nvPr>
        </p:nvSpPr>
        <p:spPr/>
        <p:txBody>
          <a:bodyPr/>
          <a:p>
            <a:r>
              <a:rPr lang="en-US" altLang="zh-CN"/>
              <a:t>What’s the algorithm?</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Max/Min/Average</a:t>
            </a:r>
            <a:endParaRPr lang="zh-CN" altLang="en-US"/>
          </a:p>
        </p:txBody>
      </p:sp>
      <p:sp>
        <p:nvSpPr>
          <p:cNvPr id="3" name="内容占位符 2"/>
          <p:cNvSpPr>
            <a:spLocks noGrp="1"/>
          </p:cNvSpPr>
          <p:nvPr>
            <p:ph idx="1"/>
          </p:nvPr>
        </p:nvSpPr>
        <p:spPr/>
        <p:txBody>
          <a:bodyPr/>
          <a:p>
            <a:r>
              <a:rPr lang="zh-CN" altLang="en-US"/>
              <a:t>定义一个变量用于存储最大值</a:t>
            </a:r>
            <a:endParaRPr lang="zh-CN" altLang="en-US"/>
          </a:p>
          <a:p>
            <a:r>
              <a:rPr lang="zh-CN" altLang="en-US"/>
              <a:t>每次循环，判断当前元素是否大于当前存储的最大值。如果是，则将当前元素设为新的最大值。</a:t>
            </a:r>
            <a:endParaRPr lang="zh-CN" altLang="en-US"/>
          </a:p>
          <a:p>
            <a:r>
              <a:rPr lang="zh-CN" altLang="en-US"/>
              <a:t>更新索引 i：</a:t>
            </a:r>
            <a:endParaRPr lang="zh-CN" altLang="en-US"/>
          </a:p>
          <a:p>
            <a:r>
              <a:rPr lang="zh-CN" altLang="en-US"/>
              <a:t>直到 i 超过数组的长度。</a:t>
            </a:r>
            <a:endParaRPr lang="zh-CN" altLang="en-US"/>
          </a:p>
          <a:p>
            <a:r>
              <a:rPr lang="zh-CN" altLang="en-US"/>
              <a:t>循环结束后，输出最大值。</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Max/Min/Ave</a:t>
            </a:r>
            <a:endParaRPr lang="en-US" altLang="zh-CN"/>
          </a:p>
        </p:txBody>
      </p:sp>
      <p:sp>
        <p:nvSpPr>
          <p:cNvPr id="3" name="内容占位符 2"/>
          <p:cNvSpPr>
            <a:spLocks noGrp="1"/>
          </p:cNvSpPr>
          <p:nvPr>
            <p:ph idx="1"/>
          </p:nvPr>
        </p:nvSpPr>
        <p:spPr/>
        <p:txBody>
          <a:bodyPr/>
          <a:p>
            <a:r>
              <a:rPr lang="en-US" altLang="zh-CN"/>
              <a:t>What’s the initial value of Max/Min? And why?</a:t>
            </a:r>
            <a:endParaRPr lang="en-US" altLang="zh-CN"/>
          </a:p>
          <a:p>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Average</a:t>
            </a:r>
            <a:endParaRPr lang="en-US" altLang="zh-CN"/>
          </a:p>
        </p:txBody>
      </p:sp>
      <p:sp>
        <p:nvSpPr>
          <p:cNvPr id="3" name="内容占位符 2"/>
          <p:cNvSpPr>
            <a:spLocks noGrp="1"/>
          </p:cNvSpPr>
          <p:nvPr>
            <p:ph idx="1"/>
          </p:nvPr>
        </p:nvSpPr>
        <p:spPr/>
        <p:txBody>
          <a:bodyPr/>
          <a:p>
            <a:r>
              <a:rPr lang="en-US" altLang="zh-CN"/>
              <a:t>It’s just one step+totalling!</a:t>
            </a:r>
            <a:endParaRPr lang="en-US" altLang="zh-CN"/>
          </a:p>
          <a:p>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Max/Min/Average</a:t>
            </a:r>
            <a:endParaRPr lang="zh-CN" altLang="en-US"/>
          </a:p>
        </p:txBody>
      </p:sp>
      <p:sp>
        <p:nvSpPr>
          <p:cNvPr id="3" name="内容占位符 2"/>
          <p:cNvSpPr>
            <a:spLocks noGrp="1"/>
          </p:cNvSpPr>
          <p:nvPr>
            <p:ph idx="1"/>
          </p:nvPr>
        </p:nvSpPr>
        <p:spPr/>
        <p:txBody>
          <a:bodyPr/>
          <a:p>
            <a:r>
              <a:rPr lang="zh-CN" altLang="en-US"/>
              <a:t>Write pseudocode to read N integers from the user and determine the maximum and minimum values among them. The number of integers N is entered by the user at the beginning. If N is zero or negative, output an error message indicating that a valid number is required. Otherwise, read the N integers and then output the maximum and minimum values.</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Ans to the previous question</a:t>
            </a:r>
            <a:endParaRPr lang="zh-CN" altLang="en-US"/>
          </a:p>
        </p:txBody>
      </p:sp>
      <p:sp>
        <p:nvSpPr>
          <p:cNvPr id="3" name="内容占位符 2"/>
          <p:cNvSpPr>
            <a:spLocks noGrp="1"/>
          </p:cNvSpPr>
          <p:nvPr>
            <p:ph idx="1"/>
          </p:nvPr>
        </p:nvSpPr>
        <p:spPr/>
        <p:txBody>
          <a:bodyPr/>
          <a:p>
            <a:r>
              <a:rPr lang="zh-CN" altLang="en-US"/>
              <a:t>1000111101110111001</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Boolean</a:t>
            </a:r>
            <a:endParaRPr lang="en-US" altLang="zh-CN"/>
          </a:p>
        </p:txBody>
      </p:sp>
      <p:sp>
        <p:nvSpPr>
          <p:cNvPr id="3" name="内容占位符 2"/>
          <p:cNvSpPr>
            <a:spLocks noGrp="1"/>
          </p:cNvSpPr>
          <p:nvPr>
            <p:ph idx="1"/>
          </p:nvPr>
        </p:nvSpPr>
        <p:spPr/>
        <p:txBody>
          <a:bodyPr/>
          <a:p>
            <a:r>
              <a:rPr lang="en-US" altLang="zh-CN"/>
              <a:t>What data types have we talked about?</a:t>
            </a:r>
            <a:endParaRPr lang="en-US" altLang="zh-CN"/>
          </a:p>
          <a:p>
            <a:pPr marL="0" indent="0">
              <a:buNone/>
            </a:pP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a:t>
            </a:r>
            <a:r>
              <a:rPr lang="en-US" altLang="zh-CN"/>
              <a:t>eview</a:t>
            </a:r>
            <a:endParaRPr lang="en-US" altLang="zh-CN"/>
          </a:p>
        </p:txBody>
      </p:sp>
      <p:sp>
        <p:nvSpPr>
          <p:cNvPr id="3" name="内容占位符 2"/>
          <p:cNvSpPr>
            <a:spLocks noGrp="1"/>
          </p:cNvSpPr>
          <p:nvPr>
            <p:ph idx="1"/>
          </p:nvPr>
        </p:nvSpPr>
        <p:spPr/>
        <p:txBody>
          <a:bodyPr/>
          <a:p>
            <a:r>
              <a:rPr lang="zh-CN" altLang="en-US"/>
              <a:t>Write pseudocode to display the season based on the month number (1 to 12). Use the following mapping:</a:t>
            </a:r>
            <a:endParaRPr lang="zh-CN" altLang="en-US"/>
          </a:p>
          <a:p>
            <a:pPr marL="0" indent="0">
              <a:buNone/>
            </a:pPr>
            <a:r>
              <a:rPr lang="zh-CN" altLang="en-US"/>
              <a:t>12, 1, 2: Winter</a:t>
            </a:r>
            <a:endParaRPr lang="zh-CN" altLang="en-US"/>
          </a:p>
          <a:p>
            <a:pPr marL="0" indent="0">
              <a:buNone/>
            </a:pPr>
            <a:r>
              <a:rPr lang="zh-CN" altLang="en-US"/>
              <a:t>3, 4, 5: Spring</a:t>
            </a:r>
            <a:endParaRPr lang="zh-CN" altLang="en-US"/>
          </a:p>
          <a:p>
            <a:pPr marL="0" indent="0">
              <a:buNone/>
            </a:pPr>
            <a:r>
              <a:rPr lang="zh-CN" altLang="en-US"/>
              <a:t>6, 7, 8: Summer</a:t>
            </a:r>
            <a:endParaRPr lang="zh-CN" altLang="en-US"/>
          </a:p>
          <a:p>
            <a:pPr marL="0" indent="0">
              <a:buNone/>
            </a:pPr>
            <a:r>
              <a:rPr lang="zh-CN" altLang="en-US"/>
              <a:t>9, 10, 11: Autumn</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a:t>
            </a:r>
            <a:r>
              <a:rPr lang="en-US" altLang="zh-CN"/>
              <a:t>rrays</a:t>
            </a:r>
            <a:endParaRPr lang="en-US" altLang="zh-CN"/>
          </a:p>
        </p:txBody>
      </p:sp>
      <p:sp>
        <p:nvSpPr>
          <p:cNvPr id="3" name="内容占位符 2"/>
          <p:cNvSpPr>
            <a:spLocks noGrp="1"/>
          </p:cNvSpPr>
          <p:nvPr>
            <p:ph idx="1"/>
          </p:nvPr>
        </p:nvSpPr>
        <p:spPr/>
        <p:txBody>
          <a:bodyPr/>
          <a:p>
            <a:r>
              <a:rPr lang="zh-CN" altLang="en-US"/>
              <a:t>array is a data structure containing several elements of the same data type;these elements can be accessed using the same identifier name. The position of</a:t>
            </a:r>
            <a:r>
              <a:rPr lang="en-US" altLang="zh-CN"/>
              <a:t> </a:t>
            </a:r>
            <a:r>
              <a:rPr lang="zh-CN" altLang="en-US"/>
              <a:t>each element in an array is identified using the array</a:t>
            </a:r>
            <a:r>
              <a:rPr lang="en-US" altLang="zh-CN"/>
              <a:t>’s </a:t>
            </a:r>
            <a:r>
              <a:rPr lang="zh-CN" altLang="en-US" b="1"/>
              <a:t> index</a:t>
            </a:r>
            <a:r>
              <a:rPr lang="zh-CN" altLang="en-US"/>
              <a:t>.</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Linear Search</a:t>
            </a:r>
            <a:endParaRPr lang="en-US" altLang="zh-CN"/>
          </a:p>
        </p:txBody>
      </p:sp>
      <p:sp>
        <p:nvSpPr>
          <p:cNvPr id="3" name="内容占位符 2"/>
          <p:cNvSpPr>
            <a:spLocks noGrp="1"/>
          </p:cNvSpPr>
          <p:nvPr>
            <p:ph idx="1"/>
          </p:nvPr>
        </p:nvSpPr>
        <p:spPr/>
        <p:txBody>
          <a:bodyPr/>
          <a:p>
            <a:r>
              <a:rPr lang="en-US" altLang="zh-CN"/>
              <a:t>Loop+conditional statement</a:t>
            </a:r>
            <a:endParaRPr lang="en-US" altLang="zh-CN"/>
          </a:p>
          <a:p>
            <a:endParaRPr lang="en-US" altLang="zh-CN"/>
          </a:p>
          <a:p>
            <a:r>
              <a:rPr lang="en-US" altLang="zh-CN"/>
              <a:t>It inspects each item in a list in turn to see if the item matches the value searched for.</a:t>
            </a:r>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Linear Search</a:t>
            </a:r>
            <a:endParaRPr lang="en-US" altLang="zh-CN"/>
          </a:p>
        </p:txBody>
      </p:sp>
      <p:sp>
        <p:nvSpPr>
          <p:cNvPr id="3" name="内容占位符 2"/>
          <p:cNvSpPr>
            <a:spLocks noGrp="1"/>
          </p:cNvSpPr>
          <p:nvPr>
            <p:ph idx="1"/>
          </p:nvPr>
        </p:nvSpPr>
        <p:spPr/>
        <p:txBody>
          <a:bodyPr/>
          <a:p>
            <a:r>
              <a:rPr lang="zh-CN" altLang="en-US"/>
              <a:t>用一个变量定义是否找到，初始为</a:t>
            </a:r>
            <a:r>
              <a:rPr lang="en-US" altLang="zh-CN"/>
              <a:t>False</a:t>
            </a:r>
            <a:r>
              <a:rPr lang="zh-CN" altLang="en-US"/>
              <a:t>（</a:t>
            </a:r>
            <a:r>
              <a:rPr lang="zh-CN" altLang="en-US"/>
              <a:t>没找到）</a:t>
            </a:r>
            <a:endParaRPr lang="zh-CN" altLang="en-US"/>
          </a:p>
          <a:p>
            <a:r>
              <a:rPr lang="zh-CN" altLang="en-US"/>
              <a:t>遍历数组</a:t>
            </a:r>
            <a:r>
              <a:rPr lang="en-US" altLang="zh-CN"/>
              <a:t> </a:t>
            </a:r>
            <a:r>
              <a:rPr lang="zh-CN" altLang="en-US"/>
              <a:t>查询是否</a:t>
            </a:r>
            <a:r>
              <a:rPr lang="zh-CN" altLang="en-US"/>
              <a:t>有</a:t>
            </a:r>
            <a:endParaRPr lang="zh-CN" altLang="en-US"/>
          </a:p>
          <a:p>
            <a:r>
              <a:rPr lang="zh-CN" altLang="en-US"/>
              <a:t>如果有</a:t>
            </a:r>
            <a:r>
              <a:rPr lang="en-US" altLang="zh-CN"/>
              <a:t> </a:t>
            </a:r>
            <a:r>
              <a:rPr lang="zh-CN" altLang="en-US"/>
              <a:t>把变量设置成</a:t>
            </a:r>
            <a:r>
              <a:rPr lang="en-US" altLang="zh-CN"/>
              <a:t>True</a:t>
            </a:r>
            <a:endParaRPr lang="en-US" altLang="zh-CN"/>
          </a:p>
          <a:p>
            <a:r>
              <a:rPr lang="zh-CN" altLang="en-US"/>
              <a:t>最后判断变量的值，如果是</a:t>
            </a:r>
            <a:r>
              <a:rPr lang="en-US" altLang="zh-CN"/>
              <a:t>True</a:t>
            </a:r>
            <a:r>
              <a:rPr lang="zh-CN" altLang="en-US"/>
              <a:t>则</a:t>
            </a:r>
            <a:r>
              <a:rPr lang="zh-CN" altLang="en-US"/>
              <a:t>找到</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Linear Sear</a:t>
            </a:r>
            <a:r>
              <a:rPr lang="en-US" altLang="zh-CN"/>
              <a:t>ch</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121410" y="1346200"/>
            <a:ext cx="5556885" cy="516318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Linear Search</a:t>
            </a:r>
            <a:endParaRPr lang="en-US" altLang="zh-CN"/>
          </a:p>
        </p:txBody>
      </p:sp>
      <p:sp>
        <p:nvSpPr>
          <p:cNvPr id="3" name="内容占位符 2"/>
          <p:cNvSpPr>
            <a:spLocks noGrp="1"/>
          </p:cNvSpPr>
          <p:nvPr>
            <p:ph idx="1"/>
          </p:nvPr>
        </p:nvSpPr>
        <p:spPr/>
        <p:txBody>
          <a:bodyPr/>
          <a:p>
            <a:r>
              <a:rPr lang="en-US" altLang="zh-CN"/>
              <a:t>Can I use FOR here?</a:t>
            </a:r>
            <a:endParaRPr lang="en-US" altLang="zh-CN"/>
          </a:p>
          <a:p>
            <a:endParaRPr lang="en-US" altLang="zh-CN"/>
          </a:p>
          <a:p>
            <a:r>
              <a:rPr lang="en-US" altLang="zh-CN"/>
              <a:t>How to rewrite it in the WHILE format</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Bubble Sort</a:t>
            </a:r>
            <a:endParaRPr lang="en-US" altLang="zh-CN"/>
          </a:p>
        </p:txBody>
      </p:sp>
      <p:sp>
        <p:nvSpPr>
          <p:cNvPr id="3" name="内容占位符 2"/>
          <p:cNvSpPr>
            <a:spLocks noGrp="1"/>
          </p:cNvSpPr>
          <p:nvPr>
            <p:ph idx="1"/>
          </p:nvPr>
        </p:nvSpPr>
        <p:spPr/>
        <p:txBody>
          <a:bodyPr/>
          <a:p>
            <a:r>
              <a:rPr lang="zh-CN" altLang="en-US"/>
              <a:t>Each element is compared with</a:t>
            </a:r>
            <a:r>
              <a:rPr lang="en-US" altLang="zh-CN"/>
              <a:t> </a:t>
            </a:r>
            <a:r>
              <a:rPr lang="zh-CN" altLang="en-US"/>
              <a:t>the next element and swapped if the elements are in the wrong order, starting</a:t>
            </a:r>
            <a:r>
              <a:rPr lang="en-US" altLang="zh-CN"/>
              <a:t> </a:t>
            </a:r>
            <a:r>
              <a:rPr lang="zh-CN" altLang="en-US"/>
              <a:t>from the first element and finishing with next-to-last element. Once it reaches</a:t>
            </a:r>
            <a:r>
              <a:rPr lang="en-US" altLang="zh-CN"/>
              <a:t> </a:t>
            </a:r>
            <a:r>
              <a:rPr lang="zh-CN" altLang="en-US"/>
              <a:t>the end of the list, we can be sure that the last element is now in the correct</a:t>
            </a:r>
            <a:r>
              <a:rPr lang="en-US" altLang="zh-CN"/>
              <a:t> </a:t>
            </a:r>
            <a:r>
              <a:rPr lang="zh-CN" altLang="en-US"/>
              <a:t>place. </a:t>
            </a:r>
            <a:endParaRPr lang="zh-CN" altLang="en-US"/>
          </a:p>
        </p:txBody>
      </p:sp>
      <p:pic>
        <p:nvPicPr>
          <p:cNvPr id="4" name="图片 3"/>
          <p:cNvPicPr/>
          <p:nvPr>
            <p:custDataLst>
              <p:tags r:id="rId1"/>
            </p:custDataLst>
          </p:nvPr>
        </p:nvPicPr>
        <p:blipFill>
          <a:blip r:embed="rId2"/>
        </p:blipFill>
        <p:spPr>
          <a:xfrm>
            <a:off x="6251575" y="3670935"/>
            <a:ext cx="4996815" cy="299656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Bubble S</a:t>
            </a:r>
            <a:r>
              <a:rPr lang="en-US" altLang="zh-CN"/>
              <a:t>ort</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199515" y="1584325"/>
            <a:ext cx="9411970" cy="475170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Bubble Sort</a:t>
            </a:r>
            <a:endParaRPr lang="en-US" altLang="zh-CN"/>
          </a:p>
        </p:txBody>
      </p:sp>
      <p:sp>
        <p:nvSpPr>
          <p:cNvPr id="3" name="内容占位符 2"/>
          <p:cNvSpPr>
            <a:spLocks noGrp="1"/>
          </p:cNvSpPr>
          <p:nvPr>
            <p:ph idx="1"/>
          </p:nvPr>
        </p:nvSpPr>
        <p:spPr/>
        <p:txBody>
          <a:bodyPr/>
          <a:p>
            <a:pPr marL="0" indent="0">
              <a:buNone/>
            </a:pPr>
            <a:r>
              <a:rPr lang="en-US" altLang="zh-CN"/>
              <a:t>Can the code run without using the Swap symbol?</a:t>
            </a:r>
            <a:endParaRPr lang="en-US" altLang="zh-CN"/>
          </a:p>
          <a:p>
            <a:pPr marL="0" indent="0">
              <a:buNone/>
            </a:pPr>
            <a:endParaRPr lang="en-US" altLang="zh-CN"/>
          </a:p>
          <a:p>
            <a:pPr marL="0" indent="0">
              <a:buNone/>
            </a:pPr>
            <a:r>
              <a:rPr lang="en-US" altLang="zh-CN"/>
              <a:t>W</a:t>
            </a:r>
            <a:r>
              <a:rPr lang="en-US" altLang="zh-CN"/>
              <a:t>hat’s the run time of bubble sort in the best and worst conditions?</a:t>
            </a:r>
            <a:endParaRPr lang="en-US" altLang="zh-CN"/>
          </a:p>
          <a:p>
            <a:pPr marL="0" indent="0">
              <a:buNone/>
            </a:pPr>
            <a:endParaRPr lang="en-US" altLang="zh-CN"/>
          </a:p>
          <a:p>
            <a:pPr marL="0" indent="0">
              <a:buNone/>
            </a:pP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A little bit more about searching&amp;sorting</a:t>
            </a:r>
            <a:endParaRPr lang="en-US" altLang="zh-CN"/>
          </a:p>
        </p:txBody>
      </p:sp>
      <p:sp>
        <p:nvSpPr>
          <p:cNvPr id="3" name="内容占位符 2"/>
          <p:cNvSpPr>
            <a:spLocks noGrp="1"/>
          </p:cNvSpPr>
          <p:nvPr>
            <p:ph idx="1"/>
          </p:nvPr>
        </p:nvSpPr>
        <p:spPr/>
        <p:txBody>
          <a:bodyPr/>
          <a:p>
            <a:r>
              <a:rPr lang="en-US" altLang="zh-CN"/>
              <a:t>Binary Search </a:t>
            </a:r>
            <a:r>
              <a:rPr lang="zh-CN" altLang="en-US"/>
              <a:t>二分查找</a:t>
            </a:r>
            <a:endParaRPr lang="en-US" altLang="zh-CN"/>
          </a:p>
          <a:p>
            <a:endParaRPr lang="en-US" altLang="zh-CN"/>
          </a:p>
          <a:p>
            <a:r>
              <a:rPr lang="en-US" altLang="zh-CN"/>
              <a:t>Insertion Sort </a:t>
            </a:r>
            <a:r>
              <a:rPr lang="zh-CN" altLang="en-US"/>
              <a:t>插入排序</a:t>
            </a:r>
            <a:endParaRPr lang="en-US" altLang="zh-CN"/>
          </a:p>
          <a:p>
            <a:endParaRPr lang="en-US" altLang="zh-CN"/>
          </a:p>
          <a:p>
            <a:r>
              <a:rPr lang="en-US" altLang="zh-CN"/>
              <a:t>Quick Sort </a:t>
            </a:r>
            <a:r>
              <a:rPr lang="zh-CN" altLang="en-US"/>
              <a:t>快速排序</a:t>
            </a:r>
            <a:endParaRPr lang="en-US" altLang="zh-CN"/>
          </a:p>
          <a:p>
            <a:endParaRPr lang="en-US" altLang="zh-CN"/>
          </a:p>
          <a:p>
            <a:r>
              <a:rPr lang="en-US" altLang="zh-CN"/>
              <a:t>Heap Sort </a:t>
            </a:r>
            <a:r>
              <a:rPr lang="zh-CN" altLang="en-US"/>
              <a:t>堆</a:t>
            </a:r>
            <a:r>
              <a:rPr lang="zh-CN" altLang="en-US"/>
              <a:t>排序</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Bubble sort</a:t>
            </a:r>
            <a:endParaRPr lang="en-US" altLang="zh-CN"/>
          </a:p>
        </p:txBody>
      </p:sp>
      <p:sp>
        <p:nvSpPr>
          <p:cNvPr id="3" name="内容占位符 2"/>
          <p:cNvSpPr>
            <a:spLocks noGrp="1"/>
          </p:cNvSpPr>
          <p:nvPr>
            <p:ph idx="1"/>
          </p:nvPr>
        </p:nvSpPr>
        <p:spPr/>
        <p:txBody>
          <a:bodyPr/>
          <a:p>
            <a:r>
              <a:rPr lang="en-US" altLang="zh-CN"/>
              <a:t>Let’s suppose you have an array with size </a:t>
            </a:r>
            <a:r>
              <a:rPr lang="en-US" altLang="zh-CN" b="1"/>
              <a:t>arraysize</a:t>
            </a:r>
            <a:r>
              <a:rPr lang="en-US" altLang="zh-CN"/>
              <a:t>, could you write the algorithm of bubble sort to sort it in the descending order?</a:t>
            </a:r>
            <a:endParaRPr lang="en-US" altLang="zh-CN"/>
          </a:p>
          <a:p>
            <a:endParaRPr lang="en-US" altLang="zh-CN"/>
          </a:p>
          <a:p>
            <a:endParaRPr lang="en-US" altLang="zh-CN"/>
          </a:p>
          <a:p>
            <a:r>
              <a:rPr lang="en-US" altLang="zh-CN"/>
              <a:t>What if we need to use 2 for loops to write it?</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a:t>
            </a:r>
            <a:r>
              <a:rPr lang="en-US" altLang="zh-CN"/>
              <a:t>eview</a:t>
            </a:r>
            <a:endParaRPr lang="en-US" altLang="zh-CN"/>
          </a:p>
        </p:txBody>
      </p:sp>
      <p:sp>
        <p:nvSpPr>
          <p:cNvPr id="3" name="内容占位符 2"/>
          <p:cNvSpPr>
            <a:spLocks noGrp="1"/>
          </p:cNvSpPr>
          <p:nvPr>
            <p:ph idx="1"/>
          </p:nvPr>
        </p:nvSpPr>
        <p:spPr/>
        <p:txBody>
          <a:bodyPr/>
          <a:p>
            <a:r>
              <a:rPr lang="en-US" altLang="zh-CN"/>
              <a:t>Write pseudocode to output from 1 to 20</a:t>
            </a:r>
            <a:endParaRPr lang="en-US" altLang="zh-CN"/>
          </a:p>
          <a:p>
            <a:endParaRPr lang="en-US" altLang="zh-CN"/>
          </a:p>
          <a:p>
            <a:r>
              <a:rPr lang="en-US" altLang="zh-CN"/>
              <a:t>Write pseudocode to output all the even numbers from 1 to 50</a:t>
            </a:r>
            <a:endParaRPr lang="en-US" altLang="zh-CN"/>
          </a:p>
          <a:p>
            <a:endParaRPr lang="en-US" altLang="zh-CN"/>
          </a:p>
          <a:p>
            <a:r>
              <a:rPr lang="en-US" altLang="zh-CN">
                <a:highlight>
                  <a:srgbClr val="FFFF00"/>
                </a:highlight>
              </a:rPr>
              <a:t>Write pseudocode to ask the users to input a series of data until the data is -1, then output the sum of all the data.</a:t>
            </a:r>
            <a:endParaRPr lang="en-US" altLang="zh-CN">
              <a:highlight>
                <a:srgbClr val="FFFF00"/>
              </a:highlight>
            </a:endParaRPr>
          </a:p>
          <a:p>
            <a:endParaRPr lang="en-US" altLang="zh-CN"/>
          </a:p>
          <a:p>
            <a:r>
              <a:rPr lang="en-US" altLang="zh-CN"/>
              <a:t>Write pseudocode to </a:t>
            </a:r>
            <a:r>
              <a:rPr lang="en-US" altLang="zh-CN"/>
              <a:t>output multiplication table</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a:t>
            </a:r>
            <a:r>
              <a:rPr lang="en-US" altLang="zh-CN"/>
              <a:t>n interesting math-computer questions</a:t>
            </a:r>
            <a:endParaRPr lang="en-US" altLang="zh-CN"/>
          </a:p>
        </p:txBody>
      </p:sp>
      <p:sp>
        <p:nvSpPr>
          <p:cNvPr id="3" name="内容占位符 2"/>
          <p:cNvSpPr>
            <a:spLocks noGrp="1"/>
          </p:cNvSpPr>
          <p:nvPr>
            <p:ph idx="1"/>
          </p:nvPr>
        </p:nvSpPr>
        <p:spPr/>
        <p:txBody>
          <a:bodyPr/>
          <a:p>
            <a:r>
              <a:rPr lang="en-US" altLang="zh-CN"/>
              <a:t>You have several piles of stones, you could choose a pile and pick several stones from that pile. And the player who takes the last stone wins.</a:t>
            </a:r>
            <a:endParaRPr lang="en-US" altLang="zh-CN"/>
          </a:p>
          <a:p>
            <a:endParaRPr lang="en-US" altLang="zh-CN"/>
          </a:p>
          <a:p>
            <a:pPr marL="0" indent="0">
              <a:buNone/>
            </a:pPr>
            <a:r>
              <a:rPr lang="en-US" altLang="zh-CN"/>
              <a:t>- Do the first player have a winning strategy?</a:t>
            </a:r>
            <a:endParaRPr lang="en-US" altLang="zh-CN"/>
          </a:p>
          <a:p>
            <a:pPr marL="0" indent="0">
              <a:buNone/>
            </a:pPr>
            <a:r>
              <a:rPr lang="en-US" altLang="zh-CN"/>
              <a:t>- Do the second player have a winning strategy?</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 </a:t>
            </a:r>
            <a:r>
              <a:rPr lang="en-US" altLang="zh-CN"/>
              <a:t>real exam question</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2444750" y="258445"/>
            <a:ext cx="6235700" cy="6108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Review</a:t>
            </a:r>
            <a:endParaRPr lang="en-US" altLang="zh-CN"/>
          </a:p>
        </p:txBody>
      </p:sp>
      <p:sp>
        <p:nvSpPr>
          <p:cNvPr id="3" name="内容占位符 2"/>
          <p:cNvSpPr>
            <a:spLocks noGrp="1"/>
          </p:cNvSpPr>
          <p:nvPr>
            <p:ph idx="1"/>
          </p:nvPr>
        </p:nvSpPr>
        <p:spPr/>
        <p:txBody>
          <a:bodyPr/>
          <a:p>
            <a:r>
              <a:rPr lang="en-US" altLang="zh-CN">
                <a:highlight>
                  <a:srgbClr val="FFFF00"/>
                </a:highlight>
                <a:sym typeface="+mn-ea"/>
              </a:rPr>
              <a:t>Write pseudocode to output the factorial of a number</a:t>
            </a:r>
            <a:endParaRPr lang="en-US" altLang="zh-CN">
              <a:highlight>
                <a:srgbClr val="FFFF00"/>
              </a:highlight>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Understanding the algorithm</a:t>
            </a:r>
            <a:endParaRPr lang="en-US" altLang="zh-CN"/>
          </a:p>
        </p:txBody>
      </p:sp>
      <p:sp>
        <p:nvSpPr>
          <p:cNvPr id="3" name="内容占位符 2"/>
          <p:cNvSpPr>
            <a:spLocks noGrp="1"/>
          </p:cNvSpPr>
          <p:nvPr>
            <p:ph idx="1"/>
          </p:nvPr>
        </p:nvSpPr>
        <p:spPr/>
        <p:txBody>
          <a:bodyPr/>
          <a:p>
            <a:r>
              <a:rPr lang="zh-CN" altLang="en-US"/>
              <a:t>An algorithm sets out the steps to complete a given task. </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 difficult algorithm</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770255" y="1354455"/>
            <a:ext cx="6892290" cy="51441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read it</a:t>
            </a:r>
            <a:endParaRPr lang="en-US" altLang="zh-CN"/>
          </a:p>
        </p:txBody>
      </p:sp>
      <p:sp>
        <p:nvSpPr>
          <p:cNvPr id="3" name="内容占位符 2"/>
          <p:cNvSpPr>
            <a:spLocks noGrp="1"/>
          </p:cNvSpPr>
          <p:nvPr>
            <p:ph idx="1"/>
          </p:nvPr>
        </p:nvSpPr>
        <p:spPr/>
        <p:txBody>
          <a:bodyPr/>
          <a:p>
            <a:r>
              <a:rPr lang="en-US" altLang="zh-CN"/>
              <a:t>Step by step</a:t>
            </a:r>
            <a:endParaRPr lang="en-US" altLang="zh-CN"/>
          </a:p>
          <a:p>
            <a:endParaRPr lang="en-US" altLang="zh-CN"/>
          </a:p>
          <a:p>
            <a:r>
              <a:rPr lang="en-US" altLang="zh-CN"/>
              <a:t>Combined with the loops/conditional statement framework</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does this algorithm do?</a:t>
            </a:r>
            <a:endParaRPr lang="en-US" altLang="zh-CN"/>
          </a:p>
        </p:txBody>
      </p:sp>
      <p:sp>
        <p:nvSpPr>
          <p:cNvPr id="3" name="内容占位符 2"/>
          <p:cNvSpPr>
            <a:spLocks noGrp="1"/>
          </p:cNvSpPr>
          <p:nvPr>
            <p:ph idx="1"/>
          </p:nvPr>
        </p:nvSpPr>
        <p:spPr/>
        <p:txBody>
          <a:bodyPr>
            <a:noAutofit/>
          </a:bodyPr>
          <a:p>
            <a:pPr marL="0" indent="0">
              <a:buNone/>
            </a:pPr>
            <a:r>
              <a:rPr lang="zh-CN" altLang="en-US" sz="1100"/>
              <a:t>DECLARE Limit : INTEGER</a:t>
            </a:r>
            <a:endParaRPr lang="zh-CN" altLang="en-US" sz="1100"/>
          </a:p>
          <a:p>
            <a:pPr marL="0" indent="0">
              <a:buNone/>
            </a:pPr>
            <a:r>
              <a:rPr lang="zh-CN" altLang="en-US" sz="1100"/>
              <a:t>DECLARE Value : REAL</a:t>
            </a:r>
            <a:endParaRPr lang="zh-CN" altLang="en-US" sz="1100"/>
          </a:p>
          <a:p>
            <a:pPr marL="0" indent="0">
              <a:buNone/>
            </a:pPr>
            <a:r>
              <a:rPr lang="zh-CN" altLang="en-US" sz="1100"/>
              <a:t>DECLARE Total : REAL</a:t>
            </a:r>
            <a:endParaRPr lang="zh-CN" altLang="en-US" sz="1100"/>
          </a:p>
          <a:p>
            <a:pPr marL="0" indent="0">
              <a:buNone/>
            </a:pPr>
            <a:r>
              <a:rPr lang="zh-CN" altLang="en-US" sz="1100"/>
              <a:t>DECLARE Counter : INTEGER</a:t>
            </a:r>
            <a:endParaRPr lang="zh-CN" altLang="en-US" sz="1100"/>
          </a:p>
          <a:p>
            <a:endParaRPr lang="zh-CN" altLang="en-US" sz="1100"/>
          </a:p>
          <a:p>
            <a:pPr marL="0" indent="0">
              <a:buNone/>
            </a:pPr>
            <a:r>
              <a:rPr lang="zh-CN" altLang="en-US" sz="1100"/>
              <a:t>Total &lt;- 0</a:t>
            </a:r>
            <a:endParaRPr lang="zh-CN" altLang="en-US" sz="1100"/>
          </a:p>
          <a:p>
            <a:pPr marL="0" indent="0">
              <a:buNone/>
            </a:pPr>
            <a:r>
              <a:rPr lang="zh-CN" altLang="en-US" sz="1100"/>
              <a:t>Limit &lt;- ROUND(RANDOM() * 19, 0) + 1</a:t>
            </a:r>
            <a:endParaRPr lang="zh-CN" altLang="en-US" sz="1100"/>
          </a:p>
          <a:p>
            <a:pPr marL="0" indent="0">
              <a:buNone/>
            </a:pPr>
            <a:r>
              <a:rPr lang="zh-CN" altLang="en-US" sz="1100"/>
              <a:t>Counter &lt;- 1</a:t>
            </a:r>
            <a:endParaRPr lang="zh-CN" altLang="en-US" sz="1100"/>
          </a:p>
          <a:p>
            <a:endParaRPr lang="zh-CN" altLang="en-US" sz="1100"/>
          </a:p>
          <a:p>
            <a:pPr marL="0" indent="0">
              <a:buNone/>
            </a:pPr>
            <a:r>
              <a:rPr lang="zh-CN" altLang="en-US" sz="1100"/>
              <a:t>FOR Loop &lt;- 1 TO Limit DO</a:t>
            </a:r>
            <a:endParaRPr lang="zh-CN" altLang="en-US" sz="1100"/>
          </a:p>
          <a:p>
            <a:pPr marL="0" indent="0">
              <a:buNone/>
            </a:pPr>
            <a:r>
              <a:rPr lang="zh-CN" altLang="en-US" sz="1100"/>
              <a:t>    OUTPUT "Enter a number"</a:t>
            </a:r>
            <a:endParaRPr lang="zh-CN" altLang="en-US" sz="1100"/>
          </a:p>
          <a:p>
            <a:pPr marL="0" indent="0">
              <a:buNone/>
            </a:pPr>
            <a:r>
              <a:rPr lang="zh-CN" altLang="en-US" sz="1100"/>
              <a:t>    INPUT Value</a:t>
            </a:r>
            <a:endParaRPr lang="zh-CN" altLang="en-US" sz="1100"/>
          </a:p>
          <a:p>
            <a:pPr marL="0" indent="0">
              <a:buNone/>
            </a:pPr>
            <a:r>
              <a:rPr lang="zh-CN" altLang="en-US" sz="1100"/>
              <a:t>    Total &lt;- Total + Value</a:t>
            </a:r>
            <a:endParaRPr lang="zh-CN" altLang="en-US" sz="1100"/>
          </a:p>
          <a:p>
            <a:pPr marL="0" indent="0">
              <a:buNone/>
            </a:pPr>
            <a:r>
              <a:rPr lang="zh-CN" altLang="en-US" sz="1100"/>
              <a:t>END FOR</a:t>
            </a:r>
            <a:endParaRPr lang="zh-CN" altLang="en-US" sz="1100"/>
          </a:p>
          <a:p>
            <a:endParaRPr lang="zh-CN" altLang="en-US" sz="1100"/>
          </a:p>
          <a:p>
            <a:pPr marL="0" indent="0">
              <a:buNone/>
            </a:pPr>
            <a:r>
              <a:rPr lang="zh-CN" altLang="en-US" sz="1100"/>
              <a:t>OUTPUT "The total of the numbers entered is ", Total</a:t>
            </a:r>
            <a:endParaRPr lang="zh-CN" altLang="en-US" sz="1100"/>
          </a:p>
          <a:p>
            <a:pPr marL="0" indent="0">
              <a:buNone/>
            </a:pPr>
            <a:r>
              <a:rPr lang="zh-CN" altLang="en-US" sz="1100"/>
              <a:t>OUTPUT "The average of the numbers entered is ", Total / Limit</a:t>
            </a:r>
            <a:endParaRPr lang="zh-CN" altLang="en-US" sz="11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commondata" val="eyJoZGlkIjoiNjkzN2UzZmEyMDJkMjMxNzE4NWJlYzg0YzRmMzQ1YzE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4931</Words>
  <Application>WPS 演示</Application>
  <PresentationFormat>宽屏</PresentationFormat>
  <Paragraphs>223</Paragraphs>
  <Slides>41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宋体</vt:lpstr>
      <vt:lpstr>Wingdings</vt:lpstr>
      <vt:lpstr>Calibri</vt:lpstr>
      <vt:lpstr>Helvetica Neue</vt:lpstr>
      <vt:lpstr>微软雅黑</vt:lpstr>
      <vt:lpstr>汉仪旗黑</vt:lpstr>
      <vt:lpstr>宋体</vt:lpstr>
      <vt:lpstr>Arial Unicode MS</vt:lpstr>
      <vt:lpstr>汉仪书宋二KW</vt:lpstr>
      <vt:lpstr>WPS</vt:lpstr>
      <vt:lpstr>Algorithm Design II</vt:lpstr>
      <vt:lpstr>Review</vt:lpstr>
      <vt:lpstr>Review</vt:lpstr>
      <vt:lpstr>Review</vt:lpstr>
      <vt:lpstr>Review</vt:lpstr>
      <vt:lpstr>Understanding the algorithm</vt:lpstr>
      <vt:lpstr>A difficult algorithm</vt:lpstr>
      <vt:lpstr>How to read it</vt:lpstr>
      <vt:lpstr>What does this algorithm do?</vt:lpstr>
      <vt:lpstr>What does this algorithm do?</vt:lpstr>
      <vt:lpstr>Errors in this algorithm</vt:lpstr>
      <vt:lpstr>Errors in this algorithm</vt:lpstr>
      <vt:lpstr>Errors in this algorithm</vt:lpstr>
      <vt:lpstr>Ans</vt:lpstr>
      <vt:lpstr>Errors in this algorithm</vt:lpstr>
      <vt:lpstr>Ans</vt:lpstr>
      <vt:lpstr>Totalling</vt:lpstr>
      <vt:lpstr>Totalling</vt:lpstr>
      <vt:lpstr>Totalling</vt:lpstr>
      <vt:lpstr>Counting</vt:lpstr>
      <vt:lpstr>A very interesting math question</vt:lpstr>
      <vt:lpstr>Counting</vt:lpstr>
      <vt:lpstr>Max/Min/Average</vt:lpstr>
      <vt:lpstr>Max/Min/Average</vt:lpstr>
      <vt:lpstr>Max/Min/Ave</vt:lpstr>
      <vt:lpstr>Average</vt:lpstr>
      <vt:lpstr>Max/Min/Average</vt:lpstr>
      <vt:lpstr>Ans to the previous question</vt:lpstr>
      <vt:lpstr>Boolean</vt:lpstr>
      <vt:lpstr>Arrays</vt:lpstr>
      <vt:lpstr>Linear Search</vt:lpstr>
      <vt:lpstr>Linear Search</vt:lpstr>
      <vt:lpstr>Linear Search</vt:lpstr>
      <vt:lpstr>Linear Search</vt:lpstr>
      <vt:lpstr>Bubble Sort</vt:lpstr>
      <vt:lpstr>Bubble Sort</vt:lpstr>
      <vt:lpstr>Bubble Sort</vt:lpstr>
      <vt:lpstr>A little bit more about searching&amp;sorting</vt:lpstr>
      <vt:lpstr>Bubble sort</vt:lpstr>
      <vt:lpstr>An interesting math-computer questions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Yunfan Zhang (RS)</cp:lastModifiedBy>
  <cp:revision>13</cp:revision>
  <dcterms:created xsi:type="dcterms:W3CDTF">2024-12-02T14:54:27Z</dcterms:created>
  <dcterms:modified xsi:type="dcterms:W3CDTF">2024-12-02T14:54:27Z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2052-6.10.2.8876</vt:lpwstr>
  </property>
  <property fmtid="{D5CDD505-2E9C-101B-9397-08002B2CF9AE}" pid="3" name="ICV">
    <vt:lpwstr>1EE9F3F9A0421235DE4747672B8F7BF7_43</vt:lpwstr>
  </property>
</Properties>
</file>