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4"/>
  </p:notesMasterIdLst>
  <p:sldIdLst>
    <p:sldId id="260" r:id="rId5"/>
    <p:sldId id="261" r:id="rId6"/>
    <p:sldId id="274" r:id="rId7"/>
    <p:sldId id="271" r:id="rId8"/>
    <p:sldId id="273" r:id="rId9"/>
    <p:sldId id="264" r:id="rId10"/>
    <p:sldId id="279" r:id="rId11"/>
    <p:sldId id="265" r:id="rId12"/>
    <p:sldId id="275" r:id="rId13"/>
    <p:sldId id="296" r:id="rId14"/>
    <p:sldId id="285" r:id="rId15"/>
    <p:sldId id="293" r:id="rId16"/>
    <p:sldId id="294" r:id="rId17"/>
    <p:sldId id="267" r:id="rId18"/>
    <p:sldId id="295" r:id="rId19"/>
    <p:sldId id="283" r:id="rId20"/>
    <p:sldId id="277" r:id="rId21"/>
    <p:sldId id="298" r:id="rId22"/>
    <p:sldId id="297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useo 100" panose="02000000000000000000" charset="0"/>
      <p:regular r:id="rId29"/>
    </p:embeddedFont>
    <p:embeddedFont>
      <p:font typeface="Museo 500" panose="02000000000000000000" charset="0"/>
      <p:regular r:id="rId30"/>
    </p:embeddedFont>
    <p:embeddedFont>
      <p:font typeface="Museo 700" panose="02000000000000000000" charset="0"/>
      <p:bold r:id="rId31"/>
    </p:embeddedFont>
    <p:embeddedFont>
      <p:font typeface="Museo 900" panose="02000000000000000000" charset="0"/>
      <p:bold r:id="rId32"/>
    </p:embeddedFont>
    <p:embeddedFont>
      <p:font typeface="Museo900-Regular" panose="02000000000000000000" charset="0"/>
      <p:bold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5">
          <p15:clr>
            <a:srgbClr val="A4A3A4"/>
          </p15:clr>
        </p15:guide>
        <p15:guide id="2" orient="horz" pos="3232">
          <p15:clr>
            <a:srgbClr val="A4A3A4"/>
          </p15:clr>
        </p15:guide>
        <p15:guide id="3" orient="horz" pos="1912">
          <p15:clr>
            <a:srgbClr val="A4A3A4"/>
          </p15:clr>
        </p15:guide>
        <p15:guide id="4" pos="5380">
          <p15:clr>
            <a:srgbClr val="A4A3A4"/>
          </p15:clr>
        </p15:guide>
        <p15:guide id="5" pos="29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C0B"/>
    <a:srgbClr val="FFDC0B"/>
    <a:srgbClr val="040203"/>
    <a:srgbClr val="B8F588"/>
    <a:srgbClr val="70D90B"/>
    <a:srgbClr val="4CE3FC"/>
    <a:srgbClr val="0490E6"/>
    <a:srgbClr val="92EDC5"/>
    <a:srgbClr val="0BD9AA"/>
    <a:srgbClr val="B9D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6" autoAdjust="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1104" y="84"/>
      </p:cViewPr>
      <p:guideLst>
        <p:guide orient="horz" pos="1245"/>
        <p:guide orient="horz" pos="3232"/>
        <p:guide orient="horz" pos="1912"/>
        <p:guide pos="5380"/>
        <p:guide pos="29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6C703-0827-4D98-8015-40DEE3C186A7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98D5B-57F4-4A7F-8DDC-A432FF1B0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8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811A1-F2FC-4A20-B9FB-1DA88CACA1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8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3" cy="6858000"/>
            <a:chOff x="0" y="0"/>
            <a:chExt cx="9144003" cy="6858000"/>
          </a:xfrm>
        </p:grpSpPr>
        <p:pic>
          <p:nvPicPr>
            <p:cNvPr id="2" name="Picture 1" descr="Unit 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6779382" y="517236"/>
              <a:ext cx="2364621" cy="7389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882134" y="621048"/>
              <a:ext cx="1642741" cy="547581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4559300" y="1905000"/>
            <a:ext cx="0" cy="255176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803400" y="1841231"/>
            <a:ext cx="2527300" cy="2201863"/>
          </a:xfrm>
          <a:prstGeom prst="rect">
            <a:avLst/>
          </a:prstGeom>
        </p:spPr>
        <p:txBody>
          <a:bodyPr vert="horz" lIns="0"/>
          <a:lstStyle>
            <a:lvl1pPr marL="0" indent="0">
              <a:lnSpc>
                <a:spcPts val="4800"/>
              </a:lnSpc>
              <a:spcBef>
                <a:spcPts val="0"/>
              </a:spcBef>
              <a:buNone/>
              <a:defRPr sz="4500" b="1" kern="0" spc="-14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ts val="2500"/>
              </a:lnSpc>
              <a:spcBef>
                <a:spcPts val="0"/>
              </a:spcBef>
              <a:buNone/>
              <a:defRPr sz="2500" kern="0" spc="-14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lnSpc>
                <a:spcPts val="4800"/>
              </a:lnSpc>
              <a:spcBef>
                <a:spcPts val="0"/>
              </a:spcBef>
              <a:buNone/>
              <a:defRPr sz="4500">
                <a:solidFill>
                  <a:schemeClr val="bg1"/>
                </a:solidFill>
                <a:latin typeface="Arial"/>
                <a:cs typeface="Arial"/>
              </a:defRPr>
            </a:lvl3pPr>
            <a:lvl4pPr marL="0" indent="0">
              <a:lnSpc>
                <a:spcPts val="2600"/>
              </a:lnSpc>
              <a:spcBef>
                <a:spcPts val="0"/>
              </a:spcBef>
              <a:buNone/>
              <a:defRPr sz="3000">
                <a:solidFill>
                  <a:srgbClr val="FFDC0B"/>
                </a:solidFill>
                <a:latin typeface="Arial"/>
                <a:cs typeface="Arial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4800600" y="1841231"/>
            <a:ext cx="2768600" cy="2201863"/>
          </a:xfrm>
          <a:prstGeom prst="rect">
            <a:avLst/>
          </a:prstGeom>
        </p:spPr>
        <p:txBody>
          <a:bodyPr vert="horz" lIns="0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600" b="1" kern="0" spc="-6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ts val="2000"/>
              </a:lnSpc>
              <a:spcBef>
                <a:spcPts val="500"/>
              </a:spcBef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0" indent="0">
              <a:buNone/>
              <a:defRPr sz="3000">
                <a:solidFill>
                  <a:srgbClr val="ECCC7B"/>
                </a:solidFill>
                <a:latin typeface="Arial"/>
                <a:cs typeface="Arial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63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D99C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584200" y="1702800"/>
            <a:ext cx="0" cy="402066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3600" y="1702799"/>
            <a:ext cx="7861300" cy="4918133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ts val="2000"/>
              </a:lnSpc>
              <a:buNone/>
              <a:defRPr sz="2000">
                <a:solidFill>
                  <a:srgbClr val="9D9FA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542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FFDC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84200" y="1702800"/>
            <a:ext cx="0" cy="17145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3600" y="1702799"/>
            <a:ext cx="7861300" cy="4918133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ts val="2000"/>
              </a:lnSpc>
              <a:buNone/>
              <a:defRPr sz="2000">
                <a:solidFill>
                  <a:srgbClr val="9D9FA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2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it 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pic>
        <p:nvPicPr>
          <p:cNvPr id="6" name="Picture 5" descr="Untitled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901700"/>
            <a:ext cx="2979807" cy="3251200"/>
          </a:xfrm>
          <a:prstGeom prst="rect">
            <a:avLst/>
          </a:prstGeom>
        </p:spPr>
      </p:pic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99C0B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FFDC0B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Barcode readers, scanners and cameras</a:t>
            </a:r>
            <a:b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3 Input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and output devices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72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it 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99C0B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FFDC0B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Barcode readers, scanners and cameras</a:t>
            </a:r>
            <a:b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3 Input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and output devices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77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it 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pic>
        <p:nvPicPr>
          <p:cNvPr id="8" name="Picture 7" descr="Untitled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0" y="901700"/>
            <a:ext cx="2979807" cy="3251200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99C0B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FFDC0B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Barcode readers, scanners and cameras</a:t>
            </a:r>
            <a:b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3 Input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and output devices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86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it 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60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99C0B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FFDC0B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Barcode readers, scanners and cameras</a:t>
            </a:r>
            <a:b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3 Input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and output devices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83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73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4" r:id="rId3"/>
    <p:sldLayoutId id="2147483652" r:id="rId4"/>
    <p:sldLayoutId id="2147483653" r:id="rId5"/>
    <p:sldLayoutId id="2147483655" r:id="rId6"/>
    <p:sldLayoutId id="214748365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03399" y="1841231"/>
            <a:ext cx="2750617" cy="2201863"/>
          </a:xfrm>
        </p:spPr>
        <p:txBody>
          <a:bodyPr/>
          <a:lstStyle/>
          <a:p>
            <a:r>
              <a:rPr lang="en-US" sz="4000">
                <a:latin typeface="Museo 700" panose="02000000000000000000" pitchFamily="50" charset="0"/>
              </a:rPr>
              <a:t>Cambridge</a:t>
            </a:r>
            <a:endParaRPr lang="en-US" sz="4000" b="0">
              <a:latin typeface="Museo900-Regular"/>
              <a:cs typeface="Museo900-Regular"/>
            </a:endParaRPr>
          </a:p>
          <a:p>
            <a:pPr lvl="2"/>
            <a:r>
              <a:rPr lang="en-US">
                <a:latin typeface="Museo 500" panose="02000000000000000000" pitchFamily="50" charset="0"/>
              </a:rPr>
              <a:t>IGCSE</a:t>
            </a:r>
          </a:p>
          <a:p>
            <a:pPr lvl="3"/>
            <a:r>
              <a:rPr lang="en-US" sz="2500">
                <a:solidFill>
                  <a:schemeClr val="bg1"/>
                </a:solidFill>
                <a:latin typeface="Museo 100" panose="02000000000000000000" pitchFamily="50" charset="0"/>
              </a:rPr>
              <a:t>Computer Science</a:t>
            </a:r>
          </a:p>
          <a:p>
            <a:pPr lvl="3">
              <a:lnSpc>
                <a:spcPts val="3000"/>
              </a:lnSpc>
            </a:pPr>
            <a:r>
              <a:rPr lang="en-US" sz="2500">
                <a:latin typeface="Museo 100" panose="02000000000000000000" pitchFamily="50" charset="0"/>
              </a:rPr>
              <a:t>Paper 1</a:t>
            </a:r>
          </a:p>
          <a:p>
            <a:pPr lvl="3">
              <a:lnSpc>
                <a:spcPts val="4000"/>
              </a:lnSpc>
            </a:pPr>
            <a:endParaRPr lang="en-US" sz="3200">
              <a:latin typeface="Museo 100" panose="02000000000000000000" pitchFamily="50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00600" y="1860085"/>
            <a:ext cx="2768600" cy="2201863"/>
          </a:xfrm>
        </p:spPr>
        <p:txBody>
          <a:bodyPr/>
          <a:lstStyle/>
          <a:p>
            <a:r>
              <a:rPr lang="en-US" dirty="0">
                <a:latin typeface="Museo 900" panose="02000000000000000000" pitchFamily="50" charset="0"/>
              </a:rPr>
              <a:t>Barcode readers, scanners and cameras</a:t>
            </a:r>
          </a:p>
          <a:p>
            <a:pPr>
              <a:lnSpc>
                <a:spcPts val="2000"/>
              </a:lnSpc>
            </a:pPr>
            <a:br>
              <a:rPr lang="en-US" dirty="0">
                <a:latin typeface="Museo 900" panose="02000000000000000000" pitchFamily="50" charset="0"/>
              </a:rPr>
            </a:br>
            <a:r>
              <a:rPr lang="en-US" sz="2000" b="0" dirty="0">
                <a:latin typeface="Museo 100" panose="02000000000000000000" pitchFamily="50" charset="0"/>
              </a:rPr>
              <a:t>Unit 3: Input and </a:t>
            </a:r>
            <a:br>
              <a:rPr lang="en-US" sz="2000" b="0" dirty="0">
                <a:latin typeface="Museo 100" panose="02000000000000000000" pitchFamily="50" charset="0"/>
              </a:rPr>
            </a:br>
            <a:r>
              <a:rPr lang="en-US" sz="2000" b="0" dirty="0">
                <a:latin typeface="Museo 100" panose="02000000000000000000" pitchFamily="50" charset="0"/>
              </a:rPr>
              <a:t>output devices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135884" y="4125096"/>
            <a:ext cx="972000" cy="97200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500" kern="0" spc="-140">
                <a:latin typeface="Arial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735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F7656F-BCBD-2546-8415-4DE79C40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6" y="1295231"/>
            <a:ext cx="8375014" cy="46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2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A3CA6-9408-4D01-B8AD-F04D31B1A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 a scanner reads a barcode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4461-7F7E-4FDE-9BF9-DB3A255B46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scanner shines a light at the barcode</a:t>
            </a:r>
          </a:p>
          <a:p>
            <a:r>
              <a:rPr lang="en-GB" dirty="0"/>
              <a:t>Light is reflected back to the scanner</a:t>
            </a:r>
          </a:p>
          <a:p>
            <a:pPr lvl="1"/>
            <a:r>
              <a:rPr lang="en-GB" dirty="0"/>
              <a:t>White lines reflect light</a:t>
            </a:r>
          </a:p>
          <a:p>
            <a:pPr lvl="1"/>
            <a:r>
              <a:rPr lang="en-GB" dirty="0"/>
              <a:t>Black lines reflect less light</a:t>
            </a:r>
          </a:p>
          <a:p>
            <a:r>
              <a:rPr lang="en-GB" dirty="0"/>
              <a:t>Photoelectric cells in the scanner detect the light</a:t>
            </a:r>
          </a:p>
          <a:p>
            <a:r>
              <a:rPr lang="en-GB" dirty="0"/>
              <a:t>The pattern of lines is converted to digital values</a:t>
            </a:r>
          </a:p>
          <a:p>
            <a:r>
              <a:rPr lang="en-GB" dirty="0"/>
              <a:t>A microprocessor interprets the data</a:t>
            </a:r>
          </a:p>
          <a:p>
            <a:r>
              <a:rPr lang="en-US" dirty="0"/>
              <a:t>For example the number ‘3’ generates the pattern: </a:t>
            </a:r>
            <a:br>
              <a:rPr lang="en-US" dirty="0"/>
            </a:br>
            <a:r>
              <a:rPr lang="en-US" dirty="0"/>
              <a:t>L D D D D L D (L – Light, D – Dark) </a:t>
            </a:r>
            <a:br>
              <a:rPr lang="en-US" dirty="0"/>
            </a:br>
            <a:r>
              <a:rPr lang="en-US" dirty="0"/>
              <a:t>So binary = 0 1 1 1 1 0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32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37FD0-1978-454A-A49F-2851A0F973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0465" y="1068558"/>
            <a:ext cx="8029428" cy="4417841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2060"/>
                </a:solidFill>
                <a:latin typeface="+mn-lt"/>
              </a:rPr>
              <a:t>Barcode readers 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are commonly found at the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checkout in supermarkets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So the barcode has been read, what happens next?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The barcode number is looked up in the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stock database 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(the barcode is known as the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KEY FIELD 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in the stock item record); this key field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uniquely identifies each stock item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When the barcode number is found, the stock item record is looked up.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The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price and other stock item details 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are sent back to the checkout (or POINT OF SALE TERMINAL (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POS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)).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The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number of stock items in the record is reduced by one 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each time the barcode is read.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The number of stock items is compared to the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re-order level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; if it is less than or equal to this value, more stock items are automatically ordered.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Once an order for more stock items is generated, a flag is added to the record to stop re-ordering every time the stock item barcode is read.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When new stock items arrive, the stock levels are updated in the database 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21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37FD0-1978-454A-A49F-2851A0F973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500" y="1180070"/>
            <a:ext cx="8408568" cy="5309939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02060"/>
                </a:solidFill>
                <a:latin typeface="+mn-lt"/>
              </a:rPr>
              <a:t>Advantages of using bar codes to the management include: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• much easier and faster to change prices on stock items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• much better, more </a:t>
            </a:r>
            <a:r>
              <a:rPr lang="en-GB" sz="1400" dirty="0" err="1">
                <a:solidFill>
                  <a:srgbClr val="002060"/>
                </a:solidFill>
                <a:latin typeface="+mn-lt"/>
              </a:rPr>
              <a:t>up·to-date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 sales information/sales trends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• no need to price every stock item on the shelves (this reduces time and cost to the management)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• allows for automatic stock control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• possible to check customer buying habits more easily by linking barcodes to, for example, customer loyalty cards.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02060"/>
                </a:solidFill>
                <a:latin typeface="+mn-lt"/>
              </a:rPr>
              <a:t>Advantages of using bar codes to the customers include: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• faster checkout queues (staff don't need to remember or look up prices of items)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• errors in charging customers are reduced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• the customer is given an itemised bill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• cost savings can be passed on to the customer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• better track of sell by dates, so food should be fresher.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The barcode system is used in many other areas.  For example, it can be utilised in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libraries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 where barcodes are used in books and on the borrower's library card.  Every time a book is taken out, the borrower is linked to the book automatically.  This allows automatic checking of when the book is due to be returned, for example.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9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en-GB" sz="16000" dirty="0">
                <a:solidFill>
                  <a:schemeClr val="tx1"/>
                </a:solidFill>
              </a:rPr>
              <a:t>QR (Quick Response) codes</a:t>
            </a:r>
          </a:p>
          <a:p>
            <a:pPr algn="just"/>
            <a:endParaRPr lang="en-GB" sz="1400" dirty="0">
              <a:solidFill>
                <a:schemeClr val="tx1"/>
              </a:solidFill>
            </a:endParaRPr>
          </a:p>
          <a:p>
            <a:pPr algn="just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QR codes are 2D barcodes and can be read by smartphones or tablets</a:t>
            </a:r>
          </a:p>
          <a:p>
            <a:r>
              <a:rPr lang="en-GB" dirty="0"/>
              <a:t>They can contain:</a:t>
            </a:r>
          </a:p>
          <a:p>
            <a:pPr lvl="1"/>
            <a:r>
              <a:rPr lang="en-GB" dirty="0"/>
              <a:t>Links to websites or</a:t>
            </a:r>
          </a:p>
          <a:p>
            <a:pPr lvl="1"/>
            <a:r>
              <a:rPr lang="en-GB" dirty="0"/>
              <a:t>Information</a:t>
            </a:r>
          </a:p>
          <a:p>
            <a:r>
              <a:rPr lang="en-GB" dirty="0"/>
              <a:t>Try scanning these codes as examples: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6" t="10387" r="39082" b="60152"/>
          <a:stretch/>
        </p:blipFill>
        <p:spPr bwMode="auto">
          <a:xfrm>
            <a:off x="2290762" y="4546253"/>
            <a:ext cx="1900238" cy="180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9" t="67906" r="39639" b="2633"/>
          <a:stretch/>
        </p:blipFill>
        <p:spPr bwMode="auto">
          <a:xfrm>
            <a:off x="5100637" y="4546253"/>
            <a:ext cx="1900238" cy="180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5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37FD0-1978-454A-A49F-2851A0F973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837" y="1102012"/>
            <a:ext cx="8408568" cy="441784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The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QR code 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is made up of a matrix of filled -in dark squares on a light background.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To make a comparison, normal bar codes can hold up to 30 digits; QR codes can hold over 7000 digits.  This obviously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gives greater scope for the storage of information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Because of modern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smart phones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, which allow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internet access 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on the move, QR codes can be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scanned anywhere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. This allows </a:t>
            </a:r>
            <a:r>
              <a:rPr lang="en-GB" sz="1400" b="1" dirty="0">
                <a:solidFill>
                  <a:srgbClr val="002060"/>
                </a:solidFill>
                <a:latin typeface="+mn-lt"/>
              </a:rPr>
              <a:t>advertising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 of products on trains, buses, shopping malls and many other places.  By using the </a:t>
            </a:r>
            <a:r>
              <a:rPr lang="en-GB" sz="1400" dirty="0" err="1">
                <a:solidFill>
                  <a:srgbClr val="002060"/>
                </a:solidFill>
                <a:latin typeface="+mn-lt"/>
              </a:rPr>
              <a:t>built·in</a:t>
            </a:r>
            <a:r>
              <a:rPr lang="en-GB" sz="1400" dirty="0">
                <a:solidFill>
                  <a:srgbClr val="002060"/>
                </a:solidFill>
                <a:latin typeface="+mn-lt"/>
              </a:rPr>
              <a:t> camera facility on modern phones and down loading the appropriate application (or app), it is possible to read the QR code.  The code may contain a website link or some form of advertising (e.g. special offers on pizzas).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For example, a QR code could contain a phone number and an advertisement for free pizzas if ordered today.  On scanning the QR code, the phone number and advertisement will appear on the mobile phone's screen.</a:t>
            </a: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02060"/>
                </a:solidFill>
                <a:latin typeface="+mn-lt"/>
              </a:rPr>
              <a:t>Advantages of QR codes include: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• there is no need for the user to write down or key in a website address; scanning the QR code does this automatically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400" dirty="0">
                <a:solidFill>
                  <a:srgbClr val="002060"/>
                </a:solidFill>
                <a:latin typeface="+mn-lt"/>
              </a:rPr>
              <a:t>• QR codes can store website addresses or URLs that appear in magazines, trains, buses or even on business cards, giving a very effective method of advertising.</a:t>
            </a:r>
          </a:p>
          <a:p>
            <a:pPr marL="0" indent="0">
              <a:spcAft>
                <a:spcPts val="0"/>
              </a:spcAft>
              <a:buNone/>
            </a:pPr>
            <a:endParaRPr lang="en-GB" sz="1600" b="1" dirty="0">
              <a:solidFill>
                <a:srgbClr val="002060"/>
              </a:solidFill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endParaRPr lang="en-GB" sz="14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993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32" y="1577005"/>
            <a:ext cx="5280995" cy="528099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Uses of QR codes in society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Common uses include:</a:t>
            </a:r>
          </a:p>
          <a:p>
            <a:pPr lvl="1"/>
            <a:r>
              <a:rPr lang="en-GB" dirty="0"/>
              <a:t>Restaurant coupons</a:t>
            </a:r>
          </a:p>
          <a:p>
            <a:pPr lvl="1"/>
            <a:r>
              <a:rPr lang="en-GB" dirty="0"/>
              <a:t>Mobile concert tickets</a:t>
            </a:r>
          </a:p>
          <a:p>
            <a:pPr lvl="1"/>
            <a:r>
              <a:rPr lang="en-GB" dirty="0"/>
              <a:t>Real estate agency boards</a:t>
            </a:r>
          </a:p>
          <a:p>
            <a:pPr lvl="1"/>
            <a:r>
              <a:rPr lang="en-GB" dirty="0"/>
              <a:t>Business cards</a:t>
            </a:r>
          </a:p>
          <a:p>
            <a:pPr lvl="1"/>
            <a:r>
              <a:rPr lang="en-GB" dirty="0"/>
              <a:t>Tourist information</a:t>
            </a:r>
          </a:p>
          <a:p>
            <a:pPr lvl="1"/>
            <a:r>
              <a:rPr lang="en-GB" dirty="0"/>
              <a:t>Advertising posters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41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Worksheet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3419095" cy="3453607"/>
          </a:xfrm>
        </p:spPr>
        <p:txBody>
          <a:bodyPr/>
          <a:lstStyle/>
          <a:p>
            <a:r>
              <a:rPr lang="en-GB" dirty="0"/>
              <a:t>Complete </a:t>
            </a:r>
            <a:r>
              <a:rPr lang="en-GB" b="1" dirty="0"/>
              <a:t>Task 1</a:t>
            </a:r>
            <a:r>
              <a:rPr lang="en-GB" dirty="0"/>
              <a:t> to read and create a barcode manually </a:t>
            </a:r>
            <a:br>
              <a:rPr lang="en-GB" dirty="0"/>
            </a:br>
            <a:endParaRPr lang="en-GB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64991"/>
              </p:ext>
            </p:extLst>
          </p:nvPr>
        </p:nvGraphicFramePr>
        <p:xfrm>
          <a:off x="5005573" y="1740583"/>
          <a:ext cx="2412004" cy="4423010"/>
        </p:xfrm>
        <a:graphic>
          <a:graphicData uri="http://schemas.openxmlformats.org/drawingml/2006/table">
            <a:tbl>
              <a:tblPr firstRow="1" firstCol="1" bandRow="1"/>
              <a:tblGrid>
                <a:gridCol w="14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95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9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9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3896" y="3741568"/>
            <a:ext cx="41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	         				Right </a:t>
            </a:r>
          </a:p>
        </p:txBody>
      </p:sp>
    </p:spTree>
    <p:extLst>
      <p:ext uri="{BB962C8B-B14F-4D97-AF65-F5344CB8AC3E}">
        <p14:creationId xmlns:p14="http://schemas.microsoft.com/office/powerpoint/2010/main" val="308216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A02D48-EDFC-4C9C-8802-0A4E77A27A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The differences between barcodes and QR codes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8DFD1-FB17-4F48-B5A1-0ABB23583A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279" y="1704179"/>
            <a:ext cx="8238745" cy="3453607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Barcodes contain </a:t>
            </a:r>
            <a:r>
              <a:rPr lang="en-US" sz="2000" dirty="0">
                <a:solidFill>
                  <a:srgbClr val="7030A0"/>
                </a:solidFill>
              </a:rPr>
              <a:t>vertical lines </a:t>
            </a:r>
            <a:r>
              <a:rPr lang="en-US" sz="2000" dirty="0">
                <a:solidFill>
                  <a:srgbClr val="002060"/>
                </a:solidFill>
              </a:rPr>
              <a:t>and QR codes contain ‘</a:t>
            </a:r>
            <a:r>
              <a:rPr lang="en-US" sz="2000" dirty="0">
                <a:solidFill>
                  <a:srgbClr val="7030A0"/>
                </a:solidFill>
              </a:rPr>
              <a:t>squares</a:t>
            </a:r>
            <a:r>
              <a:rPr lang="en-US" sz="2000" dirty="0">
                <a:solidFill>
                  <a:srgbClr val="002060"/>
                </a:solidFill>
              </a:rPr>
              <a:t>’</a:t>
            </a:r>
          </a:p>
          <a:p>
            <a:r>
              <a:rPr lang="en-US" sz="2000" dirty="0">
                <a:solidFill>
                  <a:srgbClr val="002060"/>
                </a:solidFill>
              </a:rPr>
              <a:t>QR code can </a:t>
            </a:r>
            <a:r>
              <a:rPr lang="en-US" sz="2000" dirty="0">
                <a:solidFill>
                  <a:srgbClr val="7030A0"/>
                </a:solidFill>
              </a:rPr>
              <a:t>hold more data </a:t>
            </a:r>
            <a:r>
              <a:rPr lang="en-US" sz="2000" dirty="0">
                <a:solidFill>
                  <a:srgbClr val="002060"/>
                </a:solidFill>
              </a:rPr>
              <a:t>than a barcode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QR code </a:t>
            </a:r>
            <a:r>
              <a:rPr lang="en-US" sz="2000" dirty="0">
                <a:solidFill>
                  <a:srgbClr val="7030A0"/>
                </a:solidFill>
              </a:rPr>
              <a:t>can be read from any angle</a:t>
            </a:r>
            <a:r>
              <a:rPr lang="en-US" sz="2000" dirty="0">
                <a:solidFill>
                  <a:srgbClr val="002060"/>
                </a:solidFill>
              </a:rPr>
              <a:t>, some barcode readers have to be lined up with the barcode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QR codes are more error tolerant / </a:t>
            </a:r>
            <a:r>
              <a:rPr lang="en-US" sz="2000" dirty="0">
                <a:solidFill>
                  <a:srgbClr val="7030A0"/>
                </a:solidFill>
              </a:rPr>
              <a:t>faster to scan </a:t>
            </a:r>
            <a:r>
              <a:rPr lang="en-US" sz="2000" dirty="0">
                <a:solidFill>
                  <a:srgbClr val="002060"/>
                </a:solidFill>
              </a:rPr>
              <a:t>than barcodes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Barcodes are frequently used at </a:t>
            </a:r>
            <a:r>
              <a:rPr lang="en-US" sz="2000" dirty="0">
                <a:solidFill>
                  <a:srgbClr val="7030A0"/>
                </a:solidFill>
              </a:rPr>
              <a:t>checkouts / libraries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QR codes are used for advertising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QR codes are frequently </a:t>
            </a:r>
            <a:r>
              <a:rPr lang="en-US" sz="2000" dirty="0">
                <a:solidFill>
                  <a:srgbClr val="7030A0"/>
                </a:solidFill>
              </a:rPr>
              <a:t>used by mobile phones </a:t>
            </a:r>
            <a:r>
              <a:rPr lang="en-US" sz="2000" dirty="0">
                <a:solidFill>
                  <a:srgbClr val="002060"/>
                </a:solidFill>
              </a:rPr>
              <a:t>to obtain information</a:t>
            </a:r>
            <a:endParaRPr lang="en-GB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4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7EFD9-9721-F444-B488-CE382E711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987" y="883084"/>
            <a:ext cx="7816470" cy="670772"/>
          </a:xfrm>
        </p:spPr>
        <p:txBody>
          <a:bodyPr/>
          <a:lstStyle/>
          <a:p>
            <a:r>
              <a:rPr lang="en-GB" dirty="0">
                <a:solidFill>
                  <a:srgbClr val="002060"/>
                </a:solidFill>
                <a:latin typeface="+mn-lt"/>
              </a:rPr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91699-57E6-154C-992F-CED6B0485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87" y="1704178"/>
            <a:ext cx="8576841" cy="492811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+mn-lt"/>
              </a:rPr>
              <a:t>Create </a:t>
            </a:r>
            <a:r>
              <a:rPr lang="en-GB" b="1" u="sng" dirty="0">
                <a:solidFill>
                  <a:srgbClr val="002060"/>
                </a:solidFill>
                <a:latin typeface="+mn-lt"/>
              </a:rPr>
              <a:t>two</a:t>
            </a:r>
            <a:r>
              <a:rPr lang="en-GB" dirty="0">
                <a:solidFill>
                  <a:srgbClr val="002060"/>
                </a:solidFill>
                <a:latin typeface="+mn-lt"/>
              </a:rPr>
              <a:t> posters about </a:t>
            </a:r>
            <a:r>
              <a:rPr lang="en-GB" b="1" u="sng" dirty="0">
                <a:solidFill>
                  <a:srgbClr val="002060"/>
                </a:solidFill>
                <a:latin typeface="+mn-lt"/>
              </a:rPr>
              <a:t>1</a:t>
            </a:r>
            <a:r>
              <a:rPr lang="en-GB" dirty="0">
                <a:solidFill>
                  <a:srgbClr val="002060"/>
                </a:solidFill>
                <a:latin typeface="+mn-lt"/>
              </a:rPr>
              <a:t> Barcodes and </a:t>
            </a:r>
            <a:r>
              <a:rPr lang="en-GB" b="1" u="sng" dirty="0">
                <a:solidFill>
                  <a:srgbClr val="002060"/>
                </a:solidFill>
                <a:latin typeface="+mn-lt"/>
              </a:rPr>
              <a:t>2</a:t>
            </a:r>
            <a:r>
              <a:rPr lang="en-GB" dirty="0">
                <a:solidFill>
                  <a:srgbClr val="002060"/>
                </a:solidFill>
                <a:latin typeface="+mn-lt"/>
              </a:rPr>
              <a:t> QR codes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002060"/>
                </a:solidFill>
                <a:latin typeface="+mn-lt"/>
              </a:rPr>
              <a:t>or</a:t>
            </a:r>
            <a:r>
              <a:rPr lang="en-GB" dirty="0">
                <a:solidFill>
                  <a:srgbClr val="002060"/>
                </a:solidFill>
                <a:latin typeface="+mn-lt"/>
              </a:rPr>
              <a:t> create </a:t>
            </a:r>
            <a:r>
              <a:rPr lang="en-GB" b="1" u="sng" dirty="0">
                <a:solidFill>
                  <a:srgbClr val="002060"/>
                </a:solidFill>
                <a:latin typeface="+mn-lt"/>
              </a:rPr>
              <a:t>one</a:t>
            </a:r>
            <a:r>
              <a:rPr lang="en-GB" dirty="0">
                <a:solidFill>
                  <a:srgbClr val="002060"/>
                </a:solidFill>
                <a:latin typeface="+mn-lt"/>
              </a:rPr>
              <a:t> poster comparing Barcodes and QR codes.</a:t>
            </a:r>
          </a:p>
          <a:p>
            <a:pPr marL="0" indent="0">
              <a:buNone/>
            </a:pPr>
            <a:endParaRPr lang="en-GB" sz="800" dirty="0">
              <a:solidFill>
                <a:srgbClr val="002060"/>
              </a:solidFill>
              <a:latin typeface="+mn-lt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  <a:latin typeface="+mn-lt"/>
              </a:rPr>
              <a:t>The posters must have an </a:t>
            </a:r>
            <a:r>
              <a:rPr lang="en-GB" b="1" dirty="0">
                <a:solidFill>
                  <a:srgbClr val="7030A0"/>
                </a:solidFill>
                <a:latin typeface="+mn-lt"/>
              </a:rPr>
              <a:t>introduction</a:t>
            </a:r>
            <a:r>
              <a:rPr lang="en-GB" dirty="0">
                <a:solidFill>
                  <a:srgbClr val="7030A0"/>
                </a:solidFill>
                <a:latin typeface="+mn-lt"/>
              </a:rPr>
              <a:t> about each, explain </a:t>
            </a:r>
            <a:r>
              <a:rPr lang="en-GB" b="1" dirty="0">
                <a:solidFill>
                  <a:srgbClr val="7030A0"/>
                </a:solidFill>
                <a:latin typeface="+mn-lt"/>
              </a:rPr>
              <a:t>how they work</a:t>
            </a:r>
            <a:r>
              <a:rPr lang="en-GB" dirty="0">
                <a:solidFill>
                  <a:srgbClr val="7030A0"/>
                </a:solidFill>
                <a:latin typeface="+mn-lt"/>
              </a:rPr>
              <a:t>, give </a:t>
            </a:r>
            <a:r>
              <a:rPr lang="en-GB" b="1" dirty="0">
                <a:solidFill>
                  <a:srgbClr val="7030A0"/>
                </a:solidFill>
                <a:latin typeface="+mn-lt"/>
              </a:rPr>
              <a:t>examples of where they are used</a:t>
            </a:r>
            <a:r>
              <a:rPr lang="en-GB" dirty="0">
                <a:solidFill>
                  <a:srgbClr val="7030A0"/>
                </a:solidFill>
                <a:latin typeface="+mn-lt"/>
              </a:rPr>
              <a:t>, and </a:t>
            </a:r>
            <a:r>
              <a:rPr lang="en-GB" b="1" dirty="0">
                <a:solidFill>
                  <a:srgbClr val="7030A0"/>
                </a:solidFill>
                <a:latin typeface="+mn-lt"/>
              </a:rPr>
              <a:t>advantages</a:t>
            </a:r>
            <a:r>
              <a:rPr lang="en-GB" dirty="0">
                <a:solidFill>
                  <a:srgbClr val="7030A0"/>
                </a:solidFill>
                <a:latin typeface="+mn-lt"/>
              </a:rPr>
              <a:t> and </a:t>
            </a:r>
            <a:r>
              <a:rPr lang="en-GB" b="1" dirty="0">
                <a:solidFill>
                  <a:srgbClr val="7030A0"/>
                </a:solidFill>
                <a:latin typeface="+mn-lt"/>
              </a:rPr>
              <a:t>disadvantages</a:t>
            </a:r>
            <a:r>
              <a:rPr lang="en-GB" dirty="0">
                <a:solidFill>
                  <a:srgbClr val="7030A0"/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  <a:latin typeface="+mn-lt"/>
              </a:rPr>
              <a:t>Good presentation is also important, and will be marked.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  <a:latin typeface="+mn-lt"/>
              </a:rPr>
              <a:t>Use your books, notes and the internet for research.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  <a:latin typeface="+mn-lt"/>
              </a:rPr>
              <a:t>Finish for homework.</a:t>
            </a:r>
          </a:p>
        </p:txBody>
      </p:sp>
    </p:spTree>
    <p:extLst>
      <p:ext uri="{BB962C8B-B14F-4D97-AF65-F5344CB8AC3E}">
        <p14:creationId xmlns:p14="http://schemas.microsoft.com/office/powerpoint/2010/main" val="285726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Describe the principles of operation of the following direct input devices: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r>
              <a:rPr lang="en-GB" dirty="0"/>
              <a:t>Barcode readers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r>
              <a:rPr lang="en-GB" dirty="0"/>
              <a:t>Scanners 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r>
              <a:rPr lang="en-GB" dirty="0"/>
              <a:t>QR (Quick Response) code scanners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r>
              <a:rPr lang="en-GB" dirty="0"/>
              <a:t>Digital cameras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Describe how these principles are applied to real-life scenarios</a:t>
            </a:r>
          </a:p>
          <a:p>
            <a:pPr marL="982663" indent="-4572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GB"/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429159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Inputs and outputs</a:t>
            </a:r>
          </a:p>
        </p:txBody>
      </p:sp>
      <p:pic>
        <p:nvPicPr>
          <p:cNvPr id="1028" name="Picture 4" descr="C:\Users\Rob\AppData\Roaming\PixelMetrics\CaptureWiz\Tem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0" y="1687160"/>
            <a:ext cx="71437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9FB7230-D327-6B4B-9379-24C9A9404D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72171" y="6163911"/>
            <a:ext cx="3468579" cy="448712"/>
          </a:xfrm>
        </p:spPr>
        <p:txBody>
          <a:bodyPr/>
          <a:lstStyle/>
          <a:p>
            <a:pPr marL="0" indent="0" algn="r">
              <a:buNone/>
            </a:pPr>
            <a:r>
              <a:rPr lang="en-GB" sz="2000" dirty="0">
                <a:solidFill>
                  <a:srgbClr val="002060"/>
                </a:solidFill>
                <a:latin typeface="+mn-lt"/>
              </a:rPr>
              <a:t>Watch video - Input Devices</a:t>
            </a:r>
          </a:p>
        </p:txBody>
      </p:sp>
    </p:spTree>
    <p:extLst>
      <p:ext uri="{BB962C8B-B14F-4D97-AF65-F5344CB8AC3E}">
        <p14:creationId xmlns:p14="http://schemas.microsoft.com/office/powerpoint/2010/main" val="114946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Input devices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Input devices transfer data from the source in the outside world to the computer</a:t>
            </a:r>
          </a:p>
          <a:p>
            <a:r>
              <a:rPr lang="en-GB" dirty="0">
                <a:latin typeface="+mn-lt"/>
              </a:rPr>
              <a:t>Some do part of this automatically and these devices include:</a:t>
            </a:r>
          </a:p>
          <a:p>
            <a:pPr lvl="1"/>
            <a:r>
              <a:rPr lang="en-GB" dirty="0">
                <a:latin typeface="+mn-lt"/>
              </a:rPr>
              <a:t>Scanners</a:t>
            </a:r>
          </a:p>
          <a:p>
            <a:pPr lvl="1"/>
            <a:r>
              <a:rPr lang="en-GB" dirty="0">
                <a:latin typeface="+mn-lt"/>
              </a:rPr>
              <a:t>Barcode readers</a:t>
            </a:r>
          </a:p>
          <a:p>
            <a:pPr lvl="1"/>
            <a:r>
              <a:rPr lang="en-GB" dirty="0">
                <a:latin typeface="+mn-lt"/>
              </a:rPr>
              <a:t>Digital cameras</a:t>
            </a:r>
          </a:p>
          <a:p>
            <a:r>
              <a:rPr lang="en-GB" dirty="0">
                <a:latin typeface="+mn-lt"/>
              </a:rPr>
              <a:t>Manual input devices require greater human intervention to generate the data using keypresses, mouse clicks or a touch pad</a:t>
            </a:r>
          </a:p>
        </p:txBody>
      </p:sp>
    </p:spTree>
    <p:extLst>
      <p:ext uri="{BB962C8B-B14F-4D97-AF65-F5344CB8AC3E}">
        <p14:creationId xmlns:p14="http://schemas.microsoft.com/office/powerpoint/2010/main" val="144064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Barcode readers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Two common types of barcode system:</a:t>
            </a:r>
          </a:p>
          <a:p>
            <a:pPr lvl="1"/>
            <a:r>
              <a:rPr lang="en-GB" b="1" dirty="0"/>
              <a:t>Universal Product Code version ‘A’</a:t>
            </a:r>
            <a:br>
              <a:rPr lang="en-GB" b="1" dirty="0"/>
            </a:br>
            <a:r>
              <a:rPr lang="en-GB" b="1" dirty="0"/>
              <a:t>(UPC-A)</a:t>
            </a:r>
          </a:p>
          <a:p>
            <a:pPr lvl="1"/>
            <a:r>
              <a:rPr lang="en-GB" dirty="0"/>
              <a:t>Used in retail and warehousing</a:t>
            </a:r>
          </a:p>
          <a:p>
            <a:pPr marL="444500" lvl="1" indent="0">
              <a:buNone/>
            </a:pPr>
            <a:endParaRPr lang="en-GB" dirty="0"/>
          </a:p>
          <a:p>
            <a:pPr lvl="1"/>
            <a:r>
              <a:rPr lang="en-GB" b="1" dirty="0"/>
              <a:t>Code 128</a:t>
            </a:r>
          </a:p>
          <a:p>
            <a:pPr lvl="1"/>
            <a:r>
              <a:rPr lang="en-GB" dirty="0"/>
              <a:t>Used in transport and </a:t>
            </a:r>
            <a:br>
              <a:rPr lang="en-GB" dirty="0"/>
            </a:br>
            <a:r>
              <a:rPr lang="en-GB" dirty="0"/>
              <a:t>shipment tracking</a:t>
            </a:r>
          </a:p>
          <a:p>
            <a:r>
              <a:rPr lang="en-GB" dirty="0"/>
              <a:t>Code 128 can represent letters and numbers whilst UPC-A can only represent numeric digits</a:t>
            </a:r>
          </a:p>
        </p:txBody>
      </p:sp>
      <p:pic>
        <p:nvPicPr>
          <p:cNvPr id="4" name="Picture 3" descr="C:\Users\David Watson\Downloads\barco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52" y="2286541"/>
            <a:ext cx="2194560" cy="112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David Watson\Downloads\barcode (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622" y="4047463"/>
            <a:ext cx="3450590" cy="871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48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UPC-A systems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2800" dirty="0"/>
              <a:t>This uses long guard bars to show the start and end of the barcode and also central guard bars to distinguish left uniquely from right</a:t>
            </a:r>
          </a:p>
          <a:p>
            <a:pPr lvl="1"/>
            <a:r>
              <a:rPr lang="en-GB" sz="2300" dirty="0"/>
              <a:t>UPC-A uses seven bar elements to form four alternating dark and light bars of varying thicknesses to represent each data item between the guard bars</a:t>
            </a:r>
          </a:p>
          <a:p>
            <a:pPr lvl="1"/>
            <a:endParaRPr lang="en-GB" sz="23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439485" y="4432565"/>
            <a:ext cx="4432863" cy="2004394"/>
            <a:chOff x="2439485" y="4432565"/>
            <a:chExt cx="4432863" cy="2004394"/>
          </a:xfrm>
        </p:grpSpPr>
        <p:grpSp>
          <p:nvGrpSpPr>
            <p:cNvPr id="2" name="Group 1"/>
            <p:cNvGrpSpPr/>
            <p:nvPr/>
          </p:nvGrpSpPr>
          <p:grpSpPr>
            <a:xfrm>
              <a:off x="2799761" y="4432565"/>
              <a:ext cx="4072587" cy="1999015"/>
              <a:chOff x="2799761" y="4771231"/>
              <a:chExt cx="4072587" cy="1999015"/>
            </a:xfrm>
          </p:grpSpPr>
          <p:pic>
            <p:nvPicPr>
              <p:cNvPr id="4" name="Picture 3" descr="C:\Users\David Watson\Downloads\barcode.png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9761" y="4771231"/>
                <a:ext cx="3673905" cy="17409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Arc 8"/>
              <p:cNvSpPr/>
              <p:nvPr/>
            </p:nvSpPr>
            <p:spPr>
              <a:xfrm flipH="1" flipV="1">
                <a:off x="5304914" y="6323212"/>
                <a:ext cx="1567434" cy="447034"/>
              </a:xfrm>
              <a:prstGeom prst="arc">
                <a:avLst>
                  <a:gd name="adj1" fmla="val 10754091"/>
                  <a:gd name="adj2" fmla="val 272965"/>
                </a:avLst>
              </a:prstGeom>
              <a:ln w="38100">
                <a:solidFill>
                  <a:srgbClr val="D99C0B"/>
                </a:solidFill>
                <a:prstDash val="sysDot"/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Arc 9"/>
            <p:cNvSpPr/>
            <p:nvPr/>
          </p:nvSpPr>
          <p:spPr>
            <a:xfrm flipV="1">
              <a:off x="2439485" y="5989925"/>
              <a:ext cx="1567434" cy="447034"/>
            </a:xfrm>
            <a:prstGeom prst="arc">
              <a:avLst>
                <a:gd name="adj1" fmla="val 10754091"/>
                <a:gd name="adj2" fmla="val 272965"/>
              </a:avLst>
            </a:prstGeom>
            <a:ln w="38100">
              <a:solidFill>
                <a:srgbClr val="D99C0B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84881" y="5204002"/>
            <a:ext cx="1714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  <a:br>
              <a:rPr lang="en-GB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Manufacturer </a:t>
            </a:r>
            <a:br>
              <a:rPr lang="en-GB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GB" dirty="0">
              <a:solidFill>
                <a:srgbClr val="D99C0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2072" y="5204002"/>
            <a:ext cx="1714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Right:</a:t>
            </a:r>
            <a:br>
              <a:rPr lang="en-GB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br>
              <a:rPr lang="en-GB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GB" dirty="0">
              <a:solidFill>
                <a:srgbClr val="D99C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2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UPC-A barcode anatomy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82555"/>
              </p:ext>
            </p:extLst>
          </p:nvPr>
        </p:nvGraphicFramePr>
        <p:xfrm>
          <a:off x="5915025" y="2244725"/>
          <a:ext cx="2412004" cy="400939"/>
        </p:xfrm>
        <a:graphic>
          <a:graphicData uri="http://schemas.openxmlformats.org/drawingml/2006/table">
            <a:tbl>
              <a:tblPr firstRow="1" firstCol="1" bandRow="1"/>
              <a:tblGrid>
                <a:gridCol w="14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95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500" b="1" kern="1200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4257"/>
              </p:ext>
            </p:extLst>
          </p:nvPr>
        </p:nvGraphicFramePr>
        <p:xfrm>
          <a:off x="5915025" y="2863850"/>
          <a:ext cx="2412004" cy="2304510"/>
        </p:xfrm>
        <a:graphic>
          <a:graphicData uri="http://schemas.openxmlformats.org/drawingml/2006/table">
            <a:tbl>
              <a:tblPr firstRow="1" firstCol="1" bandRow="1"/>
              <a:tblGrid>
                <a:gridCol w="14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95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3045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5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GB" sz="25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 descr="C:\Users\David Watson\Downloads\barco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9" y="2854325"/>
            <a:ext cx="5195571" cy="27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074600" y="1844615"/>
            <a:ext cx="212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Left	     Right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00336" y="5168360"/>
            <a:ext cx="1962149" cy="583629"/>
            <a:chOff x="2881310" y="5096923"/>
            <a:chExt cx="1962149" cy="58362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881312" y="5173664"/>
              <a:ext cx="320675" cy="0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81310" y="5096923"/>
              <a:ext cx="0" cy="9314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01987" y="5096923"/>
              <a:ext cx="0" cy="9314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038472" y="5180013"/>
              <a:ext cx="0" cy="50053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041649" y="5661504"/>
              <a:ext cx="1801810" cy="0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505323" y="5175503"/>
            <a:ext cx="320677" cy="578867"/>
            <a:chOff x="2881310" y="5096923"/>
            <a:chExt cx="320677" cy="57886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881312" y="5173664"/>
              <a:ext cx="320675" cy="0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81310" y="5096923"/>
              <a:ext cx="0" cy="9314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01987" y="5096923"/>
              <a:ext cx="0" cy="9314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38472" y="5175251"/>
              <a:ext cx="0" cy="50053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445389" y="5463631"/>
            <a:ext cx="2002209" cy="503782"/>
            <a:chOff x="2971613" y="5142162"/>
            <a:chExt cx="2002209" cy="50378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971613" y="5218903"/>
              <a:ext cx="149597" cy="0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983705" y="5142162"/>
              <a:ext cx="0" cy="9314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09117" y="5142162"/>
              <a:ext cx="0" cy="9314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045615" y="5222871"/>
              <a:ext cx="0" cy="423073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041649" y="5627686"/>
              <a:ext cx="1856578" cy="0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824225" y="5218903"/>
              <a:ext cx="149597" cy="0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836317" y="5142162"/>
              <a:ext cx="0" cy="9314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961729" y="5142162"/>
              <a:ext cx="0" cy="9314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898227" y="5222871"/>
              <a:ext cx="0" cy="423073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917387" y="5212810"/>
            <a:ext cx="2403080" cy="541560"/>
            <a:chOff x="2574082" y="5141373"/>
            <a:chExt cx="2403080" cy="54156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574082" y="5215733"/>
              <a:ext cx="992284" cy="0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576510" y="5141373"/>
              <a:ext cx="0" cy="9314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560762" y="5141373"/>
              <a:ext cx="0" cy="9314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38472" y="5229226"/>
              <a:ext cx="0" cy="453707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041649" y="5664733"/>
              <a:ext cx="1422398" cy="0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944587" y="5215733"/>
              <a:ext cx="1032575" cy="0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54460" y="5141373"/>
              <a:ext cx="0" cy="9314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976812" y="5141373"/>
              <a:ext cx="0" cy="93149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64047" y="5229226"/>
              <a:ext cx="0" cy="453707"/>
            </a:xfrm>
            <a:prstGeom prst="line">
              <a:avLst/>
            </a:prstGeom>
            <a:ln w="38100">
              <a:solidFill>
                <a:srgbClr val="D99C0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Arc 56"/>
          <p:cNvSpPr/>
          <p:nvPr/>
        </p:nvSpPr>
        <p:spPr>
          <a:xfrm flipH="1" flipV="1">
            <a:off x="4574248" y="5149310"/>
            <a:ext cx="2545880" cy="1235941"/>
          </a:xfrm>
          <a:prstGeom prst="arc">
            <a:avLst>
              <a:gd name="adj1" fmla="val 10754091"/>
              <a:gd name="adj2" fmla="val 21316138"/>
            </a:avLst>
          </a:prstGeom>
          <a:ln w="38100">
            <a:solidFill>
              <a:srgbClr val="D99C0B"/>
            </a:solidFill>
            <a:prstDash val="sysDot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/>
          <p:cNvGrpSpPr/>
          <p:nvPr/>
        </p:nvGrpSpPr>
        <p:grpSpPr>
          <a:xfrm>
            <a:off x="1046400" y="2396610"/>
            <a:ext cx="4162425" cy="425624"/>
            <a:chOff x="1046400" y="2396610"/>
            <a:chExt cx="4162425" cy="425624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1046400" y="2396610"/>
              <a:ext cx="0" cy="425624"/>
            </a:xfrm>
            <a:prstGeom prst="straightConnector1">
              <a:avLst/>
            </a:prstGeom>
            <a:ln w="38100">
              <a:solidFill>
                <a:srgbClr val="FFDC0B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208825" y="2396610"/>
              <a:ext cx="0" cy="425624"/>
            </a:xfrm>
            <a:prstGeom prst="straightConnector1">
              <a:avLst/>
            </a:prstGeom>
            <a:ln w="38100">
              <a:solidFill>
                <a:srgbClr val="FFDC0B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131564" y="2396610"/>
              <a:ext cx="0" cy="425624"/>
            </a:xfrm>
            <a:prstGeom prst="straightConnector1">
              <a:avLst/>
            </a:prstGeom>
            <a:ln w="38100">
              <a:solidFill>
                <a:srgbClr val="FFDC0B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046400" y="2415660"/>
              <a:ext cx="4162425" cy="0"/>
            </a:xfrm>
            <a:prstGeom prst="line">
              <a:avLst/>
            </a:prstGeom>
            <a:ln w="38100">
              <a:solidFill>
                <a:srgbClr val="FFDC0B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2336164" y="1988842"/>
            <a:ext cx="1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 bars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504100" y="1874636"/>
            <a:ext cx="0" cy="3265149"/>
          </a:xfrm>
          <a:prstGeom prst="straightConnector1">
            <a:avLst/>
          </a:prstGeom>
          <a:ln w="38100">
            <a:solidFill>
              <a:srgbClr val="FFDC0B"/>
            </a:solidFill>
            <a:prstDash val="sysDot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99235" y="1474526"/>
            <a:ext cx="159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digit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57240" y="1874636"/>
            <a:ext cx="0" cy="3265149"/>
          </a:xfrm>
          <a:prstGeom prst="straightConnector1">
            <a:avLst/>
          </a:prstGeom>
          <a:ln w="38100">
            <a:solidFill>
              <a:srgbClr val="FFDC0B"/>
            </a:solidFill>
            <a:prstDash val="sysDot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9608" y="1474526"/>
            <a:ext cx="81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D99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6421468" y="2673350"/>
            <a:ext cx="0" cy="151879"/>
          </a:xfrm>
          <a:prstGeom prst="line">
            <a:avLst/>
          </a:prstGeom>
          <a:ln w="38100">
            <a:solidFill>
              <a:srgbClr val="D99C0B"/>
            </a:solidFill>
            <a:prstDash val="sysDot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799418" y="2673350"/>
            <a:ext cx="0" cy="151879"/>
          </a:xfrm>
          <a:prstGeom prst="line">
            <a:avLst/>
          </a:prstGeom>
          <a:ln w="38100">
            <a:solidFill>
              <a:srgbClr val="D99C0B"/>
            </a:solidFill>
            <a:prstDash val="sysDot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Arc 76"/>
          <p:cNvSpPr/>
          <p:nvPr/>
        </p:nvSpPr>
        <p:spPr>
          <a:xfrm flipH="1" flipV="1">
            <a:off x="4957184" y="5320246"/>
            <a:ext cx="546916" cy="447034"/>
          </a:xfrm>
          <a:prstGeom prst="arc">
            <a:avLst>
              <a:gd name="adj1" fmla="val 10754091"/>
              <a:gd name="adj2" fmla="val 739410"/>
            </a:avLst>
          </a:prstGeom>
          <a:ln w="38100">
            <a:solidFill>
              <a:srgbClr val="FFDC0B"/>
            </a:solidFill>
            <a:prstDash val="sysDot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rc 77"/>
          <p:cNvSpPr/>
          <p:nvPr/>
        </p:nvSpPr>
        <p:spPr>
          <a:xfrm flipV="1">
            <a:off x="758013" y="5320246"/>
            <a:ext cx="546916" cy="447034"/>
          </a:xfrm>
          <a:prstGeom prst="arc">
            <a:avLst>
              <a:gd name="adj1" fmla="val 10754091"/>
              <a:gd name="adj2" fmla="val 739410"/>
            </a:avLst>
          </a:prstGeom>
          <a:ln w="38100">
            <a:solidFill>
              <a:srgbClr val="FFDC0B"/>
            </a:solidFill>
            <a:prstDash val="sysDot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9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GB" dirty="0"/>
              <a:t>Reading UPC-A retail barcodes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4257295" cy="3453607"/>
          </a:xfrm>
        </p:spPr>
        <p:txBody>
          <a:bodyPr/>
          <a:lstStyle/>
          <a:p>
            <a:r>
              <a:rPr lang="en-GB" dirty="0"/>
              <a:t>Visually, a grouping of two or more adjacent bars appear as a single wide bar</a:t>
            </a:r>
          </a:p>
          <a:p>
            <a:pPr lvl="1"/>
            <a:r>
              <a:rPr lang="en-GB" sz="2300" dirty="0"/>
              <a:t>Right hand codes are the inverse of left hand codes</a:t>
            </a:r>
          </a:p>
          <a:p>
            <a:pPr lvl="1"/>
            <a:r>
              <a:rPr lang="en-GB" sz="2300" dirty="0"/>
              <a:t>Left hand codes all have an odd number of black bars. Right hand codes all have an even number</a:t>
            </a:r>
          </a:p>
          <a:p>
            <a:pPr lvl="1"/>
            <a:r>
              <a:rPr lang="en-GB" sz="2300" dirty="0"/>
              <a:t>How could this be useful?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90647"/>
              </p:ext>
            </p:extLst>
          </p:nvPr>
        </p:nvGraphicFramePr>
        <p:xfrm>
          <a:off x="5605652" y="1740583"/>
          <a:ext cx="2412004" cy="4423010"/>
        </p:xfrm>
        <a:graphic>
          <a:graphicData uri="http://schemas.openxmlformats.org/drawingml/2006/table">
            <a:tbl>
              <a:tblPr firstRow="1" firstCol="1" bandRow="1"/>
              <a:tblGrid>
                <a:gridCol w="14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3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95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00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9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6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7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8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b="1" kern="1200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600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D99C0B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9</a:t>
                      </a:r>
                      <a:endParaRPr lang="en-GB" sz="1100" b="1" dirty="0">
                        <a:solidFill>
                          <a:srgbClr val="D99C0B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83975" y="3750035"/>
            <a:ext cx="410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Left	         				Right </a:t>
            </a:r>
          </a:p>
        </p:txBody>
      </p:sp>
    </p:spTree>
    <p:extLst>
      <p:ext uri="{BB962C8B-B14F-4D97-AF65-F5344CB8AC3E}">
        <p14:creationId xmlns:p14="http://schemas.microsoft.com/office/powerpoint/2010/main" val="265926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Barcode readers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9102" y="1663700"/>
            <a:ext cx="8886825" cy="4953000"/>
            <a:chOff x="189102" y="1663700"/>
            <a:chExt cx="8886825" cy="4953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02" y="1663700"/>
              <a:ext cx="8886825" cy="4953000"/>
            </a:xfrm>
            <a:prstGeom prst="rect">
              <a:avLst/>
            </a:prstGeom>
          </p:spPr>
        </p:pic>
        <p:sp>
          <p:nvSpPr>
            <p:cNvPr id="6" name="Arc 5"/>
            <p:cNvSpPr/>
            <p:nvPr/>
          </p:nvSpPr>
          <p:spPr>
            <a:xfrm rot="4154642">
              <a:off x="3393440" y="3396062"/>
              <a:ext cx="548640" cy="792480"/>
            </a:xfrm>
            <a:prstGeom prst="arc">
              <a:avLst>
                <a:gd name="adj1" fmla="val 12720323"/>
                <a:gd name="adj2" fmla="val 19928930"/>
              </a:avLst>
            </a:prstGeom>
            <a:ln w="38100">
              <a:solidFill>
                <a:srgbClr val="D99C0B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c 7"/>
            <p:cNvSpPr/>
            <p:nvPr/>
          </p:nvSpPr>
          <p:spPr>
            <a:xfrm rot="4181022" flipV="1">
              <a:off x="2331041" y="4186745"/>
              <a:ext cx="558967" cy="512317"/>
            </a:xfrm>
            <a:prstGeom prst="arc">
              <a:avLst>
                <a:gd name="adj1" fmla="val 12720323"/>
                <a:gd name="adj2" fmla="val 612148"/>
              </a:avLst>
            </a:prstGeom>
            <a:ln w="38100">
              <a:solidFill>
                <a:srgbClr val="D99C0B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/>
            <p:cNvSpPr/>
            <p:nvPr/>
          </p:nvSpPr>
          <p:spPr>
            <a:xfrm rot="2452226" flipV="1">
              <a:off x="4562729" y="4734207"/>
              <a:ext cx="775029" cy="933267"/>
            </a:xfrm>
            <a:prstGeom prst="arc">
              <a:avLst>
                <a:gd name="adj1" fmla="val 14327446"/>
                <a:gd name="adj2" fmla="val 19928930"/>
              </a:avLst>
            </a:prstGeom>
            <a:ln w="38100">
              <a:solidFill>
                <a:srgbClr val="D99C0B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 6"/>
            <p:cNvSpPr/>
            <p:nvPr/>
          </p:nvSpPr>
          <p:spPr>
            <a:xfrm>
              <a:off x="5792390" y="3148268"/>
              <a:ext cx="1256976" cy="2297492"/>
            </a:xfrm>
            <a:custGeom>
              <a:avLst/>
              <a:gdLst>
                <a:gd name="connsiteX0" fmla="*/ 842090 w 1256976"/>
                <a:gd name="connsiteY0" fmla="*/ 2297492 h 2297492"/>
                <a:gd name="connsiteX1" fmla="*/ 1218010 w 1256976"/>
                <a:gd name="connsiteY1" fmla="*/ 1819972 h 2297492"/>
                <a:gd name="connsiteX2" fmla="*/ 8970 w 1256976"/>
                <a:gd name="connsiteY2" fmla="*/ 712532 h 2297492"/>
                <a:gd name="connsiteX3" fmla="*/ 669370 w 1256976"/>
                <a:gd name="connsiteY3" fmla="*/ 72452 h 2297492"/>
                <a:gd name="connsiteX4" fmla="*/ 710010 w 1256976"/>
                <a:gd name="connsiteY4" fmla="*/ 41972 h 229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976" h="2297492">
                  <a:moveTo>
                    <a:pt x="842090" y="2297492"/>
                  </a:moveTo>
                  <a:cubicBezTo>
                    <a:pt x="1099476" y="2190812"/>
                    <a:pt x="1356863" y="2084132"/>
                    <a:pt x="1218010" y="1819972"/>
                  </a:cubicBezTo>
                  <a:cubicBezTo>
                    <a:pt x="1079157" y="1555812"/>
                    <a:pt x="100410" y="1003785"/>
                    <a:pt x="8970" y="712532"/>
                  </a:cubicBezTo>
                  <a:cubicBezTo>
                    <a:pt x="-82470" y="421279"/>
                    <a:pt x="552530" y="184212"/>
                    <a:pt x="669370" y="72452"/>
                  </a:cubicBezTo>
                  <a:cubicBezTo>
                    <a:pt x="786210" y="-39308"/>
                    <a:pt x="748110" y="1332"/>
                    <a:pt x="710010" y="41972"/>
                  </a:cubicBezTo>
                </a:path>
              </a:pathLst>
            </a:custGeom>
            <a:ln w="38100">
              <a:solidFill>
                <a:srgbClr val="D99C0B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 rot="4154642">
              <a:off x="3861181" y="4581605"/>
              <a:ext cx="548640" cy="792480"/>
            </a:xfrm>
            <a:prstGeom prst="arc">
              <a:avLst>
                <a:gd name="adj1" fmla="val 12720323"/>
                <a:gd name="adj2" fmla="val 17430810"/>
              </a:avLst>
            </a:prstGeom>
            <a:ln w="38100">
              <a:solidFill>
                <a:srgbClr val="D99C0B"/>
              </a:solidFill>
              <a:prstDash val="sysDot"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23421127"/>
      </p:ext>
    </p:extLst>
  </p:cSld>
  <p:clrMapOvr>
    <a:masterClrMapping/>
  </p:clrMapOvr>
</p:sld>
</file>

<file path=ppt/theme/theme1.xml><?xml version="1.0" encoding="utf-8"?>
<a:theme xmlns:a="http://schemas.openxmlformats.org/drawingml/2006/main" name="Uni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99C0B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951742A866DD4C8563BF4DFAFD4423" ma:contentTypeVersion="10" ma:contentTypeDescription="Create a new document." ma:contentTypeScope="" ma:versionID="c4b9e2c0e455e51b0b5566c8c481736b">
  <xsd:schema xmlns:xsd="http://www.w3.org/2001/XMLSchema" xmlns:xs="http://www.w3.org/2001/XMLSchema" xmlns:p="http://schemas.microsoft.com/office/2006/metadata/properties" xmlns:ns2="1ef05dc5-97a2-498b-bf7c-bd189143a1ff" xmlns:ns3="94dce8ab-38ff-4714-b1ed-1fc5e4d9abd1" targetNamespace="http://schemas.microsoft.com/office/2006/metadata/properties" ma:root="true" ma:fieldsID="7e2b83479773afbe70a8cda7143781fe" ns2:_="" ns3:_="">
    <xsd:import namespace="1ef05dc5-97a2-498b-bf7c-bd189143a1ff"/>
    <xsd:import namespace="94dce8ab-38ff-4714-b1ed-1fc5e4d9abd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05dc5-97a2-498b-bf7c-bd189143a1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ce8ab-38ff-4714-b1ed-1fc5e4d9a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88034D-C686-445A-99AE-15116DD227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f05dc5-97a2-498b-bf7c-bd189143a1ff"/>
    <ds:schemaRef ds:uri="94dce8ab-38ff-4714-b1ed-1fc5e4d9a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62B59C-5170-42D6-871C-33545362687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94dce8ab-38ff-4714-b1ed-1fc5e4d9abd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1ef05dc5-97a2-498b-bf7c-bd189143a1f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80837F-65AB-49C7-B6B7-4D994AFD1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Unit 4</Template>
  <TotalTime>4344</TotalTime>
  <Words>1617</Words>
  <Application>Microsoft Office PowerPoint</Application>
  <PresentationFormat>On-screen Show (4:3)</PresentationFormat>
  <Paragraphs>466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Museo 700</vt:lpstr>
      <vt:lpstr>Museo 100</vt:lpstr>
      <vt:lpstr>Museo900-Regular</vt:lpstr>
      <vt:lpstr>Calibri</vt:lpstr>
      <vt:lpstr>Museo 900</vt:lpstr>
      <vt:lpstr>Museo 500</vt:lpstr>
      <vt:lpstr>Unit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PG Online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Heathcote</dc:creator>
  <cp:lastModifiedBy>MCQ Computer</cp:lastModifiedBy>
  <cp:revision>104</cp:revision>
  <cp:lastPrinted>2020-03-31T23:59:16Z</cp:lastPrinted>
  <dcterms:created xsi:type="dcterms:W3CDTF">2015-07-27T08:38:23Z</dcterms:created>
  <dcterms:modified xsi:type="dcterms:W3CDTF">2022-03-11T07:11:20Z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0x01010024951742A866DD4C8563BF4DFAFD4423</vt:lpwstr>
  </property>
</Properties>
</file>